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Allison" initials="RA" lastIdx="13" clrIdx="0">
    <p:extLst>
      <p:ext uri="{19B8F6BF-5375-455C-9EA6-DF929625EA0E}">
        <p15:presenceInfo xmlns:p15="http://schemas.microsoft.com/office/powerpoint/2012/main" userId="S-1-5-21-3685816821-1215056363-1987234180-75020" providerId="AD"/>
      </p:ext>
    </p:extLst>
  </p:cmAuthor>
  <p:cmAuthor id="2" name="Polgárné Balogh Eszter Anna" initials="PBEA" lastIdx="15" clrIdx="1">
    <p:extLst>
      <p:ext uri="{19B8F6BF-5375-455C-9EA6-DF929625EA0E}">
        <p15:presenceInfo xmlns:p15="http://schemas.microsoft.com/office/powerpoint/2012/main" userId="S-1-5-21-2590430340-2371410248-3542801532-35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5D"/>
    <a:srgbClr val="203E2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5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6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6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8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0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2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2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C5D4-8619-4CC9-9335-8B7257BB8983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75F0CD-EF5C-4B0B-839A-C35E63C60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2387600"/>
          </a:xfrm>
        </p:spPr>
        <p:txBody>
          <a:bodyPr>
            <a:noAutofit/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hu-HU" altLang="en-US" sz="4800" b="1" dirty="0">
                <a:solidFill>
                  <a:srgbClr val="00545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Élelmiszerbiztonság</a:t>
            </a:r>
            <a:br>
              <a:rPr lang="hu-HU" altLang="en-US" sz="4800" b="1" dirty="0">
                <a:solidFill>
                  <a:srgbClr val="2683C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en-US" sz="4800" b="1" dirty="0">
                <a:solidFill>
                  <a:srgbClr val="2683C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altLang="en-US" sz="4800" b="1" dirty="0">
                <a:solidFill>
                  <a:srgbClr val="00707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altLang="en-US" sz="4800" b="1" dirty="0">
                <a:solidFill>
                  <a:srgbClr val="28C4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800" b="1" dirty="0">
                <a:solidFill>
                  <a:srgbClr val="28C4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800" b="1" dirty="0">
                <a:solidFill>
                  <a:srgbClr val="28C4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Rizikós helyzetek</a:t>
            </a:r>
            <a:r>
              <a:rPr lang="en-GB" alt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afeConsume logó&#10;">
            <a:extLst>
              <a:ext uri="{FF2B5EF4-FFF2-40B4-BE49-F238E27FC236}">
                <a16:creationId xmlns:a16="http://schemas.microsoft.com/office/drawing/2014/main" id="{A6B5F6D8-564B-4C40-B4FE-5C83E217DB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b="33226"/>
          <a:stretch>
            <a:fillRect/>
          </a:stretch>
        </p:blipFill>
        <p:spPr bwMode="auto">
          <a:xfrm>
            <a:off x="25932" y="158864"/>
            <a:ext cx="3268841" cy="61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ányért ábrázoló grafika. ">
            <a:extLst>
              <a:ext uri="{FF2B5EF4-FFF2-40B4-BE49-F238E27FC236}">
                <a16:creationId xmlns:a16="http://schemas.microsoft.com/office/drawing/2014/main" id="{CE1BAE0B-2E16-4B09-A253-6A32F03E9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14" y="2303907"/>
            <a:ext cx="1295994" cy="1295994"/>
          </a:xfrm>
          <a:prstGeom prst="rect">
            <a:avLst/>
          </a:prstGeom>
        </p:spPr>
      </p:pic>
      <p:pic>
        <p:nvPicPr>
          <p:cNvPr id="11" name="Picture 10" descr="Répát ábrázoló grafika. ">
            <a:extLst>
              <a:ext uri="{FF2B5EF4-FFF2-40B4-BE49-F238E27FC236}">
                <a16:creationId xmlns:a16="http://schemas.microsoft.com/office/drawing/2014/main" id="{AE939EAA-9914-4A8A-AAA8-F047C540D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5070" y="2675552"/>
            <a:ext cx="1541206" cy="492389"/>
          </a:xfrm>
          <a:prstGeom prst="rect">
            <a:avLst/>
          </a:prstGeom>
        </p:spPr>
      </p:pic>
      <p:pic>
        <p:nvPicPr>
          <p:cNvPr id="13" name="Picture 12" descr="Csirkét ábrázoló grafika.">
            <a:extLst>
              <a:ext uri="{FF2B5EF4-FFF2-40B4-BE49-F238E27FC236}">
                <a16:creationId xmlns:a16="http://schemas.microsoft.com/office/drawing/2014/main" id="{487C57C6-320B-4993-BA80-4CC4A73A7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6" y="2378348"/>
            <a:ext cx="940134" cy="1107232"/>
          </a:xfrm>
          <a:prstGeom prst="rect">
            <a:avLst/>
          </a:prstGeom>
        </p:spPr>
      </p:pic>
      <p:pic>
        <p:nvPicPr>
          <p:cNvPr id="15" name="Picture 14" descr="Tojást ábrázoló grafika.">
            <a:extLst>
              <a:ext uri="{FF2B5EF4-FFF2-40B4-BE49-F238E27FC236}">
                <a16:creationId xmlns:a16="http://schemas.microsoft.com/office/drawing/2014/main" id="{E6D143E0-659D-4B89-A748-1EAE6A3562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18" y="2378348"/>
            <a:ext cx="1035560" cy="1223012"/>
          </a:xfrm>
          <a:prstGeom prst="rect">
            <a:avLst/>
          </a:prstGeom>
        </p:spPr>
      </p:pic>
      <p:pic>
        <p:nvPicPr>
          <p:cNvPr id="17" name="Picture 16" descr="Halat ábrázoló grafika.">
            <a:extLst>
              <a:ext uri="{FF2B5EF4-FFF2-40B4-BE49-F238E27FC236}">
                <a16:creationId xmlns:a16="http://schemas.microsoft.com/office/drawing/2014/main" id="{DF6609FB-535E-402C-AA16-145A1C510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03" y="2690115"/>
            <a:ext cx="1556769" cy="864110"/>
          </a:xfrm>
          <a:prstGeom prst="rect">
            <a:avLst/>
          </a:prstGeom>
        </p:spPr>
      </p:pic>
      <p:pic>
        <p:nvPicPr>
          <p:cNvPr id="10" name="Picture 9" descr="EU zászló.">
            <a:extLst>
              <a:ext uri="{FF2B5EF4-FFF2-40B4-BE49-F238E27FC236}">
                <a16:creationId xmlns:a16="http://schemas.microsoft.com/office/drawing/2014/main" id="{3473CEF1-D27C-4B7C-AC10-4CB4F3AE6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35" y="5702018"/>
            <a:ext cx="1529954" cy="1019969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C6E391B9-77E2-4AB6-880B-4C5FE9EBEDAD}"/>
              </a:ext>
            </a:extLst>
          </p:cNvPr>
          <p:cNvSpPr txBox="1"/>
          <p:nvPr/>
        </p:nvSpPr>
        <p:spPr>
          <a:xfrm>
            <a:off x="4963886" y="5799909"/>
            <a:ext cx="21553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/>
              <a:t>A tananyag az Európai Unió Horizont 2020 kutatási és innovációs programjának támogatásával, a 727580. számú projekt  keretében készült. </a:t>
            </a:r>
          </a:p>
          <a:p>
            <a:endParaRPr lang="hu-HU" sz="1050" dirty="0"/>
          </a:p>
        </p:txBody>
      </p:sp>
      <p:pic>
        <p:nvPicPr>
          <p:cNvPr id="14" name="Picture 11" descr="e-Bug logó">
            <a:extLst>
              <a:ext uri="{FF2B5EF4-FFF2-40B4-BE49-F238E27FC236}">
                <a16:creationId xmlns:a16="http://schemas.microsoft.com/office/drawing/2014/main" id="{918743AE-AE7B-45B0-B1DA-281954BF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58864"/>
            <a:ext cx="567027" cy="8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Oktatási nagyköveteket keres a Nébih - Ételtcsakokosan">
            <a:extLst>
              <a:ext uri="{FF2B5EF4-FFF2-40B4-BE49-F238E27FC236}">
                <a16:creationId xmlns:a16="http://schemas.microsoft.com/office/drawing/2014/main" id="{489FEFAF-4042-4824-A701-8FD4B79A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1" y="5836857"/>
            <a:ext cx="2226908" cy="74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55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CCA281-0A5C-433C-9E8D-FBDF6D60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u-HU" dirty="0">
                <a:solidFill>
                  <a:srgbClr val="1E939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tananyag tartalma:</a:t>
            </a:r>
            <a:br>
              <a:rPr lang="en-GB" dirty="0">
                <a:solidFill>
                  <a:srgbClr val="1E939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4F56A-4687-4944-9014-C446CA36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3896"/>
            <a:ext cx="7886700" cy="5431461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Milyen következményei lehetnek az élelmiszer-eredetű megbetegedéseknek? Valóban hozzájárulnak az immunrendszer erősítéséhez?</a:t>
            </a:r>
            <a:endParaRPr lang="en-GB" sz="24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következményei lehetnek </a:t>
            </a: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az élelmiszerhigiéniai szabályok be nem tartásának?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Milyen lehetőségeink vannak az élelmiszer-eredetű megbetegedések megelőzésére?</a:t>
            </a:r>
          </a:p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Hogyan értelmezzük az élelmiszerek címkéit?</a:t>
            </a:r>
            <a:endParaRPr lang="en-GB" sz="24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Mi a különbség az élelmiszerbiztonság és az élelmiszerminőség között?</a:t>
            </a:r>
            <a:endParaRPr lang="en-GB" sz="24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Biztonságosabb-e az otthon készített étel, mint az étteremben vásárolt?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28C5-C4F5-4EE2-BD4D-EB183951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220126"/>
            <a:ext cx="8594164" cy="648524"/>
          </a:xfrm>
        </p:spPr>
        <p:txBody>
          <a:bodyPr>
            <a:normAutofit fontScale="90000"/>
          </a:bodyPr>
          <a:lstStyle/>
          <a:p>
            <a:br>
              <a:rPr lang="en-GB" sz="2100" b="1" dirty="0"/>
            </a:br>
            <a:br>
              <a:rPr lang="en-GB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GB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hu-HU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történet</a:t>
            </a:r>
            <a:r>
              <a:rPr lang="en-GB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hu-HU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Anna </a:t>
            </a:r>
            <a:r>
              <a:rPr lang="hu-HU" sz="2100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grillezés</a:t>
            </a:r>
            <a:r>
              <a:rPr lang="hu-HU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után ételmérgezés tüneteit tapasztalja. Elmegy a gyógyszertárba, hogy tanácsot kérjen.</a:t>
            </a:r>
            <a:r>
              <a:rPr lang="en-GB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C8CEE-504D-47BB-AD5C-4F71A0990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50" y="1528871"/>
            <a:ext cx="7202221" cy="46858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Anna : 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„Néhány napja egy </a:t>
            </a:r>
            <a:r>
              <a:rPr lang="hu-HU" altLang="en-US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grillezésen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voltam, azóta borzasztóan rosszul vagyok. Hasmenésem van és hánytam is. Csirkemellet és húspogácsát ettünk, ami körülbelül 15 percig sült, de a belsejében még voltak rózsaszínes részek.”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b="1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Gyógyszerész</a:t>
            </a:r>
            <a:r>
              <a:rPr lang="en-GB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„Bizony, nagyon fontos ellenőrizni, hogy a hús rendesen átsült-e. A nyers húsban előfordulhatnak megbetegedést okozó mikrobák, amelyek csak megfelelő hőkezeléssel pusztíthatók el. Minden esetben ellenőrizni kell, hogy a hús legvastagabb része is kellően átsült-e.”</a:t>
            </a:r>
            <a:endParaRPr lang="en-GB" altLang="en-US" sz="1500" dirty="0">
              <a:solidFill>
                <a:srgbClr val="FF0000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Anna: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„Kívülről jól nézett ki, ezért azt hittem, hogy biztos jól átsült. De ha ételfertőzést kapok, az is erősíti az immunrendszeremet, nem?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Gyógyszerész</a:t>
            </a:r>
            <a:r>
              <a:rPr lang="en-GB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„Az immunrendszer megpróbálja leküzdeni a fertőzést, de ettől nem lesz erősebb. Jobb elkerülni az élelmiszer-eredetű megbetegedéseket, mivel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akárhányszor is betegedhetsz meg, nem fog kialakulni védettség, és akár súlyos következményei is lehetnek a fertőzésnek.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Igyál sok folyadékot, és csak akkor menj újra dolgozni, ha már két napja nem voltak tüneteid.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3" descr="Nő táskával a kezében. ">
            <a:extLst>
              <a:ext uri="{FF2B5EF4-FFF2-40B4-BE49-F238E27FC236}">
                <a16:creationId xmlns:a16="http://schemas.microsoft.com/office/drawing/2014/main" id="{DCDADA14-83AC-4FFF-99D7-2500CFCC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55400" r="84094" b="19000"/>
          <a:stretch>
            <a:fillRect/>
          </a:stretch>
        </p:blipFill>
        <p:spPr bwMode="auto">
          <a:xfrm>
            <a:off x="7708271" y="4321456"/>
            <a:ext cx="1288214" cy="25365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lefonáló fiatal lány. ">
            <a:extLst>
              <a:ext uri="{FF2B5EF4-FFF2-40B4-BE49-F238E27FC236}">
                <a16:creationId xmlns:a16="http://schemas.microsoft.com/office/drawing/2014/main" id="{47DC0DFD-66E0-49E3-8001-4245492AE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4" t="29037" r="77110" b="45364"/>
          <a:stretch>
            <a:fillRect/>
          </a:stretch>
        </p:blipFill>
        <p:spPr bwMode="auto">
          <a:xfrm>
            <a:off x="7596504" y="1196290"/>
            <a:ext cx="1399981" cy="284434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6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22BA-A683-446A-AA08-2DD2BA29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74" y="384195"/>
            <a:ext cx="8780663" cy="961504"/>
          </a:xfrm>
        </p:spPr>
        <p:txBody>
          <a:bodyPr>
            <a:normAutofit/>
          </a:bodyPr>
          <a:lstStyle/>
          <a:p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hu-HU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történet</a:t>
            </a:r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hu-HU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Zsombor anyukája csirkét készít vacsorára. A főzés előtt meg akarja mosni a nyers húst.</a:t>
            </a:r>
            <a:r>
              <a:rPr lang="en-GB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CC90-4AD4-4146-A75C-4EB5BAB97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1345699"/>
            <a:ext cx="8598715" cy="356186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9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Zsombor anyukája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altLang="en-US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Elkészítem a vacsorát. Először megmosom a csirkét, hogy lemossam róla a szennyeződést.</a:t>
            </a:r>
            <a:r>
              <a:rPr lang="en-GB" altLang="en-US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</a:t>
            </a:r>
            <a:endParaRPr lang="hu-HU" altLang="en-US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altLang="en-US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9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Zsombor: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„Anya, nem kéne megmosnod a csirkét. Szét fogod csöpögtetni a vizet, ami beszennyezi a konyhapultot.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  <a:endParaRPr lang="hu-HU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9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Zsombor anyukája</a:t>
            </a:r>
            <a:r>
              <a:rPr lang="en-GB" sz="29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„De mindig így csináltam, ahogy a nagynénéd és a nagymamád is. Soha nem lett semmi bajunk a csirkétől. Most miért betegednénk meg tőle?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</a:t>
            </a:r>
            <a:endParaRPr lang="hu-HU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9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Zsombor: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„Az élelmiszerbiztonság órán azt tanultuk, hogy a nyers csirkén </a:t>
            </a:r>
            <a:r>
              <a:rPr lang="en-GB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hu-HU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vagy </a:t>
            </a:r>
            <a:r>
              <a:rPr lang="hu-HU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Salmonella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baktérium lehet</a:t>
            </a:r>
            <a:r>
              <a:rPr lang="hu-HU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Ha megmossuk a csirkét, akkor szétcsöpögtethetjük a baktériumokat a konyhában, a mosogató környékén, és a kórokozóból a szivacsra, a törlőrongyra, a ruhánkra és persze a kezünkre is jut. Ha a </a:t>
            </a:r>
            <a:r>
              <a:rPr lang="en-GB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hu-HU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vagy a </a:t>
            </a:r>
            <a:r>
              <a:rPr lang="hu-HU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Salmonella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 szervezetünkbe kerül, akár meg is betegedhetünk tőle.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Kézmosás a mikrobák eltávolításához. ">
            <a:extLst>
              <a:ext uri="{FF2B5EF4-FFF2-40B4-BE49-F238E27FC236}">
                <a16:creationId xmlns:a16="http://schemas.microsoft.com/office/drawing/2014/main" id="{1A163665-7EF5-47B8-9309-D79F647EA5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6" y="4825784"/>
            <a:ext cx="2706587" cy="1841023"/>
          </a:xfrm>
          <a:prstGeom prst="rect">
            <a:avLst/>
          </a:prstGeom>
        </p:spPr>
      </p:pic>
      <p:pic>
        <p:nvPicPr>
          <p:cNvPr id="5" name="Picture 4" descr="Fiút ábrázoló grafika. ">
            <a:extLst>
              <a:ext uri="{FF2B5EF4-FFF2-40B4-BE49-F238E27FC236}">
                <a16:creationId xmlns:a16="http://schemas.microsoft.com/office/drawing/2014/main" id="{D9B8BE78-EBC3-4AFF-9582-B85B5F790F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5142451"/>
            <a:ext cx="1775251" cy="1524824"/>
          </a:xfrm>
          <a:prstGeom prst="rect">
            <a:avLst/>
          </a:prstGeom>
        </p:spPr>
      </p:pic>
      <p:pic>
        <p:nvPicPr>
          <p:cNvPr id="7" name="Picture 6" descr="Csirkét ábrázoló grafika. ">
            <a:extLst>
              <a:ext uri="{FF2B5EF4-FFF2-40B4-BE49-F238E27FC236}">
                <a16:creationId xmlns:a16="http://schemas.microsoft.com/office/drawing/2014/main" id="{00F6FF94-7898-4BA5-BFF4-921CC8EDA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25" y="5023611"/>
            <a:ext cx="1227240" cy="14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13F8-0D19-4239-9294-C3538C47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4" y="264253"/>
            <a:ext cx="8605887" cy="937708"/>
          </a:xfrm>
        </p:spPr>
        <p:txBody>
          <a:bodyPr>
            <a:normAutofit/>
          </a:bodyPr>
          <a:lstStyle/>
          <a:p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hu-HU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történet</a:t>
            </a:r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hu-HU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Dávid a holnapi kirándulásra szendvicset készít magának. Megnézi, hogy mi van otthon a hűtőben.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17CE8-EAA2-4DB3-B53A-D9C2ACA8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4" y="1134849"/>
            <a:ext cx="8305101" cy="424249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Dávid</a:t>
            </a:r>
            <a:r>
              <a:rPr lang="en-GB" sz="1600" b="1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6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Csinálok szendvicset holnapra. Lássuk csak, van itt egy kis sonka … a sonkás, sajtos szendvics jól hangzik.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  <a:endParaRPr lang="hu-HU" sz="16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Dávid testvére:</a:t>
            </a:r>
            <a:r>
              <a:rPr lang="hu-HU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„Mióta van már az a sonka a hűtőben? Nézd meg a fogyaszthatósági idejét mielőtt felhasználod!”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Dávid</a:t>
            </a:r>
            <a:r>
              <a:rPr lang="en-GB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„Három nappal ezelőtt járt le. De még jól néz ki, és jó illata van. Nincs igazán más a hűtőben, és nincs kedvem vásárolni menni. Jó lesz ez is.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</a:t>
            </a:r>
            <a:endParaRPr lang="hu-HU" sz="16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Dávid testvére: </a:t>
            </a:r>
            <a:r>
              <a:rPr lang="hu-HU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„Dávid, azt már ki kell dobni. A csomagoláson feltüntetett fogyaszthatósági időket mindig be kell tartani, mert idővel káros baktériumok szaporodhatnak el a gyorsan romló élelmiszerekben, anélkül, hogy látható jele lenne. Emlékszel amikor legutóbb ettem valamit, ami már lejárt? Két napig hasmenésem volt. Ne mondd, hogy nem figyelmeztettelek!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Fiú táskákkal. ">
            <a:extLst>
              <a:ext uri="{FF2B5EF4-FFF2-40B4-BE49-F238E27FC236}">
                <a16:creationId xmlns:a16="http://schemas.microsoft.com/office/drawing/2014/main" id="{C1DCAAFC-8C9F-4062-9FF6-1A02C1725E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55133" r="92821" b="21797"/>
          <a:stretch>
            <a:fillRect/>
          </a:stretch>
        </p:blipFill>
        <p:spPr bwMode="auto">
          <a:xfrm>
            <a:off x="3117728" y="4913166"/>
            <a:ext cx="1396766" cy="186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űtőszekrénybe nézelődő fiú. ">
            <a:extLst>
              <a:ext uri="{FF2B5EF4-FFF2-40B4-BE49-F238E27FC236}">
                <a16:creationId xmlns:a16="http://schemas.microsoft.com/office/drawing/2014/main" id="{784A5425-F958-4191-B068-47EECF9FD1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67" y="4800624"/>
            <a:ext cx="1973228" cy="19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9235-0962-410B-B6E7-1D26AFB1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5" y="364588"/>
            <a:ext cx="8647281" cy="975129"/>
          </a:xfrm>
        </p:spPr>
        <p:txBody>
          <a:bodyPr>
            <a:normAutofit/>
          </a:bodyPr>
          <a:lstStyle/>
          <a:p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</a:t>
            </a:r>
            <a:r>
              <a:rPr lang="hu-HU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történet</a:t>
            </a:r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hu-HU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Bence</a:t>
            </a:r>
            <a:r>
              <a:rPr lang="en-GB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u-HU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és családja otthon vacsoráznak. Vacsora közben egy másik családról beszélgetnek, akik a múlt héten megbetegedtek, miután egy étteremben ebédeltek.</a:t>
            </a:r>
            <a:endParaRPr lang="en-GB" sz="1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9C87-C8C7-4ADD-8647-80833BE6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5" y="1476330"/>
            <a:ext cx="7886700" cy="3301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1500" b="1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Bence: </a:t>
            </a:r>
            <a:r>
              <a:rPr lang="hu-HU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„Nem ennék többet abban az étteremben, nem bízom bennük. Már kétszer változott a vezetés, és szegény </a:t>
            </a:r>
            <a:r>
              <a:rPr lang="hu-HU" sz="1500" dirty="0" err="1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Petráék</a:t>
            </a:r>
            <a:r>
              <a:rPr lang="hu-HU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 is megbetegedtek náluk. Egyik büfében vagy étteremben sem bízom.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” </a:t>
            </a:r>
            <a:endParaRPr lang="hu-HU" sz="1500" dirty="0">
              <a:latin typeface="Arial" panose="020B0604020202020204" pitchFamily="34" charset="0"/>
              <a:ea typeface="Microsoft Sans Serif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500" dirty="0">
              <a:latin typeface="Arial" panose="020B0604020202020204" pitchFamily="34" charset="0"/>
              <a:ea typeface="Microsoft Sans Serif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1500" b="1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Bence lánya</a:t>
            </a:r>
            <a:r>
              <a:rPr lang="en-GB" sz="1500" b="1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: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„Szívesebben ennék itthon, mint az iskolai menzán. Nem lehet tudni, hogy ki fogta meg előttünk az ételt, vagy hogy mostak- e rendesen kezet.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” </a:t>
            </a:r>
            <a:endParaRPr lang="hu-HU" sz="1500" dirty="0">
              <a:latin typeface="Arial" panose="020B0604020202020204" pitchFamily="34" charset="0"/>
              <a:ea typeface="Microsoft Sans Serif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1500" b="1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Bence felesége</a:t>
            </a:r>
            <a:r>
              <a:rPr lang="en-GB" sz="1500" b="1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: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„Az a fontos, hogy hogyan tárolják, hogyan készítik az ételt és hogy megfelelően átsütik-e a húsokat. Az éttermi személyzetnek élelmiszerhigiéniai oktatáson is részt kell vennie, valószínűleg többet tudnak a biztonságos ételkészítésről, mint a legtöbben.”</a:t>
            </a:r>
            <a:endParaRPr lang="en-GB" sz="1500" dirty="0">
              <a:latin typeface="Arial" panose="020B0604020202020204" pitchFamily="34" charset="0"/>
              <a:ea typeface="Microsoft Sans Serif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500" dirty="0">
              <a:latin typeface="Arial" panose="020B0604020202020204" pitchFamily="34" charset="0"/>
              <a:ea typeface="Microsoft Sans Serif" pitchFamily="34" charset="0"/>
              <a:cs typeface="Arial" panose="020B0604020202020204" pitchFamily="34" charset="0"/>
            </a:endParaRPr>
          </a:p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Férfi pizzával. ">
            <a:extLst>
              <a:ext uri="{FF2B5EF4-FFF2-40B4-BE49-F238E27FC236}">
                <a16:creationId xmlns:a16="http://schemas.microsoft.com/office/drawing/2014/main" id="{2C7D1D44-F738-4263-9829-6718FCC191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53" y="4777492"/>
            <a:ext cx="2184704" cy="1905728"/>
          </a:xfrm>
          <a:prstGeom prst="rect">
            <a:avLst/>
          </a:prstGeom>
        </p:spPr>
      </p:pic>
      <p:pic>
        <p:nvPicPr>
          <p:cNvPr id="5" name="Picture 4" descr="Lány almaevés közben. ">
            <a:extLst>
              <a:ext uri="{FF2B5EF4-FFF2-40B4-BE49-F238E27FC236}">
                <a16:creationId xmlns:a16="http://schemas.microsoft.com/office/drawing/2014/main" id="{CFF5F448-A50B-4EB0-942A-71552C6ED2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45" y="5017122"/>
            <a:ext cx="1950530" cy="1656035"/>
          </a:xfrm>
          <a:prstGeom prst="rect">
            <a:avLst/>
          </a:prstGeom>
        </p:spPr>
      </p:pic>
      <p:pic>
        <p:nvPicPr>
          <p:cNvPr id="7" name="Picture 6" descr="Tányért ábrázoló grafika.">
            <a:extLst>
              <a:ext uri="{FF2B5EF4-FFF2-40B4-BE49-F238E27FC236}">
                <a16:creationId xmlns:a16="http://schemas.microsoft.com/office/drawing/2014/main" id="{ECAC8685-8E07-497B-BC29-A29C014A1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12" y="5017122"/>
            <a:ext cx="1426467" cy="14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2FA-5699-47A0-A051-298A0DF3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0" y="553580"/>
            <a:ext cx="8581962" cy="993297"/>
          </a:xfrm>
        </p:spPr>
        <p:txBody>
          <a:bodyPr>
            <a:normAutofit fontScale="90000"/>
          </a:bodyPr>
          <a:lstStyle/>
          <a:p>
            <a:r>
              <a:rPr lang="en-GB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  <a:r>
              <a:rPr lang="hu-HU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történet</a:t>
            </a:r>
            <a:r>
              <a:rPr lang="en-GB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GB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</a:t>
            </a:r>
            <a:r>
              <a:rPr lang="hu-HU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á</a:t>
            </a:r>
            <a:r>
              <a:rPr lang="en-GB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ria </a:t>
            </a:r>
            <a:r>
              <a:rPr lang="hu-HU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és testvére ebédet készítenek a vendégeiknek. Mária előkészítette a zöldségeket, hozzákezd a hús előkészítéséhez. </a:t>
            </a:r>
            <a:b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87B7-8F92-45CD-B60A-4FE31E612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90" y="1546877"/>
            <a:ext cx="8581961" cy="380529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testvére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ria, 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előkészítem a desszertet az ebédhez. Hogy állsz a főétellel?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ria: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„Már felvágtam a húst. Most jönnek a zöldségek a salátához, amihez már kész az öntet. Ideadnád a vágódeszkát?”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testvére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„Mária, használd inkább a piros műanyag vágódeszkát. Nem lenne jó ugyanazt a deszkát használni a salátához, mint a húshoz!”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ria: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„Igazad van. Mostantól használhatnánk a </a:t>
            </a:r>
            <a:r>
              <a:rPr lang="hu-HU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pirosat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csak a húsfélékhez, a zöldet pedig csak a zöldségekhez, így nincs keveredés.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testvére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Jó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ötlet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Vigyázzunk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nehogy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valaki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megbetegedjen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különben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biztos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vendégeink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újra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eljönnének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!” </a:t>
            </a:r>
          </a:p>
          <a:p>
            <a:pPr>
              <a:lnSpc>
                <a:spcPct val="120000"/>
              </a:lnSpc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E23428F-0D88-4A4F-9C72-90CEE2B38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97" y="4903703"/>
            <a:ext cx="1783146" cy="18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7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44CEBC-587C-4C7F-BF0F-794F0FCCB1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B9AC3-DDC1-4BBC-8D58-E539F8367BDE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1fb14ad6-309a-489a-a37a-efadb6fb7c1d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FFFC5B3-DA2C-44A0-B548-0ADCF4961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920</Words>
  <Application>Microsoft Office PowerPoint</Application>
  <PresentationFormat>Diavetítés a képernyőre (4:3 oldalarány)</PresentationFormat>
  <Paragraphs>44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Microsoft Sans Serif</vt:lpstr>
      <vt:lpstr>Office Theme</vt:lpstr>
      <vt:lpstr>Élelmiszerbiztonság      Rizikós helyzetek  </vt:lpstr>
      <vt:lpstr>A tananyag tartalma: </vt:lpstr>
      <vt:lpstr>  1. történet: Anna grillezés után ételmérgezés tüneteit tapasztalja. Elmegy a gyógyszertárba, hogy tanácsot kérjen. </vt:lpstr>
      <vt:lpstr>2. történet: Zsombor anyukája csirkét készít vacsorára. A főzés előtt meg akarja mosni a nyers húst. </vt:lpstr>
      <vt:lpstr>3. történet: Dávid a holnapi kirándulásra szendvicset készít magának. Megnézi, hogy mi van otthon a hűtőben.</vt:lpstr>
      <vt:lpstr>4. történet: Bence és családja otthon vacsoráznak. Vacsora közben egy másik családról beszélgetnek, akik a múlt héten megbetegedtek, miután egy étteremben ebédeltek.</vt:lpstr>
      <vt:lpstr>5. történet: Mária és testvére ebédet készítenek a vendégeiknek. Mária előkészítette a zöldségeket, hozzákezd a hús előkészítéséhez.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Rowshonara Syeda</dc:creator>
  <cp:lastModifiedBy>Eszter Zita Csenki</cp:lastModifiedBy>
  <cp:revision>53</cp:revision>
  <dcterms:created xsi:type="dcterms:W3CDTF">2019-11-29T08:10:51Z</dcterms:created>
  <dcterms:modified xsi:type="dcterms:W3CDTF">2022-05-31T14:08:28Z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0x01010083501779BA33D24E8149D4B874D12439</vt:lpwstr>
  </property>
</Properties>
</file>