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6"/>
  </p:notesMasterIdLst>
  <p:sldIdLst>
    <p:sldId id="256" r:id="rId5"/>
    <p:sldId id="272" r:id="rId6"/>
    <p:sldId id="260" r:id="rId7"/>
    <p:sldId id="258" r:id="rId8"/>
    <p:sldId id="262" r:id="rId9"/>
    <p:sldId id="273" r:id="rId10"/>
    <p:sldId id="266" r:id="rId11"/>
    <p:sldId id="268" r:id="rId12"/>
    <p:sldId id="269" r:id="rId13"/>
    <p:sldId id="271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2286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sie Allison" initials="RA" lastIdx="1" clrIdx="0">
    <p:extLst>
      <p:ext uri="{19B8F6BF-5375-455C-9EA6-DF929625EA0E}">
        <p15:presenceInfo xmlns:p15="http://schemas.microsoft.com/office/powerpoint/2012/main" userId="S-1-5-21-3685816821-1215056363-1987234180-75020" providerId="AD"/>
      </p:ext>
    </p:extLst>
  </p:cmAuthor>
  <p:cmAuthor id="2" name="Polgárné Balogh Eszter Anna" initials="PBEA" lastIdx="9" clrIdx="1">
    <p:extLst>
      <p:ext uri="{19B8F6BF-5375-455C-9EA6-DF929625EA0E}">
        <p15:presenceInfo xmlns:p15="http://schemas.microsoft.com/office/powerpoint/2012/main" userId="S-1-5-21-2590430340-2371410248-3542801532-3514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4758"/>
    <a:srgbClr val="00707C"/>
    <a:srgbClr val="1E9399"/>
    <a:srgbClr val="05717D"/>
    <a:srgbClr val="2683C6"/>
    <a:srgbClr val="8BB7BD"/>
    <a:srgbClr val="5BC5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8" autoAdjust="0"/>
    <p:restoredTop sz="94291" autoAdjust="0"/>
  </p:normalViewPr>
  <p:slideViewPr>
    <p:cSldViewPr snapToGrid="0">
      <p:cViewPr varScale="1">
        <p:scale>
          <a:sx n="81" d="100"/>
          <a:sy n="81" d="100"/>
        </p:scale>
        <p:origin x="15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3D536-39C7-4439-94CE-E7F0B8BC6CAB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C899F-564A-4229-B6D1-8FB0F6338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61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680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995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mindennapi életünk során gyakran találkozunk az élelmiszereken lévő címkékkel.</a:t>
            </a:r>
            <a:r>
              <a:rPr lang="hu-HU" baseline="0" dirty="0"/>
              <a:t> Milyen információkat tartalmaznak és miért </a:t>
            </a:r>
            <a:r>
              <a:rPr lang="hu-HU" baseline="0" dirty="0" err="1"/>
              <a:t>fontosak</a:t>
            </a:r>
            <a:r>
              <a:rPr lang="hu-HU" baseline="0" dirty="0"/>
              <a:t>?</a:t>
            </a:r>
            <a:endParaRPr lang="en-GB" dirty="0"/>
          </a:p>
          <a:p>
            <a:endParaRPr lang="en-GB" dirty="0"/>
          </a:p>
          <a:p>
            <a:r>
              <a:rPr lang="hu-HU" dirty="0"/>
              <a:t>Az élelmiszer azonosítása </a:t>
            </a:r>
            <a:r>
              <a:rPr lang="en-GB" dirty="0"/>
              <a:t>– </a:t>
            </a:r>
            <a:r>
              <a:rPr lang="hu-HU" dirty="0"/>
              <a:t>Fontos, hogy tudjuk, mi kerül a kosarunkba. Az élelmiszer-előállítóknak szigorú szabályokat kell betartaniuk a jelölésekkel kapcsolatban, nem mindegy,</a:t>
            </a:r>
            <a:r>
              <a:rPr lang="hu-HU" baseline="0" dirty="0"/>
              <a:t> hogy mi az adott élelmiszer megnevezése. Például az epres joghurt eper ízesítésű, vagy tartalmaz epret?</a:t>
            </a:r>
            <a:r>
              <a:rPr lang="en-GB" dirty="0"/>
              <a:t> </a:t>
            </a:r>
            <a:endParaRPr lang="hu-HU" dirty="0"/>
          </a:p>
          <a:p>
            <a:endParaRPr lang="hu-HU" dirty="0"/>
          </a:p>
          <a:p>
            <a:r>
              <a:rPr lang="hu-HU" dirty="0"/>
              <a:t>Az</a:t>
            </a:r>
            <a:r>
              <a:rPr lang="hu-HU" baseline="0" dirty="0"/>
              <a:t> élelmiszerhigiéniai és -biztonsági információkból megtudhatjuk, hogy hogyan tárolhatjuk és készíthetjük el biztonságosan az adott élelmiszert, illetve hogy az milyen allergéneket tartalmaz.</a:t>
            </a:r>
          </a:p>
          <a:p>
            <a:endParaRPr lang="en-GB" dirty="0"/>
          </a:p>
          <a:p>
            <a:r>
              <a:rPr lang="hu-HU" dirty="0"/>
              <a:t>A csomagoláson fel kell tüntetni az</a:t>
            </a:r>
            <a:r>
              <a:rPr lang="hu-HU" baseline="0" dirty="0"/>
              <a:t> élelmiszer tápértékét és a benne lévő kalóriák számát is, ezt figyelembe véve tudatosabban megválaszthatjuk élelmiszereinket.</a:t>
            </a:r>
            <a:endParaRPr lang="en-GB" dirty="0"/>
          </a:p>
          <a:p>
            <a:endParaRPr lang="en-GB" dirty="0"/>
          </a:p>
          <a:p>
            <a:r>
              <a:rPr lang="hu-HU" baseline="0" dirty="0"/>
              <a:t>Ez a tanóra főleg az élelmiszerbiztonsággal kapcsolatos jelölésekkel foglalkozik, de megemlítjük az élelmiszerjelölés többi elemét is.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900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713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2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55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1264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88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Maradék nélkül - Hogyan tehetünk mi is az élelmiszerpazarlás ellen? A videó elérhető az alábbi linken: 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https://www.youtube.com/watch?v=ChaEj4N5nGw&amp;list=PL8HEY_gvFtWYHs0Q0OWqTIybNmO6dJWoJ&amp;index=4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69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dirty="0"/>
              <a:t>Mítoszok közt videó (</a:t>
            </a:r>
            <a:r>
              <a:rPr lang="hu-HU" sz="1200" dirty="0" err="1"/>
              <a:t>Nébih</a:t>
            </a:r>
            <a:r>
              <a:rPr lang="hu-HU" sz="1200" dirty="0"/>
              <a:t>, 2021): 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Elpusztítja-e a fagyasztás a mikrobákat?</a:t>
            </a:r>
            <a:r>
              <a:rPr lang="hu-HU" sz="1200" dirty="0"/>
              <a:t>: //www.youtube.com/watch?v=2vzbweOw0pE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dirty="0"/>
              <a:t>A fagyasztás kiváló módszer</a:t>
            </a:r>
            <a:r>
              <a:rPr lang="hu-HU" sz="1200" baseline="0" dirty="0"/>
              <a:t> az élelmiszerhulladék keletkezésének csökkentésére. A fagyasztás g</a:t>
            </a:r>
            <a:r>
              <a:rPr lang="hu-HU" sz="2400" dirty="0"/>
              <a:t>átolja a mikrobák szaporodását, de nem pusztítja el őket.</a:t>
            </a:r>
            <a:endParaRPr lang="en-GB" sz="2400" dirty="0"/>
          </a:p>
          <a:p>
            <a:r>
              <a:rPr lang="hu-HU" sz="2000" dirty="0"/>
              <a:t>A legtöbb, élelmiszerben előforduló mikroba szobahőmérsékleten</a:t>
            </a:r>
            <a:r>
              <a:rPr lang="hu-HU" sz="2000" baseline="0" dirty="0"/>
              <a:t> is képes szaporodni.</a:t>
            </a:r>
            <a:endParaRPr lang="en-GB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/>
              <a:t>Fagyasztott</a:t>
            </a:r>
            <a:r>
              <a:rPr lang="hu-HU" sz="2400" baseline="0" dirty="0"/>
              <a:t> élelmiszerek főzésekor kezeljük azokat ugyanúgy, mint a friss élelmiszereket: bizonyosodjunk meg róla, hogy teljesen átsült, pl. fagyasztott csirke esetén ugyanúgy mossunk kezet és használjunk külön vágódeszkát.</a:t>
            </a:r>
            <a:endParaRPr lang="en-GB" sz="2000" dirty="0"/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Mielőtt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sertést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szárnyast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(pl.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csirkét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darált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húst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tálalunk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bizonyosodjunk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meg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róla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hogy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hús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forró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teljesen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átsült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hús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legvastagabb</a:t>
            </a:r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részénél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ellenőrizzuk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hogy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hús nem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rózsaszín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az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esetleges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húslé</a:t>
            </a:r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pedig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áttetsző</a:t>
            </a:r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legyen, </a:t>
            </a:r>
            <a:r>
              <a:rPr lang="hu-H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 véres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hu-H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Lehetőség szerint használjunk maghőmérőt - a hús legvastagabb pontjában, 15 másodpercig mérjük a hőmérsékletet. A húsok hőkezelésénél az alábbi maghőmérséklet-idő kombinációk egyikét tartsuk be: </a:t>
            </a:r>
          </a:p>
          <a:p>
            <a:pPr lvl="1"/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65°C-on 10 percig </a:t>
            </a:r>
          </a:p>
          <a:p>
            <a:pPr lvl="1"/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70°C-on 2 percig </a:t>
            </a:r>
          </a:p>
          <a:p>
            <a:pPr lvl="1"/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75°C-on 30 másodpercig </a:t>
            </a:r>
          </a:p>
          <a:p>
            <a:pPr lvl="1"/>
            <a:r>
              <a:rPr lang="hu-H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80°C-on 6 másodpercig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dirty="0"/>
          </a:p>
          <a:p>
            <a:r>
              <a:rPr lang="hu-HU" sz="2400" dirty="0">
                <a:solidFill>
                  <a:srgbClr val="1E9399"/>
                </a:solidFill>
              </a:rPr>
              <a:t>Hogyan tarthatjuk számon, hogy mit fagyasztottunk le és mikor</a:t>
            </a:r>
            <a:r>
              <a:rPr lang="en-GB" sz="2400" dirty="0">
                <a:solidFill>
                  <a:srgbClr val="1E9399"/>
                </a:solidFill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rgbClr val="1E9399"/>
                </a:solidFill>
              </a:rPr>
              <a:t>Fagyasztás</a:t>
            </a:r>
            <a:r>
              <a:rPr lang="hu-HU" sz="2400" baseline="0" dirty="0">
                <a:solidFill>
                  <a:srgbClr val="1E9399"/>
                </a:solidFill>
              </a:rPr>
              <a:t> előtt címkézzük fel az élelmiszereket és készételeket, a címkén szerepeljen, hogy mit fagyasztottunk le és mikor.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87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Ha erre nincs idő, akkor házi feladat is lehet.</a:t>
            </a:r>
          </a:p>
          <a:p>
            <a:endParaRPr lang="hu-HU" dirty="0"/>
          </a:p>
          <a:p>
            <a:r>
              <a:rPr lang="hu-HU" dirty="0"/>
              <a:t>Az</a:t>
            </a:r>
            <a:r>
              <a:rPr lang="hu-HU" baseline="0" dirty="0"/>
              <a:t> élelmiszerpazarlás csökkentésére vonatkozó tippeket a http://maradeknelkul.hu/ weboldalon is talál.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C899F-564A-4229-B6D1-8FB0F63381A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39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4140480"/>
            <a:ext cx="6858000" cy="1320521"/>
          </a:xfrm>
        </p:spPr>
        <p:txBody>
          <a:bodyPr/>
          <a:lstStyle>
            <a:lvl1pPr marL="0" indent="0" algn="ctr">
              <a:buNone/>
              <a:defRPr sz="1800" b="1">
                <a:solidFill>
                  <a:srgbClr val="006F7B"/>
                </a:solidFill>
                <a:latin typeface="+mj-lt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GB" noProof="0"/>
              <a:t>Klikk for å redigere undertittelstil i malen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F261036-1180-46B5-9937-DF48F2C788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949" y="2380173"/>
            <a:ext cx="5954103" cy="1018152"/>
          </a:xfrm>
          <a:prstGeom prst="rect">
            <a:avLst/>
          </a:prstGeom>
        </p:spPr>
      </p:pic>
      <p:sp>
        <p:nvSpPr>
          <p:cNvPr id="9" name="Plassholder for bunntekst 8">
            <a:extLst>
              <a:ext uri="{FF2B5EF4-FFF2-40B4-BE49-F238E27FC236}">
                <a16:creationId xmlns:a16="http://schemas.microsoft.com/office/drawing/2014/main" id="{C604D814-C73F-4A4F-B895-701E6E969B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lose up of a flower&#10;&#10;Description generated with high confidence">
            <a:extLst>
              <a:ext uri="{FF2B5EF4-FFF2-40B4-BE49-F238E27FC236}">
                <a16:creationId xmlns:a16="http://schemas.microsoft.com/office/drawing/2014/main" id="{200F27C4-42EB-4439-83FA-4A04F074A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92" y="5913406"/>
            <a:ext cx="612597" cy="5485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8CBF2D-8201-4F08-B361-D9E5E2F27C66}"/>
              </a:ext>
            </a:extLst>
          </p:cNvPr>
          <p:cNvSpPr txBox="1"/>
          <p:nvPr/>
        </p:nvSpPr>
        <p:spPr>
          <a:xfrm>
            <a:off x="6568481" y="5871234"/>
            <a:ext cx="1629561" cy="485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638" b="0" i="0" kern="12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The project has received funding from the European Union's Horizon 2020 research and innovation programme under grant agreement No 727580</a:t>
            </a:r>
            <a:endParaRPr lang="en-GB" sz="638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373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lide w/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566999B4-12BA-4E48-A07F-A1838CEF1FD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en-GB" dirty="0"/>
              <a:t>Choose “Pictures” under the “Insert”-tab to insert photo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140479"/>
            <a:ext cx="6858000" cy="1655762"/>
          </a:xfrm>
        </p:spPr>
        <p:txBody>
          <a:bodyPr/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+mj-lt"/>
              </a:defRPr>
            </a:lvl1pPr>
            <a:lvl2pPr marL="342917" indent="0" algn="ctr">
              <a:buNone/>
              <a:defRPr sz="1500"/>
            </a:lvl2pPr>
            <a:lvl3pPr marL="685835" indent="0" algn="ctr">
              <a:buNone/>
              <a:defRPr sz="1350"/>
            </a:lvl3pPr>
            <a:lvl4pPr marL="1028752" indent="0" algn="ctr">
              <a:buNone/>
              <a:defRPr sz="1200"/>
            </a:lvl4pPr>
            <a:lvl5pPr marL="1371668" indent="0" algn="ctr">
              <a:buNone/>
              <a:defRPr sz="1200"/>
            </a:lvl5pPr>
            <a:lvl6pPr marL="1714586" indent="0" algn="ctr">
              <a:buNone/>
              <a:defRPr sz="1200"/>
            </a:lvl6pPr>
            <a:lvl7pPr marL="2057503" indent="0" algn="ctr">
              <a:buNone/>
              <a:defRPr sz="1200"/>
            </a:lvl7pPr>
            <a:lvl8pPr marL="2400420" indent="0" algn="ctr">
              <a:buNone/>
              <a:defRPr sz="1200"/>
            </a:lvl8pPr>
            <a:lvl9pPr marL="2743337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lassholder for bunntekst 8">
            <a:extLst>
              <a:ext uri="{FF2B5EF4-FFF2-40B4-BE49-F238E27FC236}">
                <a16:creationId xmlns:a16="http://schemas.microsoft.com/office/drawing/2014/main" id="{C604D814-C73F-4A4F-B895-701E6E969B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C6734BF6-3B39-4568-B94F-D4A0B47D427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4949" y="2380173"/>
            <a:ext cx="5954103" cy="101815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 sz="100">
                <a:solidFill>
                  <a:srgbClr val="000000"/>
                </a:solidFill>
              </a:defRPr>
            </a:lvl1pPr>
            <a:lvl2pPr>
              <a:defRPr sz="100">
                <a:solidFill>
                  <a:srgbClr val="000000"/>
                </a:solidFill>
              </a:defRPr>
            </a:lvl2pPr>
            <a:lvl3pPr>
              <a:defRPr sz="100">
                <a:solidFill>
                  <a:srgbClr val="000000"/>
                </a:solidFill>
              </a:defRPr>
            </a:lvl3pPr>
            <a:lvl4pPr>
              <a:defRPr sz="100">
                <a:solidFill>
                  <a:srgbClr val="000000"/>
                </a:solidFill>
              </a:defRPr>
            </a:lvl4pPr>
            <a:lvl5pPr>
              <a:defRPr sz="100">
                <a:solidFill>
                  <a:srgbClr val="000000"/>
                </a:solidFill>
              </a:defRPr>
            </a:lvl5pPr>
          </a:lstStyle>
          <a:p>
            <a:pPr lvl="0"/>
            <a:r>
              <a:rPr lang="nb-NO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548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ew Section">
    <p:bg>
      <p:bgPr>
        <a:solidFill>
          <a:srgbClr val="8FB6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bunntekst 6">
            <a:extLst>
              <a:ext uri="{FF2B5EF4-FFF2-40B4-BE49-F238E27FC236}">
                <a16:creationId xmlns:a16="http://schemas.microsoft.com/office/drawing/2014/main" id="{3525DB6D-F994-44D4-972B-277AF32FFE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11F21D85-00A5-4E5F-997D-5FB9FAC76E63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516583" y="1971315"/>
            <a:ext cx="5479163" cy="853891"/>
          </a:xfrm>
        </p:spPr>
        <p:txBody>
          <a:bodyPr lIns="0" tIns="18481" rIns="0" bIns="0" anchor="b" anchorCtr="0"/>
          <a:lstStyle>
            <a:lvl1pPr marL="0" indent="0">
              <a:lnSpc>
                <a:spcPct val="100000"/>
              </a:lnSpc>
              <a:buNone/>
              <a:defRPr sz="4126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Plassholder for tekst 11">
            <a:extLst>
              <a:ext uri="{FF2B5EF4-FFF2-40B4-BE49-F238E27FC236}">
                <a16:creationId xmlns:a16="http://schemas.microsoft.com/office/drawing/2014/main" id="{2C8F2A6C-D7AB-43F0-8FAB-2464204A61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6582" y="3238443"/>
            <a:ext cx="5479163" cy="1065777"/>
          </a:xfrm>
          <a:prstGeom prst="rect">
            <a:avLst/>
          </a:prstGeom>
        </p:spPr>
        <p:txBody>
          <a:bodyPr lIns="0" tIns="13861" rIns="0" bIns="0"/>
          <a:lstStyle>
            <a:lvl1pPr marL="0" indent="0">
              <a:lnSpc>
                <a:spcPct val="122000"/>
              </a:lnSpc>
              <a:spcBef>
                <a:spcPts val="44"/>
              </a:spcBef>
              <a:buNone/>
              <a:defRPr sz="1425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5367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ew Section w/ Picture">
    <p:bg>
      <p:bgPr>
        <a:solidFill>
          <a:srgbClr val="8FB6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bilde 6">
            <a:extLst>
              <a:ext uri="{FF2B5EF4-FFF2-40B4-BE49-F238E27FC236}">
                <a16:creationId xmlns:a16="http://schemas.microsoft.com/office/drawing/2014/main" id="{ACC2FD2D-BEFE-4AAD-B649-147E0DAFEBB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en-GB" dirty="0"/>
              <a:t>Choose “Pictures” under the “Insert”-tab to insert photo</a:t>
            </a:r>
          </a:p>
        </p:txBody>
      </p:sp>
      <p:sp>
        <p:nvSpPr>
          <p:cNvPr id="7" name="Plassholder for bunntekst 6">
            <a:extLst>
              <a:ext uri="{FF2B5EF4-FFF2-40B4-BE49-F238E27FC236}">
                <a16:creationId xmlns:a16="http://schemas.microsoft.com/office/drawing/2014/main" id="{3525DB6D-F994-44D4-972B-277AF32FFE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11F21D85-00A5-4E5F-997D-5FB9FAC76E63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516583" y="1971315"/>
            <a:ext cx="5479163" cy="853891"/>
          </a:xfrm>
        </p:spPr>
        <p:txBody>
          <a:bodyPr lIns="0" tIns="18481" rIns="0" bIns="0" anchor="b" anchorCtr="0"/>
          <a:lstStyle>
            <a:lvl1pPr marL="0" indent="0">
              <a:lnSpc>
                <a:spcPct val="100000"/>
              </a:lnSpc>
              <a:buNone/>
              <a:defRPr sz="4126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Plassholder for tekst 11">
            <a:extLst>
              <a:ext uri="{FF2B5EF4-FFF2-40B4-BE49-F238E27FC236}">
                <a16:creationId xmlns:a16="http://schemas.microsoft.com/office/drawing/2014/main" id="{2C8F2A6C-D7AB-43F0-8FAB-2464204A61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6582" y="3238443"/>
            <a:ext cx="5479163" cy="1065777"/>
          </a:xfrm>
          <a:prstGeom prst="rect">
            <a:avLst/>
          </a:prstGeom>
        </p:spPr>
        <p:txBody>
          <a:bodyPr lIns="0" tIns="13861" rIns="0" bIns="0"/>
          <a:lstStyle>
            <a:lvl1pPr marL="0" indent="0">
              <a:lnSpc>
                <a:spcPct val="122000"/>
              </a:lnSpc>
              <a:spcBef>
                <a:spcPts val="44"/>
              </a:spcBef>
              <a:buNone/>
              <a:defRPr sz="1425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5213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17118" y="894705"/>
            <a:ext cx="4651501" cy="1325563"/>
          </a:xfrm>
        </p:spPr>
        <p:txBody>
          <a:bodyPr/>
          <a:lstStyle/>
          <a:p>
            <a:r>
              <a:rPr lang="nb-NO" dirty="0"/>
              <a:t>Klikk </a:t>
            </a:r>
            <a:r>
              <a:rPr lang="en-GB" noProof="0" dirty="0"/>
              <a:t>for</a:t>
            </a:r>
            <a:r>
              <a:rPr lang="nb-NO" dirty="0"/>
              <a:t> å redigere tittelstil</a:t>
            </a:r>
            <a:endParaRPr lang="en-US" dirty="0"/>
          </a:p>
        </p:txBody>
      </p:sp>
      <p:sp>
        <p:nvSpPr>
          <p:cNvPr id="7" name="Plassholder for bunntekst 6">
            <a:extLst>
              <a:ext uri="{FF2B5EF4-FFF2-40B4-BE49-F238E27FC236}">
                <a16:creationId xmlns:a16="http://schemas.microsoft.com/office/drawing/2014/main" id="{96744056-BCD3-495D-99DD-367B917ACC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7E2897ED-6180-4B2F-99AC-DE2C9A9B0A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6586" y="2599849"/>
            <a:ext cx="4652033" cy="237947"/>
          </a:xfrm>
          <a:prstGeom prst="rect">
            <a:avLst/>
          </a:prstGeom>
        </p:spPr>
        <p:txBody>
          <a:bodyPr lIns="0" tIns="18481" rIns="0" bIns="0"/>
          <a:lstStyle>
            <a:lvl1pPr marL="0" indent="0">
              <a:lnSpc>
                <a:spcPct val="100000"/>
              </a:lnSpc>
              <a:buNone/>
              <a:defRPr sz="1125">
                <a:solidFill>
                  <a:srgbClr val="00707C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lassholder for tekst 10">
            <a:extLst>
              <a:ext uri="{FF2B5EF4-FFF2-40B4-BE49-F238E27FC236}">
                <a16:creationId xmlns:a16="http://schemas.microsoft.com/office/drawing/2014/main" id="{95B2159F-E1C9-49A8-9988-4F59A67FAA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7117" y="3243977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  <p:sp>
        <p:nvSpPr>
          <p:cNvPr id="12" name="Plassholder for tekst 10">
            <a:extLst>
              <a:ext uri="{FF2B5EF4-FFF2-40B4-BE49-F238E27FC236}">
                <a16:creationId xmlns:a16="http://schemas.microsoft.com/office/drawing/2014/main" id="{F73B1872-6879-451A-87DB-BC024757E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77138" y="3243976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FAFF766C-6E59-47AB-8FA7-C0D2FD5826C1}"/>
              </a:ext>
            </a:extLst>
          </p:cNvPr>
          <p:cNvSpPr/>
          <p:nvPr/>
        </p:nvSpPr>
        <p:spPr>
          <a:xfrm>
            <a:off x="5963617" y="1"/>
            <a:ext cx="3180295" cy="6857614"/>
          </a:xfrm>
          <a:custGeom>
            <a:avLst/>
            <a:gdLst/>
            <a:ahLst/>
            <a:cxnLst/>
            <a:rect l="l" t="t" r="r" b="b"/>
            <a:pathLst>
              <a:path w="6992619" h="11308715">
                <a:moveTo>
                  <a:pt x="6992247" y="0"/>
                </a:moveTo>
                <a:lnTo>
                  <a:pt x="3223608" y="0"/>
                </a:lnTo>
                <a:lnTo>
                  <a:pt x="0" y="11308556"/>
                </a:lnTo>
                <a:lnTo>
                  <a:pt x="6992247" y="11308556"/>
                </a:lnTo>
                <a:lnTo>
                  <a:pt x="6992247" y="0"/>
                </a:lnTo>
                <a:close/>
              </a:path>
            </a:pathLst>
          </a:custGeom>
          <a:solidFill>
            <a:srgbClr val="ECF7F3"/>
          </a:solidFill>
        </p:spPr>
        <p:txBody>
          <a:bodyPr wrap="square" lIns="0" tIns="0" rIns="0" bIns="0" rtlCol="0"/>
          <a:lstStyle/>
          <a:p>
            <a:endParaRPr sz="993" dirty="0"/>
          </a:p>
        </p:txBody>
      </p:sp>
    </p:spTree>
    <p:extLst>
      <p:ext uri="{BB962C8B-B14F-4D97-AF65-F5344CB8AC3E}">
        <p14:creationId xmlns:p14="http://schemas.microsoft.com/office/powerpoint/2010/main" val="3272500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47CF98AB-FB2F-43F9-B4F4-6BBA394AD0D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64660" y="0"/>
            <a:ext cx="3179340" cy="6858936"/>
          </a:xfrm>
          <a:custGeom>
            <a:avLst/>
            <a:gdLst>
              <a:gd name="connsiteX0" fmla="*/ 0 w 10000"/>
              <a:gd name="connsiteY0" fmla="*/ 2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2000 h 10000"/>
              <a:gd name="connsiteX0" fmla="*/ 2876 w 10000"/>
              <a:gd name="connsiteY0" fmla="*/ 4612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2876 w 10000"/>
              <a:gd name="connsiteY5" fmla="*/ 4612 h 10000"/>
              <a:gd name="connsiteX0" fmla="*/ 2876 w 10000"/>
              <a:gd name="connsiteY0" fmla="*/ 4612 h 10000"/>
              <a:gd name="connsiteX1" fmla="*/ 4921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2876 w 10000"/>
              <a:gd name="connsiteY5" fmla="*/ 4612 h 10000"/>
              <a:gd name="connsiteX0" fmla="*/ 2876 w 10000"/>
              <a:gd name="connsiteY0" fmla="*/ 4640 h 10028"/>
              <a:gd name="connsiteX1" fmla="*/ 4719 w 10000"/>
              <a:gd name="connsiteY1" fmla="*/ 0 h 10028"/>
              <a:gd name="connsiteX2" fmla="*/ 10000 w 10000"/>
              <a:gd name="connsiteY2" fmla="*/ 28 h 10028"/>
              <a:gd name="connsiteX3" fmla="*/ 10000 w 10000"/>
              <a:gd name="connsiteY3" fmla="*/ 10028 h 10028"/>
              <a:gd name="connsiteX4" fmla="*/ 0 w 10000"/>
              <a:gd name="connsiteY4" fmla="*/ 10028 h 10028"/>
              <a:gd name="connsiteX5" fmla="*/ 2876 w 10000"/>
              <a:gd name="connsiteY5" fmla="*/ 4640 h 10028"/>
              <a:gd name="connsiteX0" fmla="*/ 2597 w 10000"/>
              <a:gd name="connsiteY0" fmla="*/ 4596 h 10028"/>
              <a:gd name="connsiteX1" fmla="*/ 4719 w 10000"/>
              <a:gd name="connsiteY1" fmla="*/ 0 h 10028"/>
              <a:gd name="connsiteX2" fmla="*/ 10000 w 10000"/>
              <a:gd name="connsiteY2" fmla="*/ 28 h 10028"/>
              <a:gd name="connsiteX3" fmla="*/ 10000 w 10000"/>
              <a:gd name="connsiteY3" fmla="*/ 10028 h 10028"/>
              <a:gd name="connsiteX4" fmla="*/ 0 w 10000"/>
              <a:gd name="connsiteY4" fmla="*/ 10028 h 10028"/>
              <a:gd name="connsiteX5" fmla="*/ 2597 w 10000"/>
              <a:gd name="connsiteY5" fmla="*/ 4596 h 10028"/>
              <a:gd name="connsiteX0" fmla="*/ 2597 w 10000"/>
              <a:gd name="connsiteY0" fmla="*/ 4596 h 10028"/>
              <a:gd name="connsiteX1" fmla="*/ 4719 w 10000"/>
              <a:gd name="connsiteY1" fmla="*/ 0 h 10028"/>
              <a:gd name="connsiteX2" fmla="*/ 10000 w 10000"/>
              <a:gd name="connsiteY2" fmla="*/ 7 h 10028"/>
              <a:gd name="connsiteX3" fmla="*/ 10000 w 10000"/>
              <a:gd name="connsiteY3" fmla="*/ 10028 h 10028"/>
              <a:gd name="connsiteX4" fmla="*/ 0 w 10000"/>
              <a:gd name="connsiteY4" fmla="*/ 10028 h 10028"/>
              <a:gd name="connsiteX5" fmla="*/ 2597 w 10000"/>
              <a:gd name="connsiteY5" fmla="*/ 4596 h 10028"/>
              <a:gd name="connsiteX0" fmla="*/ 2597 w 10000"/>
              <a:gd name="connsiteY0" fmla="*/ 4589 h 10021"/>
              <a:gd name="connsiteX1" fmla="*/ 4595 w 10000"/>
              <a:gd name="connsiteY1" fmla="*/ 7 h 10021"/>
              <a:gd name="connsiteX2" fmla="*/ 10000 w 10000"/>
              <a:gd name="connsiteY2" fmla="*/ 0 h 10021"/>
              <a:gd name="connsiteX3" fmla="*/ 10000 w 10000"/>
              <a:gd name="connsiteY3" fmla="*/ 10021 h 10021"/>
              <a:gd name="connsiteX4" fmla="*/ 0 w 10000"/>
              <a:gd name="connsiteY4" fmla="*/ 10021 h 10021"/>
              <a:gd name="connsiteX5" fmla="*/ 2597 w 10000"/>
              <a:gd name="connsiteY5" fmla="*/ 4589 h 10021"/>
              <a:gd name="connsiteX0" fmla="*/ 2597 w 10003"/>
              <a:gd name="connsiteY0" fmla="*/ 4598 h 10030"/>
              <a:gd name="connsiteX1" fmla="*/ 4595 w 10003"/>
              <a:gd name="connsiteY1" fmla="*/ 16 h 10030"/>
              <a:gd name="connsiteX2" fmla="*/ 10003 w 10003"/>
              <a:gd name="connsiteY2" fmla="*/ 0 h 10030"/>
              <a:gd name="connsiteX3" fmla="*/ 10000 w 10003"/>
              <a:gd name="connsiteY3" fmla="*/ 10030 h 10030"/>
              <a:gd name="connsiteX4" fmla="*/ 0 w 10003"/>
              <a:gd name="connsiteY4" fmla="*/ 10030 h 10030"/>
              <a:gd name="connsiteX5" fmla="*/ 2597 w 10003"/>
              <a:gd name="connsiteY5" fmla="*/ 4598 h 10030"/>
              <a:gd name="connsiteX0" fmla="*/ 2597 w 10003"/>
              <a:gd name="connsiteY0" fmla="*/ 4598 h 10030"/>
              <a:gd name="connsiteX1" fmla="*/ 4603 w 10003"/>
              <a:gd name="connsiteY1" fmla="*/ 2 h 10030"/>
              <a:gd name="connsiteX2" fmla="*/ 10003 w 10003"/>
              <a:gd name="connsiteY2" fmla="*/ 0 h 10030"/>
              <a:gd name="connsiteX3" fmla="*/ 10000 w 10003"/>
              <a:gd name="connsiteY3" fmla="*/ 10030 h 10030"/>
              <a:gd name="connsiteX4" fmla="*/ 0 w 10003"/>
              <a:gd name="connsiteY4" fmla="*/ 10030 h 10030"/>
              <a:gd name="connsiteX5" fmla="*/ 2597 w 10003"/>
              <a:gd name="connsiteY5" fmla="*/ 4598 h 10030"/>
              <a:gd name="connsiteX0" fmla="*/ 2597 w 10003"/>
              <a:gd name="connsiteY0" fmla="*/ 4598 h 10030"/>
              <a:gd name="connsiteX1" fmla="*/ 4600 w 10003"/>
              <a:gd name="connsiteY1" fmla="*/ 2 h 10030"/>
              <a:gd name="connsiteX2" fmla="*/ 10003 w 10003"/>
              <a:gd name="connsiteY2" fmla="*/ 0 h 10030"/>
              <a:gd name="connsiteX3" fmla="*/ 10000 w 10003"/>
              <a:gd name="connsiteY3" fmla="*/ 10030 h 10030"/>
              <a:gd name="connsiteX4" fmla="*/ 0 w 10003"/>
              <a:gd name="connsiteY4" fmla="*/ 10030 h 10030"/>
              <a:gd name="connsiteX5" fmla="*/ 2597 w 10003"/>
              <a:gd name="connsiteY5" fmla="*/ 4598 h 10030"/>
              <a:gd name="connsiteX0" fmla="*/ 2597 w 10003"/>
              <a:gd name="connsiteY0" fmla="*/ 4596 h 10028"/>
              <a:gd name="connsiteX1" fmla="*/ 4600 w 10003"/>
              <a:gd name="connsiteY1" fmla="*/ 0 h 10028"/>
              <a:gd name="connsiteX2" fmla="*/ 10003 w 10003"/>
              <a:gd name="connsiteY2" fmla="*/ 55 h 10028"/>
              <a:gd name="connsiteX3" fmla="*/ 10000 w 10003"/>
              <a:gd name="connsiteY3" fmla="*/ 10028 h 10028"/>
              <a:gd name="connsiteX4" fmla="*/ 0 w 10003"/>
              <a:gd name="connsiteY4" fmla="*/ 10028 h 10028"/>
              <a:gd name="connsiteX5" fmla="*/ 2597 w 10003"/>
              <a:gd name="connsiteY5" fmla="*/ 4596 h 10028"/>
              <a:gd name="connsiteX0" fmla="*/ 2597 w 10000"/>
              <a:gd name="connsiteY0" fmla="*/ 4596 h 10028"/>
              <a:gd name="connsiteX1" fmla="*/ 4600 w 10000"/>
              <a:gd name="connsiteY1" fmla="*/ 0 h 10028"/>
              <a:gd name="connsiteX2" fmla="*/ 10000 w 10000"/>
              <a:gd name="connsiteY2" fmla="*/ 1 h 10028"/>
              <a:gd name="connsiteX3" fmla="*/ 10000 w 10000"/>
              <a:gd name="connsiteY3" fmla="*/ 10028 h 10028"/>
              <a:gd name="connsiteX4" fmla="*/ 0 w 10000"/>
              <a:gd name="connsiteY4" fmla="*/ 10028 h 10028"/>
              <a:gd name="connsiteX5" fmla="*/ 2597 w 10000"/>
              <a:gd name="connsiteY5" fmla="*/ 4596 h 10028"/>
              <a:gd name="connsiteX0" fmla="*/ 2503 w 10000"/>
              <a:gd name="connsiteY0" fmla="*/ 4582 h 10028"/>
              <a:gd name="connsiteX1" fmla="*/ 4600 w 10000"/>
              <a:gd name="connsiteY1" fmla="*/ 0 h 10028"/>
              <a:gd name="connsiteX2" fmla="*/ 10000 w 10000"/>
              <a:gd name="connsiteY2" fmla="*/ 1 h 10028"/>
              <a:gd name="connsiteX3" fmla="*/ 10000 w 10000"/>
              <a:gd name="connsiteY3" fmla="*/ 10028 h 10028"/>
              <a:gd name="connsiteX4" fmla="*/ 0 w 10000"/>
              <a:gd name="connsiteY4" fmla="*/ 10028 h 10028"/>
              <a:gd name="connsiteX5" fmla="*/ 2503 w 10000"/>
              <a:gd name="connsiteY5" fmla="*/ 4582 h 10028"/>
              <a:gd name="connsiteX0" fmla="*/ 2500 w 9997"/>
              <a:gd name="connsiteY0" fmla="*/ 4582 h 10028"/>
              <a:gd name="connsiteX1" fmla="*/ 4597 w 9997"/>
              <a:gd name="connsiteY1" fmla="*/ 0 h 10028"/>
              <a:gd name="connsiteX2" fmla="*/ 9997 w 9997"/>
              <a:gd name="connsiteY2" fmla="*/ 1 h 10028"/>
              <a:gd name="connsiteX3" fmla="*/ 9997 w 9997"/>
              <a:gd name="connsiteY3" fmla="*/ 10028 h 10028"/>
              <a:gd name="connsiteX4" fmla="*/ 0 w 9997"/>
              <a:gd name="connsiteY4" fmla="*/ 10002 h 10028"/>
              <a:gd name="connsiteX5" fmla="*/ 2500 w 9997"/>
              <a:gd name="connsiteY5" fmla="*/ 4582 h 10028"/>
              <a:gd name="connsiteX0" fmla="*/ 2501 w 10000"/>
              <a:gd name="connsiteY0" fmla="*/ 4569 h 9974"/>
              <a:gd name="connsiteX1" fmla="*/ 4598 w 10000"/>
              <a:gd name="connsiteY1" fmla="*/ 0 h 9974"/>
              <a:gd name="connsiteX2" fmla="*/ 10000 w 10000"/>
              <a:gd name="connsiteY2" fmla="*/ 1 h 9974"/>
              <a:gd name="connsiteX3" fmla="*/ 9958 w 10000"/>
              <a:gd name="connsiteY3" fmla="*/ 9917 h 9974"/>
              <a:gd name="connsiteX4" fmla="*/ 0 w 10000"/>
              <a:gd name="connsiteY4" fmla="*/ 9974 h 9974"/>
              <a:gd name="connsiteX5" fmla="*/ 2501 w 10000"/>
              <a:gd name="connsiteY5" fmla="*/ 4569 h 9974"/>
              <a:gd name="connsiteX0" fmla="*/ 2501 w 10000"/>
              <a:gd name="connsiteY0" fmla="*/ 4581 h 10000"/>
              <a:gd name="connsiteX1" fmla="*/ 4598 w 10000"/>
              <a:gd name="connsiteY1" fmla="*/ 0 h 10000"/>
              <a:gd name="connsiteX2" fmla="*/ 10000 w 10000"/>
              <a:gd name="connsiteY2" fmla="*/ 1 h 10000"/>
              <a:gd name="connsiteX3" fmla="*/ 10000 w 10000"/>
              <a:gd name="connsiteY3" fmla="*/ 9997 h 10000"/>
              <a:gd name="connsiteX4" fmla="*/ 0 w 10000"/>
              <a:gd name="connsiteY4" fmla="*/ 10000 h 10000"/>
              <a:gd name="connsiteX5" fmla="*/ 2501 w 10000"/>
              <a:gd name="connsiteY5" fmla="*/ 458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2501" y="4581"/>
                </a:moveTo>
                <a:lnTo>
                  <a:pt x="4598" y="0"/>
                </a:lnTo>
                <a:lnTo>
                  <a:pt x="10000" y="1"/>
                </a:lnTo>
                <a:cubicBezTo>
                  <a:pt x="9999" y="3344"/>
                  <a:pt x="10001" y="6654"/>
                  <a:pt x="10000" y="9997"/>
                </a:cubicBezTo>
                <a:lnTo>
                  <a:pt x="0" y="10000"/>
                </a:lnTo>
                <a:lnTo>
                  <a:pt x="2501" y="4581"/>
                </a:lnTo>
                <a:close/>
              </a:path>
            </a:pathLst>
          </a:custGeom>
          <a:solidFill>
            <a:srgbClr val="ECF7F3"/>
          </a:solidFill>
        </p:spPr>
        <p:txBody>
          <a:bodyPr/>
          <a:lstStyle>
            <a:lvl1pPr marL="0" indent="0" algn="r">
              <a:buNone/>
              <a:defRPr/>
            </a:lvl1pPr>
          </a:lstStyle>
          <a:p>
            <a:r>
              <a:rPr lang="en-US"/>
              <a:t>Click icon to add picture</a:t>
            </a:r>
            <a:endParaRPr lang="nb-NO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118" y="894705"/>
            <a:ext cx="465150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lassholder for bunntekst 6">
            <a:extLst>
              <a:ext uri="{FF2B5EF4-FFF2-40B4-BE49-F238E27FC236}">
                <a16:creationId xmlns:a16="http://schemas.microsoft.com/office/drawing/2014/main" id="{96744056-BCD3-495D-99DD-367B917ACC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7E2897ED-6180-4B2F-99AC-DE2C9A9B0A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6586" y="2599849"/>
            <a:ext cx="4652033" cy="237947"/>
          </a:xfrm>
          <a:prstGeom prst="rect">
            <a:avLst/>
          </a:prstGeom>
        </p:spPr>
        <p:txBody>
          <a:bodyPr lIns="0" tIns="18481" rIns="0" bIns="0"/>
          <a:lstStyle>
            <a:lvl1pPr marL="0" indent="0">
              <a:lnSpc>
                <a:spcPct val="100000"/>
              </a:lnSpc>
              <a:buNone/>
              <a:defRPr sz="1125">
                <a:solidFill>
                  <a:srgbClr val="00707C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lassholder for tekst 10">
            <a:extLst>
              <a:ext uri="{FF2B5EF4-FFF2-40B4-BE49-F238E27FC236}">
                <a16:creationId xmlns:a16="http://schemas.microsoft.com/office/drawing/2014/main" id="{95B2159F-E1C9-49A8-9988-4F59A67FAA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7117" y="3243977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  <p:sp>
        <p:nvSpPr>
          <p:cNvPr id="12" name="Plassholder for tekst 10">
            <a:extLst>
              <a:ext uri="{FF2B5EF4-FFF2-40B4-BE49-F238E27FC236}">
                <a16:creationId xmlns:a16="http://schemas.microsoft.com/office/drawing/2014/main" id="{F73B1872-6879-451A-87DB-BC024757E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77138" y="3243976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371319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quo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17118" y="894705"/>
            <a:ext cx="4651501" cy="1325563"/>
          </a:xfrm>
        </p:spPr>
        <p:txBody>
          <a:bodyPr/>
          <a:lstStyle/>
          <a:p>
            <a:r>
              <a:rPr lang="en-GB" noProof="0"/>
              <a:t>Klikk for å redigere tittelstil</a:t>
            </a:r>
          </a:p>
        </p:txBody>
      </p:sp>
      <p:sp>
        <p:nvSpPr>
          <p:cNvPr id="7" name="Plassholder for bunntekst 6">
            <a:extLst>
              <a:ext uri="{FF2B5EF4-FFF2-40B4-BE49-F238E27FC236}">
                <a16:creationId xmlns:a16="http://schemas.microsoft.com/office/drawing/2014/main" id="{96744056-BCD3-495D-99DD-367B917ACC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7E2897ED-6180-4B2F-99AC-DE2C9A9B0A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6586" y="2599849"/>
            <a:ext cx="4652033" cy="237947"/>
          </a:xfrm>
          <a:prstGeom prst="rect">
            <a:avLst/>
          </a:prstGeom>
        </p:spPr>
        <p:txBody>
          <a:bodyPr lIns="0" tIns="18481" rIns="0" bIns="0"/>
          <a:lstStyle>
            <a:lvl1pPr marL="0" indent="0">
              <a:lnSpc>
                <a:spcPct val="100000"/>
              </a:lnSpc>
              <a:buNone/>
              <a:defRPr sz="1125">
                <a:solidFill>
                  <a:srgbClr val="00707C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lassholder for tekst 10">
            <a:extLst>
              <a:ext uri="{FF2B5EF4-FFF2-40B4-BE49-F238E27FC236}">
                <a16:creationId xmlns:a16="http://schemas.microsoft.com/office/drawing/2014/main" id="{95B2159F-E1C9-49A8-9988-4F59A67FAA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7117" y="3243977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  <p:sp>
        <p:nvSpPr>
          <p:cNvPr id="12" name="Plassholder for tekst 10">
            <a:extLst>
              <a:ext uri="{FF2B5EF4-FFF2-40B4-BE49-F238E27FC236}">
                <a16:creationId xmlns:a16="http://schemas.microsoft.com/office/drawing/2014/main" id="{F73B1872-6879-451A-87DB-BC024757E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77138" y="3243976"/>
            <a:ext cx="2199437" cy="2719321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noProof="0"/>
              <a:t>Rediger tekststiler i malen</a:t>
            </a:r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FAFF766C-6E59-47AB-8FA7-C0D2FD5826C1}"/>
              </a:ext>
            </a:extLst>
          </p:cNvPr>
          <p:cNvSpPr/>
          <p:nvPr/>
        </p:nvSpPr>
        <p:spPr>
          <a:xfrm>
            <a:off x="5963617" y="1"/>
            <a:ext cx="3180295" cy="6857614"/>
          </a:xfrm>
          <a:custGeom>
            <a:avLst/>
            <a:gdLst/>
            <a:ahLst/>
            <a:cxnLst/>
            <a:rect l="l" t="t" r="r" b="b"/>
            <a:pathLst>
              <a:path w="6992619" h="11308715">
                <a:moveTo>
                  <a:pt x="6992247" y="0"/>
                </a:moveTo>
                <a:lnTo>
                  <a:pt x="3223608" y="0"/>
                </a:lnTo>
                <a:lnTo>
                  <a:pt x="0" y="11308556"/>
                </a:lnTo>
                <a:lnTo>
                  <a:pt x="6992247" y="11308556"/>
                </a:lnTo>
                <a:lnTo>
                  <a:pt x="6992247" y="0"/>
                </a:lnTo>
                <a:close/>
              </a:path>
            </a:pathLst>
          </a:custGeom>
          <a:solidFill>
            <a:srgbClr val="ECF7F3"/>
          </a:solidFill>
        </p:spPr>
        <p:txBody>
          <a:bodyPr wrap="square" lIns="0" tIns="0" rIns="0" bIns="0" rtlCol="0"/>
          <a:lstStyle/>
          <a:p>
            <a:endParaRPr sz="993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93A5E07-1DF3-4FB2-9EBE-9F7B53785FA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18545" y="2469155"/>
            <a:ext cx="2378578" cy="2084479"/>
          </a:xfrm>
          <a:prstGeom prst="rect">
            <a:avLst/>
          </a:prstGeom>
        </p:spPr>
        <p:txBody>
          <a:bodyPr lIns="0" tIns="14631" rIns="0" bIns="0" anchor="ctr" anchorCtr="0"/>
          <a:lstStyle>
            <a:lvl1pPr marL="0" indent="0" algn="l">
              <a:lnSpc>
                <a:spcPct val="106000"/>
              </a:lnSpc>
              <a:spcBef>
                <a:spcPts val="44"/>
              </a:spcBef>
              <a:buNone/>
              <a:defRPr sz="1913">
                <a:solidFill>
                  <a:srgbClr val="8FB6BC"/>
                </a:solidFill>
                <a:latin typeface="+mj-lt"/>
              </a:defRPr>
            </a:lvl1pPr>
          </a:lstStyle>
          <a:p>
            <a:pPr lvl="0"/>
            <a:r>
              <a:rPr lang="en-GB" sz="2026" spc="-2" noProof="0" dirty="0">
                <a:solidFill>
                  <a:srgbClr val="8DB7BC"/>
                </a:solidFill>
                <a:latin typeface="+mj-lt"/>
                <a:cs typeface="Georgia"/>
              </a:rPr>
              <a:t>“</a:t>
            </a:r>
            <a:r>
              <a:rPr lang="en-GB" noProof="0" dirty="0"/>
              <a:t>Quote</a:t>
            </a:r>
            <a:r>
              <a:rPr lang="nb-NO" sz="2026" dirty="0">
                <a:solidFill>
                  <a:srgbClr val="8DB7BC"/>
                </a:solidFill>
                <a:latin typeface="+mj-lt"/>
                <a:cs typeface="Georgia"/>
              </a:rPr>
              <a:t>”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4977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green">
    <p:bg>
      <p:bgPr>
        <a:solidFill>
          <a:srgbClr val="0070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EBF7F3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BFB4B88-52D5-4DF7-830D-4D9BE3FB71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19557" y="2411116"/>
            <a:ext cx="6504886" cy="1770267"/>
          </a:xfrm>
        </p:spPr>
        <p:txBody>
          <a:bodyPr anchor="ctr" anchorCtr="1"/>
          <a:lstStyle>
            <a:lvl1pPr marL="0" indent="0" algn="ctr">
              <a:lnSpc>
                <a:spcPts val="4763"/>
              </a:lnSpc>
              <a:buNone/>
              <a:defRPr sz="3863">
                <a:solidFill>
                  <a:srgbClr val="EBF7F3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3074E645-C5C1-409A-AB87-3708DDFB5DB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78454" y="4855773"/>
            <a:ext cx="2088510" cy="199846"/>
          </a:xfrm>
          <a:prstGeom prst="rect">
            <a:avLst/>
          </a:prstGeom>
        </p:spPr>
        <p:txBody>
          <a:bodyPr lIns="0" tIns="16941" rIns="0" bIns="0"/>
          <a:lstStyle>
            <a:lvl1pPr marL="0" indent="0">
              <a:buNone/>
              <a:defRPr sz="938">
                <a:solidFill>
                  <a:srgbClr val="EBF7F3"/>
                </a:solidFill>
              </a:defRPr>
            </a:lvl1pPr>
          </a:lstStyle>
          <a:p>
            <a:pPr lvl="0"/>
            <a:r>
              <a:rPr lang="en-GB" dirty="0"/>
              <a:t>- Name</a:t>
            </a:r>
          </a:p>
        </p:txBody>
      </p:sp>
    </p:spTree>
    <p:extLst>
      <p:ext uri="{BB962C8B-B14F-4D97-AF65-F5344CB8AC3E}">
        <p14:creationId xmlns:p14="http://schemas.microsoft.com/office/powerpoint/2010/main" val="4276049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pink">
    <p:bg>
      <p:bgPr>
        <a:solidFill>
          <a:srgbClr val="E55D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EBF7F3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BFB4B88-52D5-4DF7-830D-4D9BE3FB71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19557" y="2411116"/>
            <a:ext cx="6504886" cy="1770267"/>
          </a:xfrm>
        </p:spPr>
        <p:txBody>
          <a:bodyPr anchor="ctr" anchorCtr="1"/>
          <a:lstStyle>
            <a:lvl1pPr marL="0" indent="0" algn="ctr">
              <a:lnSpc>
                <a:spcPts val="4763"/>
              </a:lnSpc>
              <a:buNone/>
              <a:defRPr sz="3863">
                <a:solidFill>
                  <a:srgbClr val="EBF7F3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3074E645-C5C1-409A-AB87-3708DDFB5DB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78454" y="4855773"/>
            <a:ext cx="2088510" cy="199846"/>
          </a:xfrm>
          <a:prstGeom prst="rect">
            <a:avLst/>
          </a:prstGeom>
        </p:spPr>
        <p:txBody>
          <a:bodyPr lIns="0" tIns="16941" rIns="0" bIns="0"/>
          <a:lstStyle>
            <a:lvl1pPr marL="0" indent="0">
              <a:buNone/>
              <a:defRPr sz="938">
                <a:solidFill>
                  <a:srgbClr val="EBF7F3"/>
                </a:solidFill>
              </a:defRPr>
            </a:lvl1pPr>
          </a:lstStyle>
          <a:p>
            <a:pPr lvl="0"/>
            <a:r>
              <a:rPr lang="en-GB" dirty="0"/>
              <a:t>- Name</a:t>
            </a:r>
          </a:p>
        </p:txBody>
      </p:sp>
    </p:spTree>
    <p:extLst>
      <p:ext uri="{BB962C8B-B14F-4D97-AF65-F5344CB8AC3E}">
        <p14:creationId xmlns:p14="http://schemas.microsoft.com/office/powerpoint/2010/main" val="158254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42DE50C5-C406-4DD8-ADE9-F20C4BBAAB00}"/>
              </a:ext>
            </a:extLst>
          </p:cNvPr>
          <p:cNvSpPr/>
          <p:nvPr/>
        </p:nvSpPr>
        <p:spPr>
          <a:xfrm>
            <a:off x="1538088" y="1"/>
            <a:ext cx="7605905" cy="6857614"/>
          </a:xfrm>
          <a:custGeom>
            <a:avLst/>
            <a:gdLst/>
            <a:ahLst/>
            <a:cxnLst/>
            <a:rect l="l" t="t" r="r" b="b"/>
            <a:pathLst>
              <a:path w="16723360" h="11308715">
                <a:moveTo>
                  <a:pt x="16722810" y="0"/>
                </a:moveTo>
                <a:lnTo>
                  <a:pt x="3223619" y="0"/>
                </a:lnTo>
                <a:lnTo>
                  <a:pt x="0" y="11308556"/>
                </a:lnTo>
                <a:lnTo>
                  <a:pt x="16722810" y="11308556"/>
                </a:lnTo>
                <a:lnTo>
                  <a:pt x="16722810" y="0"/>
                </a:lnTo>
                <a:close/>
              </a:path>
            </a:pathLst>
          </a:custGeom>
          <a:solidFill>
            <a:srgbClr val="ECF7F3"/>
          </a:solidFill>
        </p:spPr>
        <p:txBody>
          <a:bodyPr wrap="square" lIns="0" tIns="0" rIns="0" bIns="0" rtlCol="0"/>
          <a:lstStyle/>
          <a:p>
            <a:endParaRPr sz="993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8FB6BC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155AB53F-5E7D-40E3-B9DD-CFD6BC7632EA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516596" y="3244058"/>
            <a:ext cx="2235044" cy="3014072"/>
          </a:xfrm>
        </p:spPr>
        <p:txBody>
          <a:bodyPr lIns="0" tIns="14631" rIns="0" bIns="0"/>
          <a:lstStyle/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F559DF2D-F9BA-4C3E-922A-AF016376D39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802095" y="979313"/>
            <a:ext cx="2820518" cy="250769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lassholder for bilde 6">
            <a:extLst>
              <a:ext uri="{FF2B5EF4-FFF2-40B4-BE49-F238E27FC236}">
                <a16:creationId xmlns:a16="http://schemas.microsoft.com/office/drawing/2014/main" id="{CA3BA46E-57A8-4CFF-81A1-FBA79F2AC5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4604" y="3773237"/>
            <a:ext cx="2820518" cy="250769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122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6">
            <a:extLst>
              <a:ext uri="{FF2B5EF4-FFF2-40B4-BE49-F238E27FC236}">
                <a16:creationId xmlns:a16="http://schemas.microsoft.com/office/drawing/2014/main" id="{2CA69999-5B5F-4DBF-82DE-6ECDC81C6E5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74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42DE50C5-C406-4DD8-ADE9-F20C4BBAAB00}"/>
              </a:ext>
            </a:extLst>
          </p:cNvPr>
          <p:cNvSpPr/>
          <p:nvPr/>
        </p:nvSpPr>
        <p:spPr>
          <a:xfrm>
            <a:off x="1538088" y="1"/>
            <a:ext cx="7605905" cy="6857614"/>
          </a:xfrm>
          <a:custGeom>
            <a:avLst/>
            <a:gdLst/>
            <a:ahLst/>
            <a:cxnLst/>
            <a:rect l="l" t="t" r="r" b="b"/>
            <a:pathLst>
              <a:path w="16723360" h="11308715">
                <a:moveTo>
                  <a:pt x="16722810" y="0"/>
                </a:moveTo>
                <a:lnTo>
                  <a:pt x="3223619" y="0"/>
                </a:lnTo>
                <a:lnTo>
                  <a:pt x="0" y="11308556"/>
                </a:lnTo>
                <a:lnTo>
                  <a:pt x="16722810" y="11308556"/>
                </a:lnTo>
                <a:lnTo>
                  <a:pt x="16722810" y="0"/>
                </a:lnTo>
                <a:close/>
              </a:path>
            </a:pathLst>
          </a:custGeom>
          <a:solidFill>
            <a:srgbClr val="ECF7F3"/>
          </a:solidFill>
        </p:spPr>
        <p:txBody>
          <a:bodyPr wrap="square" lIns="0" tIns="0" rIns="0" bIns="0" rtlCol="0"/>
          <a:lstStyle/>
          <a:p>
            <a:endParaRPr sz="993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8FB6BC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14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26DC048-8AEC-4C14-A3D6-B121964CF5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19BA92-34AD-41AE-B783-279AFF24F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720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EDAB39-CE98-498C-9FD0-4E02A9E250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820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8DF5F-6822-4647-B1BA-3BBE93953347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AD1B8-BA62-4C1F-865C-0E19EB1C9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431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8DF5F-6822-4647-B1BA-3BBE93953347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AD1B8-BA62-4C1F-865C-0E19EB1C9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64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7118" y="894705"/>
            <a:ext cx="7886700" cy="1325563"/>
          </a:xfrm>
          <a:prstGeom prst="rect">
            <a:avLst/>
          </a:prstGeom>
        </p:spPr>
        <p:txBody>
          <a:bodyPr vert="horz" lIns="0" tIns="100800" rIns="0" bIns="0" rtlCol="0" anchor="t" anchorCtr="0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18" y="3243976"/>
            <a:ext cx="7886700" cy="213827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Rediger tekststiler i malen</a:t>
            </a:r>
          </a:p>
          <a:p>
            <a:pPr lvl="1"/>
            <a:r>
              <a:rPr lang="en-GB" noProof="0"/>
              <a:t>Andre nivå</a:t>
            </a:r>
          </a:p>
          <a:p>
            <a:pPr lvl="2"/>
            <a:r>
              <a:rPr lang="en-GB" noProof="0"/>
              <a:t>Tredje nivå</a:t>
            </a:r>
          </a:p>
          <a:p>
            <a:pPr lvl="3"/>
            <a:r>
              <a:rPr lang="en-GB" noProof="0"/>
              <a:t>Fjerde nivå</a:t>
            </a:r>
          </a:p>
          <a:p>
            <a:pPr lvl="4"/>
            <a:r>
              <a:rPr lang="en-GB" noProof="0"/>
              <a:t>Femte nivå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3393" y="286234"/>
            <a:ext cx="4337215" cy="116344"/>
          </a:xfrm>
          <a:prstGeom prst="rect">
            <a:avLst/>
          </a:prstGeom>
        </p:spPr>
        <p:txBody>
          <a:bodyPr vert="horz" wrap="square" lIns="0" tIns="18000" rIns="0" bIns="0" rtlCol="0" anchor="t" anchorCtr="0">
            <a:spAutoFit/>
          </a:bodyPr>
          <a:lstStyle>
            <a:lvl1pPr algn="ctr">
              <a:defRPr sz="638" spc="4" baseline="0">
                <a:solidFill>
                  <a:srgbClr val="9B9B9B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97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685835" rtl="0" eaLnBrk="1" latinLnBrk="0" hangingPunct="1">
        <a:lnSpc>
          <a:spcPts val="3938"/>
        </a:lnSpc>
        <a:spcBef>
          <a:spcPct val="0"/>
        </a:spcBef>
        <a:buNone/>
        <a:defRPr sz="3376" b="1" kern="1200">
          <a:solidFill>
            <a:srgbClr val="00707C"/>
          </a:solidFill>
          <a:latin typeface="+mj-lt"/>
          <a:ea typeface="+mj-ea"/>
          <a:cs typeface="+mj-cs"/>
        </a:defRPr>
      </a:lvl1pPr>
    </p:titleStyle>
    <p:bodyStyle>
      <a:lvl1pPr marL="81017" indent="-81017" algn="l" defTabSz="685835" rtl="0" eaLnBrk="1" latinLnBrk="0" hangingPunct="1">
        <a:lnSpc>
          <a:spcPct val="118000"/>
        </a:lnSpc>
        <a:spcBef>
          <a:spcPts val="22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76" indent="-94519" algn="l" defTabSz="685835" rtl="0" eaLnBrk="1" latinLnBrk="0" hangingPunct="1">
        <a:lnSpc>
          <a:spcPct val="118000"/>
        </a:lnSpc>
        <a:spcBef>
          <a:spcPts val="375"/>
        </a:spcBef>
        <a:buFont typeface="Arial" panose="020B0604020202020204" pitchFamily="34" charset="0"/>
        <a:buChar char="•"/>
        <a:defRPr sz="750" kern="1200">
          <a:solidFill>
            <a:schemeClr val="tx1"/>
          </a:solidFill>
          <a:latin typeface="+mn-lt"/>
          <a:ea typeface="+mn-ea"/>
          <a:cs typeface="+mn-cs"/>
        </a:defRPr>
      </a:lvl2pPr>
      <a:lvl3pPr marL="857293" indent="-94519" algn="l" defTabSz="685835" rtl="0" eaLnBrk="1" latinLnBrk="0" hangingPunct="1">
        <a:lnSpc>
          <a:spcPct val="118000"/>
        </a:lnSpc>
        <a:spcBef>
          <a:spcPts val="375"/>
        </a:spcBef>
        <a:buFont typeface="Arial" panose="020B0604020202020204" pitchFamily="34" charset="0"/>
        <a:buChar char="•"/>
        <a:defRPr sz="7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10" indent="-94519" algn="l" defTabSz="685835" rtl="0" eaLnBrk="1" latinLnBrk="0" hangingPunct="1">
        <a:lnSpc>
          <a:spcPct val="118000"/>
        </a:lnSpc>
        <a:spcBef>
          <a:spcPts val="375"/>
        </a:spcBef>
        <a:buFont typeface="Arial" panose="020B0604020202020204" pitchFamily="34" charset="0"/>
        <a:buChar char="•"/>
        <a:defRPr sz="7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127" indent="-94519" algn="l" defTabSz="685835" rtl="0" eaLnBrk="1" latinLnBrk="0" hangingPunct="1">
        <a:lnSpc>
          <a:spcPct val="118000"/>
        </a:lnSpc>
        <a:spcBef>
          <a:spcPts val="375"/>
        </a:spcBef>
        <a:buFont typeface="Arial" panose="020B0604020202020204" pitchFamily="34" charset="0"/>
        <a:buChar char="•"/>
        <a:defRPr sz="7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045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61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78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96" indent="-171458" algn="l" defTabSz="68583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1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35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52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8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86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03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20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37" algn="l" defTabSz="68583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haEj4N5nGw&amp;list=PL8HEY_gvFtWYHs0Q0OWqTIybNmO6dJWoJ&amp;index=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hyperlink" Target="file:///\\www.youtube.com\watch%3fv=2vzbweOw0p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708DC-D7D5-40FA-9D4E-1B761D9C16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7828" y="3747068"/>
            <a:ext cx="7772400" cy="2387600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hu-HU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Élelmiszerbiztonság</a:t>
            </a:r>
            <a:br>
              <a:rPr lang="en-GB" altLang="en-US" sz="4800" dirty="0">
                <a:solidFill>
                  <a:srgbClr val="DD4758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4800" dirty="0">
                <a:solidFill>
                  <a:srgbClr val="DD4758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altLang="en-US" sz="40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Élelmiszerbiztonság és élelmiszerminőség</a:t>
            </a:r>
            <a:br>
              <a:rPr lang="en-GB" altLang="en-US" dirty="0">
                <a:solidFill>
                  <a:srgbClr val="C00000"/>
                </a:solidFill>
                <a:cs typeface="Times New Roman" panose="02020603050405020304" pitchFamily="18" charset="0"/>
              </a:rPr>
            </a:b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1026" name="Picture 2" descr="Élelmiszer címkéje egy nagyító alatt">
            <a:extLst>
              <a:ext uri="{FF2B5EF4-FFF2-40B4-BE49-F238E27FC236}">
                <a16:creationId xmlns:a16="http://schemas.microsoft.com/office/drawing/2014/main" id="{8AB4B375-8FC1-42FF-BCD8-235AD9698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499" y="2234598"/>
            <a:ext cx="2386543" cy="213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SafeConsume logó">
            <a:extLst>
              <a:ext uri="{FF2B5EF4-FFF2-40B4-BE49-F238E27FC236}">
                <a16:creationId xmlns:a16="http://schemas.microsoft.com/office/drawing/2014/main" id="{035BA549-4000-4595-A2C6-2447337809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28" y="723332"/>
            <a:ext cx="2713671" cy="535090"/>
          </a:xfrm>
          <a:prstGeom prst="rect">
            <a:avLst/>
          </a:prstGeom>
        </p:spPr>
      </p:pic>
      <p:pic>
        <p:nvPicPr>
          <p:cNvPr id="6" name="Picture 11" descr="e-Bug logó">
            <a:extLst>
              <a:ext uri="{FF2B5EF4-FFF2-40B4-BE49-F238E27FC236}">
                <a16:creationId xmlns:a16="http://schemas.microsoft.com/office/drawing/2014/main" id="{B4F4763D-FC88-477E-83CE-E084EA677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57" y="570268"/>
            <a:ext cx="594915" cy="84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Oktatási nagyköveteket keres a Nébih - Ételtcsakokosan">
            <a:extLst>
              <a:ext uri="{FF2B5EF4-FFF2-40B4-BE49-F238E27FC236}">
                <a16:creationId xmlns:a16="http://schemas.microsoft.com/office/drawing/2014/main" id="{AB2ED731-4095-4DB4-92DA-AEF259BDC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01" y="5836857"/>
            <a:ext cx="2226908" cy="74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EU zászló">
            <a:extLst>
              <a:ext uri="{FF2B5EF4-FFF2-40B4-BE49-F238E27FC236}">
                <a16:creationId xmlns:a16="http://schemas.microsoft.com/office/drawing/2014/main" id="{8B4C0CC0-C9CD-4F9A-9F37-ABA2CB9744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342" y="5679167"/>
            <a:ext cx="1529954" cy="1019969"/>
          </a:xfrm>
          <a:prstGeom prst="rect">
            <a:avLst/>
          </a:prstGeom>
        </p:spPr>
      </p:pic>
      <p:sp>
        <p:nvSpPr>
          <p:cNvPr id="9" name="Rectangle 13">
            <a:extLst>
              <a:ext uri="{FF2B5EF4-FFF2-40B4-BE49-F238E27FC236}">
                <a16:creationId xmlns:a16="http://schemas.microsoft.com/office/drawing/2014/main" id="{3C911578-EF73-4525-9790-A8D388C82912}"/>
              </a:ext>
            </a:extLst>
          </p:cNvPr>
          <p:cNvSpPr/>
          <p:nvPr/>
        </p:nvSpPr>
        <p:spPr>
          <a:xfrm>
            <a:off x="5083979" y="5836857"/>
            <a:ext cx="24378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A tananyag az Európai Unió Horizont 2020 kutatási és innovációs programjának támogatásával, a 727580. számú projekt  keretében készült. </a:t>
            </a:r>
          </a:p>
        </p:txBody>
      </p:sp>
    </p:spTree>
    <p:extLst>
      <p:ext uri="{BB962C8B-B14F-4D97-AF65-F5344CB8AC3E}">
        <p14:creationId xmlns:p14="http://schemas.microsoft.com/office/powerpoint/2010/main" val="3364708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5169CE0-0B03-4749-9C51-14A16F5E2E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122" y="503385"/>
            <a:ext cx="6857999" cy="1367619"/>
          </a:xfrm>
        </p:spPr>
        <p:txBody>
          <a:bodyPr/>
          <a:lstStyle/>
          <a:p>
            <a:r>
              <a:rPr lang="hu-HU" sz="4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tananyag tartalma</a:t>
            </a:r>
            <a:br>
              <a:rPr lang="en-GB" dirty="0">
                <a:solidFill>
                  <a:schemeClr val="accent1"/>
                </a:solidFill>
              </a:rPr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94B21E-F285-4286-AB64-A3A8B0E753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5123" y="1773238"/>
            <a:ext cx="8171494" cy="1655762"/>
          </a:xfrm>
        </p:spPr>
        <p:txBody>
          <a:bodyPr/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endParaRPr lang="hu-HU" dirty="0"/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hu-HU" dirty="0"/>
              <a:t>Az élelmiszerjelölések típusainak és fontosságának megismerése.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hu-HU" dirty="0"/>
              <a:t>Az élelmiszerbiztonság és az élelmiszerminőség közötti különbség megismerése.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hu-HU" dirty="0"/>
              <a:t>A élelmiszerek tárolási körülményeinek megismerése.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hu-HU" dirty="0"/>
              <a:t>A lejárati idők be nem tartásából eredő következmények megismerése.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16221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F4755-5A58-42A4-BCBE-DB7B4D264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304" y="448932"/>
            <a:ext cx="8261122" cy="1325563"/>
          </a:xfrm>
        </p:spPr>
        <p:txBody>
          <a:bodyPr/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Milyen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információkat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tüntetnek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élelmiszerek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csomagolásán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Egy ember az élelmiszer címkéjén lévő tápértékjelölésre mutat ">
            <a:extLst>
              <a:ext uri="{FF2B5EF4-FFF2-40B4-BE49-F238E27FC236}">
                <a16:creationId xmlns:a16="http://schemas.microsoft.com/office/drawing/2014/main" id="{01FDA20D-BEA6-44D7-A00E-BAFEACA36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45" y="2082487"/>
            <a:ext cx="3224250" cy="2529235"/>
          </a:xfrm>
          <a:prstGeom prst="ellipse">
            <a:avLst/>
          </a:prstGeom>
          <a:ln w="63500" cap="rnd">
            <a:solidFill>
              <a:srgbClr val="05717D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 descr="Arrow pointing towards 'food identity'" title="Arrow">
            <a:extLst>
              <a:ext uri="{FF2B5EF4-FFF2-40B4-BE49-F238E27FC236}">
                <a16:creationId xmlns:a16="http://schemas.microsoft.com/office/drawing/2014/main" id="{DBE4536C-E07D-4377-93C4-F2522A7660F5}"/>
              </a:ext>
            </a:extLst>
          </p:cNvPr>
          <p:cNvCxnSpPr>
            <a:cxnSpLocks/>
          </p:cNvCxnSpPr>
          <p:nvPr/>
        </p:nvCxnSpPr>
        <p:spPr>
          <a:xfrm flipV="1">
            <a:off x="3261091" y="2495265"/>
            <a:ext cx="503188" cy="278919"/>
          </a:xfrm>
          <a:prstGeom prst="straightConnector1">
            <a:avLst/>
          </a:prstGeom>
          <a:ln w="57150">
            <a:solidFill>
              <a:srgbClr val="8BB7B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79503D8A-7BD7-45C6-840C-122F38DBDACE}"/>
              </a:ext>
            </a:extLst>
          </p:cNvPr>
          <p:cNvSpPr/>
          <p:nvPr/>
        </p:nvSpPr>
        <p:spPr>
          <a:xfrm>
            <a:off x="3832507" y="2040762"/>
            <a:ext cx="1932157" cy="612212"/>
          </a:xfrm>
          <a:prstGeom prst="rect">
            <a:avLst/>
          </a:prstGeom>
          <a:ln w="19050">
            <a:solidFill>
              <a:srgbClr val="1E9399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hu-HU" sz="1600" dirty="0"/>
              <a:t>Azonosítás</a:t>
            </a:r>
            <a:endParaRPr lang="en-GB" sz="3200" dirty="0"/>
          </a:p>
        </p:txBody>
      </p:sp>
      <p:cxnSp>
        <p:nvCxnSpPr>
          <p:cNvPr id="11" name="Straight Arrow Connector 10" descr="Arrow pointed towards 'Nutritional information'">
            <a:extLst>
              <a:ext uri="{FF2B5EF4-FFF2-40B4-BE49-F238E27FC236}">
                <a16:creationId xmlns:a16="http://schemas.microsoft.com/office/drawing/2014/main" id="{CA7891B4-C9EA-4597-9547-65827E3C4CED}"/>
              </a:ext>
            </a:extLst>
          </p:cNvPr>
          <p:cNvCxnSpPr>
            <a:cxnSpLocks/>
          </p:cNvCxnSpPr>
          <p:nvPr/>
        </p:nvCxnSpPr>
        <p:spPr>
          <a:xfrm>
            <a:off x="3260321" y="3966689"/>
            <a:ext cx="503958" cy="434133"/>
          </a:xfrm>
          <a:prstGeom prst="straightConnector1">
            <a:avLst/>
          </a:prstGeom>
          <a:ln w="57150">
            <a:solidFill>
              <a:srgbClr val="8BB7B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ECFD07D1-26F0-4E90-8BA7-613D73BE0F36}"/>
              </a:ext>
            </a:extLst>
          </p:cNvPr>
          <p:cNvSpPr/>
          <p:nvPr/>
        </p:nvSpPr>
        <p:spPr>
          <a:xfrm>
            <a:off x="3884443" y="4187485"/>
            <a:ext cx="2175426" cy="612212"/>
          </a:xfrm>
          <a:prstGeom prst="rect">
            <a:avLst/>
          </a:prstGeom>
          <a:ln w="19050">
            <a:solidFill>
              <a:srgbClr val="1E93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dirty="0" err="1"/>
              <a:t>Tápértékre</a:t>
            </a:r>
            <a:r>
              <a:rPr lang="en-GB" sz="1600" dirty="0"/>
              <a:t> </a:t>
            </a:r>
            <a:r>
              <a:rPr lang="en-GB" sz="1600" dirty="0" err="1"/>
              <a:t>vonatkozó</a:t>
            </a:r>
            <a:r>
              <a:rPr lang="en-GB" sz="1600" dirty="0"/>
              <a:t> </a:t>
            </a:r>
            <a:r>
              <a:rPr lang="en-GB" sz="1600" dirty="0" err="1"/>
              <a:t>információk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A0B11E9-2304-408B-A319-C82B74FDC088}"/>
              </a:ext>
            </a:extLst>
          </p:cNvPr>
          <p:cNvSpPr/>
          <p:nvPr/>
        </p:nvSpPr>
        <p:spPr>
          <a:xfrm>
            <a:off x="3872852" y="2943462"/>
            <a:ext cx="1932158" cy="807285"/>
          </a:xfrm>
          <a:prstGeom prst="rect">
            <a:avLst/>
          </a:prstGeom>
          <a:ln w="19050">
            <a:solidFill>
              <a:srgbClr val="1E9399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dirty="0" err="1"/>
              <a:t>Élelmiszerhigiéniai</a:t>
            </a:r>
            <a:r>
              <a:rPr lang="en-GB" sz="1600" dirty="0"/>
              <a:t>, -</a:t>
            </a:r>
            <a:r>
              <a:rPr lang="en-GB" sz="1600" dirty="0" err="1"/>
              <a:t>biztonsági</a:t>
            </a:r>
            <a:r>
              <a:rPr lang="en-GB" sz="1600" dirty="0"/>
              <a:t> </a:t>
            </a:r>
            <a:r>
              <a:rPr lang="en-GB" sz="1600" dirty="0" err="1"/>
              <a:t>és</a:t>
            </a:r>
            <a:r>
              <a:rPr lang="en-GB" sz="1600" dirty="0"/>
              <a:t> </a:t>
            </a:r>
            <a:r>
              <a:rPr lang="en-GB" sz="1600" dirty="0" err="1"/>
              <a:t>egyéb</a:t>
            </a:r>
            <a:r>
              <a:rPr lang="en-GB" sz="1600" dirty="0"/>
              <a:t> </a:t>
            </a:r>
            <a:r>
              <a:rPr lang="en-GB" sz="1600" dirty="0" err="1"/>
              <a:t>információk</a:t>
            </a:r>
            <a:endParaRPr lang="en-GB" sz="1600" dirty="0"/>
          </a:p>
        </p:txBody>
      </p:sp>
      <p:cxnSp>
        <p:nvCxnSpPr>
          <p:cNvPr id="10" name="Straight Arrow Connector 9" descr="Arrow pointed towards 'food hygiene, safety and other instructions'">
            <a:extLst>
              <a:ext uri="{FF2B5EF4-FFF2-40B4-BE49-F238E27FC236}">
                <a16:creationId xmlns:a16="http://schemas.microsoft.com/office/drawing/2014/main" id="{7F2299AE-C757-41C0-A6C4-004A9890FBC5}"/>
              </a:ext>
            </a:extLst>
          </p:cNvPr>
          <p:cNvCxnSpPr>
            <a:cxnSpLocks/>
          </p:cNvCxnSpPr>
          <p:nvPr/>
        </p:nvCxnSpPr>
        <p:spPr>
          <a:xfrm>
            <a:off x="3409520" y="3429849"/>
            <a:ext cx="434298" cy="9136"/>
          </a:xfrm>
          <a:prstGeom prst="straightConnector1">
            <a:avLst/>
          </a:prstGeom>
          <a:ln w="57150">
            <a:solidFill>
              <a:srgbClr val="8BB7B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 descr="Circle around 'Food hygiene and safety and other instructions'">
            <a:extLst>
              <a:ext uri="{FF2B5EF4-FFF2-40B4-BE49-F238E27FC236}">
                <a16:creationId xmlns:a16="http://schemas.microsoft.com/office/drawing/2014/main" id="{E28C07C5-A574-4676-88BF-11EE67F5A800}"/>
              </a:ext>
            </a:extLst>
          </p:cNvPr>
          <p:cNvSpPr/>
          <p:nvPr/>
        </p:nvSpPr>
        <p:spPr>
          <a:xfrm>
            <a:off x="3409520" y="2725544"/>
            <a:ext cx="2761561" cy="1323439"/>
          </a:xfrm>
          <a:prstGeom prst="ellipse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 descr="What the food is&#10;Name of food (branding)&#10;Description of food&#10;">
            <a:extLst>
              <a:ext uri="{FF2B5EF4-FFF2-40B4-BE49-F238E27FC236}">
                <a16:creationId xmlns:a16="http://schemas.microsoft.com/office/drawing/2014/main" id="{574934D4-EDAB-4899-BCCB-F6A6D10EC8B4}"/>
              </a:ext>
            </a:extLst>
          </p:cNvPr>
          <p:cNvGrpSpPr/>
          <p:nvPr/>
        </p:nvGrpSpPr>
        <p:grpSpPr>
          <a:xfrm>
            <a:off x="5832892" y="1595101"/>
            <a:ext cx="3376429" cy="1026255"/>
            <a:chOff x="5840555" y="1511781"/>
            <a:chExt cx="3376429" cy="1026255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D347112-B1D9-40ED-AE73-7B1B97AC6EF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40555" y="2082487"/>
              <a:ext cx="353671" cy="225747"/>
            </a:xfrm>
            <a:prstGeom prst="straightConnector1">
              <a:avLst/>
            </a:prstGeom>
            <a:ln w="57150">
              <a:solidFill>
                <a:srgbClr val="8BB7B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 descr="arrow pointed towards 'What the food is: Name of food (branding), Description of food'&#10;">
              <a:extLst>
                <a:ext uri="{FF2B5EF4-FFF2-40B4-BE49-F238E27FC236}">
                  <a16:creationId xmlns:a16="http://schemas.microsoft.com/office/drawing/2014/main" id="{B8D9C315-A46F-4E81-96BF-C4A1261B2BE6}"/>
                </a:ext>
              </a:extLst>
            </p:cNvPr>
            <p:cNvSpPr txBox="1"/>
            <p:nvPr/>
          </p:nvSpPr>
          <p:spPr>
            <a:xfrm>
              <a:off x="6288229" y="1551470"/>
              <a:ext cx="292875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/>
                <a:t>Az élelmiszer</a:t>
              </a:r>
              <a:endParaRPr lang="en-GB" sz="1600" b="1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neve, márkája</a:t>
              </a:r>
              <a:endParaRPr lang="en-GB" sz="16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jellemzői</a:t>
              </a:r>
              <a:endParaRPr lang="en-GB" sz="16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46D0744-FE75-44CA-889B-EC8DCEF8BEB4}"/>
                </a:ext>
              </a:extLst>
            </p:cNvPr>
            <p:cNvSpPr/>
            <p:nvPr/>
          </p:nvSpPr>
          <p:spPr>
            <a:xfrm>
              <a:off x="6274678" y="1511781"/>
              <a:ext cx="2804886" cy="1026255"/>
            </a:xfrm>
            <a:prstGeom prst="rect">
              <a:avLst/>
            </a:prstGeom>
            <a:noFill/>
            <a:ln w="19050">
              <a:solidFill>
                <a:srgbClr val="8BB7BD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 descr="What the food provides&#10;Food ingredients&#10;Breakdown of calories and nutrients&#10;">
            <a:extLst>
              <a:ext uri="{FF2B5EF4-FFF2-40B4-BE49-F238E27FC236}">
                <a16:creationId xmlns:a16="http://schemas.microsoft.com/office/drawing/2014/main" id="{9465BA67-E1CC-4B6C-B836-A957A2BCBC31}"/>
              </a:ext>
            </a:extLst>
          </p:cNvPr>
          <p:cNvGrpSpPr/>
          <p:nvPr/>
        </p:nvGrpSpPr>
        <p:grpSpPr>
          <a:xfrm>
            <a:off x="4790300" y="4897249"/>
            <a:ext cx="4443059" cy="1282427"/>
            <a:chOff x="4817844" y="4197785"/>
            <a:chExt cx="4443059" cy="1282427"/>
          </a:xfrm>
        </p:grpSpPr>
        <p:cxnSp>
          <p:nvCxnSpPr>
            <p:cNvPr id="22" name="Straight Arrow Connector 21" descr="arrow pointed towards 'What the food provides: Food ingredients, Breakdown of calories and nutrients'&#10;">
              <a:extLst>
                <a:ext uri="{FF2B5EF4-FFF2-40B4-BE49-F238E27FC236}">
                  <a16:creationId xmlns:a16="http://schemas.microsoft.com/office/drawing/2014/main" id="{7C1344E8-6DE4-4687-A083-19D7DBCD5B30}"/>
                </a:ext>
              </a:extLst>
            </p:cNvPr>
            <p:cNvCxnSpPr>
              <a:cxnSpLocks/>
            </p:cNvCxnSpPr>
            <p:nvPr/>
          </p:nvCxnSpPr>
          <p:spPr>
            <a:xfrm>
              <a:off x="4817844" y="4197785"/>
              <a:ext cx="1396263" cy="526047"/>
            </a:xfrm>
            <a:prstGeom prst="straightConnector1">
              <a:avLst/>
            </a:prstGeom>
            <a:ln w="57150">
              <a:solidFill>
                <a:srgbClr val="8BB7B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8D88981-751E-4E4F-BB2D-ADDE2461AA47}"/>
                </a:ext>
              </a:extLst>
            </p:cNvPr>
            <p:cNvSpPr/>
            <p:nvPr/>
          </p:nvSpPr>
          <p:spPr>
            <a:xfrm>
              <a:off x="6293111" y="4321478"/>
              <a:ext cx="2804886" cy="1158734"/>
            </a:xfrm>
            <a:prstGeom prst="rect">
              <a:avLst/>
            </a:prstGeom>
            <a:noFill/>
            <a:ln w="19050">
              <a:solidFill>
                <a:srgbClr val="8BB7BD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C18E3B9-ED06-484F-97BD-B2ABB7EE32E9}"/>
                </a:ext>
              </a:extLst>
            </p:cNvPr>
            <p:cNvSpPr txBox="1"/>
            <p:nvPr/>
          </p:nvSpPr>
          <p:spPr>
            <a:xfrm>
              <a:off x="6332148" y="4402994"/>
              <a:ext cx="292875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/>
                <a:t>Mit tartalmaz az élelmiszer?</a:t>
              </a:r>
              <a:endParaRPr lang="en-GB" sz="1600" b="1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ö</a:t>
              </a:r>
              <a:r>
                <a:rPr lang="en-GB" sz="1600" dirty="0" err="1"/>
                <a:t>sszetevők</a:t>
              </a:r>
              <a:endParaRPr lang="en-GB" sz="16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energia</a:t>
              </a:r>
              <a:r>
                <a:rPr lang="en-GB" sz="1600" dirty="0" err="1"/>
                <a:t>tartalom</a:t>
              </a:r>
              <a:r>
                <a:rPr lang="en-GB" sz="1600" dirty="0"/>
                <a:t> és </a:t>
              </a:r>
              <a:r>
                <a:rPr lang="en-GB" sz="1600" dirty="0" err="1"/>
                <a:t>tápanyagok</a:t>
              </a:r>
              <a:endParaRPr lang="en-GB" sz="1600" dirty="0"/>
            </a:p>
          </p:txBody>
        </p:sp>
      </p:grpSp>
      <p:grpSp>
        <p:nvGrpSpPr>
          <p:cNvPr id="26" name="Group 25" descr="How to handle the food safely&#10;How to store food&#10;How long food can be kept &#10;How to cook food&#10;Allergens&#10;">
            <a:extLst>
              <a:ext uri="{FF2B5EF4-FFF2-40B4-BE49-F238E27FC236}">
                <a16:creationId xmlns:a16="http://schemas.microsoft.com/office/drawing/2014/main" id="{6DAC0EF5-3F72-40BC-9870-E8A58687B255}"/>
              </a:ext>
            </a:extLst>
          </p:cNvPr>
          <p:cNvGrpSpPr/>
          <p:nvPr/>
        </p:nvGrpSpPr>
        <p:grpSpPr>
          <a:xfrm>
            <a:off x="5764664" y="2760787"/>
            <a:ext cx="3426594" cy="2877213"/>
            <a:chOff x="5776838" y="2684187"/>
            <a:chExt cx="3426594" cy="2136461"/>
          </a:xfrm>
        </p:grpSpPr>
        <p:cxnSp>
          <p:nvCxnSpPr>
            <p:cNvPr id="21" name="Straight Arrow Connector 20" descr="arrow pointed towards 'How to handle the food safely&#10;How to store food&#10;How long food can be kept &#10;How to cook food&#10;Allergens'&#10;">
              <a:extLst>
                <a:ext uri="{FF2B5EF4-FFF2-40B4-BE49-F238E27FC236}">
                  <a16:creationId xmlns:a16="http://schemas.microsoft.com/office/drawing/2014/main" id="{43FC401C-C0C4-4042-8C6A-E295A5F07C58}"/>
                </a:ext>
              </a:extLst>
            </p:cNvPr>
            <p:cNvCxnSpPr>
              <a:cxnSpLocks/>
            </p:cNvCxnSpPr>
            <p:nvPr/>
          </p:nvCxnSpPr>
          <p:spPr>
            <a:xfrm>
              <a:off x="5776838" y="3286912"/>
              <a:ext cx="417388" cy="0"/>
            </a:xfrm>
            <a:prstGeom prst="straightConnector1">
              <a:avLst/>
            </a:prstGeom>
            <a:ln w="57150">
              <a:solidFill>
                <a:srgbClr val="8BB7B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0ADA9AC-2541-40E4-A86B-B4A89A7BF97A}"/>
                </a:ext>
              </a:extLst>
            </p:cNvPr>
            <p:cNvSpPr/>
            <p:nvPr/>
          </p:nvSpPr>
          <p:spPr>
            <a:xfrm>
              <a:off x="6274677" y="2684187"/>
              <a:ext cx="2804887" cy="1640033"/>
            </a:xfrm>
            <a:prstGeom prst="rect">
              <a:avLst/>
            </a:prstGeom>
            <a:noFill/>
            <a:ln w="19050">
              <a:solidFill>
                <a:srgbClr val="8BB7BD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C01F5C9-F1AA-474C-B4C8-3B3888F46B15}"/>
                </a:ext>
              </a:extLst>
            </p:cNvPr>
            <p:cNvSpPr txBox="1"/>
            <p:nvPr/>
          </p:nvSpPr>
          <p:spPr>
            <a:xfrm>
              <a:off x="6274677" y="2758545"/>
              <a:ext cx="2928755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/>
                <a:t>Élelmiszerbiztonsági információk </a:t>
              </a:r>
              <a:endParaRPr lang="en-GB" sz="1600" b="1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fogyaszthatósági vagy minőségmegőrzési idő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t</a:t>
              </a:r>
              <a:r>
                <a:rPr lang="en-GB" sz="1600" dirty="0" err="1"/>
                <a:t>árolási</a:t>
              </a:r>
              <a:r>
                <a:rPr lang="en-GB" sz="1600" dirty="0"/>
                <a:t> </a:t>
              </a:r>
              <a:r>
                <a:rPr lang="en-GB" sz="1600" dirty="0" err="1"/>
                <a:t>információk</a:t>
              </a:r>
              <a:endParaRPr lang="en-GB" sz="16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e</a:t>
              </a:r>
              <a:r>
                <a:rPr lang="en-GB" sz="1600" dirty="0" err="1"/>
                <a:t>lkészítési</a:t>
              </a:r>
              <a:r>
                <a:rPr lang="en-GB" sz="1600" dirty="0"/>
                <a:t>, </a:t>
              </a:r>
              <a:r>
                <a:rPr lang="en-GB" sz="1600" dirty="0" err="1"/>
                <a:t>felhasználási</a:t>
              </a:r>
              <a:r>
                <a:rPr lang="en-GB" sz="1600" dirty="0"/>
                <a:t> </a:t>
              </a:r>
              <a:r>
                <a:rPr lang="en-GB" sz="1600" dirty="0" err="1"/>
                <a:t>mód</a:t>
              </a:r>
              <a:endParaRPr lang="en-GB" sz="16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hu-HU" sz="1600" dirty="0"/>
                <a:t>a</a:t>
              </a:r>
              <a:r>
                <a:rPr lang="en-GB" sz="1600" dirty="0" err="1"/>
                <a:t>llergének</a:t>
              </a:r>
              <a:endParaRPr lang="en-GB" sz="1600" dirty="0"/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2B54BE3-6377-4EDA-B6E0-8CA0C1C91175}"/>
              </a:ext>
            </a:extLst>
          </p:cNvPr>
          <p:cNvSpPr txBox="1"/>
          <p:nvPr/>
        </p:nvSpPr>
        <p:spPr>
          <a:xfrm>
            <a:off x="197541" y="5332585"/>
            <a:ext cx="5607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solidFill>
                  <a:srgbClr val="05717D"/>
                </a:solidFill>
              </a:rPr>
              <a:t>Miért</a:t>
            </a:r>
            <a:r>
              <a:rPr lang="en-GB" sz="2400" dirty="0">
                <a:solidFill>
                  <a:srgbClr val="05717D"/>
                </a:solidFill>
              </a:rPr>
              <a:t> </a:t>
            </a:r>
            <a:r>
              <a:rPr lang="en-GB" sz="2400" dirty="0" err="1">
                <a:solidFill>
                  <a:srgbClr val="05717D"/>
                </a:solidFill>
              </a:rPr>
              <a:t>fontos</a:t>
            </a:r>
            <a:r>
              <a:rPr lang="en-GB" sz="2400" dirty="0">
                <a:solidFill>
                  <a:srgbClr val="05717D"/>
                </a:solidFill>
              </a:rPr>
              <a:t>, </a:t>
            </a:r>
            <a:r>
              <a:rPr lang="en-GB" sz="2400" dirty="0" err="1">
                <a:solidFill>
                  <a:srgbClr val="05717D"/>
                </a:solidFill>
              </a:rPr>
              <a:t>hogy</a:t>
            </a:r>
            <a:r>
              <a:rPr lang="en-GB" sz="2400" dirty="0">
                <a:solidFill>
                  <a:srgbClr val="05717D"/>
                </a:solidFill>
              </a:rPr>
              <a:t> </a:t>
            </a:r>
            <a:r>
              <a:rPr lang="en-GB" sz="2400" dirty="0" err="1">
                <a:solidFill>
                  <a:srgbClr val="05717D"/>
                </a:solidFill>
              </a:rPr>
              <a:t>ezek</a:t>
            </a:r>
            <a:r>
              <a:rPr lang="en-GB" sz="2400" dirty="0">
                <a:solidFill>
                  <a:srgbClr val="05717D"/>
                </a:solidFill>
              </a:rPr>
              <a:t> </a:t>
            </a:r>
            <a:r>
              <a:rPr lang="en-GB" sz="2400" dirty="0" err="1">
                <a:solidFill>
                  <a:srgbClr val="05717D"/>
                </a:solidFill>
              </a:rPr>
              <a:t>az</a:t>
            </a:r>
            <a:r>
              <a:rPr lang="en-GB" sz="2400" dirty="0">
                <a:solidFill>
                  <a:srgbClr val="05717D"/>
                </a:solidFill>
              </a:rPr>
              <a:t> </a:t>
            </a:r>
            <a:r>
              <a:rPr lang="en-GB" sz="2400" dirty="0" err="1">
                <a:solidFill>
                  <a:srgbClr val="05717D"/>
                </a:solidFill>
              </a:rPr>
              <a:t>információk</a:t>
            </a:r>
            <a:r>
              <a:rPr lang="en-GB" sz="2400" dirty="0">
                <a:solidFill>
                  <a:srgbClr val="05717D"/>
                </a:solidFill>
              </a:rPr>
              <a:t> </a:t>
            </a:r>
            <a:r>
              <a:rPr lang="en-GB" sz="2400" dirty="0" err="1">
                <a:solidFill>
                  <a:srgbClr val="05717D"/>
                </a:solidFill>
              </a:rPr>
              <a:t>szerepeljenek</a:t>
            </a:r>
            <a:r>
              <a:rPr lang="en-GB" sz="2400" dirty="0">
                <a:solidFill>
                  <a:srgbClr val="05717D"/>
                </a:solidFill>
              </a:rPr>
              <a:t> a </a:t>
            </a:r>
            <a:r>
              <a:rPr lang="en-GB" sz="2400" dirty="0" err="1">
                <a:solidFill>
                  <a:srgbClr val="05717D"/>
                </a:solidFill>
              </a:rPr>
              <a:t>csomagoláson</a:t>
            </a:r>
            <a:r>
              <a:rPr lang="en-GB" sz="2400" dirty="0">
                <a:solidFill>
                  <a:srgbClr val="05717D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5630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F5A8-199D-4982-867A-80692EE0D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61257"/>
            <a:ext cx="7886700" cy="1995490"/>
          </a:xfrm>
        </p:spPr>
        <p:txBody>
          <a:bodyPr/>
          <a:lstStyle/>
          <a:p>
            <a:r>
              <a:rPr lang="hu-HU" sz="3600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Kvízkérdések</a:t>
            </a:r>
            <a:br>
              <a:rPr lang="en-GB" sz="28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8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hu-HU" sz="32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jelent a minőségmegőrzési idő?</a:t>
            </a:r>
            <a:endParaRPr lang="en-GB" b="1" dirty="0">
              <a:solidFill>
                <a:srgbClr val="DD475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B33EA-DF25-4404-9340-DA1BE61B6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86882"/>
            <a:ext cx="7089321" cy="345394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</a:t>
            </a:r>
            <a:r>
              <a:rPr lang="en-GB" sz="2000" dirty="0" err="1"/>
              <a:t>fogyasztása</a:t>
            </a:r>
            <a:r>
              <a:rPr lang="en-GB" sz="2000" dirty="0"/>
              <a:t> </a:t>
            </a:r>
            <a:r>
              <a:rPr lang="en-GB" sz="2000" dirty="0" err="1"/>
              <a:t>eddig</a:t>
            </a:r>
            <a:r>
              <a:rPr lang="en-GB" sz="2000" dirty="0"/>
              <a:t> </a:t>
            </a:r>
            <a:r>
              <a:rPr lang="en-GB" sz="2000" dirty="0" err="1"/>
              <a:t>az</a:t>
            </a:r>
            <a:r>
              <a:rPr lang="en-GB" sz="2000" dirty="0"/>
              <a:t> </a:t>
            </a:r>
            <a:r>
              <a:rPr lang="en-GB" sz="2000" dirty="0" err="1"/>
              <a:t>időpontig</a:t>
            </a:r>
            <a:r>
              <a:rPr lang="en-GB" sz="2000" dirty="0"/>
              <a:t> </a:t>
            </a:r>
            <a:r>
              <a:rPr lang="en-GB" sz="2000" dirty="0" err="1"/>
              <a:t>biztonságos</a:t>
            </a:r>
            <a:r>
              <a:rPr lang="en-GB" sz="2000" dirty="0"/>
              <a:t>, </a:t>
            </a:r>
            <a:r>
              <a:rPr lang="en-GB" sz="2000" dirty="0" err="1"/>
              <a:t>később</a:t>
            </a:r>
            <a:r>
              <a:rPr lang="en-GB" sz="2000" dirty="0"/>
              <a:t> </a:t>
            </a:r>
            <a:r>
              <a:rPr lang="en-GB" sz="2000" dirty="0" err="1"/>
              <a:t>már</a:t>
            </a:r>
            <a:r>
              <a:rPr lang="en-GB" sz="2000" dirty="0"/>
              <a:t> </a:t>
            </a: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fogyasztható</a:t>
            </a:r>
            <a:r>
              <a:rPr lang="en-GB" sz="2000" dirty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a </a:t>
            </a:r>
            <a:r>
              <a:rPr lang="en-GB" sz="2000" dirty="0" err="1"/>
              <a:t>feltüntetett</a:t>
            </a:r>
            <a:r>
              <a:rPr lang="en-GB" sz="2000" dirty="0"/>
              <a:t> </a:t>
            </a:r>
            <a:r>
              <a:rPr lang="en-GB" sz="2000" dirty="0" err="1"/>
              <a:t>dátum</a:t>
            </a:r>
            <a:r>
              <a:rPr lang="en-GB" sz="2000" dirty="0"/>
              <a:t> </a:t>
            </a:r>
            <a:r>
              <a:rPr lang="en-GB" sz="2000" dirty="0" err="1"/>
              <a:t>után</a:t>
            </a:r>
            <a:r>
              <a:rPr lang="en-GB" sz="2000" dirty="0"/>
              <a:t> is </a:t>
            </a:r>
            <a:r>
              <a:rPr lang="en-GB" sz="2000" dirty="0" err="1"/>
              <a:t>fogyasztható</a:t>
            </a:r>
            <a:r>
              <a:rPr lang="en-GB" sz="2000" dirty="0"/>
              <a:t>, de </a:t>
            </a:r>
            <a:r>
              <a:rPr lang="en-GB" sz="2000" dirty="0" err="1"/>
              <a:t>már</a:t>
            </a:r>
            <a:r>
              <a:rPr lang="en-GB" sz="2000" dirty="0"/>
              <a:t> </a:t>
            </a: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biztos</a:t>
            </a:r>
            <a:r>
              <a:rPr lang="en-GB" sz="2000" dirty="0"/>
              <a:t>, </a:t>
            </a:r>
            <a:r>
              <a:rPr lang="en-GB" sz="2000" dirty="0" err="1"/>
              <a:t>hogy</a:t>
            </a:r>
            <a:r>
              <a:rPr lang="en-GB" sz="2000" dirty="0"/>
              <a:t> a </a:t>
            </a:r>
            <a:r>
              <a:rPr lang="en-GB" sz="2000" dirty="0" err="1"/>
              <a:t>legjobb</a:t>
            </a:r>
            <a:r>
              <a:rPr lang="en-GB" sz="2000" dirty="0"/>
              <a:t> a </a:t>
            </a:r>
            <a:r>
              <a:rPr lang="en-GB" sz="2000" dirty="0" err="1"/>
              <a:t>minősége</a:t>
            </a:r>
            <a:r>
              <a:rPr lang="en-GB" sz="2000" dirty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</a:t>
            </a:r>
            <a:r>
              <a:rPr lang="en-GB" sz="2000" dirty="0" err="1"/>
              <a:t>típusától</a:t>
            </a:r>
            <a:r>
              <a:rPr lang="en-GB" sz="2000" dirty="0"/>
              <a:t> </a:t>
            </a:r>
            <a:r>
              <a:rPr lang="en-GB" sz="2000" dirty="0" err="1"/>
              <a:t>függ</a:t>
            </a:r>
            <a:r>
              <a:rPr lang="hu-HU" sz="2000" dirty="0"/>
              <a:t>.</a:t>
            </a:r>
            <a:endParaRPr lang="en-GB" sz="2000" dirty="0"/>
          </a:p>
          <a:p>
            <a:pPr marL="514350" indent="-514350">
              <a:buFont typeface="+mj-lt"/>
              <a:buAutoNum type="alphaLcParenR"/>
            </a:pPr>
            <a:r>
              <a:rPr lang="en-GB" sz="2000" dirty="0" err="1"/>
              <a:t>Egyik</a:t>
            </a:r>
            <a:r>
              <a:rPr lang="en-GB" sz="2000" dirty="0"/>
              <a:t> </a:t>
            </a:r>
            <a:r>
              <a:rPr lang="en-GB" sz="2000" dirty="0" err="1"/>
              <a:t>sem</a:t>
            </a:r>
            <a:r>
              <a:rPr lang="hu-HU" sz="2000" dirty="0"/>
              <a:t>.</a:t>
            </a:r>
            <a:endParaRPr lang="en-GB" sz="2000" dirty="0"/>
          </a:p>
          <a:p>
            <a:pPr marL="514350" indent="-514350">
              <a:buFont typeface="+mj-lt"/>
              <a:buAutoNum type="alphaLcParenR"/>
            </a:pP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tudom</a:t>
            </a:r>
            <a:r>
              <a:rPr lang="hu-HU" sz="2000" dirty="0"/>
              <a:t>.</a:t>
            </a:r>
            <a:endParaRPr lang="en-GB" sz="20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25" y="419968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15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F5A8-199D-4982-867A-80692EE0D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61257"/>
            <a:ext cx="7886700" cy="1995490"/>
          </a:xfrm>
        </p:spPr>
        <p:txBody>
          <a:bodyPr/>
          <a:lstStyle/>
          <a:p>
            <a:r>
              <a:rPr lang="hu-HU" sz="3600" b="1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Kvízkérdések</a:t>
            </a:r>
            <a:br>
              <a:rPr lang="en-GB" sz="3600" b="1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600" b="1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hu-HU" sz="3200" b="1" dirty="0">
                <a:solidFill>
                  <a:srgbClr val="DD47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jelent a fogyaszthatósági idő?</a:t>
            </a:r>
            <a:endParaRPr lang="en-GB" sz="3600" b="1" dirty="0">
              <a:solidFill>
                <a:srgbClr val="DD475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B33EA-DF25-4404-9340-DA1BE61B6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43339"/>
            <a:ext cx="7886700" cy="347571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</a:t>
            </a:r>
            <a:r>
              <a:rPr lang="en-GB" sz="2000" dirty="0" err="1"/>
              <a:t>fogyasztása</a:t>
            </a:r>
            <a:r>
              <a:rPr lang="en-GB" sz="2000" dirty="0"/>
              <a:t> </a:t>
            </a:r>
            <a:r>
              <a:rPr lang="en-GB" sz="2000" dirty="0" err="1"/>
              <a:t>eddig</a:t>
            </a:r>
            <a:r>
              <a:rPr lang="en-GB" sz="2000" dirty="0"/>
              <a:t> </a:t>
            </a:r>
            <a:r>
              <a:rPr lang="en-GB" sz="2000" dirty="0" err="1"/>
              <a:t>az</a:t>
            </a:r>
            <a:r>
              <a:rPr lang="en-GB" sz="2000" dirty="0"/>
              <a:t> </a:t>
            </a:r>
            <a:r>
              <a:rPr lang="en-GB" sz="2000" dirty="0" err="1"/>
              <a:t>időpontig</a:t>
            </a:r>
            <a:r>
              <a:rPr lang="en-GB" sz="2000" dirty="0"/>
              <a:t> </a:t>
            </a:r>
            <a:r>
              <a:rPr lang="en-GB" sz="2000" dirty="0" err="1"/>
              <a:t>biztonságos</a:t>
            </a:r>
            <a:r>
              <a:rPr lang="en-GB" sz="2000" dirty="0"/>
              <a:t>, </a:t>
            </a:r>
            <a:r>
              <a:rPr lang="en-GB" sz="2000" dirty="0" err="1"/>
              <a:t>később</a:t>
            </a:r>
            <a:r>
              <a:rPr lang="en-GB" sz="2000" dirty="0"/>
              <a:t> </a:t>
            </a:r>
            <a:r>
              <a:rPr lang="en-GB" sz="2000" dirty="0" err="1"/>
              <a:t>már</a:t>
            </a:r>
            <a:r>
              <a:rPr lang="en-GB" sz="2000" dirty="0"/>
              <a:t> </a:t>
            </a: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fogyasztható</a:t>
            </a:r>
            <a:r>
              <a:rPr lang="en-GB" sz="2000" dirty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a </a:t>
            </a:r>
            <a:r>
              <a:rPr lang="en-GB" sz="2000" dirty="0" err="1"/>
              <a:t>feltüntetett</a:t>
            </a:r>
            <a:r>
              <a:rPr lang="en-GB" sz="2000" dirty="0"/>
              <a:t> </a:t>
            </a:r>
            <a:r>
              <a:rPr lang="en-GB" sz="2000" dirty="0" err="1"/>
              <a:t>dátum</a:t>
            </a:r>
            <a:r>
              <a:rPr lang="en-GB" sz="2000" dirty="0"/>
              <a:t> </a:t>
            </a:r>
            <a:r>
              <a:rPr lang="en-GB" sz="2000" dirty="0" err="1"/>
              <a:t>után</a:t>
            </a:r>
            <a:r>
              <a:rPr lang="en-GB" sz="2000" dirty="0"/>
              <a:t> is </a:t>
            </a:r>
            <a:r>
              <a:rPr lang="en-GB" sz="2000" dirty="0" err="1"/>
              <a:t>fogyasztható</a:t>
            </a:r>
            <a:r>
              <a:rPr lang="en-GB" sz="2000" dirty="0"/>
              <a:t>, de </a:t>
            </a:r>
            <a:r>
              <a:rPr lang="en-GB" sz="2000" dirty="0" err="1"/>
              <a:t>már</a:t>
            </a:r>
            <a:r>
              <a:rPr lang="en-GB" sz="2000" dirty="0"/>
              <a:t> </a:t>
            </a: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biztos</a:t>
            </a:r>
            <a:r>
              <a:rPr lang="en-GB" sz="2000" dirty="0"/>
              <a:t>, </a:t>
            </a:r>
            <a:r>
              <a:rPr lang="en-GB" sz="2000" dirty="0" err="1"/>
              <a:t>hogy</a:t>
            </a:r>
            <a:r>
              <a:rPr lang="en-GB" sz="2000" dirty="0"/>
              <a:t> a </a:t>
            </a:r>
            <a:r>
              <a:rPr lang="en-GB" sz="2000" dirty="0" err="1"/>
              <a:t>legjobb</a:t>
            </a:r>
            <a:r>
              <a:rPr lang="en-GB" sz="2000" dirty="0"/>
              <a:t> a </a:t>
            </a:r>
            <a:r>
              <a:rPr lang="en-GB" sz="2000" dirty="0" err="1"/>
              <a:t>minősége</a:t>
            </a:r>
            <a:r>
              <a:rPr lang="en-GB" sz="2000" dirty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en-GB" sz="2000" dirty="0"/>
              <a:t>Az </a:t>
            </a:r>
            <a:r>
              <a:rPr lang="en-GB" sz="2000" dirty="0" err="1"/>
              <a:t>élelmiszer</a:t>
            </a:r>
            <a:r>
              <a:rPr lang="en-GB" sz="2000" dirty="0"/>
              <a:t> </a:t>
            </a:r>
            <a:r>
              <a:rPr lang="en-GB" sz="2000" dirty="0" err="1"/>
              <a:t>típusától</a:t>
            </a:r>
            <a:r>
              <a:rPr lang="en-GB" sz="2000" dirty="0"/>
              <a:t> </a:t>
            </a:r>
            <a:r>
              <a:rPr lang="en-GB" sz="2000" dirty="0" err="1"/>
              <a:t>függ</a:t>
            </a:r>
            <a:r>
              <a:rPr lang="hu-HU" sz="2000" dirty="0"/>
              <a:t>.</a:t>
            </a:r>
            <a:endParaRPr lang="en-GB" sz="2000" dirty="0"/>
          </a:p>
          <a:p>
            <a:pPr marL="514350" indent="-514350">
              <a:buFont typeface="+mj-lt"/>
              <a:buAutoNum type="alphaLcParenR"/>
            </a:pPr>
            <a:r>
              <a:rPr lang="en-GB" sz="2000" dirty="0" err="1"/>
              <a:t>Egyik</a:t>
            </a:r>
            <a:r>
              <a:rPr lang="en-GB" sz="2000" dirty="0"/>
              <a:t> </a:t>
            </a:r>
            <a:r>
              <a:rPr lang="en-GB" sz="2000" dirty="0" err="1"/>
              <a:t>sem</a:t>
            </a:r>
            <a:r>
              <a:rPr lang="hu-HU" sz="2000" dirty="0"/>
              <a:t>.</a:t>
            </a:r>
            <a:endParaRPr lang="en-GB" sz="2000" dirty="0"/>
          </a:p>
          <a:p>
            <a:pPr marL="514350" indent="-514350">
              <a:buFont typeface="+mj-lt"/>
              <a:buAutoNum type="alphaLcParenR"/>
            </a:pPr>
            <a:r>
              <a:rPr lang="en-GB" sz="2000" dirty="0" err="1"/>
              <a:t>Nem</a:t>
            </a:r>
            <a:r>
              <a:rPr lang="en-GB" sz="2000" dirty="0"/>
              <a:t> </a:t>
            </a:r>
            <a:r>
              <a:rPr lang="en-GB" sz="2000" dirty="0" err="1"/>
              <a:t>tudom</a:t>
            </a:r>
            <a:r>
              <a:rPr lang="hu-HU" sz="200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33165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4CB73-5594-4803-8F46-2DEB9E9EC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662782"/>
          </a:xfrm>
        </p:spPr>
        <p:txBody>
          <a:bodyPr/>
          <a:lstStyle/>
          <a:p>
            <a:pPr algn="ctr"/>
            <a:r>
              <a:rPr lang="hu-HU" sz="4400" b="1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 a helyes válasz?</a:t>
            </a:r>
            <a:endParaRPr lang="en-GB" sz="4400" b="1" dirty="0">
              <a:solidFill>
                <a:srgbClr val="0571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2B8F2C24-5747-4301-BD17-80DB2547ABDC}"/>
              </a:ext>
            </a:extLst>
          </p:cNvPr>
          <p:cNvSpPr txBox="1"/>
          <p:nvPr/>
        </p:nvSpPr>
        <p:spPr>
          <a:xfrm>
            <a:off x="561538" y="5329071"/>
            <a:ext cx="8003622" cy="1323439"/>
          </a:xfrm>
          <a:prstGeom prst="rect">
            <a:avLst/>
          </a:prstGeom>
          <a:noFill/>
          <a:ln>
            <a:solidFill>
              <a:srgbClr val="05717D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dirty="0"/>
              <a:t>Töltsük </a:t>
            </a:r>
            <a:r>
              <a:rPr lang="en-GB" sz="2000" dirty="0" err="1"/>
              <a:t>ki</a:t>
            </a:r>
            <a:r>
              <a:rPr lang="en-GB" sz="2000" dirty="0"/>
              <a:t> a </a:t>
            </a:r>
            <a:r>
              <a:rPr lang="en-GB" sz="2000" dirty="0" err="1"/>
              <a:t>feladatlapot</a:t>
            </a:r>
            <a:r>
              <a:rPr lang="en-GB" sz="2000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err="1"/>
              <a:t>Hogyan</a:t>
            </a:r>
            <a:r>
              <a:rPr lang="en-GB" sz="2000" dirty="0"/>
              <a:t> </a:t>
            </a:r>
            <a:r>
              <a:rPr lang="en-GB" sz="2000" dirty="0" err="1"/>
              <a:t>definiálható</a:t>
            </a:r>
            <a:r>
              <a:rPr lang="en-GB" sz="2000" dirty="0"/>
              <a:t> a </a:t>
            </a:r>
            <a:r>
              <a:rPr lang="en-GB" sz="2000" dirty="0" err="1"/>
              <a:t>minőségmegőrzési</a:t>
            </a:r>
            <a:r>
              <a:rPr lang="en-GB" sz="2000" dirty="0"/>
              <a:t> </a:t>
            </a:r>
            <a:r>
              <a:rPr lang="en-GB" sz="2000" dirty="0" err="1"/>
              <a:t>és</a:t>
            </a:r>
            <a:r>
              <a:rPr lang="en-GB" sz="2000" dirty="0"/>
              <a:t> </a:t>
            </a:r>
            <a:r>
              <a:rPr lang="en-GB" sz="2000" dirty="0" err="1"/>
              <a:t>fogyaszthatósági</a:t>
            </a:r>
            <a:r>
              <a:rPr lang="en-GB" sz="2000" dirty="0"/>
              <a:t> </a:t>
            </a:r>
            <a:r>
              <a:rPr lang="en-GB" sz="2000" dirty="0" err="1"/>
              <a:t>idő</a:t>
            </a:r>
            <a:r>
              <a:rPr lang="en-GB" sz="2000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err="1"/>
              <a:t>Mit</a:t>
            </a:r>
            <a:r>
              <a:rPr lang="en-GB" sz="2000" dirty="0"/>
              <a:t> </a:t>
            </a:r>
            <a:r>
              <a:rPr lang="en-GB" sz="2000" dirty="0" err="1"/>
              <a:t>jelent</a:t>
            </a:r>
            <a:r>
              <a:rPr lang="en-GB" sz="2000" dirty="0"/>
              <a:t> </a:t>
            </a:r>
            <a:r>
              <a:rPr lang="en-GB" sz="2000" dirty="0" err="1"/>
              <a:t>az</a:t>
            </a:r>
            <a:r>
              <a:rPr lang="en-GB" sz="2000" dirty="0"/>
              <a:t> </a:t>
            </a:r>
            <a:r>
              <a:rPr lang="en-GB" sz="2000" dirty="0" err="1"/>
              <a:t>élelmiszerbiztonság</a:t>
            </a:r>
            <a:r>
              <a:rPr lang="en-GB" sz="2000" dirty="0"/>
              <a:t> </a:t>
            </a:r>
            <a:r>
              <a:rPr lang="en-GB" sz="2000" dirty="0" err="1"/>
              <a:t>és</a:t>
            </a:r>
            <a:r>
              <a:rPr lang="en-GB" sz="2000" dirty="0"/>
              <a:t> </a:t>
            </a:r>
            <a:r>
              <a:rPr lang="en-GB" sz="2000" dirty="0" err="1"/>
              <a:t>az</a:t>
            </a:r>
            <a:r>
              <a:rPr lang="en-GB" sz="2000" dirty="0"/>
              <a:t> </a:t>
            </a:r>
            <a:r>
              <a:rPr lang="en-GB" sz="2000" dirty="0" err="1"/>
              <a:t>élelmiszerminőség</a:t>
            </a:r>
            <a:r>
              <a:rPr lang="en-GB" sz="2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81354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Infografika a fogyaszthatósági és minőségmegőrzési időről">
            <a:extLst>
              <a:ext uri="{FF2B5EF4-FFF2-40B4-BE49-F238E27FC236}">
                <a16:creationId xmlns:a16="http://schemas.microsoft.com/office/drawing/2014/main" id="{395C6072-AFC8-4E90-A04D-46F08A050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55" y="0"/>
            <a:ext cx="4847492" cy="6858000"/>
          </a:xfrm>
          <a:prstGeom prst="rect">
            <a:avLst/>
          </a:prstGeom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E1D02FC4-DFA4-45DD-B3B6-BB37FA2E3260}"/>
              </a:ext>
            </a:extLst>
          </p:cNvPr>
          <p:cNvSpPr txBox="1"/>
          <p:nvPr/>
        </p:nvSpPr>
        <p:spPr>
          <a:xfrm>
            <a:off x="6810647" y="6459793"/>
            <a:ext cx="249247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/>
              <a:t>Forrás: maradeknelkul.hu/</a:t>
            </a:r>
            <a:r>
              <a:rPr lang="hu-HU" sz="1050" dirty="0" err="1"/>
              <a:t>grafikak</a:t>
            </a:r>
            <a:r>
              <a:rPr lang="hu-HU" sz="105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960541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08EFD-7B73-4A01-84A9-4FB75A2C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723" y="132182"/>
            <a:ext cx="8406554" cy="1325563"/>
          </a:xfrm>
        </p:spPr>
        <p:txBody>
          <a:bodyPr/>
          <a:lstStyle/>
          <a:p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Milyen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következményekkel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járhat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ha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tartjuk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élelmiszeren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található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utasításokat</a:t>
            </a:r>
            <a:r>
              <a:rPr lang="en-GB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b="1" dirty="0">
              <a:solidFill>
                <a:srgbClr val="0571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Felfelé és lefelé mutató hüvelykujjak">
            <a:extLst>
              <a:ext uri="{FF2B5EF4-FFF2-40B4-BE49-F238E27FC236}">
                <a16:creationId xmlns:a16="http://schemas.microsoft.com/office/drawing/2014/main" id="{37FC3712-F3E1-4B2B-B927-9A8431F01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722" y="4089157"/>
            <a:ext cx="3717819" cy="246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742341-AEE9-4ADA-B599-D17238D0C668}"/>
              </a:ext>
            </a:extLst>
          </p:cNvPr>
          <p:cNvSpPr/>
          <p:nvPr/>
        </p:nvSpPr>
        <p:spPr>
          <a:xfrm>
            <a:off x="126459" y="3870128"/>
            <a:ext cx="5056703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hu-HU" sz="2250" b="1" dirty="0"/>
              <a:t>Szavazzunk</a:t>
            </a:r>
            <a:r>
              <a:rPr lang="en-GB" sz="2250" b="1" dirty="0"/>
              <a:t>: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hu-HU" sz="2250" dirty="0"/>
              <a:t>Kidobnál egy élelmiszert a minőségmegőrzési idő lejárta után</a:t>
            </a:r>
            <a:r>
              <a:rPr lang="en-GB" sz="2250" dirty="0"/>
              <a:t>?</a:t>
            </a:r>
          </a:p>
          <a:p>
            <a:pPr lvl="1"/>
            <a:endParaRPr lang="en-GB" sz="2400" dirty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hu-HU" sz="2250" dirty="0"/>
              <a:t>Kidobnál egy élelmiszert a fogyaszthatósági idő lejárta után</a:t>
            </a:r>
            <a:r>
              <a:rPr lang="en-GB" sz="2250" dirty="0"/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8552C08-DD21-4596-900C-B5D065804F11}"/>
              </a:ext>
            </a:extLst>
          </p:cNvPr>
          <p:cNvSpPr/>
          <p:nvPr/>
        </p:nvSpPr>
        <p:spPr>
          <a:xfrm>
            <a:off x="368723" y="1937205"/>
            <a:ext cx="840655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/>
              <a:t>Párosával vitassuk meg:</a:t>
            </a:r>
            <a:endParaRPr lang="en-GB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Vannak következményei annak, ha a fogyaszthatósági idő után fogyasztunk el egy élelmiszert?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Vannak következményei annak, ha a minőségmegőrzési idő után fogyasztunk el egy élelmiszert?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76577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F8E64-C8D9-42F0-9801-60FEED4E9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596" y="226739"/>
            <a:ext cx="7886700" cy="1325563"/>
          </a:xfrm>
        </p:spPr>
        <p:txBody>
          <a:bodyPr/>
          <a:lstStyle/>
          <a:p>
            <a:r>
              <a:rPr lang="hu-HU" b="1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élelmiszerpazarlásról</a:t>
            </a:r>
            <a:endParaRPr lang="en-GB" b="1" dirty="0">
              <a:solidFill>
                <a:srgbClr val="0571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A3A46F-9950-4A7A-A4E3-280DADD59C9A}"/>
              </a:ext>
            </a:extLst>
          </p:cNvPr>
          <p:cNvSpPr/>
          <p:nvPr/>
        </p:nvSpPr>
        <p:spPr>
          <a:xfrm>
            <a:off x="303920" y="4712813"/>
            <a:ext cx="846070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dirty="0"/>
              <a:t>Az Európai Unió évente 88 millió kg élelmiszerhulladékot termel, ennek 53%-a a háztartásokban keletkezik. Egy magyar fogyasztó évente 65 kg élelmiszerhulladékot termel, aminek a fele pazarlás (Nébih, 2019)</a:t>
            </a:r>
            <a:endParaRPr lang="en-GB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dirty="0"/>
              <a:t>A megtermelt élelmiszerek közel egyharmada kidobásra kerül.</a:t>
            </a:r>
            <a:endParaRPr lang="en-GB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dirty="0"/>
              <a:t>2050-re a Föld népessége meghaladhatja a 9,5 milliárd főt.</a:t>
            </a:r>
            <a:endParaRPr lang="en-GB" sz="1800" dirty="0"/>
          </a:p>
          <a:p>
            <a:endParaRPr lang="en-GB" sz="1800" b="1" dirty="0"/>
          </a:p>
          <a:p>
            <a:r>
              <a:rPr lang="hu-HU" sz="1800" b="1" dirty="0"/>
              <a:t>Mit tehetünk mi, fogyasztók az élelmiszerpazarlás csökkentése érdekében</a:t>
            </a:r>
            <a:r>
              <a:rPr lang="en-GB" sz="1800" b="1" dirty="0"/>
              <a:t>?</a:t>
            </a:r>
          </a:p>
        </p:txBody>
      </p:sp>
      <p:pic>
        <p:nvPicPr>
          <p:cNvPr id="8" name="Kép 7" descr="Videó az élelmiszerpazarlás megelőzéséről">
            <a:hlinkClick r:id="rId3"/>
            <a:extLst>
              <a:ext uri="{FF2B5EF4-FFF2-40B4-BE49-F238E27FC236}">
                <a16:creationId xmlns:a16="http://schemas.microsoft.com/office/drawing/2014/main" id="{4D98FD14-3BFC-41FB-8BAF-2E11C939B8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4199" y="1094235"/>
            <a:ext cx="6655602" cy="341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89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C57B5-908C-4AB7-A680-3F19D9B55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036" y="236024"/>
            <a:ext cx="7886700" cy="1325563"/>
          </a:xfrm>
        </p:spPr>
        <p:txBody>
          <a:bodyPr/>
          <a:lstStyle/>
          <a:p>
            <a:r>
              <a:rPr lang="hu-HU" b="1" dirty="0">
                <a:solidFill>
                  <a:srgbClr val="1E9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Fagyasztás</a:t>
            </a:r>
            <a:endParaRPr lang="en-GB" b="1" dirty="0">
              <a:solidFill>
                <a:srgbClr val="1E9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4AE51D-35AA-4044-A06C-AA1603770CD4}"/>
              </a:ext>
            </a:extLst>
          </p:cNvPr>
          <p:cNvSpPr txBox="1"/>
          <p:nvPr/>
        </p:nvSpPr>
        <p:spPr>
          <a:xfrm>
            <a:off x="33770" y="1054607"/>
            <a:ext cx="45382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Ellenőrizzük a csomagoláson, hogy az adott élelmiszer fagyasztható-e!</a:t>
            </a: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Mitől biztonságos a fagyasztott élelmiszer?</a:t>
            </a:r>
            <a:endParaRPr lang="en-GB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822E33-DA2D-4172-AD48-C76BFF1FA58C}"/>
              </a:ext>
            </a:extLst>
          </p:cNvPr>
          <p:cNvSpPr/>
          <p:nvPr/>
        </p:nvSpPr>
        <p:spPr>
          <a:xfrm>
            <a:off x="275511" y="2432965"/>
            <a:ext cx="4538230" cy="10156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2000" dirty="0"/>
              <a:t>A fagyasztás gátolja az élelmiszerben a mikrobák szaporodását, de nem pusztítja el őket.</a:t>
            </a:r>
            <a:endParaRPr lang="en-GB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F8477E-D7F0-4666-BD2E-52D61DC91892}"/>
              </a:ext>
            </a:extLst>
          </p:cNvPr>
          <p:cNvSpPr/>
          <p:nvPr/>
        </p:nvSpPr>
        <p:spPr>
          <a:xfrm>
            <a:off x="52186" y="3592125"/>
            <a:ext cx="89319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Hogyan biztosíthatjuk, hogy az élelmiszer kiolvasztás után is biztonságos legyen</a:t>
            </a:r>
            <a:r>
              <a:rPr lang="en-GB" sz="2000" dirty="0"/>
              <a:t>?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hu-HU" sz="2000" dirty="0"/>
          </a:p>
          <a:p>
            <a:endParaRPr lang="hu-HU" sz="2000" dirty="0"/>
          </a:p>
          <a:p>
            <a:r>
              <a:rPr lang="hu-HU" sz="2000" dirty="0"/>
              <a:t>Fagyasztás után lehetőleg 6 hónapon belül (halak esetében 3 hónapon belül) fogyasszuk el az élelmiszereket</a:t>
            </a:r>
            <a:r>
              <a:rPr lang="en-GB" sz="2000" dirty="0"/>
              <a:t>- </a:t>
            </a:r>
            <a:r>
              <a:rPr lang="hu-HU" sz="2000" dirty="0"/>
              <a:t>később is biztonságosak, de a minőségük jelentősen változhat.</a:t>
            </a:r>
            <a:endParaRPr lang="en-GB" sz="2000" dirty="0"/>
          </a:p>
          <a:p>
            <a:pPr marL="457200" lvl="1"/>
            <a:endParaRPr lang="en-GB" sz="2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A5FA9B-E37A-4737-A1F0-90DD293741CA}"/>
              </a:ext>
            </a:extLst>
          </p:cNvPr>
          <p:cNvSpPr/>
          <p:nvPr/>
        </p:nvSpPr>
        <p:spPr>
          <a:xfrm>
            <a:off x="159869" y="4316348"/>
            <a:ext cx="8666630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2000" dirty="0"/>
              <a:t>A fagyasztás nem pusztítja el a mikrobákat, ezért az élelmiszert felengedtetés után 24 órán belül el kell fogyasztani.</a:t>
            </a:r>
            <a:endParaRPr lang="en-GB" sz="2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D95CD93-68CC-414C-8457-26150867A6F7}"/>
              </a:ext>
            </a:extLst>
          </p:cNvPr>
          <p:cNvSpPr/>
          <p:nvPr/>
        </p:nvSpPr>
        <p:spPr>
          <a:xfrm>
            <a:off x="159869" y="5095507"/>
            <a:ext cx="8666630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2000" dirty="0"/>
              <a:t>A felengedtetést mindig hűtőszekrényben végezzük, mivel szobahőmérsékleten nagyobb mértékű a mikrobaszaporodás.</a:t>
            </a:r>
            <a:endParaRPr lang="en-GB" sz="2000" dirty="0"/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95DF9203-61F2-4601-8B42-73E0C0164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3962" y="1096633"/>
            <a:ext cx="4166268" cy="2122719"/>
          </a:xfrm>
          <a:prstGeom prst="rect">
            <a:avLst/>
          </a:prstGeom>
        </p:spPr>
      </p:pic>
      <p:sp>
        <p:nvSpPr>
          <p:cNvPr id="12" name="TextBox 6">
            <a:extLst>
              <a:ext uri="{FF2B5EF4-FFF2-40B4-BE49-F238E27FC236}">
                <a16:creationId xmlns:a16="http://schemas.microsoft.com/office/drawing/2014/main" id="{245AF668-FA76-4FBA-97FD-A2464C9C3ECB}"/>
              </a:ext>
            </a:extLst>
          </p:cNvPr>
          <p:cNvSpPr txBox="1"/>
          <p:nvPr/>
        </p:nvSpPr>
        <p:spPr>
          <a:xfrm>
            <a:off x="5544249" y="3290625"/>
            <a:ext cx="2965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>
                <a:hlinkClick r:id="rId4" action="ppaction://hlinkfile"/>
              </a:rPr>
              <a:t>Mítoszok közt videó (</a:t>
            </a:r>
            <a:r>
              <a:rPr lang="hu-HU" sz="1400" dirty="0" err="1">
                <a:hlinkClick r:id="rId4" action="ppaction://hlinkfile"/>
              </a:rPr>
              <a:t>Nébih</a:t>
            </a:r>
            <a:r>
              <a:rPr lang="hu-HU" sz="1400" dirty="0">
                <a:hlinkClick r:id="rId4" action="ppaction://hlinkfile"/>
              </a:rPr>
              <a:t>, 2021)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2730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C386F-D17A-49E0-AA41-23C31D93C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176" y="303233"/>
            <a:ext cx="8868824" cy="1195368"/>
          </a:xfrm>
        </p:spPr>
        <p:txBody>
          <a:bodyPr/>
          <a:lstStyle/>
          <a:p>
            <a:r>
              <a:rPr lang="hu-HU" dirty="0">
                <a:solidFill>
                  <a:srgbClr val="0571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élelmiszerpazarlás és az élelmiszer-eredetű megbetegedések megelőzése</a:t>
            </a:r>
            <a:endParaRPr lang="en-GB" b="1" dirty="0">
              <a:solidFill>
                <a:srgbClr val="0571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5C298-C1D3-4F59-A95E-0F7E4CA8E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176" y="1628795"/>
            <a:ext cx="5306559" cy="52346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2400" dirty="0"/>
              <a:t>Vitassuk meg!</a:t>
            </a:r>
          </a:p>
          <a:p>
            <a:pPr marL="457200" indent="-457200">
              <a:buFont typeface="+mj-lt"/>
              <a:buAutoNum type="arabicPeriod"/>
            </a:pPr>
            <a:r>
              <a:rPr lang="hu-HU" sz="2400" dirty="0"/>
              <a:t>Hogyan csökkenthetjük az élelmiszerpazarlást a háztartásunkban?</a:t>
            </a:r>
          </a:p>
          <a:p>
            <a:pPr marL="457200" indent="-457200">
              <a:buFont typeface="+mj-lt"/>
              <a:buAutoNum type="arabicPeriod"/>
            </a:pPr>
            <a:r>
              <a:rPr lang="hu-HU" sz="2400" dirty="0"/>
              <a:t>Hogyan előzhetjük meg az élelmiszer-eredetű megbetegedéseket?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/>
              <a:t>Csináljunk posztereket, vagy </a:t>
            </a:r>
            <a:br>
              <a:rPr lang="hu-HU" sz="2400" dirty="0"/>
            </a:br>
            <a:r>
              <a:rPr lang="hu-HU" sz="2400" dirty="0"/>
              <a:t>pókhálóábrát az ötletekről, használjunk diagramokat és képeket is!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/>
              <a:t>Beszéljük meg az ötleteket az osztállyal!</a:t>
            </a:r>
          </a:p>
        </p:txBody>
      </p:sp>
      <p:pic>
        <p:nvPicPr>
          <p:cNvPr id="2052" name="Picture 4" descr="Kidobott élelmiszer halom">
            <a:extLst>
              <a:ext uri="{FF2B5EF4-FFF2-40B4-BE49-F238E27FC236}">
                <a16:creationId xmlns:a16="http://schemas.microsoft.com/office/drawing/2014/main" id="{FC0144D0-BEBF-417A-94A7-B2F098034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23" y="1439702"/>
            <a:ext cx="3321089" cy="216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Ételmaradék az uzsonnás dobozban">
            <a:extLst>
              <a:ext uri="{FF2B5EF4-FFF2-40B4-BE49-F238E27FC236}">
                <a16:creationId xmlns:a16="http://schemas.microsoft.com/office/drawing/2014/main" id="{4D85CBD4-4D14-4F6B-B5F0-25AB8B7FD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90" y="3670426"/>
            <a:ext cx="3269357" cy="24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421112"/>
      </p:ext>
    </p:extLst>
  </p:cSld>
  <p:clrMapOvr>
    <a:masterClrMapping/>
  </p:clrMapOvr>
</p:sld>
</file>

<file path=ppt/theme/theme1.xml><?xml version="1.0" encoding="utf-8"?>
<a:theme xmlns:a="http://schemas.openxmlformats.org/drawingml/2006/main" name="safeconsume">
  <a:themeElements>
    <a:clrScheme name="Custom 9">
      <a:dk1>
        <a:sysClr val="windowText" lastClr="000000"/>
      </a:dk1>
      <a:lt1>
        <a:srgbClr val="FFFFFF"/>
      </a:lt1>
      <a:dk2>
        <a:srgbClr val="00707C"/>
      </a:dk2>
      <a:lt2>
        <a:srgbClr val="CFEAE1"/>
      </a:lt2>
      <a:accent1>
        <a:srgbClr val="00707C"/>
      </a:accent1>
      <a:accent2>
        <a:srgbClr val="CFEAE1"/>
      </a:accent2>
      <a:accent3>
        <a:srgbClr val="DD4758"/>
      </a:accent3>
      <a:accent4>
        <a:srgbClr val="FFD8BA"/>
      </a:accent4>
      <a:accent5>
        <a:srgbClr val="0C1B1B"/>
      </a:accent5>
      <a:accent6>
        <a:srgbClr val="8DB7BC"/>
      </a:accent6>
      <a:hlink>
        <a:srgbClr val="0563C1"/>
      </a:hlink>
      <a:folHlink>
        <a:srgbClr val="954F72"/>
      </a:folHlink>
    </a:clrScheme>
    <a:fontScheme name="SafeConsume">
      <a:majorFont>
        <a:latin typeface="Georgia"/>
        <a:ea typeface=""/>
        <a:cs typeface=""/>
      </a:majorFont>
      <a:minorFont>
        <a:latin typeface="Microsoft Sans Serif"/>
        <a:ea typeface=""/>
        <a:cs typeface="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feconsume" id="{A209E806-7918-4DA6-9257-EA7620E65B2E}" vid="{DFD43733-1097-4E47-BAC8-3C1DE5DD03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501779BA33D24E8149D4B874D12439" ma:contentTypeVersion="10" ma:contentTypeDescription="Create a new document." ma:contentTypeScope="" ma:versionID="4c9363805fa9d57d915737c42785b0f5">
  <xsd:schema xmlns:xsd="http://www.w3.org/2001/XMLSchema" xmlns:xs="http://www.w3.org/2001/XMLSchema" xmlns:p="http://schemas.microsoft.com/office/2006/metadata/properties" xmlns:ns2="1fb14ad6-309a-489a-a37a-efadb6fb7c1d" targetNamespace="http://schemas.microsoft.com/office/2006/metadata/properties" ma:root="true" ma:fieldsID="37e72963be641e46334b69e806042f93" ns2:_="">
    <xsd:import namespace="1fb14ad6-309a-489a-a37a-efadb6fb7c1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b14ad6-309a-489a-a37a-efadb6fb7c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06E765-5645-4489-949D-7DD357DEAB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8967BB-EEFE-4F70-BDBB-74BBFF61C2A7}">
  <ds:schemaRefs>
    <ds:schemaRef ds:uri="http://purl.org/dc/terms/"/>
    <ds:schemaRef ds:uri="http://www.w3.org/XML/1998/namespace"/>
    <ds:schemaRef ds:uri="http://purl.org/dc/elements/1.1/"/>
    <ds:schemaRef ds:uri="1fb14ad6-309a-489a-a37a-efadb6fb7c1d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3C58393-746C-4CF7-AB15-D4235F0FF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b14ad6-309a-489a-a37a-efadb6fb7c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safeconsume</Template>
  <TotalTime>1272</TotalTime>
  <Words>992</Words>
  <Application>Microsoft Office PowerPoint</Application>
  <PresentationFormat>Diavetítés a képernyőre (4:3 oldalarány)</PresentationFormat>
  <Paragraphs>116</Paragraphs>
  <Slides>11</Slides>
  <Notes>11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6" baseType="lpstr">
      <vt:lpstr>Arial</vt:lpstr>
      <vt:lpstr>Calibri</vt:lpstr>
      <vt:lpstr>Georgia</vt:lpstr>
      <vt:lpstr>Microsoft Sans Serif</vt:lpstr>
      <vt:lpstr>safeconsume</vt:lpstr>
      <vt:lpstr>Élelmiszerbiztonság      Élelmiszerbiztonság és élelmiszerminőség </vt:lpstr>
      <vt:lpstr>A tananyag tartalma </vt:lpstr>
      <vt:lpstr>Milyen információkat tüntetnek fel az élelmiszerek csomagolásán?</vt:lpstr>
      <vt:lpstr>Kvízkérdések  1. Mit jelent a minőségmegőrzési idő?</vt:lpstr>
      <vt:lpstr>Kvízkérdések  2. Mit jelent a fogyaszthatósági idő?</vt:lpstr>
      <vt:lpstr>Mi a helyes válasz?</vt:lpstr>
      <vt:lpstr>PowerPoint-bemutató</vt:lpstr>
      <vt:lpstr>Milyen következményekkel járhat, ha nem tartjuk be az élelmiszeren található utasításokat?</vt:lpstr>
      <vt:lpstr>Az élelmiszerpazarlásról</vt:lpstr>
      <vt:lpstr>Fagyasztás</vt:lpstr>
      <vt:lpstr>Az élelmiszerpazarlás és az élelmiszer-eredetű megbetegedések megelőzése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Hayes</dc:creator>
  <cp:lastModifiedBy>Eszter Zita Csenki</cp:lastModifiedBy>
  <cp:revision>99</cp:revision>
  <dcterms:created xsi:type="dcterms:W3CDTF">2019-08-21T07:57:56Z</dcterms:created>
  <dcterms:modified xsi:type="dcterms:W3CDTF">2022-05-31T14:02:36Z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0x01010083501779BA33D24E8149D4B874D12439</vt:lpwstr>
  </property>
</Properties>
</file>