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67" r:id="rId5"/>
    <p:sldId id="272" r:id="rId6"/>
    <p:sldId id="273" r:id="rId7"/>
    <p:sldId id="274" r:id="rId8"/>
    <p:sldId id="275" r:id="rId9"/>
    <p:sldId id="284" r:id="rId10"/>
    <p:sldId id="277" r:id="rId11"/>
    <p:sldId id="278" r:id="rId12"/>
    <p:sldId id="279" r:id="rId13"/>
    <p:sldId id="280" r:id="rId14"/>
    <p:sldId id="281" r:id="rId15"/>
    <p:sldId id="282" r:id="rId16"/>
    <p:sldId id="283" r:id="rId1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2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00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0AAEF-1549-8B43-A5B5-B0706AA9B0B5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491FB-2794-A049-AF88-BE1A463B935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7319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325A5-2D65-4F5E-ACB5-D5D6FC7E8E3A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9076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325A5-2D65-4F5E-ACB5-D5D6FC7E8E3A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720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947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7517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0494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/>
          </p:cNvSpPr>
          <p:nvPr>
            <p:ph type="title"/>
          </p:nvPr>
        </p:nvSpPr>
        <p:spPr>
          <a:xfrm>
            <a:off x="609606" y="92076"/>
            <a:ext cx="10972801" cy="1508124"/>
          </a:xfrm>
          <a:prstGeom prst="rect">
            <a:avLst/>
          </a:prstGeom>
        </p:spPr>
        <p:txBody>
          <a:bodyPr lIns="45718" tIns="45718" rIns="45718" bIns="45718">
            <a:noAutofit/>
          </a:bodyPr>
          <a:lstStyle>
            <a:lvl1pPr defTabSz="241081">
              <a:defRPr sz="33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t>Címszöveg</a:t>
            </a:r>
          </a:p>
        </p:txBody>
      </p:sp>
      <p:sp>
        <p:nvSpPr>
          <p:cNvPr id="189" name="Shape 189"/>
          <p:cNvSpPr>
            <a:spLocks noGrp="1"/>
          </p:cNvSpPr>
          <p:nvPr>
            <p:ph type="body" idx="1"/>
          </p:nvPr>
        </p:nvSpPr>
        <p:spPr>
          <a:xfrm>
            <a:off x="609606" y="1600209"/>
            <a:ext cx="10972801" cy="5257801"/>
          </a:xfrm>
          <a:prstGeom prst="rect">
            <a:avLst/>
          </a:prstGeom>
        </p:spPr>
        <p:txBody>
          <a:bodyPr lIns="45718" tIns="45718" rIns="45718" bIns="45718" anchor="t">
            <a:noAutofit/>
          </a:bodyPr>
          <a:lstStyle>
            <a:lvl1pPr marL="248615" indent="-248615" defTabSz="241081">
              <a:spcBef>
                <a:spcPts val="369"/>
              </a:spcBef>
              <a:buSzPct val="100000"/>
              <a:buFont typeface="Arial"/>
              <a:defRPr sz="2325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477857" indent="-236776" defTabSz="241081">
              <a:spcBef>
                <a:spcPts val="369"/>
              </a:spcBef>
              <a:buSzPct val="100000"/>
              <a:buFont typeface="Arial"/>
              <a:buChar char="–"/>
              <a:defRPr sz="2325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-220991" defTabSz="241081">
              <a:spcBef>
                <a:spcPts val="369"/>
              </a:spcBef>
              <a:buSzPct val="100000"/>
              <a:buFont typeface="Arial"/>
              <a:defRPr sz="2325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988433" indent="-265190" defTabSz="241081">
              <a:spcBef>
                <a:spcPts val="369"/>
              </a:spcBef>
              <a:buSzPct val="100000"/>
              <a:buFont typeface="Arial"/>
              <a:buChar char="–"/>
              <a:defRPr sz="2325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1229513" indent="-265190" defTabSz="241081">
              <a:spcBef>
                <a:spcPts val="369"/>
              </a:spcBef>
              <a:buSzPct val="100000"/>
              <a:buFont typeface="Arial"/>
              <a:buChar char="»"/>
              <a:defRPr sz="2325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</a:lstStyle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</p:spTree>
    <p:extLst>
      <p:ext uri="{BB962C8B-B14F-4D97-AF65-F5344CB8AC3E}">
        <p14:creationId xmlns:p14="http://schemas.microsoft.com/office/powerpoint/2010/main" val="94551021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89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3823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1584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62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237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4921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5663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862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D9DC6-1D26-424D-B5F4-FED13941197B}" type="datetimeFigureOut">
              <a:rPr lang="hu-HU" smtClean="0"/>
              <a:t>2017. 04. 26.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96A2B-CB16-48D8-9C50-74D76CBA7F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389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https://www.wto.org/english/res_e/statis_e/its2015_e/its2015_e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32749" cy="6857003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2237844" y="3583481"/>
            <a:ext cx="603068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>
                <a:solidFill>
                  <a:schemeClr val="bg1"/>
                </a:solidFill>
                <a:latin typeface="Cronos Pro" panose="020C0702030403020304" pitchFamily="34" charset="0"/>
              </a:rPr>
              <a:t>Szakmapolitika hazai és nemzetközi szinten</a:t>
            </a:r>
          </a:p>
          <a:p>
            <a:endParaRPr lang="hu-HU" sz="3200" dirty="0">
              <a:solidFill>
                <a:schemeClr val="bg1"/>
              </a:solidFill>
              <a:latin typeface="Cronos Pro" panose="020C0702030403020304" pitchFamily="34" charset="0"/>
            </a:endParaRPr>
          </a:p>
          <a:p>
            <a:r>
              <a:rPr lang="hu-HU" sz="2400" i="1" dirty="0">
                <a:solidFill>
                  <a:schemeClr val="bg1"/>
                </a:solidFill>
                <a:latin typeface="Cronos Pro Caption" panose="020C0502030503020304" pitchFamily="34" charset="0"/>
              </a:rPr>
              <a:t>Dr. Józwiak Ákos, Dr. Dobó-Kiss Orsolya</a:t>
            </a:r>
            <a:endParaRPr lang="hu-HU" sz="2400" i="1" dirty="0">
              <a:solidFill>
                <a:schemeClr val="bg1"/>
              </a:solidFill>
              <a:latin typeface="Cronos Pro Caption" panose="020C0502030503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776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66092" y="92076"/>
            <a:ext cx="10316315" cy="1508124"/>
          </a:xfrm>
        </p:spPr>
        <p:txBody>
          <a:bodyPr/>
          <a:lstStyle/>
          <a:p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Elnökség – HU 2011</a:t>
            </a:r>
            <a:b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</a:br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Egy kis múltidézés</a:t>
            </a:r>
            <a:endParaRPr lang="hu-HU" sz="2400" b="1" dirty="0"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66092" y="1600209"/>
            <a:ext cx="10316315" cy="4519237"/>
          </a:xfrm>
        </p:spPr>
        <p:txBody>
          <a:bodyPr/>
          <a:lstStyle/>
          <a:p>
            <a:pPr marL="0" indent="0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Irányítja a Tanácsot, fél évente más tagállam</a:t>
            </a:r>
          </a:p>
          <a:p>
            <a:pPr marL="0" indent="0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HU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2011</a:t>
            </a:r>
          </a:p>
          <a:p>
            <a:pPr marL="0" indent="0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>
              <a:lnSpc>
                <a:spcPct val="80000"/>
              </a:lnSpc>
            </a:pP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A méhek egészségi állapotáról szóló tanácsi következtetések </a:t>
            </a:r>
            <a:r>
              <a:rPr lang="hu-HU" altLang="hu-HU" sz="1600" dirty="0" smtClean="0">
                <a:latin typeface="Helvetica Neue Light" charset="0"/>
                <a:ea typeface="Helvetica Neue Light" charset="0"/>
                <a:cs typeface="Helvetica Neue Light" charset="0"/>
              </a:rPr>
              <a:t>elfogadása, </a:t>
            </a: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amely alapjául szolgált az EP jelentésnek </a:t>
            </a: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is – számos előremutató intézkedés a méhegészségügy terén.</a:t>
            </a:r>
            <a:endParaRPr lang="hu-HU" altLang="hu-HU" sz="16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>
              <a:lnSpc>
                <a:spcPct val="80000"/>
              </a:lnSpc>
            </a:pP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Az Országos </a:t>
            </a:r>
            <a:r>
              <a:rPr lang="hu-HU" altLang="hu-HU" sz="1600" dirty="0" err="1">
                <a:latin typeface="Helvetica Neue Light" charset="0"/>
                <a:ea typeface="Helvetica Neue Light" charset="0"/>
                <a:cs typeface="Helvetica Neue Light" charset="0"/>
              </a:rPr>
              <a:t>Főállatorvosok</a:t>
            </a: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 Tanácsi Munkacsoporti Üléseinek előkészítése és az elnökség alatti "informális" rendezvény lebonyolítása során a 6 ülésre összesen 56 napirendi pont tekintetében készültek szakmai felkészítő anyagok és tárgyalási </a:t>
            </a: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álláspontok, több rendezvény Budapesten</a:t>
            </a:r>
            <a:endParaRPr lang="hu-HU" altLang="hu-HU" sz="16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>
              <a:lnSpc>
                <a:spcPct val="80000"/>
              </a:lnSpc>
            </a:pP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Az Állategészségügyi Világszervezet (OIE) 79., párizsi Közgyűlésének előkészítése: Magyarország kiemelt szerepet töltött be az egységes uniós álláspont koordinálásában és az EU álláspontjának képviseletében. </a:t>
            </a:r>
          </a:p>
          <a:p>
            <a:pPr>
              <a:lnSpc>
                <a:spcPct val="80000"/>
              </a:lnSpc>
            </a:pP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A Főosztály </a:t>
            </a: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a WTO SPS Bizottság genfi Közgyűlésein elnökölte a Közgyűlés mentén szervezett EU koordinációs értekezleteket, ezeken az Európai Bizottság a tagállamokkal és a Tanács képviseletét ellátó magyar elnökséggel a WTO-hoz kapcsolódó aktuális állat- és </a:t>
            </a:r>
            <a:r>
              <a:rPr lang="hu-HU" altLang="hu-HU" sz="1600" dirty="0" err="1">
                <a:latin typeface="Helvetica Neue Light" charset="0"/>
                <a:ea typeface="Helvetica Neue Light" charset="0"/>
                <a:cs typeface="Helvetica Neue Light" charset="0"/>
              </a:rPr>
              <a:t>növényegészségügyi</a:t>
            </a: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 témákat egyeztette</a:t>
            </a:r>
          </a:p>
          <a:p>
            <a:pPr>
              <a:lnSpc>
                <a:spcPct val="80000"/>
              </a:lnSpc>
            </a:pP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Az EU állategészségügyi pénzügyi alapjának felülvizsgálata, költség és felelősség megosztási rendszerekkel (CRSS) kapcsolatos </a:t>
            </a:r>
            <a:r>
              <a:rPr lang="hu-HU" altLang="hu-HU" sz="1600" dirty="0" err="1">
                <a:latin typeface="Helvetica Neue Light" charset="0"/>
                <a:ea typeface="Helvetica Neue Light" charset="0"/>
                <a:cs typeface="Helvetica Neue Light" charset="0"/>
              </a:rPr>
              <a:t>főállatorvosi</a:t>
            </a: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 következtetések elfogadása</a:t>
            </a:r>
          </a:p>
          <a:p>
            <a:pPr>
              <a:lnSpc>
                <a:spcPct val="80000"/>
              </a:lnSpc>
            </a:pPr>
            <a:r>
              <a:rPr lang="hu-HU" altLang="hu-HU" sz="1600" dirty="0">
                <a:latin typeface="Helvetica Neue Light" charset="0"/>
                <a:ea typeface="Helvetica Neue Light" charset="0"/>
                <a:cs typeface="Helvetica Neue Light" charset="0"/>
              </a:rPr>
              <a:t>Állatvédelmi Stratégia előkészítésében való aktív szerep</a:t>
            </a:r>
          </a:p>
          <a:p>
            <a:pPr marL="0" indent="0">
              <a:lnSpc>
                <a:spcPct val="80000"/>
              </a:lnSpc>
              <a:buNone/>
            </a:pPr>
            <a:endParaRPr lang="hu-HU" sz="1600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3751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277815" y="92076"/>
            <a:ext cx="10304592" cy="1508124"/>
          </a:xfrm>
        </p:spPr>
        <p:txBody>
          <a:bodyPr/>
          <a:lstStyle/>
          <a:p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Magyar érdek/magyar álláspont</a:t>
            </a:r>
            <a:b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</a:br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élelmiszerbiztonság és állategészségügy</a:t>
            </a:r>
            <a:endParaRPr lang="hu-HU" sz="2400" b="1" dirty="0"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>
          <a:xfrm>
            <a:off x="1277815" y="1600210"/>
            <a:ext cx="10304592" cy="4484068"/>
          </a:xfrm>
        </p:spPr>
        <p:txBody>
          <a:bodyPr/>
          <a:lstStyle/>
          <a:p>
            <a:pPr marL="0" indent="0">
              <a:buNone/>
            </a:pP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Földművelésügyi Minisztérium és Nemzeti Élelmiszerlánc-biztonsági </a:t>
            </a:r>
            <a:r>
              <a:rPr lang="hu-HU" sz="1800" dirty="0" smtClean="0">
                <a:latin typeface="Helvetica Neue Light" charset="0"/>
                <a:ea typeface="Helvetica Neue Light" charset="0"/>
                <a:cs typeface="Helvetica Neue Light" charset="0"/>
              </a:rPr>
              <a:t>Hivatal szakemberei</a:t>
            </a:r>
            <a:endParaRPr lang="hu-HU" sz="18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endParaRPr lang="hu-HU" sz="1800" dirty="0" smtClean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Helvetica Neue Light" charset="0"/>
                <a:ea typeface="Helvetica Neue Light" charset="0"/>
                <a:cs typeface="Helvetica Neue Light" charset="0"/>
              </a:rPr>
              <a:t>Minél </a:t>
            </a: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korábbi fázisban határozzuk meg, megfelelően </a:t>
            </a:r>
            <a:r>
              <a:rPr lang="hu-HU" sz="1800" dirty="0" smtClean="0">
                <a:latin typeface="Helvetica Neue Light" charset="0"/>
                <a:ea typeface="Helvetica Neue Light" charset="0"/>
                <a:cs typeface="Helvetica Neue Light" charset="0"/>
              </a:rPr>
              <a:t>egyeztessük le, </a:t>
            </a: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és már a bizottsági előkészítés szakaszában képviseljük</a:t>
            </a:r>
          </a:p>
          <a:p>
            <a:pPr marL="0" indent="0">
              <a:buNone/>
            </a:pPr>
            <a:endParaRPr lang="hu-HU" sz="1800" dirty="0" smtClean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Helvetica Neue Light" charset="0"/>
                <a:ea typeface="Helvetica Neue Light" charset="0"/>
                <a:cs typeface="Helvetica Neue Light" charset="0"/>
              </a:rPr>
              <a:t>EP </a:t>
            </a: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felé is mielőbb kommunikálni.</a:t>
            </a:r>
          </a:p>
          <a:p>
            <a:pPr marL="0" indent="0">
              <a:buNone/>
            </a:pPr>
            <a:endParaRPr lang="hu-HU" sz="18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Szakmai álláspont és politikai szempontok együttese</a:t>
            </a:r>
          </a:p>
          <a:p>
            <a:pPr marL="0" indent="0">
              <a:buNone/>
            </a:pPr>
            <a:endParaRPr lang="hu-HU" sz="18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Kulcsfontosságú az informális érdekérvényesítés </a:t>
            </a:r>
            <a:r>
              <a:rPr lang="hu-HU" sz="1800" dirty="0" smtClean="0">
                <a:latin typeface="Helvetica Neue Light" charset="0"/>
                <a:ea typeface="Helvetica Neue Light" charset="0"/>
                <a:cs typeface="Helvetica Neue Light" charset="0"/>
              </a:rPr>
              <a:t>– Állategészségügyi attasé</a:t>
            </a: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;</a:t>
            </a:r>
            <a:r>
              <a:rPr lang="hu-HU" sz="1800" dirty="0" smtClean="0">
                <a:latin typeface="Helvetica Neue Light" charset="0"/>
                <a:ea typeface="Helvetica Neue Light" charset="0"/>
                <a:cs typeface="Helvetica Neue Light" charset="0"/>
              </a:rPr>
              <a:t> munkacsoporti </a:t>
            </a: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informális beszélgetések</a:t>
            </a:r>
            <a:endParaRPr lang="hu-HU" sz="1800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38965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919537" y="404665"/>
            <a:ext cx="8229601" cy="5031267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262" y="332658"/>
            <a:ext cx="8317187" cy="5103275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2873505" y="5435932"/>
            <a:ext cx="7549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Forrás: Dr. Pásztor Szabolcs állategészségügyi attasé előadás 2015. november 4.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3842288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4369" y="92076"/>
            <a:ext cx="10328038" cy="1508124"/>
          </a:xfrm>
        </p:spPr>
        <p:txBody>
          <a:bodyPr/>
          <a:lstStyle/>
          <a:p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Kihívások, nehézségek?</a:t>
            </a:r>
            <a:endParaRPr lang="hu-HU" sz="2400" b="1" dirty="0"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54369" y="1600209"/>
            <a:ext cx="10328038" cy="4472345"/>
          </a:xfrm>
        </p:spPr>
        <p:txBody>
          <a:bodyPr/>
          <a:lstStyle/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Protokoll</a:t>
            </a: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Gyors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reagálás – szakmai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kihívások</a:t>
            </a: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Kulturális és nyelvi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különbségek – mosoly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jelentése?</a:t>
            </a:r>
          </a:p>
          <a:p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Tárgyalástechnika</a:t>
            </a: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Jó kommunikáció, </a:t>
            </a:r>
            <a:r>
              <a:rPr lang="hu-HU" sz="2000" dirty="0" err="1" smtClean="0">
                <a:latin typeface="Helvetica Neue Light" charset="0"/>
                <a:ea typeface="Helvetica Neue Light" charset="0"/>
                <a:cs typeface="Helvetica Neue Light" charset="0"/>
              </a:rPr>
              <a:t>networking</a:t>
            </a:r>
            <a:endParaRPr lang="hu-HU" sz="2000" dirty="0" smtClean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Sok kaland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  <a:sym typeface="Wingdings" panose="05000000000000000000" pitchFamily="2" charset="2"/>
              </a:rPr>
              <a:t></a:t>
            </a: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74313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66092" y="92076"/>
            <a:ext cx="10316315" cy="1508124"/>
          </a:xfrm>
        </p:spPr>
        <p:txBody>
          <a:bodyPr/>
          <a:lstStyle/>
          <a:p>
            <a:pPr lvl="0"/>
            <a:r>
              <a:rPr lang="hu-H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Fontos a szakdiplomácia szakterültünkön?</a:t>
            </a:r>
            <a:br>
              <a:rPr lang="hu-H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</a:br>
            <a:r>
              <a:rPr lang="hu-H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Állatorvosként?</a:t>
            </a:r>
            <a:endParaRPr lang="hu-HU" sz="2800" b="1" dirty="0">
              <a:solidFill>
                <a:schemeClr val="tx1">
                  <a:lumMod val="95000"/>
                  <a:lumOff val="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66092" y="1600210"/>
            <a:ext cx="10316315" cy="4484068"/>
          </a:xfrm>
        </p:spPr>
        <p:txBody>
          <a:bodyPr/>
          <a:lstStyle/>
          <a:p>
            <a:pPr marL="0" indent="0" algn="just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A diplomácia a nemzetközi kapcsolatok intézése, kapcsolattartás tárgyalások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útján és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alapvető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érdeksérelem nélkül meg tudja találni a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megoldást.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Egy eszköz a célok eléréshez.</a:t>
            </a:r>
          </a:p>
          <a:p>
            <a:pPr marL="0" indent="0" algn="just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 algn="just">
              <a:buNone/>
            </a:pPr>
            <a:r>
              <a:rPr lang="hu-HU" sz="2000" i="1" dirty="0">
                <a:latin typeface="Helvetica Neue Light" charset="0"/>
                <a:ea typeface="Helvetica Neue Light" charset="0"/>
                <a:cs typeface="Helvetica Neue Light" charset="0"/>
              </a:rPr>
              <a:t>Hogy kerülnek ide az állatorvosok?</a:t>
            </a:r>
          </a:p>
          <a:p>
            <a:pPr marL="0" indent="0" algn="just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 algn="just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Élelmiszer és élőállat kereskedelem aránya világkereskedelemben hangsúlyos</a:t>
            </a:r>
          </a:p>
          <a:p>
            <a:pPr marL="0" indent="0" algn="just">
              <a:buNone/>
            </a:pPr>
            <a:r>
              <a:rPr lang="hu-HU" sz="1400" dirty="0">
                <a:latin typeface="Helvetica Neue Light" charset="0"/>
                <a:ea typeface="Helvetica Neue Light" charset="0"/>
                <a:cs typeface="Helvetica Neue Light" charset="0"/>
              </a:rPr>
              <a:t>(2015 </a:t>
            </a:r>
            <a:r>
              <a:rPr lang="hu-HU" sz="1400" dirty="0">
                <a:latin typeface="Helvetica Neue Light" charset="0"/>
                <a:ea typeface="Helvetica Neue Light" charset="0"/>
                <a:cs typeface="Helvetica Neue Light" charset="0"/>
              </a:rPr>
              <a:t>az egész világ élelmiszerexportja </a:t>
            </a:r>
            <a:r>
              <a:rPr lang="hu-HU" sz="1400" dirty="0">
                <a:latin typeface="Helvetica Neue Light" charset="0"/>
                <a:ea typeface="Helvetica Neue Light" charset="0"/>
                <a:cs typeface="Helvetica Neue Light" charset="0"/>
              </a:rPr>
              <a:t>1486 </a:t>
            </a:r>
            <a:r>
              <a:rPr lang="hu-HU" sz="1400" dirty="0">
                <a:latin typeface="Helvetica Neue Light" charset="0"/>
                <a:ea typeface="Helvetica Neue Light" charset="0"/>
                <a:cs typeface="Helvetica Neue Light" charset="0"/>
              </a:rPr>
              <a:t>milliárd </a:t>
            </a:r>
            <a:r>
              <a:rPr lang="hu-HU" sz="1400" dirty="0">
                <a:latin typeface="Helvetica Neue Light" charset="0"/>
                <a:ea typeface="Helvetica Neue Light" charset="0"/>
                <a:cs typeface="Helvetica Neue Light" charset="0"/>
              </a:rPr>
              <a:t>USD)</a:t>
            </a:r>
          </a:p>
          <a:p>
            <a:pPr marL="0" indent="0" algn="just">
              <a:buNone/>
            </a:pPr>
            <a:r>
              <a:rPr lang="hu-HU" sz="1050" dirty="0">
                <a:latin typeface="Helvetica Neue Light" charset="0"/>
                <a:ea typeface="Helvetica Neue Light" charset="0"/>
                <a:cs typeface="Helvetica Neue Light" charset="0"/>
              </a:rPr>
              <a:t> forrás: </a:t>
            </a:r>
            <a:r>
              <a:rPr lang="hu-HU" sz="1050" u="sng" dirty="0">
                <a:latin typeface="Helvetica Neue Light" charset="0"/>
                <a:ea typeface="Helvetica Neue Light" charset="0"/>
                <a:cs typeface="Helvetica Neue Light" charset="0"/>
                <a:hlinkClick r:id="rId2"/>
              </a:rPr>
              <a:t>https</a:t>
            </a:r>
            <a:r>
              <a:rPr lang="hu-HU" sz="1050" u="sng" dirty="0">
                <a:latin typeface="Helvetica Neue Light" charset="0"/>
                <a:ea typeface="Helvetica Neue Light" charset="0"/>
                <a:cs typeface="Helvetica Neue Light" charset="0"/>
                <a:hlinkClick r:id="rId2"/>
              </a:rPr>
              <a:t>://www.wto.org/english/res_e/statis_e/its2015_e/its2015_e.pdf</a:t>
            </a:r>
            <a:r>
              <a:rPr lang="hu-HU" sz="1050" dirty="0">
                <a:latin typeface="Helvetica Neue Light" charset="0"/>
                <a:ea typeface="Helvetica Neue Light" charset="0"/>
                <a:cs typeface="Helvetica Neue Light" charset="0"/>
              </a:rPr>
              <a:t> </a:t>
            </a:r>
            <a:r>
              <a:rPr lang="hu-HU" sz="1050" dirty="0">
                <a:latin typeface="Helvetica Neue Light" charset="0"/>
                <a:ea typeface="Helvetica Neue Light" charset="0"/>
                <a:cs typeface="Helvetica Neue Light" charset="0"/>
              </a:rPr>
              <a:t>)</a:t>
            </a:r>
            <a:endParaRPr lang="hu-HU" sz="105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 algn="just">
              <a:buNone/>
            </a:pPr>
            <a:endParaRPr lang="hu-HU" sz="14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 algn="just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Növekvő fehérjeigény </a:t>
            </a:r>
          </a:p>
          <a:p>
            <a:pPr marL="0" indent="0" algn="just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 algn="just">
              <a:buNone/>
            </a:pP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Export; nemzetgazdasági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növekedés</a:t>
            </a:r>
            <a:endParaRPr lang="hu-HU" sz="2200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6625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ím 1"/>
          <p:cNvSpPr>
            <a:spLocks noGrp="1"/>
          </p:cNvSpPr>
          <p:nvPr>
            <p:ph type="title"/>
          </p:nvPr>
        </p:nvSpPr>
        <p:spPr>
          <a:xfrm>
            <a:off x="1266092" y="92076"/>
            <a:ext cx="10316315" cy="1508124"/>
          </a:xfrm>
        </p:spPr>
        <p:txBody>
          <a:bodyPr/>
          <a:lstStyle/>
          <a:p>
            <a:pPr lvl="0"/>
            <a:r>
              <a:rPr lang="hu-H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Fontos a szakdiplomácia szakterültünkön?</a:t>
            </a:r>
            <a:br>
              <a:rPr lang="hu-H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</a:br>
            <a:r>
              <a:rPr lang="hu-H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Állatorvosként?</a:t>
            </a:r>
            <a:endParaRPr lang="hu-HU" sz="2800" b="1" dirty="0">
              <a:solidFill>
                <a:schemeClr val="tx1">
                  <a:lumMod val="95000"/>
                  <a:lumOff val="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66092" y="1600210"/>
            <a:ext cx="10316315" cy="4484068"/>
          </a:xfrm>
        </p:spPr>
        <p:txBody>
          <a:bodyPr/>
          <a:lstStyle/>
          <a:p>
            <a:pPr marL="0" indent="0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Betegségeknél nincsenek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határok</a:t>
            </a:r>
          </a:p>
          <a:p>
            <a:pPr marL="360363" indent="0">
              <a:buNone/>
            </a:pP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Kiemelkedően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fontos az illetékes hatóságok együttműködése</a:t>
            </a:r>
          </a:p>
          <a:p>
            <a:pPr marL="0" indent="0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Az egyesült királysági 2001-2002.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évi száj- és körömfájás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járvány</a:t>
            </a:r>
          </a:p>
          <a:p>
            <a:pPr marL="360363" indent="0">
              <a:buNone/>
            </a:pP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Ezen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járvány felszámolása, a felszámolás miatti állatleölések, a gazdasági agrártermék kiesés, ezen termékek export kivitel tilalma Anglia GDP-jének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0,3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%-át, mintegy 8-15 milliárd font közötti összeget tett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ki.</a:t>
            </a:r>
          </a:p>
          <a:p>
            <a:pPr marL="0" indent="0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WTO/SPS</a:t>
            </a:r>
          </a:p>
          <a:p>
            <a:pPr marL="360363" indent="0">
              <a:buNone/>
            </a:pP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A mezőgazdasági termékek nemzetközi kereskedelmének meghatározó feltételei az élelmiszerbiztonsági és állategészségügyi előírások</a:t>
            </a: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5689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77815" y="92076"/>
            <a:ext cx="10304592" cy="1508124"/>
          </a:xfrm>
        </p:spPr>
        <p:txBody>
          <a:bodyPr/>
          <a:lstStyle/>
          <a:p>
            <a:r>
              <a:rPr lang="hu-H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Fontos a szakdiplomácia szakterültünkön?</a:t>
            </a:r>
            <a:br>
              <a:rPr lang="hu-H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</a:br>
            <a:r>
              <a:rPr lang="hu-H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Állatorvosként?</a:t>
            </a:r>
            <a:endParaRPr lang="hu-HU" sz="2800" dirty="0"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77815" y="1600210"/>
            <a:ext cx="10304592" cy="4484068"/>
          </a:xfrm>
        </p:spPr>
        <p:txBody>
          <a:bodyPr/>
          <a:lstStyle/>
          <a:p>
            <a:pPr marL="0" indent="0">
              <a:buNone/>
            </a:pP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Ezen termékek kereskedelmének korlátozása mindig élelmiszerbiztonsági és/vagy állategészségügyi okkal történik.</a:t>
            </a:r>
          </a:p>
          <a:p>
            <a:pPr marL="11113" indent="0">
              <a:buNone/>
            </a:pPr>
            <a:endParaRPr lang="hu-HU" sz="2000" dirty="0" smtClean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11113" indent="0">
              <a:buNone/>
            </a:pP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A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szervezet keretében akár hivatalos eljárás is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indítható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;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 „</a:t>
            </a:r>
            <a:r>
              <a:rPr lang="hu-HU" sz="2000" dirty="0" err="1">
                <a:latin typeface="Helvetica Neue Light" charset="0"/>
                <a:ea typeface="Helvetica Neue Light" charset="0"/>
                <a:cs typeface="Helvetica Neue Light" charset="0"/>
              </a:rPr>
              <a:t>Dispute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 </a:t>
            </a:r>
            <a:r>
              <a:rPr lang="hu-HU" sz="2000" dirty="0" err="1">
                <a:latin typeface="Helvetica Neue Light" charset="0"/>
                <a:ea typeface="Helvetica Neue Light" charset="0"/>
                <a:cs typeface="Helvetica Neue Light" charset="0"/>
              </a:rPr>
              <a:t>settlement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”</a:t>
            </a:r>
          </a:p>
          <a:p>
            <a:pPr marL="360363" indent="0">
              <a:buNone/>
            </a:pP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Pl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. Orosz Föderáció letiltja a teljes Európai Unió élősertés és sertéshús exportját ASP előfordulás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miatt,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figyelmen kívül hagyva az OIE </a:t>
            </a:r>
            <a:r>
              <a:rPr lang="hu-HU" sz="2000" dirty="0" err="1">
                <a:latin typeface="Helvetica Neue Light" charset="0"/>
                <a:ea typeface="Helvetica Neue Light" charset="0"/>
                <a:cs typeface="Helvetica Neue Light" charset="0"/>
              </a:rPr>
              <a:t>regionalizációs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 elvét.</a:t>
            </a:r>
          </a:p>
          <a:p>
            <a:pPr marL="360363" indent="0">
              <a:buNone/>
            </a:pP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→ Az EU vitarendezés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eljárást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indít,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és a döntés értelmében az Orosz Föderációnak foganatosítania kell az OIE előírásait.</a:t>
            </a:r>
          </a:p>
          <a:p>
            <a:pPr marL="0" indent="0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WTO/SPS referencia szervezetei: „a három nővér”</a:t>
            </a:r>
          </a:p>
          <a:p>
            <a:pPr marL="360363" indent="0">
              <a:buNone/>
            </a:pPr>
            <a:r>
              <a:rPr lang="hu-HU" sz="2000" b="1" dirty="0" smtClean="0">
                <a:latin typeface="Helvetica Neue Light" charset="0"/>
                <a:ea typeface="Helvetica Neue Light" charset="0"/>
                <a:cs typeface="Helvetica Neue Light" charset="0"/>
              </a:rPr>
              <a:t>FAO/WHO </a:t>
            </a:r>
            <a:r>
              <a:rPr lang="hu-HU" sz="2000" b="1" dirty="0" err="1" smtClean="0">
                <a:latin typeface="Helvetica Neue Light" charset="0"/>
                <a:ea typeface="Helvetica Neue Light" charset="0"/>
                <a:cs typeface="Helvetica Neue Light" charset="0"/>
              </a:rPr>
              <a:t>Codex</a:t>
            </a:r>
            <a:r>
              <a:rPr lang="hu-HU" sz="2000" b="1" dirty="0" smtClean="0">
                <a:latin typeface="Helvetica Neue Light" charset="0"/>
                <a:ea typeface="Helvetica Neue Light" charset="0"/>
                <a:cs typeface="Helvetica Neue Light" charset="0"/>
              </a:rPr>
              <a:t> Alimentarius		–		OIE		–		IPPC</a:t>
            </a:r>
            <a:endParaRPr lang="hu-HU" sz="2000" b="1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360363" indent="0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Ezen nemzetközi szerveztek szakmai fórumain kulcsfontosságú a hazai érdekek szakmai képviselete.</a:t>
            </a: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54801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30923" y="92076"/>
            <a:ext cx="10351484" cy="1508124"/>
          </a:xfrm>
        </p:spPr>
        <p:txBody>
          <a:bodyPr/>
          <a:lstStyle/>
          <a:p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Miből áll a szakdiplomácia EU-s és nemzetközi szintéren?</a:t>
            </a:r>
            <a:endParaRPr lang="hu-HU" sz="2400" b="1" dirty="0"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30923" y="1600210"/>
            <a:ext cx="10351484" cy="4507514"/>
          </a:xfrm>
        </p:spPr>
        <p:txBody>
          <a:bodyPr/>
          <a:lstStyle/>
          <a:p>
            <a:pPr marL="0" indent="0">
              <a:buNone/>
            </a:pPr>
            <a:r>
              <a:rPr lang="hu-HU" sz="2000" b="1" dirty="0">
                <a:latin typeface="Helvetica Neue Light" charset="0"/>
                <a:ea typeface="Helvetica Neue Light" charset="0"/>
                <a:cs typeface="Helvetica Neue Light" charset="0"/>
              </a:rPr>
              <a:t>Problémamegoldás</a:t>
            </a:r>
          </a:p>
          <a:p>
            <a:pPr marL="360363" indent="-349250"/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Klasszikus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sertéspestis vaddisznóban történő magyarországi előfordulása miatt letiltják a magyar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sertésexportot,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figyelmen kívül hagyva az OIE előírásait a betegség mentességre vonatkozóan →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hosszas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szakdiplomáciai egyeztetések, </a:t>
            </a:r>
            <a:r>
              <a:rPr lang="hu-HU" sz="2000" dirty="0" err="1" smtClean="0">
                <a:latin typeface="Helvetica Neue Light" charset="0"/>
                <a:ea typeface="Helvetica Neue Light" charset="0"/>
                <a:cs typeface="Helvetica Neue Light" charset="0"/>
              </a:rPr>
              <a:t>regionalizáció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,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és végül korlátozás feloldás</a:t>
            </a:r>
          </a:p>
          <a:p>
            <a:pPr marL="0" indent="0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2000" b="1" dirty="0">
                <a:latin typeface="Helvetica Neue Light" charset="0"/>
                <a:ea typeface="Helvetica Neue Light" charset="0"/>
                <a:cs typeface="Helvetica Neue Light" charset="0"/>
              </a:rPr>
              <a:t>Érdekérvényesítés</a:t>
            </a:r>
          </a:p>
          <a:p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16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év után újra szállíthat Magyarország marhahúst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Szaúd-Arábiába</a:t>
            </a: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Az Európai Unió „Új” állategészségügyi keret rendeletének jogalkotási folyamatában sikeres magyar érdekek érvényesítése a járványos betegségek listájára vonatkozóan – felülvizsgálat lesz a rendelet alkalmazása előtt (EU-s szinten harmonizáltan szabályozottak az intézkedési kötelezettségek)</a:t>
            </a:r>
          </a:p>
          <a:p>
            <a:pPr marL="0" indent="0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2566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30923" y="92076"/>
            <a:ext cx="10351484" cy="1508124"/>
          </a:xfrm>
        </p:spPr>
        <p:txBody>
          <a:bodyPr/>
          <a:lstStyle/>
          <a:p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Miből áll a szakdiplomácia EU-s és nemzetközi szintéren?</a:t>
            </a:r>
            <a:endParaRPr lang="hu-HU" sz="2400" b="1" dirty="0"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30923" y="1600210"/>
            <a:ext cx="10351484" cy="4507514"/>
          </a:xfrm>
        </p:spPr>
        <p:txBody>
          <a:bodyPr/>
          <a:lstStyle/>
          <a:p>
            <a:pPr marL="0" indent="0">
              <a:buNone/>
            </a:pPr>
            <a:r>
              <a:rPr lang="hu-HU" sz="2000" b="1" dirty="0">
                <a:latin typeface="Helvetica Neue Light" charset="0"/>
                <a:ea typeface="Helvetica Neue Light" charset="0"/>
                <a:cs typeface="Helvetica Neue Light" charset="0"/>
              </a:rPr>
              <a:t>Bizalom </a:t>
            </a:r>
            <a:r>
              <a:rPr lang="hu-HU" sz="2000" b="1" dirty="0" smtClean="0">
                <a:latin typeface="Helvetica Neue Light" charset="0"/>
                <a:ea typeface="Helvetica Neue Light" charset="0"/>
                <a:cs typeface="Helvetica Neue Light" charset="0"/>
              </a:rPr>
              <a:t>építése</a:t>
            </a:r>
            <a:endParaRPr lang="hu-HU" sz="2000" b="1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USA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relációban szakmai egyeztetések és szakmai audit során elnyerte hazánk  a jóváhagyást, hogy a magyar állategészségügyi hatóság terjeszthet fel élelmiszeripari létesítményt USA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exportra: magyar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hatóság garanciája</a:t>
            </a:r>
          </a:p>
          <a:p>
            <a:pPr marL="0" indent="0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2000" b="1" dirty="0">
                <a:latin typeface="Helvetica Neue Light" charset="0"/>
                <a:ea typeface="Helvetica Neue Light" charset="0"/>
                <a:cs typeface="Helvetica Neue Light" charset="0"/>
              </a:rPr>
              <a:t>Együttműködés ösztönzése szakmai és tudományos </a:t>
            </a:r>
            <a:r>
              <a:rPr lang="hu-HU" sz="2000" b="1" dirty="0" smtClean="0">
                <a:latin typeface="Helvetica Neue Light" charset="0"/>
                <a:ea typeface="Helvetica Neue Light" charset="0"/>
                <a:cs typeface="Helvetica Neue Light" charset="0"/>
              </a:rPr>
              <a:t>téren</a:t>
            </a:r>
            <a:endParaRPr lang="hu-HU" sz="2000" b="1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Számos EU-n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kívül országgal tudományos és szakmai megállapodások kötése, amely aktív kereskedelemi kapcsolatok kiépítéséhez vagy nemzetközi szakember képzéshez járult hozzá (török, mongol laborfejlesztés, kínai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élelmiszer-export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előkészítés)</a:t>
            </a: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EFSA Fórumon aktív képviselet – sikeres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pályázat: konzorcium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keretek között tudományos kutatás EU által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finanszírozva</a:t>
            </a: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2629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4369" y="92076"/>
            <a:ext cx="10328038" cy="1508124"/>
          </a:xfrm>
        </p:spPr>
        <p:txBody>
          <a:bodyPr/>
          <a:lstStyle/>
          <a:p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„Klasszikus” szakdiplomácia az EU-ban</a:t>
            </a:r>
            <a:b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</a:br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Brüsszel</a:t>
            </a:r>
            <a:endParaRPr lang="hu-HU" sz="2400" b="1" dirty="0"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54369" y="1600210"/>
            <a:ext cx="10328038" cy="4484068"/>
          </a:xfrm>
        </p:spPr>
        <p:txBody>
          <a:bodyPr/>
          <a:lstStyle/>
          <a:p>
            <a:pPr marL="0" indent="0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Európai Uniós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Intézmények: számos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helyen van lehetőség magyar érdeket képviselni szakértői és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szakdiplomáciai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szinten</a:t>
            </a:r>
          </a:p>
          <a:p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2000" b="1" dirty="0">
                <a:latin typeface="Helvetica Neue Light" charset="0"/>
                <a:ea typeface="Helvetica Neue Light" charset="0"/>
                <a:cs typeface="Helvetica Neue Light" charset="0"/>
              </a:rPr>
              <a:t>Európai Bizottság</a:t>
            </a: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Jogalkotó, javaslattevő – szabályozási igény, hatásvizsgálat, kockázat, kockázatértékelés (EFSA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!); szakértői konzultáció: tagállam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(szakértői munkacsoportok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), ipar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,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nyilvános</a:t>
            </a:r>
            <a:endParaRPr lang="hu-HU" sz="8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Nemzetközi tárgyaló az EU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nevében: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szabadkereskedelmi tárgyalások </a:t>
            </a: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Ellenőrzés (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FVO/HFAA)</a:t>
            </a: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8209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66092" y="92076"/>
            <a:ext cx="10316315" cy="1508124"/>
          </a:xfrm>
        </p:spPr>
        <p:txBody>
          <a:bodyPr/>
          <a:lstStyle/>
          <a:p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„Klasszikus” szakdiplomácia az EU-ban</a:t>
            </a:r>
            <a:b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</a:br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Brüsszel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66092" y="1600209"/>
            <a:ext cx="10316315" cy="4472345"/>
          </a:xfrm>
        </p:spPr>
        <p:txBody>
          <a:bodyPr/>
          <a:lstStyle/>
          <a:p>
            <a:pPr marL="0" indent="0">
              <a:buNone/>
            </a:pPr>
            <a:r>
              <a:rPr lang="hu-HU" sz="2000" b="1" dirty="0">
                <a:latin typeface="Helvetica Neue Light" charset="0"/>
                <a:ea typeface="Helvetica Neue Light" charset="0"/>
                <a:cs typeface="Helvetica Neue Light" charset="0"/>
              </a:rPr>
              <a:t>Tanács</a:t>
            </a:r>
          </a:p>
          <a:p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Fő döntéshozó szerv</a:t>
            </a:r>
          </a:p>
          <a:p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Nemzeti érdekek összehangolása</a:t>
            </a:r>
          </a:p>
          <a:p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10 Tanácsi formáció, tagállami miniszterek – Mezőgazdasági és Halászati </a:t>
            </a:r>
            <a:r>
              <a:rPr lang="hu-HU" sz="1800" dirty="0" smtClean="0">
                <a:latin typeface="Helvetica Neue Light" charset="0"/>
                <a:ea typeface="Helvetica Neue Light" charset="0"/>
                <a:cs typeface="Helvetica Neue Light" charset="0"/>
              </a:rPr>
              <a:t>– legfelsőbb </a:t>
            </a: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fórum, döntés </a:t>
            </a:r>
            <a:r>
              <a:rPr lang="hu-HU" sz="1800" dirty="0" smtClean="0">
                <a:latin typeface="Helvetica Neue Light" charset="0"/>
                <a:ea typeface="Helvetica Neue Light" charset="0"/>
                <a:cs typeface="Helvetica Neue Light" charset="0"/>
              </a:rPr>
              <a:t>itt – </a:t>
            </a: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EP kapcsolat!</a:t>
            </a:r>
          </a:p>
          <a:p>
            <a:pPr marL="0" indent="0">
              <a:buNone/>
            </a:pPr>
            <a:endParaRPr lang="hu-HU" sz="2000" dirty="0" smtClean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Helvetica Neue Light" charset="0"/>
                <a:ea typeface="Helvetica Neue Light" charset="0"/>
                <a:cs typeface="Helvetica Neue Light" charset="0"/>
              </a:rPr>
              <a:t>COREPER </a:t>
            </a: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</a:rPr>
              <a:t>/ Állandó Képviselet</a:t>
            </a:r>
          </a:p>
          <a:p>
            <a:pPr marL="273050" lvl="1" indent="-273050">
              <a:spcBef>
                <a:spcPct val="0"/>
              </a:spcBef>
              <a:buSzTx/>
              <a:buFont typeface="Wingdings" pitchFamily="2" charset="2"/>
              <a:buChar char="ü"/>
            </a:pPr>
            <a:r>
              <a:rPr lang="hu-HU" altLang="hu-HU" sz="1400" dirty="0">
                <a:latin typeface="Helvetica Neue Light" charset="0"/>
                <a:ea typeface="Helvetica Neue Light" charset="0"/>
                <a:cs typeface="Helvetica Neue Light" charset="0"/>
              </a:rPr>
              <a:t>A tagállamok EU mellé rendelt állandó képviselőinek bizottsága </a:t>
            </a:r>
          </a:p>
          <a:p>
            <a:pPr marL="273050" lvl="1" indent="-273050">
              <a:spcBef>
                <a:spcPct val="0"/>
              </a:spcBef>
              <a:buSzTx/>
              <a:buFont typeface="Wingdings" pitchFamily="2" charset="2"/>
              <a:buChar char="ü"/>
            </a:pPr>
            <a:r>
              <a:rPr lang="hu-HU" altLang="hu-HU" sz="1400" dirty="0">
                <a:latin typeface="Helvetica Neue Light" charset="0"/>
                <a:ea typeface="Helvetica Neue Light" charset="0"/>
                <a:cs typeface="Helvetica Neue Light" charset="0"/>
              </a:rPr>
              <a:t>Első számú kapocs </a:t>
            </a:r>
            <a:r>
              <a:rPr lang="hu-HU" altLang="hu-HU" sz="1400" dirty="0" smtClean="0">
                <a:latin typeface="Helvetica Neue Light" charset="0"/>
                <a:ea typeface="Helvetica Neue Light" charset="0"/>
                <a:cs typeface="Helvetica Neue Light" charset="0"/>
              </a:rPr>
              <a:t>az EU-s intézmények és </a:t>
            </a:r>
            <a:r>
              <a:rPr lang="hu-HU" altLang="hu-HU" sz="1400" dirty="0">
                <a:latin typeface="Helvetica Neue Light" charset="0"/>
                <a:ea typeface="Helvetica Neue Light" charset="0"/>
                <a:cs typeface="Helvetica Neue Light" charset="0"/>
              </a:rPr>
              <a:t>a tagállamok között. </a:t>
            </a:r>
          </a:p>
          <a:p>
            <a:pPr marL="273050" lvl="1" indent="-273050">
              <a:spcBef>
                <a:spcPct val="0"/>
              </a:spcBef>
              <a:buSzTx/>
              <a:buFont typeface="Wingdings" pitchFamily="2" charset="2"/>
              <a:buChar char="ü"/>
            </a:pPr>
            <a:r>
              <a:rPr lang="hu-HU" altLang="hu-HU" sz="1400" dirty="0">
                <a:latin typeface="Helvetica Neue Light" charset="0"/>
                <a:ea typeface="Helvetica Neue Light" charset="0"/>
                <a:cs typeface="Helvetica Neue Light" charset="0"/>
              </a:rPr>
              <a:t>Jelentős koordináló szerepe van a Tanácson belül – Tanács munkáját segítő, előkészítő testület </a:t>
            </a:r>
            <a:r>
              <a:rPr lang="hu-HU" altLang="hu-HU" sz="1400" dirty="0">
                <a:latin typeface="Helvetica Neue Light" charset="0"/>
                <a:ea typeface="Helvetica Neue Light" charset="0"/>
                <a:cs typeface="Helvetica Neue Light" charset="0"/>
                <a:sym typeface="Wingdings" pitchFamily="2" charset="2"/>
              </a:rPr>
              <a:t> politikai döntésre készíti elő a </a:t>
            </a:r>
            <a:r>
              <a:rPr lang="hu-HU" altLang="hu-HU" sz="1400" dirty="0">
                <a:latin typeface="Helvetica Neue Light" charset="0"/>
                <a:ea typeface="Helvetica Neue Light" charset="0"/>
                <a:cs typeface="Helvetica Neue Light" charset="0"/>
                <a:sym typeface="Wingdings" pitchFamily="2" charset="2"/>
              </a:rPr>
              <a:t>javaslatokat</a:t>
            </a:r>
          </a:p>
          <a:p>
            <a:pPr marL="273050" lvl="1" indent="-273050">
              <a:spcBef>
                <a:spcPct val="0"/>
              </a:spcBef>
              <a:buSzTx/>
              <a:buFont typeface="Wingdings" pitchFamily="2" charset="2"/>
              <a:buChar char="ü"/>
            </a:pPr>
            <a:endParaRPr lang="hu-HU" altLang="hu-HU" sz="1800" dirty="0">
              <a:latin typeface="Helvetica Neue Light" charset="0"/>
              <a:ea typeface="Helvetica Neue Light" charset="0"/>
              <a:cs typeface="Helvetica Neue Light" charset="0"/>
              <a:sym typeface="Wingdings" pitchFamily="2" charset="2"/>
            </a:endParaRPr>
          </a:p>
          <a:p>
            <a:pPr marL="0" lvl="1" indent="0">
              <a:spcBef>
                <a:spcPct val="0"/>
              </a:spcBef>
              <a:buSzTx/>
              <a:buNone/>
            </a:pPr>
            <a:r>
              <a:rPr lang="hu-HU" sz="1800" dirty="0">
                <a:latin typeface="Helvetica Neue Light" charset="0"/>
                <a:ea typeface="Helvetica Neue Light" charset="0"/>
                <a:cs typeface="Helvetica Neue Light" charset="0"/>
                <a:sym typeface="Wingdings" pitchFamily="2" charset="2"/>
              </a:rPr>
              <a:t>Állategészségügyi attasé!</a:t>
            </a:r>
            <a:endParaRPr lang="hu-HU" sz="18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endParaRPr lang="hu-HU" sz="2000" dirty="0" smtClean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A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Tanács ülését előkészíti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több,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mint 150 munkacsoport és bizottság – a Tanács elé kerülő döntés tervezetek szakmai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előkészítése</a:t>
            </a: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1276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66092" y="92076"/>
            <a:ext cx="10316315" cy="1508124"/>
          </a:xfrm>
        </p:spPr>
        <p:txBody>
          <a:bodyPr/>
          <a:lstStyle/>
          <a:p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„Klasszikus” szakdiplomácia az EU-ban</a:t>
            </a:r>
            <a:b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</a:br>
            <a:r>
              <a:rPr lang="hu-HU" sz="2400" b="1" dirty="0">
                <a:latin typeface="Helvetica Neue" charset="0"/>
                <a:ea typeface="Helvetica Neue" charset="0"/>
                <a:cs typeface="Helvetica Neue" charset="0"/>
              </a:rPr>
              <a:t>Brüsszel, Luxemburg, Strasbourg</a:t>
            </a:r>
            <a:endParaRPr lang="hu-HU" sz="2400" b="1" dirty="0"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66092" y="1600209"/>
            <a:ext cx="10316315" cy="4495791"/>
          </a:xfrm>
        </p:spPr>
        <p:txBody>
          <a:bodyPr/>
          <a:lstStyle/>
          <a:p>
            <a:pPr marL="0" indent="0">
              <a:buNone/>
            </a:pPr>
            <a:r>
              <a:rPr lang="hu-HU" sz="2000" b="1" dirty="0">
                <a:latin typeface="Helvetica Neue Light" charset="0"/>
                <a:ea typeface="Helvetica Neue Light" charset="0"/>
                <a:cs typeface="Helvetica Neue Light" charset="0"/>
              </a:rPr>
              <a:t>Európai Parlament</a:t>
            </a:r>
          </a:p>
          <a:p>
            <a:pPr marL="0" indent="0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Állampolgári érdekek képviselete</a:t>
            </a: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Társjogalkotó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–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Parlamenti megvitatás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– EP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álláspont</a:t>
            </a: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Ellenőrzi a Bizottságot</a:t>
            </a:r>
          </a:p>
          <a:p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Nemzetközi megállapodások elfogadásáról határoz </a:t>
            </a:r>
          </a:p>
          <a:p>
            <a:pPr marL="0" indent="0">
              <a:buNone/>
            </a:pP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751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képviselő: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megoszlás a tagállamok populációja szerint</a:t>
            </a:r>
          </a:p>
          <a:p>
            <a:pPr marL="0" indent="0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Informális érdekérvényesítés</a:t>
            </a:r>
          </a:p>
          <a:p>
            <a:pPr marL="0" indent="0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Ipari érdekek</a:t>
            </a:r>
          </a:p>
          <a:p>
            <a:pPr marL="0" indent="0">
              <a:buNone/>
            </a:pP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Szakdiplomaták kulcsfontosságúak </a:t>
            </a:r>
            <a:r>
              <a:rPr lang="hu-HU" sz="2000" dirty="0" smtClean="0">
                <a:latin typeface="Helvetica Neue Light" charset="0"/>
                <a:ea typeface="Helvetica Neue Light" charset="0"/>
                <a:cs typeface="Helvetica Neue Light" charset="0"/>
              </a:rPr>
              <a:t>kapcsolattartás szempontjából: Állategészségügyi </a:t>
            </a:r>
            <a:r>
              <a:rPr lang="hu-HU" sz="2000" dirty="0">
                <a:latin typeface="Helvetica Neue Light" charset="0"/>
                <a:ea typeface="Helvetica Neue Light" charset="0"/>
                <a:cs typeface="Helvetica Neue Light" charset="0"/>
              </a:rPr>
              <a:t>attasé!</a:t>
            </a:r>
            <a:endParaRPr lang="hu-HU" sz="2000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39740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A8F46CA453FEE7498972A3A2901EA6A1" ma:contentTypeVersion="0" ma:contentTypeDescription="Új dokumentum létrehozása." ma:contentTypeScope="" ma:versionID="8924816bdfe1576813d56b86afd468d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047bb06e0a2f553563b46466d8dd50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C99314-4DAE-4B8B-AE95-D3244F0A69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3E2672E-7209-4DE4-8A2C-32C5CAD3C81C}">
  <ds:schemaRefs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4A5D6ED-6785-4448-90CD-48844D4E34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2538</TotalTime>
  <Words>766</Words>
  <Application>Microsoft Macintosh PowerPoint</Application>
  <PresentationFormat>Szélesvásznú</PresentationFormat>
  <Paragraphs>113</Paragraphs>
  <Slides>13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8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22" baseType="lpstr">
      <vt:lpstr>Calibri</vt:lpstr>
      <vt:lpstr>Calibri Light</vt:lpstr>
      <vt:lpstr>Cronos Pro</vt:lpstr>
      <vt:lpstr>Cronos Pro Caption</vt:lpstr>
      <vt:lpstr>Helvetica Neue</vt:lpstr>
      <vt:lpstr>Helvetica Neue Light</vt:lpstr>
      <vt:lpstr>Wingdings</vt:lpstr>
      <vt:lpstr>Arial</vt:lpstr>
      <vt:lpstr>Office-téma</vt:lpstr>
      <vt:lpstr>PowerPoint bemutató</vt:lpstr>
      <vt:lpstr>Fontos a szakdiplomácia szakterültünkön? Állatorvosként?</vt:lpstr>
      <vt:lpstr>Fontos a szakdiplomácia szakterültünkön? Állatorvosként?</vt:lpstr>
      <vt:lpstr>Fontos a szakdiplomácia szakterültünkön? Állatorvosként?</vt:lpstr>
      <vt:lpstr>Miből áll a szakdiplomácia EU-s és nemzetközi szintéren?</vt:lpstr>
      <vt:lpstr>Miből áll a szakdiplomácia EU-s és nemzetközi szintéren?</vt:lpstr>
      <vt:lpstr>„Klasszikus” szakdiplomácia az EU-ban Brüsszel</vt:lpstr>
      <vt:lpstr>„Klasszikus” szakdiplomácia az EU-ban Brüsszel</vt:lpstr>
      <vt:lpstr>„Klasszikus” szakdiplomácia az EU-ban Brüsszel, Luxemburg, Strasbourg</vt:lpstr>
      <vt:lpstr>Elnökség – HU 2011 Egy kis múltidézés</vt:lpstr>
      <vt:lpstr>Magyar érdek/magyar álláspont élelmiszerbiztonság és állategészségügy</vt:lpstr>
      <vt:lpstr>PowerPoint bemutató</vt:lpstr>
      <vt:lpstr>Kihívások, nehézségek?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Nati</dc:creator>
  <cp:lastModifiedBy>Dr. Jozwiak Ákos</cp:lastModifiedBy>
  <cp:revision>43</cp:revision>
  <dcterms:created xsi:type="dcterms:W3CDTF">2016-10-20T08:16:35Z</dcterms:created>
  <dcterms:modified xsi:type="dcterms:W3CDTF">2017-04-27T14:56:27Z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0x010100A8F46CA453FEE7498972A3A2901EA6A1</vt:lpwstr>
  </property>
  <property fmtid="{D5CDD505-2E9C-101B-9397-08002B2CF9AE}" pid="3" name="Order">
    <vt:r8>10700</vt:r8>
  </property>
  <property fmtid="{D5CDD505-2E9C-101B-9397-08002B2CF9AE}" pid="4" name="_CopySource">
    <vt:lpwstr>https://intra.nebih.gov.hu/dokumentumtar/ArculatiElemek/Új arculati elemek/NEBIH_PPT/NÉBIH_ppt_alap_magyar_sablon.pptx</vt:lpwstr>
  </property>
  <property fmtid="{D5CDD505-2E9C-101B-9397-08002B2CF9AE}" pid="5" name="xd_ProgID">
    <vt:lpwstr/>
  </property>
  <property fmtid="{D5CDD505-2E9C-101B-9397-08002B2CF9AE}" pid="6" name="TemplateUrl">
    <vt:lpwstr/>
  </property>
</Properties>
</file>