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0" r:id="rId3"/>
    <p:sldId id="257" r:id="rId4"/>
    <p:sldId id="259" r:id="rId5"/>
    <p:sldId id="277" r:id="rId6"/>
    <p:sldId id="260" r:id="rId7"/>
    <p:sldId id="292" r:id="rId8"/>
    <p:sldId id="278" r:id="rId9"/>
    <p:sldId id="274" r:id="rId10"/>
    <p:sldId id="286" r:id="rId11"/>
    <p:sldId id="275" r:id="rId12"/>
    <p:sldId id="276" r:id="rId13"/>
    <p:sldId id="279" r:id="rId14"/>
    <p:sldId id="291" r:id="rId15"/>
    <p:sldId id="282" r:id="rId16"/>
    <p:sldId id="288" r:id="rId17"/>
    <p:sldId id="281" r:id="rId18"/>
    <p:sldId id="287" r:id="rId19"/>
    <p:sldId id="285" r:id="rId20"/>
    <p:sldId id="284" r:id="rId21"/>
    <p:sldId id="290" r:id="rId22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1BA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Világos stílus 2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Közepesen sötét stílus 1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Világos stílus 3 – 6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Világos stílus 2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CAF9ED-07DC-4A11-8D7F-57B35C25682E}" styleName="Közepesen sötét stílus 1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78" autoAdjust="0"/>
  </p:normalViewPr>
  <p:slideViewPr>
    <p:cSldViewPr>
      <p:cViewPr>
        <p:scale>
          <a:sx n="77" d="100"/>
          <a:sy n="77" d="100"/>
        </p:scale>
        <p:origin x="-954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EA668-CEEB-4AEC-9051-A52039389B48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71EEC-85F4-4AFC-881D-5D9D17EC54B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886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A6DBA-7A37-4C0D-B18D-42F1A4AF95CB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B0D45-8230-4F4A-9755-7B5924493C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76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813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5432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042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4328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883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43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7597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29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435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565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968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83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839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http://www.export-forum.com/africa/plants/images/Thaumatococcus-daniellii-2.jpg</a:t>
            </a:r>
          </a:p>
          <a:p>
            <a:r>
              <a:rPr lang="hu-HU" dirty="0" smtClean="0"/>
              <a:t>Kép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5B0D45-8230-4F4A-9755-7B5924493CDC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094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639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64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0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91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985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583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273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54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053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64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4970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5509B-3ECF-4521-8A05-8072C94AEA67}" type="datetimeFigureOut">
              <a:rPr lang="hu-HU" smtClean="0"/>
              <a:t>2015.11.06.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90523-A281-45F7-A057-AD2001363A9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430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microsoft.com/office/2007/relationships/hdphoto" Target="../media/hdphoto10.wdp"/><Relationship Id="rId2" Type="http://schemas.openxmlformats.org/officeDocument/2006/relationships/notesSlide" Target="../notesSlides/notesSlide12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5" Type="http://schemas.openxmlformats.org/officeDocument/2006/relationships/image" Target="../media/image24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1.png"/><Relationship Id="rId1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hdphoto" Target="../media/hdphoto1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37" y="2558088"/>
            <a:ext cx="2262683" cy="245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8496944" cy="1470025"/>
          </a:xfrm>
        </p:spPr>
        <p:txBody>
          <a:bodyPr>
            <a:normAutofit/>
          </a:bodyPr>
          <a:lstStyle/>
          <a:p>
            <a:r>
              <a:rPr lang="hu-HU" sz="3600" b="1" dirty="0">
                <a:latin typeface="Comic Sans MS" panose="030F0702030302020204" pitchFamily="66" charset="0"/>
              </a:rPr>
              <a:t>Cukormentes édes ízek </a:t>
            </a:r>
            <a:r>
              <a:rPr lang="hu-HU" sz="3600" b="1" dirty="0" smtClean="0">
                <a:latin typeface="Comic Sans MS" panose="030F0702030302020204" pitchFamily="66" charset="0"/>
              </a:rPr>
              <a:t/>
            </a:r>
            <a:br>
              <a:rPr lang="hu-HU" sz="3600" b="1" dirty="0" smtClean="0">
                <a:latin typeface="Comic Sans MS" panose="030F0702030302020204" pitchFamily="66" charset="0"/>
              </a:rPr>
            </a:br>
            <a:r>
              <a:rPr lang="hu-HU" sz="3600" b="1" dirty="0" smtClean="0">
                <a:latin typeface="Comic Sans MS" panose="030F0702030302020204" pitchFamily="66" charset="0"/>
              </a:rPr>
              <a:t>Amit </a:t>
            </a:r>
            <a:r>
              <a:rPr lang="hu-HU" sz="3600" b="1" dirty="0">
                <a:latin typeface="Comic Sans MS" panose="030F0702030302020204" pitchFamily="66" charset="0"/>
              </a:rPr>
              <a:t>az édesítőszerekről tudni kell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752600"/>
          </a:xfrm>
        </p:spPr>
        <p:txBody>
          <a:bodyPr>
            <a:normAutofit/>
          </a:bodyPr>
          <a:lstStyle/>
          <a:p>
            <a:r>
              <a:rPr lang="hu-H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Frecskáné Dr. Csáki Katalin</a:t>
            </a:r>
          </a:p>
          <a:p>
            <a:r>
              <a:rPr lang="hu-H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élelmiszer-biztonsági koordinátor                              </a:t>
            </a:r>
          </a:p>
          <a:p>
            <a:endParaRPr lang="hu-HU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hu-HU" sz="1800" dirty="0">
                <a:solidFill>
                  <a:schemeClr val="tx1"/>
                </a:solidFill>
                <a:latin typeface="Comic Sans MS" panose="030F0702030302020204" pitchFamily="66" charset="0"/>
              </a:rPr>
              <a:t>Nemzeti Élelmiszerlánc-biztonsági Hivatal 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79512" y="6525344"/>
            <a:ext cx="1385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900" dirty="0" smtClean="0"/>
              <a:t>Kép: http</a:t>
            </a:r>
            <a:r>
              <a:rPr lang="hu-HU" sz="900" dirty="0"/>
              <a:t>://</a:t>
            </a:r>
            <a:r>
              <a:rPr lang="hu-HU" sz="900" dirty="0" smtClean="0"/>
              <a:t>www.pitt.edu</a:t>
            </a:r>
            <a:endParaRPr lang="hu-HU" sz="900" dirty="0"/>
          </a:p>
        </p:txBody>
      </p:sp>
    </p:spTree>
    <p:extLst>
      <p:ext uri="{BB962C8B-B14F-4D97-AF65-F5344CB8AC3E}">
        <p14:creationId xmlns:p14="http://schemas.microsoft.com/office/powerpoint/2010/main" val="3276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3" y="2708920"/>
            <a:ext cx="254044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40" y="332656"/>
            <a:ext cx="8588424" cy="11430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latin typeface="Comic Sans MS" panose="030F0702030302020204" pitchFamily="66" charset="0"/>
              </a:rPr>
              <a:t>Mennyi édesített üdítővel innánk meg ADI mennyiséget? </a:t>
            </a:r>
            <a:endParaRPr lang="hu-HU" sz="2400" b="1" dirty="0">
              <a:latin typeface="Comic Sans MS" panose="030F0702030302020204" pitchFamily="66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67544" y="1412776"/>
            <a:ext cx="8280920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latin typeface="Comic Sans MS" panose="030F0702030302020204" pitchFamily="66" charset="0"/>
              </a:rPr>
              <a:t>Számítás: 60 kg tömegű fogyasztót és az ízesített italokban maximálisan megengedett szintet feltételezve</a:t>
            </a:r>
          </a:p>
          <a:p>
            <a:endParaRPr lang="hu-HU" sz="2000" dirty="0" smtClean="0">
              <a:latin typeface="Comic Sans MS" panose="030F0702030302020204" pitchFamily="66" charset="0"/>
            </a:endParaRPr>
          </a:p>
          <a:p>
            <a:endParaRPr lang="hu-HU" sz="2000" dirty="0" smtClean="0">
              <a:latin typeface="Comic Sans MS" panose="030F0702030302020204" pitchFamily="66" charset="0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400" u="sng" dirty="0" smtClean="0">
                <a:latin typeface="Comic Sans MS" panose="030F0702030302020204" pitchFamily="66" charset="0"/>
              </a:rPr>
              <a:t>Szacharin: </a:t>
            </a:r>
            <a:r>
              <a:rPr lang="hu-H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3,75 </a:t>
            </a:r>
            <a:r>
              <a:rPr lang="hu-H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liter</a:t>
            </a:r>
            <a:r>
              <a:rPr lang="hu-HU" sz="2400" dirty="0" smtClean="0">
                <a:latin typeface="Comic Sans MS" panose="030F0702030302020204" pitchFamily="66" charset="0"/>
              </a:rPr>
              <a:t> (ADI</a:t>
            </a:r>
            <a:r>
              <a:rPr lang="hu-HU" sz="2400" dirty="0">
                <a:latin typeface="Comic Sans MS" panose="030F0702030302020204" pitchFamily="66" charset="0"/>
              </a:rPr>
              <a:t>: </a:t>
            </a:r>
            <a:r>
              <a:rPr lang="hu-HU" sz="2400" dirty="0" smtClean="0">
                <a:latin typeface="Comic Sans MS" panose="030F0702030302020204" pitchFamily="66" charset="0"/>
              </a:rPr>
              <a:t>5 mg/</a:t>
            </a:r>
            <a:r>
              <a:rPr lang="hu-HU" sz="2400" dirty="0" err="1" smtClean="0">
                <a:latin typeface="Comic Sans MS" panose="030F0702030302020204" pitchFamily="66" charset="0"/>
              </a:rPr>
              <a:t>ttkg</a:t>
            </a:r>
            <a:r>
              <a:rPr lang="hu-HU" sz="2400" dirty="0" smtClean="0">
                <a:latin typeface="Comic Sans MS" panose="030F0702030302020204" pitchFamily="66" charset="0"/>
              </a:rPr>
              <a:t>/nap) </a:t>
            </a:r>
          </a:p>
          <a:p>
            <a:pPr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 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 sz="2400" u="sng" dirty="0" err="1" smtClean="0">
                <a:latin typeface="Comic Sans MS" panose="030F0702030302020204" pitchFamily="66" charset="0"/>
              </a:rPr>
              <a:t>Aszpartám</a:t>
            </a:r>
            <a:r>
              <a:rPr lang="hu-HU" sz="2400" u="sng" dirty="0" smtClean="0">
                <a:latin typeface="Comic Sans MS" panose="030F0702030302020204" pitchFamily="66" charset="0"/>
              </a:rPr>
              <a:t>: </a:t>
            </a:r>
            <a:r>
              <a:rPr lang="hu-H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 </a:t>
            </a:r>
            <a:r>
              <a:rPr lang="hu-H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liter</a:t>
            </a:r>
            <a:r>
              <a:rPr lang="hu-HU" sz="2400" dirty="0" smtClean="0">
                <a:latin typeface="Comic Sans MS" panose="030F0702030302020204" pitchFamily="66" charset="0"/>
              </a:rPr>
              <a:t> (ADI</a:t>
            </a:r>
            <a:r>
              <a:rPr lang="hu-HU" sz="2400" dirty="0">
                <a:latin typeface="Comic Sans MS" panose="030F0702030302020204" pitchFamily="66" charset="0"/>
              </a:rPr>
              <a:t>: </a:t>
            </a:r>
            <a:r>
              <a:rPr lang="hu-HU" sz="2400" dirty="0" smtClean="0">
                <a:latin typeface="Comic Sans MS" panose="030F0702030302020204" pitchFamily="66" charset="0"/>
              </a:rPr>
              <a:t>40 mg/</a:t>
            </a:r>
            <a:r>
              <a:rPr lang="hu-HU" sz="2400" dirty="0" err="1" smtClean="0">
                <a:latin typeface="Comic Sans MS" panose="030F0702030302020204" pitchFamily="66" charset="0"/>
              </a:rPr>
              <a:t>ttkg</a:t>
            </a:r>
            <a:r>
              <a:rPr lang="hu-HU" sz="2400" dirty="0" smtClean="0">
                <a:latin typeface="Comic Sans MS" panose="030F0702030302020204" pitchFamily="66" charset="0"/>
              </a:rPr>
              <a:t>/nap) </a:t>
            </a:r>
          </a:p>
          <a:p>
            <a:pPr>
              <a:spcAft>
                <a:spcPts val="1000"/>
              </a:spcAft>
            </a:pPr>
            <a:r>
              <a:rPr lang="hu-HU" sz="2400" dirty="0">
                <a:latin typeface="Comic Sans MS" panose="030F0702030302020204" pitchFamily="66" charset="0"/>
              </a:rPr>
              <a:t> </a:t>
            </a:r>
          </a:p>
          <a:p>
            <a:pPr>
              <a:spcAft>
                <a:spcPts val="600"/>
              </a:spcAft>
            </a:pPr>
            <a:r>
              <a:rPr lang="hu-HU" sz="2400" dirty="0">
                <a:latin typeface="Comic Sans MS" panose="030F0702030302020204" pitchFamily="66" charset="0"/>
              </a:rPr>
              <a:t> </a:t>
            </a:r>
          </a:p>
          <a:p>
            <a:r>
              <a:rPr lang="hu-HU" dirty="0"/>
              <a:t> </a:t>
            </a:r>
          </a:p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2138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213" y="116632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Természetes eredetű intenzív édesítőszerek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4272" y="980728"/>
            <a:ext cx="6687511" cy="1899946"/>
          </a:xfrm>
        </p:spPr>
        <p:txBody>
          <a:bodyPr>
            <a:normAutofit lnSpcReduction="10000"/>
          </a:bodyPr>
          <a:lstStyle/>
          <a:p>
            <a:r>
              <a:rPr lang="hu-HU" sz="2000" b="1" u="sng" dirty="0" err="1">
                <a:latin typeface="Comic Sans MS" panose="030F0702030302020204" pitchFamily="66" charset="0"/>
              </a:rPr>
              <a:t>Neoheszperidin</a:t>
            </a:r>
            <a:r>
              <a:rPr lang="hu-HU" sz="2000" b="1" u="sng" dirty="0">
                <a:latin typeface="Comic Sans MS" panose="030F0702030302020204" pitchFamily="66" charset="0"/>
              </a:rPr>
              <a:t> DC (E 959</a:t>
            </a:r>
            <a:r>
              <a:rPr lang="hu-HU" sz="2000" b="1" u="sng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u-HU" sz="1800" u="sng" dirty="0" smtClean="0">
                <a:latin typeface="Comic Sans MS" panose="030F0702030302020204" pitchFamily="66" charset="0"/>
              </a:rPr>
              <a:t>Felfedezése</a:t>
            </a:r>
            <a:r>
              <a:rPr lang="hu-HU" sz="1800" dirty="0" smtClean="0">
                <a:latin typeface="Comic Sans MS" panose="030F0702030302020204" pitchFamily="66" charset="0"/>
              </a:rPr>
              <a:t> </a:t>
            </a:r>
            <a:r>
              <a:rPr lang="hu-HU" sz="1800" dirty="0">
                <a:latin typeface="Comic Sans MS" panose="030F0702030302020204" pitchFamily="66" charset="0"/>
              </a:rPr>
              <a:t>véletlen (1963</a:t>
            </a:r>
            <a:r>
              <a:rPr lang="hu-HU" sz="1800" dirty="0" smtClean="0">
                <a:latin typeface="Comic Sans MS" panose="030F0702030302020204" pitchFamily="66" charset="0"/>
              </a:rPr>
              <a:t>):</a:t>
            </a:r>
          </a:p>
          <a:p>
            <a:pPr marL="0" indent="0">
              <a:buNone/>
            </a:pPr>
            <a:r>
              <a:rPr lang="hu-HU" sz="1800" dirty="0" smtClean="0">
                <a:latin typeface="Comic Sans MS" panose="030F0702030302020204" pitchFamily="66" charset="0"/>
              </a:rPr>
              <a:t>Amerikai kutatók a </a:t>
            </a:r>
            <a:r>
              <a:rPr lang="hu-HU" sz="1800" dirty="0" err="1" smtClean="0">
                <a:latin typeface="Comic Sans MS" panose="030F0702030302020204" pitchFamily="66" charset="0"/>
              </a:rPr>
              <a:t>citrus</a:t>
            </a:r>
            <a:r>
              <a:rPr lang="hu-HU" sz="1800" dirty="0" smtClean="0">
                <a:latin typeface="Comic Sans MS" panose="030F0702030302020204" pitchFamily="66" charset="0"/>
              </a:rPr>
              <a:t> </a:t>
            </a:r>
            <a:r>
              <a:rPr lang="hu-HU" sz="1800" dirty="0">
                <a:latin typeface="Comic Sans MS" panose="030F0702030302020204" pitchFamily="66" charset="0"/>
              </a:rPr>
              <a:t>gyümölcsökben előforduló </a:t>
            </a:r>
            <a:r>
              <a:rPr lang="hu-HU" sz="1800" dirty="0" smtClean="0">
                <a:latin typeface="Comic Sans MS" panose="030F0702030302020204" pitchFamily="66" charset="0"/>
              </a:rPr>
              <a:t>keserű anyagok </a:t>
            </a:r>
            <a:r>
              <a:rPr lang="hu-HU" sz="1800" dirty="0">
                <a:latin typeface="Comic Sans MS" panose="030F0702030302020204" pitchFamily="66" charset="0"/>
              </a:rPr>
              <a:t>szerkezete és </a:t>
            </a:r>
            <a:r>
              <a:rPr lang="hu-HU" sz="1800" dirty="0" smtClean="0">
                <a:latin typeface="Comic Sans MS" panose="030F0702030302020204" pitchFamily="66" charset="0"/>
              </a:rPr>
              <a:t>íze </a:t>
            </a:r>
            <a:r>
              <a:rPr lang="hu-HU" sz="1800" dirty="0">
                <a:latin typeface="Comic Sans MS" panose="030F0702030302020204" pitchFamily="66" charset="0"/>
              </a:rPr>
              <a:t>közti összefüggést </a:t>
            </a:r>
            <a:r>
              <a:rPr lang="hu-HU" sz="1800" dirty="0" smtClean="0">
                <a:latin typeface="Comic Sans MS" panose="030F0702030302020204" pitchFamily="66" charset="0"/>
              </a:rPr>
              <a:t>vizsgálták: </a:t>
            </a:r>
          </a:p>
          <a:p>
            <a:pPr marL="0" indent="0">
              <a:buNone/>
            </a:pPr>
            <a:r>
              <a:rPr lang="hu-HU" sz="1800" dirty="0" smtClean="0">
                <a:latin typeface="Comic Sans MS" panose="030F0702030302020204" pitchFamily="66" charset="0"/>
              </a:rPr>
              <a:t>Egy keserű </a:t>
            </a:r>
            <a:r>
              <a:rPr lang="hu-HU" sz="1800" dirty="0" err="1" smtClean="0">
                <a:latin typeface="Comic Sans MS" panose="030F0702030302020204" pitchFamily="66" charset="0"/>
              </a:rPr>
              <a:t>flavonoid</a:t>
            </a:r>
            <a:r>
              <a:rPr lang="hu-HU" sz="1800" dirty="0" smtClean="0">
                <a:latin typeface="Comic Sans MS" panose="030F0702030302020204" pitchFamily="66" charset="0"/>
              </a:rPr>
              <a:t> </a:t>
            </a:r>
            <a:r>
              <a:rPr lang="hu-HU" sz="1800" dirty="0">
                <a:latin typeface="Comic Sans MS" panose="030F0702030302020204" pitchFamily="66" charset="0"/>
              </a:rPr>
              <a:t>hidrogénezésével </a:t>
            </a:r>
            <a:r>
              <a:rPr lang="hu-HU" sz="1800" dirty="0" smtClean="0">
                <a:latin typeface="Comic Sans MS" panose="030F0702030302020204" pitchFamily="66" charset="0"/>
              </a:rPr>
              <a:t>intenzíven </a:t>
            </a:r>
            <a:r>
              <a:rPr lang="hu-HU" sz="1800" dirty="0">
                <a:latin typeface="Comic Sans MS" panose="030F0702030302020204" pitchFamily="66" charset="0"/>
              </a:rPr>
              <a:t>édes ízű </a:t>
            </a:r>
            <a:r>
              <a:rPr lang="hu-HU" sz="1800" dirty="0" smtClean="0">
                <a:latin typeface="Comic Sans MS" panose="030F0702030302020204" pitchFamily="66" charset="0"/>
              </a:rPr>
              <a:t>anyag keletkezett </a:t>
            </a:r>
            <a:endParaRPr lang="hu-HU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0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itrus aurant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533176" cy="16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588224" y="2360493"/>
            <a:ext cx="27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i="1" dirty="0" err="1"/>
              <a:t>Citrus</a:t>
            </a:r>
            <a:r>
              <a:rPr lang="hu-HU" sz="1400" i="1" dirty="0"/>
              <a:t> </a:t>
            </a:r>
            <a:r>
              <a:rPr lang="hu-HU" sz="1400" i="1" dirty="0" err="1" smtClean="0"/>
              <a:t>aurantium</a:t>
            </a:r>
            <a:r>
              <a:rPr lang="hu-HU" sz="1400" i="1" dirty="0" smtClean="0"/>
              <a:t> (keserű narancs)</a:t>
            </a:r>
            <a:endParaRPr lang="hu-HU" sz="1400" dirty="0"/>
          </a:p>
          <a:p>
            <a:r>
              <a:rPr lang="hu-HU" sz="1200" dirty="0" smtClean="0"/>
              <a:t>Kép: A</a:t>
            </a:r>
            <a:r>
              <a:rPr lang="hu-HU" sz="1200" dirty="0"/>
              <a:t>. </a:t>
            </a:r>
            <a:r>
              <a:rPr lang="hu-HU" sz="1200" dirty="0" err="1"/>
              <a:t>Barra</a:t>
            </a:r>
            <a:r>
              <a:rPr lang="hu-HU" sz="1200" dirty="0"/>
              <a:t>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62610" y="2852936"/>
            <a:ext cx="87298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Comic Sans MS" panose="030F0702030302020204" pitchFamily="66" charset="0"/>
              </a:rPr>
              <a:t>Előállítás</a:t>
            </a:r>
            <a:r>
              <a:rPr lang="hu-HU" dirty="0" smtClean="0">
                <a:latin typeface="Comic Sans MS" panose="030F0702030302020204" pitchFamily="66" charset="0"/>
              </a:rPr>
              <a:t>: </a:t>
            </a:r>
            <a:r>
              <a:rPr lang="hu-HU" dirty="0" err="1">
                <a:latin typeface="Comic Sans MS" panose="030F0702030302020204" pitchFamily="66" charset="0"/>
              </a:rPr>
              <a:t>citrus</a:t>
            </a:r>
            <a:r>
              <a:rPr lang="hu-HU" dirty="0">
                <a:latin typeface="Comic Sans MS" panose="030F0702030302020204" pitchFamily="66" charset="0"/>
              </a:rPr>
              <a:t> gyümölcsök feldolgozása során keletkezett melléktermékből  </a:t>
            </a:r>
          </a:p>
          <a:p>
            <a:endParaRPr lang="hu-HU" u="sng" dirty="0">
              <a:latin typeface="Comic Sans MS" panose="030F0702030302020204" pitchFamily="66" charset="0"/>
            </a:endParaRPr>
          </a:p>
          <a:p>
            <a:r>
              <a:rPr lang="hu-HU" u="sng" dirty="0" smtClean="0">
                <a:latin typeface="Comic Sans MS" panose="030F0702030302020204" pitchFamily="66" charset="0"/>
              </a:rPr>
              <a:t>Tulajdonságok: </a:t>
            </a:r>
            <a:endParaRPr lang="hu-HU" u="sng" dirty="0">
              <a:latin typeface="Comic Sans MS" panose="030F0702030302020204" pitchFamily="66" charset="0"/>
            </a:endParaRPr>
          </a:p>
          <a:p>
            <a:r>
              <a:rPr lang="hu-HU" dirty="0" smtClean="0">
                <a:latin typeface="Comic Sans MS" panose="030F0702030302020204" pitchFamily="66" charset="0"/>
              </a:rPr>
              <a:t>Édesítő ereje </a:t>
            </a:r>
            <a:r>
              <a:rPr lang="hu-HU" dirty="0">
                <a:latin typeface="Comic Sans MS" panose="030F0702030302020204" pitchFamily="66" charset="0"/>
              </a:rPr>
              <a:t>a cukorénak </a:t>
            </a:r>
            <a:r>
              <a:rPr lang="hu-HU" dirty="0" smtClean="0">
                <a:latin typeface="Comic Sans MS" panose="030F0702030302020204" pitchFamily="66" charset="0"/>
              </a:rPr>
              <a:t>400-600-szorosa </a:t>
            </a:r>
            <a:endParaRPr lang="hu-HU" dirty="0">
              <a:latin typeface="Comic Sans MS" panose="030F0702030302020204" pitchFamily="66" charset="0"/>
            </a:endParaRPr>
          </a:p>
          <a:p>
            <a:r>
              <a:rPr lang="hu-HU" b="1" dirty="0">
                <a:latin typeface="Comic Sans MS" panose="030F0702030302020204" pitchFamily="66" charset="0"/>
              </a:rPr>
              <a:t>Íze</a:t>
            </a:r>
            <a:r>
              <a:rPr lang="hu-HU" dirty="0">
                <a:latin typeface="Comic Sans MS" panose="030F0702030302020204" pitchFamily="66" charset="0"/>
              </a:rPr>
              <a:t>: magasabb koncentrációban </a:t>
            </a:r>
            <a:r>
              <a:rPr lang="hu-HU" b="1" dirty="0">
                <a:solidFill>
                  <a:schemeClr val="tx2"/>
                </a:solidFill>
                <a:latin typeface="Comic Sans MS" panose="030F0702030302020204" pitchFamily="66" charset="0"/>
              </a:rPr>
              <a:t>hosszantartó, édesgyökérhez hasonló hűsítő utóíz</a:t>
            </a:r>
          </a:p>
          <a:p>
            <a:endParaRPr lang="hu-HU" dirty="0">
              <a:latin typeface="Comic Sans MS" panose="030F0702030302020204" pitchFamily="66" charset="0"/>
            </a:endParaRPr>
          </a:p>
          <a:p>
            <a:r>
              <a:rPr lang="hu-HU" dirty="0">
                <a:latin typeface="Comic Sans MS" panose="030F0702030302020204" pitchFamily="66" charset="0"/>
              </a:rPr>
              <a:t>Önmagában édesítőszerként ritkán alkalmazzák</a:t>
            </a:r>
          </a:p>
          <a:p>
            <a:r>
              <a:rPr lang="hu-HU" dirty="0">
                <a:latin typeface="Comic Sans MS" panose="030F0702030302020204" pitchFamily="66" charset="0"/>
              </a:rPr>
              <a:t>Keverékekben:  </a:t>
            </a:r>
            <a:r>
              <a:rPr lang="hu-HU" b="1" dirty="0">
                <a:solidFill>
                  <a:schemeClr val="tx2"/>
                </a:solidFill>
                <a:latin typeface="Comic Sans MS" panose="030F0702030302020204" pitchFamily="66" charset="0"/>
              </a:rPr>
              <a:t>az egyes komponensek kellemetlen utóízét elfedi</a:t>
            </a:r>
            <a:r>
              <a:rPr lang="hu-H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, keserűséget csökkenti, </a:t>
            </a:r>
            <a:r>
              <a:rPr lang="hu-HU" b="1" dirty="0">
                <a:solidFill>
                  <a:schemeClr val="tx2"/>
                </a:solidFill>
                <a:latin typeface="Comic Sans MS" panose="030F0702030302020204" pitchFamily="66" charset="0"/>
              </a:rPr>
              <a:t>ízfokozó, íz </a:t>
            </a:r>
            <a:r>
              <a:rPr lang="hu-H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javító</a:t>
            </a:r>
          </a:p>
          <a:p>
            <a:endParaRPr lang="hu-HU" dirty="0" smtClean="0">
              <a:latin typeface="Comic Sans MS" panose="030F0702030302020204" pitchFamily="66" charset="0"/>
            </a:endParaRPr>
          </a:p>
          <a:p>
            <a:r>
              <a:rPr lang="hu-HU" u="sng" dirty="0" smtClean="0">
                <a:latin typeface="Comic Sans MS" panose="030F0702030302020204" pitchFamily="66" charset="0"/>
              </a:rPr>
              <a:t>Felhasználás: </a:t>
            </a:r>
            <a:r>
              <a:rPr lang="hu-HU" dirty="0">
                <a:latin typeface="Comic Sans MS" panose="030F0702030302020204" pitchFamily="66" charset="0"/>
              </a:rPr>
              <a:t>rágógumik, </a:t>
            </a:r>
            <a:r>
              <a:rPr lang="hu-HU" dirty="0" smtClean="0">
                <a:latin typeface="Comic Sans MS" panose="030F0702030302020204" pitchFamily="66" charset="0"/>
              </a:rPr>
              <a:t>tejtermékek*, üdítőitalok*, gyógyszerkészítmények</a:t>
            </a:r>
            <a:endParaRPr lang="hu-HU" dirty="0"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528" y="6399173"/>
            <a:ext cx="535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*csökkentett </a:t>
            </a:r>
            <a:r>
              <a:rPr lang="hu-HU" sz="1400" dirty="0"/>
              <a:t>energiatartalmú vagy hozzáadott cukor nélküli termékek</a:t>
            </a:r>
          </a:p>
        </p:txBody>
      </p:sp>
    </p:spTree>
    <p:extLst>
      <p:ext uri="{BB962C8B-B14F-4D97-AF65-F5344CB8AC3E}">
        <p14:creationId xmlns:p14="http://schemas.microsoft.com/office/powerpoint/2010/main" val="357030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Természetes intenzív édesítőszerek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4360" y="1052736"/>
            <a:ext cx="960221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b="1" u="sng" dirty="0" err="1">
                <a:latin typeface="Comic Sans MS" panose="030F0702030302020204" pitchFamily="66" charset="0"/>
              </a:rPr>
              <a:t>Szteviol</a:t>
            </a:r>
            <a:r>
              <a:rPr lang="hu-HU" sz="2000" b="1" u="sng" dirty="0">
                <a:latin typeface="Comic Sans MS" panose="030F0702030302020204" pitchFamily="66" charset="0"/>
              </a:rPr>
              <a:t> </a:t>
            </a:r>
            <a:r>
              <a:rPr lang="hu-HU" sz="2000" b="1" u="sng" dirty="0" err="1">
                <a:latin typeface="Comic Sans MS" panose="030F0702030302020204" pitchFamily="66" charset="0"/>
              </a:rPr>
              <a:t>glikozidok</a:t>
            </a:r>
            <a:r>
              <a:rPr lang="hu-HU" sz="2000" b="1" u="sng" dirty="0">
                <a:latin typeface="Comic Sans MS" panose="030F0702030302020204" pitchFamily="66" charset="0"/>
              </a:rPr>
              <a:t> (E 960</a:t>
            </a:r>
            <a:r>
              <a:rPr lang="hu-HU" sz="2000" b="1" u="sng" dirty="0" smtClean="0">
                <a:latin typeface="Comic Sans MS" panose="030F0702030302020204" pitchFamily="66" charset="0"/>
              </a:rPr>
              <a:t>)</a:t>
            </a:r>
          </a:p>
          <a:p>
            <a:r>
              <a:rPr lang="hu-HU" dirty="0" smtClean="0">
                <a:latin typeface="Comic Sans MS" panose="030F0702030302020204" pitchFamily="66" charset="0"/>
              </a:rPr>
              <a:t>A </a:t>
            </a:r>
            <a:r>
              <a:rPr lang="hu-HU" dirty="0" err="1" smtClean="0">
                <a:latin typeface="Comic Sans MS" panose="030F0702030302020204" pitchFamily="66" charset="0"/>
              </a:rPr>
              <a:t>jázminpakóca</a:t>
            </a:r>
            <a:r>
              <a:rPr lang="hu-HU" dirty="0" smtClean="0">
                <a:latin typeface="Comic Sans MS" panose="030F0702030302020204" pitchFamily="66" charset="0"/>
              </a:rPr>
              <a:t> leveleiből nyert kivonat. Európai </a:t>
            </a:r>
            <a:r>
              <a:rPr lang="hu-HU" dirty="0">
                <a:latin typeface="Comic Sans MS" panose="030F0702030302020204" pitchFamily="66" charset="0"/>
              </a:rPr>
              <a:t>Unióban 2011 óta engedélyezett</a:t>
            </a:r>
          </a:p>
          <a:p>
            <a:endParaRPr lang="hu-HU" b="1" u="sng" dirty="0">
              <a:latin typeface="Comic Sans MS" panose="030F0702030302020204" pitchFamily="66" charset="0"/>
            </a:endParaRPr>
          </a:p>
          <a:p>
            <a:r>
              <a:rPr lang="hu-HU" i="1" dirty="0" err="1" smtClean="0">
                <a:latin typeface="Comic Sans MS" panose="030F0702030302020204" pitchFamily="66" charset="0"/>
              </a:rPr>
              <a:t>Stevia</a:t>
            </a:r>
            <a:r>
              <a:rPr lang="hu-HU" i="1" dirty="0" smtClean="0">
                <a:latin typeface="Comic Sans MS" panose="030F0702030302020204" pitchFamily="66" charset="0"/>
              </a:rPr>
              <a:t> </a:t>
            </a:r>
            <a:r>
              <a:rPr lang="hu-HU" i="1" dirty="0" err="1">
                <a:latin typeface="Comic Sans MS" panose="030F0702030302020204" pitchFamily="66" charset="0"/>
              </a:rPr>
              <a:t>rebaudiana</a:t>
            </a:r>
            <a:r>
              <a:rPr lang="hu-HU" i="1" dirty="0">
                <a:latin typeface="Comic Sans MS" panose="030F0702030302020204" pitchFamily="66" charset="0"/>
              </a:rPr>
              <a:t> </a:t>
            </a:r>
            <a:r>
              <a:rPr lang="hu-HU" i="1" dirty="0" err="1">
                <a:latin typeface="Comic Sans MS" panose="030F0702030302020204" pitchFamily="66" charset="0"/>
              </a:rPr>
              <a:t>Bertoni</a:t>
            </a:r>
            <a:r>
              <a:rPr lang="hu-HU" i="1" dirty="0">
                <a:latin typeface="Comic Sans MS" panose="030F0702030302020204" pitchFamily="66" charset="0"/>
              </a:rPr>
              <a:t> </a:t>
            </a:r>
            <a:r>
              <a:rPr lang="hu-HU" dirty="0" smtClean="0">
                <a:latin typeface="Comic Sans MS" panose="030F0702030302020204" pitchFamily="66" charset="0"/>
              </a:rPr>
              <a:t>(</a:t>
            </a:r>
            <a:r>
              <a:rPr lang="hu-HU" dirty="0" err="1" smtClean="0">
                <a:latin typeface="Comic Sans MS" panose="030F0702030302020204" pitchFamily="66" charset="0"/>
              </a:rPr>
              <a:t>jázminpakóca</a:t>
            </a:r>
            <a:r>
              <a:rPr lang="hu-HU" dirty="0" smtClean="0">
                <a:latin typeface="Comic Sans MS" panose="030F0702030302020204" pitchFamily="66" charset="0"/>
              </a:rPr>
              <a:t>): Dél-Amerikában </a:t>
            </a:r>
            <a:r>
              <a:rPr lang="hu-HU" dirty="0">
                <a:latin typeface="Comic Sans MS" panose="030F0702030302020204" pitchFamily="66" charset="0"/>
              </a:rPr>
              <a:t>őshonos évelő </a:t>
            </a:r>
            <a:r>
              <a:rPr lang="hu-HU" dirty="0" smtClean="0">
                <a:latin typeface="Comic Sans MS" panose="030F0702030302020204" pitchFamily="66" charset="0"/>
              </a:rPr>
              <a:t>növény </a:t>
            </a:r>
          </a:p>
        </p:txBody>
      </p:sp>
      <p:pic>
        <p:nvPicPr>
          <p:cNvPr id="3074" name="Picture 2" descr="virá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04" y="2422091"/>
            <a:ext cx="2462000" cy="25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07504" y="2453114"/>
            <a:ext cx="7056784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A dél-amerikai őslakosok évszázadok óta használják a levelei kivonatát </a:t>
            </a:r>
            <a:r>
              <a:rPr lang="hu-HU" dirty="0" smtClean="0">
                <a:latin typeface="Comic Sans MS" panose="030F0702030302020204" pitchFamily="66" charset="0"/>
              </a:rPr>
              <a:t>édesítésre, gyógyításra</a:t>
            </a:r>
          </a:p>
          <a:p>
            <a:endParaRPr lang="hu-HU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hu-HU" dirty="0">
                <a:latin typeface="Comic Sans MS" panose="030F0702030302020204" pitchFamily="66" charset="0"/>
              </a:rPr>
              <a:t>L</a:t>
            </a:r>
            <a:r>
              <a:rPr lang="hu-HU" dirty="0" smtClean="0">
                <a:latin typeface="Comic Sans MS" panose="030F0702030302020204" pitchFamily="66" charset="0"/>
              </a:rPr>
              <a:t>evelei ~13</a:t>
            </a:r>
            <a:r>
              <a:rPr lang="hu-HU" dirty="0">
                <a:latin typeface="Comic Sans MS" panose="030F0702030302020204" pitchFamily="66" charset="0"/>
              </a:rPr>
              <a:t>% </a:t>
            </a:r>
            <a:r>
              <a:rPr lang="hu-HU" dirty="0" err="1">
                <a:latin typeface="Comic Sans MS" panose="030F0702030302020204" pitchFamily="66" charset="0"/>
              </a:rPr>
              <a:t>szteviol</a:t>
            </a:r>
            <a:r>
              <a:rPr lang="hu-HU" dirty="0">
                <a:latin typeface="Comic Sans MS" panose="030F0702030302020204" pitchFamily="66" charset="0"/>
              </a:rPr>
              <a:t> </a:t>
            </a:r>
            <a:r>
              <a:rPr lang="hu-HU" dirty="0" err="1">
                <a:latin typeface="Comic Sans MS" panose="030F0702030302020204" pitchFamily="66" charset="0"/>
              </a:rPr>
              <a:t>glikozidokat</a:t>
            </a:r>
            <a:r>
              <a:rPr lang="hu-HU" dirty="0">
                <a:latin typeface="Comic Sans MS" panose="030F0702030302020204" pitchFamily="66" charset="0"/>
              </a:rPr>
              <a:t> </a:t>
            </a:r>
            <a:r>
              <a:rPr lang="hu-HU" dirty="0" smtClean="0">
                <a:latin typeface="Comic Sans MS" panose="030F0702030302020204" pitchFamily="66" charset="0"/>
              </a:rPr>
              <a:t>tartalmaznak</a:t>
            </a:r>
            <a:endParaRPr lang="hu-HU" dirty="0">
              <a:latin typeface="Comic Sans MS" panose="030F0702030302020204" pitchFamily="66" charset="0"/>
            </a:endParaRPr>
          </a:p>
          <a:p>
            <a:pPr>
              <a:spcAft>
                <a:spcPts val="600"/>
              </a:spcAft>
            </a:pPr>
            <a:r>
              <a:rPr lang="hu-HU" dirty="0">
                <a:latin typeface="Comic Sans MS" panose="030F0702030302020204" pitchFamily="66" charset="0"/>
              </a:rPr>
              <a:t>A különböző </a:t>
            </a:r>
            <a:r>
              <a:rPr lang="hu-HU" dirty="0" err="1">
                <a:latin typeface="Comic Sans MS" panose="030F0702030302020204" pitchFamily="66" charset="0"/>
              </a:rPr>
              <a:t>glikozidok</a:t>
            </a:r>
            <a:r>
              <a:rPr lang="hu-HU" dirty="0">
                <a:latin typeface="Comic Sans MS" panose="030F0702030302020204" pitchFamily="66" charset="0"/>
              </a:rPr>
              <a:t> édesítő ereje </a:t>
            </a:r>
            <a:r>
              <a:rPr lang="hu-HU" dirty="0" smtClean="0">
                <a:latin typeface="Comic Sans MS" panose="030F0702030302020204" pitchFamily="66" charset="0"/>
              </a:rPr>
              <a:t>különböző 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Comic Sans MS" panose="030F0702030302020204" pitchFamily="66" charset="0"/>
              </a:rPr>
              <a:t>A kinyert keverék édesítő </a:t>
            </a:r>
            <a:r>
              <a:rPr lang="hu-HU" dirty="0">
                <a:latin typeface="Comic Sans MS" panose="030F0702030302020204" pitchFamily="66" charset="0"/>
              </a:rPr>
              <a:t>ereje ~ </a:t>
            </a:r>
            <a:r>
              <a:rPr lang="hu-HU" dirty="0" smtClean="0">
                <a:latin typeface="Comic Sans MS" panose="030F0702030302020204" pitchFamily="66" charset="0"/>
              </a:rPr>
              <a:t>200-300 </a:t>
            </a:r>
            <a:r>
              <a:rPr lang="hu-HU" dirty="0">
                <a:latin typeface="Comic Sans MS" panose="030F0702030302020204" pitchFamily="66" charset="0"/>
              </a:rPr>
              <a:t>– szorosa a </a:t>
            </a:r>
            <a:r>
              <a:rPr lang="hu-HU" dirty="0" smtClean="0">
                <a:latin typeface="Comic Sans MS" panose="030F0702030302020204" pitchFamily="66" charset="0"/>
              </a:rPr>
              <a:t>cukorénak </a:t>
            </a:r>
          </a:p>
          <a:p>
            <a:pPr>
              <a:spcAft>
                <a:spcPts val="600"/>
              </a:spcAft>
            </a:pPr>
            <a:r>
              <a:rPr lang="hu-H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kesernyés utóíz </a:t>
            </a:r>
            <a:r>
              <a:rPr lang="hu-HU" dirty="0" smtClean="0">
                <a:latin typeface="Comic Sans MS" panose="030F0702030302020204" pitchFamily="66" charset="0"/>
              </a:rPr>
              <a:t>(ízük függ pl</a:t>
            </a:r>
            <a:r>
              <a:rPr lang="hu-HU" dirty="0">
                <a:latin typeface="Comic Sans MS" panose="030F0702030302020204" pitchFamily="66" charset="0"/>
              </a:rPr>
              <a:t>. talaj </a:t>
            </a:r>
            <a:r>
              <a:rPr lang="hu-HU" dirty="0" smtClean="0">
                <a:latin typeface="Comic Sans MS" panose="030F0702030302020204" pitchFamily="66" charset="0"/>
              </a:rPr>
              <a:t>minőségétől, </a:t>
            </a:r>
            <a:r>
              <a:rPr lang="hu-HU" dirty="0" smtClean="0">
                <a:latin typeface="Comic Sans MS" panose="030F0702030302020204" pitchFamily="66" charset="0"/>
              </a:rPr>
              <a:t>klimatikus </a:t>
            </a:r>
            <a:r>
              <a:rPr lang="hu-HU" dirty="0" smtClean="0">
                <a:latin typeface="Comic Sans MS" panose="030F0702030302020204" pitchFamily="66" charset="0"/>
              </a:rPr>
              <a:t>viszonyoktól)</a:t>
            </a:r>
            <a:endParaRPr lang="hu-HU" dirty="0">
              <a:latin typeface="Comic Sans MS" panose="030F0702030302020204" pitchFamily="66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6549516" y="4869160"/>
            <a:ext cx="2598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Jázminpakóca</a:t>
            </a:r>
            <a:r>
              <a:rPr lang="hu-HU" sz="1600" dirty="0" smtClean="0"/>
              <a:t> </a:t>
            </a:r>
            <a:r>
              <a:rPr lang="hu-HU" sz="1200" dirty="0" smtClean="0"/>
              <a:t>Kép</a:t>
            </a:r>
            <a:r>
              <a:rPr lang="hu-HU" sz="1200" dirty="0"/>
              <a:t>: </a:t>
            </a:r>
            <a:r>
              <a:rPr lang="hu-HU" sz="1200" dirty="0" err="1"/>
              <a:t>Ethel</a:t>
            </a:r>
            <a:r>
              <a:rPr lang="hu-HU" sz="1200" dirty="0"/>
              <a:t> </a:t>
            </a:r>
            <a:r>
              <a:rPr lang="hu-HU" sz="1200" dirty="0" err="1" smtClean="0"/>
              <a:t>Aardvark</a:t>
            </a:r>
            <a:endParaRPr lang="hu-HU" sz="1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150676" y="5313982"/>
            <a:ext cx="89933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u="sng" dirty="0" smtClean="0">
                <a:latin typeface="Comic Sans MS" panose="030F0702030302020204" pitchFamily="66" charset="0"/>
              </a:rPr>
              <a:t>Felhasználás:</a:t>
            </a:r>
            <a:r>
              <a:rPr lang="hu-HU" dirty="0" smtClean="0">
                <a:latin typeface="Comic Sans MS" panose="030F0702030302020204" pitchFamily="66" charset="0"/>
              </a:rPr>
              <a:t> (leggyakrabban keverékként) pl. asztali édesítőszerek, üdítő italok*, joghurtok* </a:t>
            </a:r>
            <a:endParaRPr lang="hu-HU" dirty="0"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23528" y="6399173"/>
            <a:ext cx="535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*csökkentett </a:t>
            </a:r>
            <a:r>
              <a:rPr lang="hu-HU" sz="1400" dirty="0"/>
              <a:t>energiatartalmú vagy hozzáadott cukor nélküli termékek</a:t>
            </a:r>
          </a:p>
        </p:txBody>
      </p:sp>
    </p:spTree>
    <p:extLst>
      <p:ext uri="{BB962C8B-B14F-4D97-AF65-F5344CB8AC3E}">
        <p14:creationId xmlns:p14="http://schemas.microsoft.com/office/powerpoint/2010/main" val="28031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>
            <a:normAutofit fontScale="90000"/>
          </a:bodyPr>
          <a:lstStyle/>
          <a:p>
            <a:r>
              <a:rPr lang="hu-HU" sz="3200" b="1" dirty="0">
                <a:latin typeface="Comic Sans MS" panose="030F0702030302020204" pitchFamily="66" charset="0"/>
              </a:rPr>
              <a:t>Természetes intenzív édesítőszerek folyt.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9"/>
            <a:ext cx="5338936" cy="1584176"/>
          </a:xfrm>
        </p:spPr>
        <p:txBody>
          <a:bodyPr>
            <a:normAutofit/>
          </a:bodyPr>
          <a:lstStyle/>
          <a:p>
            <a:r>
              <a:rPr lang="hu-HU" sz="2000" b="1" u="sng" dirty="0" err="1">
                <a:latin typeface="Comic Sans MS" panose="030F0702030302020204" pitchFamily="66" charset="0"/>
              </a:rPr>
              <a:t>Taumatin</a:t>
            </a:r>
            <a:r>
              <a:rPr lang="hu-HU" sz="2000" b="1" u="sng" dirty="0">
                <a:latin typeface="Comic Sans MS" panose="030F0702030302020204" pitchFamily="66" charset="0"/>
              </a:rPr>
              <a:t> (E 957</a:t>
            </a:r>
            <a:r>
              <a:rPr lang="hu-HU" sz="2000" b="1" u="sng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hu-HU" sz="2000" dirty="0">
                <a:latin typeface="Comic Sans MS" panose="030F0702030302020204" pitchFamily="66" charset="0"/>
              </a:rPr>
              <a:t>A </a:t>
            </a:r>
            <a:r>
              <a:rPr lang="hu-HU" sz="2000" dirty="0" err="1">
                <a:latin typeface="Comic Sans MS" panose="030F0702030302020204" pitchFamily="66" charset="0"/>
              </a:rPr>
              <a:t>taumatin</a:t>
            </a:r>
            <a:r>
              <a:rPr lang="hu-HU" sz="2000" dirty="0">
                <a:latin typeface="Comic Sans MS" panose="030F0702030302020204" pitchFamily="66" charset="0"/>
              </a:rPr>
              <a:t> </a:t>
            </a:r>
            <a:r>
              <a:rPr lang="hu-HU" sz="2000" dirty="0" err="1">
                <a:latin typeface="Comic Sans MS" panose="030F0702030302020204" pitchFamily="66" charset="0"/>
              </a:rPr>
              <a:t>a</a:t>
            </a:r>
            <a:r>
              <a:rPr lang="hu-HU" sz="2000" dirty="0">
                <a:latin typeface="Comic Sans MS" panose="030F0702030302020204" pitchFamily="66" charset="0"/>
              </a:rPr>
              <a:t> Nyugat-Afrika esőerdőiben honos </a:t>
            </a:r>
            <a:r>
              <a:rPr lang="hu-HU" sz="2000" dirty="0" err="1">
                <a:latin typeface="Comic Sans MS" panose="030F0702030302020204" pitchFamily="66" charset="0"/>
              </a:rPr>
              <a:t>katamfe</a:t>
            </a:r>
            <a:r>
              <a:rPr lang="hu-HU" sz="2000" dirty="0">
                <a:latin typeface="Comic Sans MS" panose="030F0702030302020204" pitchFamily="66" charset="0"/>
              </a:rPr>
              <a:t> </a:t>
            </a:r>
            <a:r>
              <a:rPr lang="hu-HU" sz="2000" dirty="0" smtClean="0">
                <a:latin typeface="Comic Sans MS" panose="030F0702030302020204" pitchFamily="66" charset="0"/>
              </a:rPr>
              <a:t>(</a:t>
            </a:r>
            <a:r>
              <a:rPr lang="hu-HU" sz="2000" i="1" dirty="0" err="1" smtClean="0">
                <a:latin typeface="Comic Sans MS" panose="030F0702030302020204" pitchFamily="66" charset="0"/>
              </a:rPr>
              <a:t>Thaumatococcus</a:t>
            </a:r>
            <a:r>
              <a:rPr lang="hu-HU" sz="2000" i="1" dirty="0" smtClean="0">
                <a:latin typeface="Comic Sans MS" panose="030F0702030302020204" pitchFamily="66" charset="0"/>
              </a:rPr>
              <a:t> </a:t>
            </a:r>
            <a:r>
              <a:rPr lang="hu-HU" sz="2000" i="1" dirty="0" err="1">
                <a:latin typeface="Comic Sans MS" panose="030F0702030302020204" pitchFamily="66" charset="0"/>
              </a:rPr>
              <a:t>daniellii</a:t>
            </a:r>
            <a:r>
              <a:rPr lang="hu-HU" sz="2000" i="1" dirty="0">
                <a:latin typeface="Comic Sans MS" panose="030F0702030302020204" pitchFamily="66" charset="0"/>
              </a:rPr>
              <a:t>)</a:t>
            </a:r>
            <a:r>
              <a:rPr lang="hu-HU" sz="2000" dirty="0">
                <a:latin typeface="Comic Sans MS" panose="030F0702030302020204" pitchFamily="66" charset="0"/>
              </a:rPr>
              <a:t> cserje </a:t>
            </a:r>
            <a:r>
              <a:rPr lang="hu-HU" sz="2000" dirty="0" smtClean="0">
                <a:latin typeface="Comic Sans MS" panose="030F0702030302020204" pitchFamily="66" charset="0"/>
              </a:rPr>
              <a:t>gyümölcséből nyert fehérjekeverék </a:t>
            </a:r>
          </a:p>
        </p:txBody>
      </p:sp>
      <p:pic>
        <p:nvPicPr>
          <p:cNvPr id="4098" name="Picture 2" descr="http://www.export-forum.com/africa/plants/images/Thaumatococcus-daniellii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0"/>
            <a:ext cx="3024336" cy="20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0526" y="2924944"/>
            <a:ext cx="878497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 smtClean="0">
                <a:latin typeface="Comic Sans MS" panose="030F0702030302020204" pitchFamily="66" charset="0"/>
              </a:rPr>
              <a:t>Tulajdonságai: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omic Sans MS" panose="030F0702030302020204" pitchFamily="66" charset="0"/>
              </a:rPr>
              <a:t>A </a:t>
            </a:r>
            <a:r>
              <a:rPr lang="hu-HU" dirty="0">
                <a:latin typeface="Comic Sans MS" panose="030F0702030302020204" pitchFamily="66" charset="0"/>
              </a:rPr>
              <a:t>cukornál 1600-3000-szer édesebb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omic Sans MS" panose="030F0702030302020204" pitchFamily="66" charset="0"/>
              </a:rPr>
              <a:t>Íze </a:t>
            </a:r>
            <a:r>
              <a:rPr lang="hu-HU" dirty="0">
                <a:latin typeface="Comic Sans MS" panose="030F0702030302020204" pitchFamily="66" charset="0"/>
              </a:rPr>
              <a:t>késleltetve érezhető, magasabb koncentrációban </a:t>
            </a:r>
            <a:r>
              <a:rPr lang="hu-HU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édesgyökér utóíz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omic Sans MS" panose="030F0702030302020204" pitchFamily="66" charset="0"/>
              </a:rPr>
              <a:t>Ízfokozó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smtClean="0">
                <a:latin typeface="Comic Sans MS" panose="030F0702030302020204" pitchFamily="66" charset="0"/>
              </a:rPr>
              <a:t>Keserűséget elfedő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 smtClean="0">
                <a:latin typeface="Comic Sans MS" panose="030F0702030302020204" pitchFamily="66" charset="0"/>
              </a:rPr>
              <a:t>Hőstabil</a:t>
            </a:r>
            <a:endParaRPr lang="hu-HU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latin typeface="Comic Sans MS" panose="030F0702030302020204" pitchFamily="66" charset="0"/>
            </a:endParaRPr>
          </a:p>
          <a:p>
            <a:r>
              <a:rPr lang="hu-HU" u="sng" dirty="0" smtClean="0">
                <a:latin typeface="Comic Sans MS" panose="030F0702030302020204" pitchFamily="66" charset="0"/>
              </a:rPr>
              <a:t>Felhasználása: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Comic Sans MS" panose="030F0702030302020204" pitchFamily="66" charset="0"/>
              </a:rPr>
              <a:t>Kis mennyiségben, </a:t>
            </a:r>
            <a:r>
              <a:rPr lang="hu-HU" dirty="0">
                <a:latin typeface="Comic Sans MS" panose="030F0702030302020204" pitchFamily="66" charset="0"/>
              </a:rPr>
              <a:t>más édesítőszerekkel </a:t>
            </a:r>
            <a:r>
              <a:rPr lang="hu-HU" dirty="0" smtClean="0">
                <a:latin typeface="Comic Sans MS" panose="030F0702030302020204" pitchFamily="66" charset="0"/>
              </a:rPr>
              <a:t>keverve, inkább ízfokozó-ízmódosító tulajdonságai miatt használják</a:t>
            </a:r>
          </a:p>
          <a:p>
            <a:pPr>
              <a:spcAft>
                <a:spcPts val="600"/>
              </a:spcAft>
            </a:pPr>
            <a:r>
              <a:rPr lang="hu-HU" dirty="0" smtClean="0">
                <a:latin typeface="Comic Sans MS" panose="030F0702030302020204" pitchFamily="66" charset="0"/>
              </a:rPr>
              <a:t>Pl. rágógumik, jégkrémek*, nem alkoholos italok</a:t>
            </a:r>
          </a:p>
          <a:p>
            <a:endParaRPr lang="hu-HU" dirty="0">
              <a:latin typeface="Comic Sans MS" panose="030F0702030302020204" pitchFamily="66" charset="0"/>
            </a:endParaRPr>
          </a:p>
          <a:p>
            <a:endParaRPr lang="hu-HU" u="sng" dirty="0"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940152" y="2924944"/>
            <a:ext cx="20553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 smtClean="0"/>
              <a:t>Katamfe</a:t>
            </a:r>
            <a:r>
              <a:rPr lang="hu-HU" sz="1600" dirty="0" smtClean="0"/>
              <a:t> cserje</a:t>
            </a:r>
          </a:p>
          <a:p>
            <a:r>
              <a:rPr lang="hu-HU" sz="1000" dirty="0" smtClean="0"/>
              <a:t>kép: http</a:t>
            </a:r>
            <a:r>
              <a:rPr lang="hu-HU" sz="1000" dirty="0"/>
              <a:t>://</a:t>
            </a:r>
            <a:r>
              <a:rPr lang="hu-HU" sz="1000" dirty="0" smtClean="0"/>
              <a:t>www.export-forum.com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23528" y="6399173"/>
            <a:ext cx="535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*csökkentett </a:t>
            </a:r>
            <a:r>
              <a:rPr lang="hu-HU" sz="1400" dirty="0"/>
              <a:t>energiatartalmú vagy hozzáadott cukor nélküli termékek</a:t>
            </a:r>
          </a:p>
        </p:txBody>
      </p:sp>
    </p:spTree>
    <p:extLst>
      <p:ext uri="{BB962C8B-B14F-4D97-AF65-F5344CB8AC3E}">
        <p14:creationId xmlns:p14="http://schemas.microsoft.com/office/powerpoint/2010/main" val="299890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Comic Sans MS" panose="030F0702030302020204" pitchFamily="66" charset="0"/>
              </a:rPr>
              <a:t>Cukoralkoholok (</a:t>
            </a:r>
            <a:r>
              <a:rPr lang="hu-HU" sz="3200" b="1" dirty="0" err="1">
                <a:latin typeface="Comic Sans MS" panose="030F0702030302020204" pitchFamily="66" charset="0"/>
              </a:rPr>
              <a:t>poliolok</a:t>
            </a:r>
            <a:r>
              <a:rPr lang="hu-HU" sz="3200" b="1" dirty="0"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>
                <a:latin typeface="Comic Sans MS" panose="030F0702030302020204" pitchFamily="66" charset="0"/>
              </a:rPr>
              <a:t>A cukoralkoholok olyan cukorszármazékok, melyekben a keton ill. aldehid csoport helyett </a:t>
            </a:r>
            <a:r>
              <a:rPr lang="hu-HU" sz="2000" dirty="0" err="1">
                <a:latin typeface="Comic Sans MS" panose="030F0702030302020204" pitchFamily="66" charset="0"/>
              </a:rPr>
              <a:t>hidroxil</a:t>
            </a:r>
            <a:r>
              <a:rPr lang="hu-HU" sz="2000" dirty="0">
                <a:latin typeface="Comic Sans MS" panose="030F0702030302020204" pitchFamily="66" charset="0"/>
              </a:rPr>
              <a:t> csoport </a:t>
            </a:r>
            <a:r>
              <a:rPr lang="hu-HU" sz="2000" dirty="0" smtClean="0">
                <a:latin typeface="Comic Sans MS" panose="030F0702030302020204" pitchFamily="66" charset="0"/>
              </a:rPr>
              <a:t>van</a:t>
            </a:r>
            <a:endParaRPr lang="hu-H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A legrégebb óta ismert és használt cukoralkoholok: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35018" y="3025998"/>
            <a:ext cx="60875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u="sng" dirty="0">
                <a:latin typeface="Comic Sans MS" panose="030F0702030302020204" pitchFamily="66" charset="0"/>
              </a:rPr>
              <a:t>Szorbit: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1872</a:t>
            </a:r>
            <a:r>
              <a:rPr lang="hu-HU" sz="2000" dirty="0" err="1" smtClean="0">
                <a:latin typeface="Comic Sans MS" panose="030F0702030302020204" pitchFamily="66" charset="0"/>
              </a:rPr>
              <a:t>-ben</a:t>
            </a:r>
            <a:r>
              <a:rPr lang="hu-HU" sz="2000" dirty="0" smtClean="0">
                <a:latin typeface="Comic Sans MS" panose="030F0702030302020204" pitchFamily="66" charset="0"/>
              </a:rPr>
              <a:t> izolálták </a:t>
            </a:r>
            <a:r>
              <a:rPr lang="hu-HU" sz="2000" dirty="0">
                <a:latin typeface="Comic Sans MS" panose="030F0702030302020204" pitchFamily="66" charset="0"/>
              </a:rPr>
              <a:t>először friss </a:t>
            </a:r>
            <a:r>
              <a:rPr lang="hu-HU" sz="2000" dirty="0" err="1" smtClean="0">
                <a:latin typeface="Comic Sans MS" panose="030F0702030302020204" pitchFamily="66" charset="0"/>
              </a:rPr>
              <a:t>berkenyeléből</a:t>
            </a:r>
            <a:r>
              <a:rPr lang="hu-HU" sz="2000" dirty="0" smtClean="0">
                <a:latin typeface="Comic Sans MS" panose="030F0702030302020204" pitchFamily="66" charset="0"/>
              </a:rPr>
              <a:t>  Elnevezés </a:t>
            </a:r>
            <a:r>
              <a:rPr lang="hu-HU" sz="2000" dirty="0">
                <a:latin typeface="Comic Sans MS" panose="030F0702030302020204" pitchFamily="66" charset="0"/>
              </a:rPr>
              <a:t>a berkenye latin nevéből: </a:t>
            </a:r>
            <a:r>
              <a:rPr lang="hu-HU" sz="2000" i="1" dirty="0" err="1">
                <a:latin typeface="Comic Sans MS" panose="030F0702030302020204" pitchFamily="66" charset="0"/>
              </a:rPr>
              <a:t>Sorbus</a:t>
            </a:r>
            <a:r>
              <a:rPr lang="hu-HU" sz="2000" i="1" dirty="0">
                <a:latin typeface="Comic Sans MS" panose="030F0702030302020204" pitchFamily="66" charset="0"/>
              </a:rPr>
              <a:t> </a:t>
            </a:r>
            <a:r>
              <a:rPr lang="hu-HU" sz="2000" i="1" dirty="0" err="1" smtClean="0">
                <a:latin typeface="Comic Sans MS" panose="030F0702030302020204" pitchFamily="66" charset="0"/>
              </a:rPr>
              <a:t>aucuparia</a:t>
            </a:r>
            <a:endParaRPr lang="hu-HU" sz="2000" i="1" dirty="0" smtClean="0">
              <a:latin typeface="Comic Sans MS" panose="030F0702030302020204" pitchFamily="66" charset="0"/>
            </a:endParaRPr>
          </a:p>
          <a:p>
            <a:endParaRPr lang="hu-HU" sz="2000" i="1" dirty="0">
              <a:latin typeface="Comic Sans MS" panose="030F0702030302020204" pitchFamily="66" charset="0"/>
            </a:endParaRPr>
          </a:p>
          <a:p>
            <a:r>
              <a:rPr lang="hu-HU" sz="2000" u="sng" dirty="0" smtClean="0">
                <a:latin typeface="Comic Sans MS" panose="030F0702030302020204" pitchFamily="66" charset="0"/>
              </a:rPr>
              <a:t>Mannit: 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virágos </a:t>
            </a:r>
            <a:r>
              <a:rPr lang="hu-HU" sz="2000" dirty="0" smtClean="0">
                <a:latin typeface="Comic Sans MS" panose="030F0702030302020204" pitchFamily="66" charset="0"/>
              </a:rPr>
              <a:t>kőris, </a:t>
            </a:r>
            <a:r>
              <a:rPr lang="hu-HU" sz="2000" dirty="0">
                <a:latin typeface="Comic Sans MS" panose="030F0702030302020204" pitchFamily="66" charset="0"/>
              </a:rPr>
              <a:t>más néven </a:t>
            </a:r>
            <a:r>
              <a:rPr lang="hu-HU" sz="2000" dirty="0" smtClean="0">
                <a:latin typeface="Comic Sans MS" panose="030F0702030302020204" pitchFamily="66" charset="0"/>
              </a:rPr>
              <a:t>mannakőr kérgéből</a:t>
            </a:r>
            <a:endParaRPr lang="en-US" sz="2000" dirty="0">
              <a:latin typeface="Comic Sans MS" panose="030F0702030302020204" pitchFamily="66" charset="0"/>
            </a:endParaRPr>
          </a:p>
          <a:p>
            <a:endParaRPr lang="hu-HU" dirty="0" smtClean="0">
              <a:latin typeface="Comic Sans MS" panose="030F0702030302020204" pitchFamily="66" charset="0"/>
            </a:endParaRPr>
          </a:p>
          <a:p>
            <a:endParaRPr lang="hu-HU" dirty="0">
              <a:latin typeface="Comic Sans MS" panose="030F0702030302020204" pitchFamily="66" charset="0"/>
            </a:endParaRPr>
          </a:p>
          <a:p>
            <a:endParaRPr lang="hu-HU" dirty="0" smtClean="0">
              <a:latin typeface="Comic Sans MS" panose="030F0702030302020204" pitchFamily="66" charset="0"/>
            </a:endParaRPr>
          </a:p>
          <a:p>
            <a:endParaRPr lang="hu-HU" dirty="0">
              <a:latin typeface="Comic Sans MS" panose="030F0702030302020204" pitchFamily="66" charset="0"/>
            </a:endParaRPr>
          </a:p>
          <a:p>
            <a:endParaRPr lang="hu-HU" dirty="0"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262801" y="5589240"/>
            <a:ext cx="58208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>
                <a:latin typeface="Comic Sans MS" panose="030F0702030302020204" pitchFamily="66" charset="0"/>
              </a:rPr>
              <a:t>Ipari mértékű előállítás: 1937-től, cukrokból</a:t>
            </a:r>
          </a:p>
          <a:p>
            <a:endParaRPr lang="hu-H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816" y="2708920"/>
            <a:ext cx="2628314" cy="2538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615875" y="5189130"/>
            <a:ext cx="2068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www.ornamental-trees.co.uk</a:t>
            </a:r>
          </a:p>
          <a:p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68733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Comic Sans MS" panose="030F0702030302020204" pitchFamily="66" charset="0"/>
              </a:rPr>
              <a:t>Cukoralkoholok</a:t>
            </a:r>
            <a:endParaRPr lang="hu-HU" sz="32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069788"/>
              </p:ext>
            </p:extLst>
          </p:nvPr>
        </p:nvGraphicFramePr>
        <p:xfrm>
          <a:off x="395536" y="2276872"/>
          <a:ext cx="8064897" cy="4266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9876"/>
                <a:gridCol w="1718584"/>
                <a:gridCol w="2072549"/>
                <a:gridCol w="2473888"/>
              </a:tblGrid>
              <a:tr h="1322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cukoralkohol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édesítő erő </a:t>
                      </a: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</a:rPr>
                        <a:t>(cukor=1)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solidFill>
                            <a:schemeClr val="tx1"/>
                          </a:solidFill>
                          <a:effectLst/>
                        </a:rPr>
                        <a:t>felszívódás  </a:t>
                      </a: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vékonybélből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solidFill>
                            <a:schemeClr val="tx1"/>
                          </a:solidFill>
                          <a:effectLst/>
                        </a:rPr>
                        <a:t>hasznosuló energiatartalom kcal/g (cukoré: 4)</a:t>
                      </a:r>
                      <a:endParaRPr lang="hu-HU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eritrit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0,6-0,7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 </a:t>
                      </a:r>
                      <a:r>
                        <a:rPr lang="hu-HU" sz="2400" dirty="0" smtClean="0">
                          <a:effectLst/>
                        </a:rPr>
                        <a:t>90%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0-0,2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err="1">
                          <a:effectLst/>
                        </a:rPr>
                        <a:t>xilit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1,0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50%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2,0-2,6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mannit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0,5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50%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1,5-1,9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szorbit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0,6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50-79%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2,0-2,6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maltit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0,9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50-75%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2,8-3,2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izomalt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0,4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50-60%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2,4-2,9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5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laktit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/>
                        </a:rPr>
                        <a:t>0,3-0,4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>
                          <a:effectLst/>
                        </a:rPr>
                        <a:t>0%</a:t>
                      </a:r>
                      <a:endParaRPr lang="hu-H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>
                          <a:effectLst/>
                        </a:rPr>
                        <a:t>2,8-3,2</a:t>
                      </a:r>
                      <a:endParaRPr lang="hu-H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51520" y="1201913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Csak részben szívódnak fel és részben </a:t>
            </a:r>
            <a:r>
              <a:rPr lang="hu-HU" dirty="0" err="1">
                <a:latin typeface="Comic Sans MS" panose="030F0702030302020204" pitchFamily="66" charset="0"/>
              </a:rPr>
              <a:t>metabolizálódnak</a:t>
            </a:r>
            <a:r>
              <a:rPr lang="hu-HU" dirty="0">
                <a:latin typeface="Comic Sans MS" panose="030F0702030302020204" pitchFamily="66" charset="0"/>
              </a:rPr>
              <a:t>: </a:t>
            </a:r>
            <a:endParaRPr lang="hu-HU" dirty="0" smtClean="0">
              <a:latin typeface="Comic Sans MS" panose="030F0702030302020204" pitchFamily="66" charset="0"/>
            </a:endParaRPr>
          </a:p>
          <a:p>
            <a:r>
              <a:rPr lang="hu-HU" dirty="0" smtClean="0">
                <a:latin typeface="Comic Sans MS" panose="030F0702030302020204" pitchFamily="66" charset="0"/>
              </a:rPr>
              <a:t>cukrokhoz </a:t>
            </a:r>
            <a:r>
              <a:rPr lang="hu-HU" dirty="0">
                <a:latin typeface="Comic Sans MS" panose="030F0702030302020204" pitchFamily="66" charset="0"/>
              </a:rPr>
              <a:t>viszonyítva jóval kevesebb energia bevitel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163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0852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Cukoralkoholok hűsítő hatása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63" y="1478570"/>
            <a:ext cx="7052813" cy="40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899592" y="5733256"/>
            <a:ext cx="7321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Oldáshő. A </a:t>
            </a:r>
            <a:r>
              <a:rPr lang="hu-HU" sz="2000" dirty="0">
                <a:latin typeface="Comic Sans MS" panose="030F0702030302020204" pitchFamily="66" charset="0"/>
              </a:rPr>
              <a:t>negatívabb oldáshő erősebb hűsítő hatást </a:t>
            </a:r>
            <a:r>
              <a:rPr lang="hu-HU" sz="2000" dirty="0" smtClean="0">
                <a:latin typeface="Comic Sans MS" panose="030F0702030302020204" pitchFamily="66" charset="0"/>
              </a:rPr>
              <a:t>jelent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6443" y="1052736"/>
            <a:ext cx="4594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Comic Sans MS" panose="030F0702030302020204" pitchFamily="66" charset="0"/>
              </a:rPr>
              <a:t>Oldódáskor hőt vonnak </a:t>
            </a:r>
            <a:r>
              <a:rPr lang="hu-HU" dirty="0" smtClean="0">
                <a:latin typeface="Comic Sans MS" panose="030F0702030302020204" pitchFamily="66" charset="0"/>
              </a:rPr>
              <a:t>el</a:t>
            </a:r>
            <a:r>
              <a:rPr lang="hu-HU" dirty="0">
                <a:latin typeface="Comic Sans MS" panose="030F0702030302020204" pitchFamily="66" charset="0"/>
              </a:rPr>
              <a:t> </a:t>
            </a:r>
            <a:r>
              <a:rPr lang="hu-HU" dirty="0" smtClean="0">
                <a:latin typeface="Comic Sans MS" panose="030F0702030302020204" pitchFamily="66" charset="0"/>
              </a:rPr>
              <a:t>a környezettől </a:t>
            </a:r>
            <a:endParaRPr lang="hu-HU" dirty="0">
              <a:latin typeface="Comic Sans MS" panose="030F0702030302020204" pitchFamily="66" charset="0"/>
            </a:endParaRP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6525343"/>
            <a:ext cx="33171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Ábra: http</a:t>
            </a:r>
            <a:r>
              <a:rPr lang="hu-HU" sz="1200" dirty="0"/>
              <a:t>://www.starch.dk/isi/glucose/polyol.asp</a:t>
            </a:r>
          </a:p>
        </p:txBody>
      </p:sp>
    </p:spTree>
    <p:extLst>
      <p:ext uri="{BB962C8B-B14F-4D97-AF65-F5344CB8AC3E}">
        <p14:creationId xmlns:p14="http://schemas.microsoft.com/office/powerpoint/2010/main" val="171777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Cukoralkoholok</a:t>
            </a:r>
            <a:endParaRPr lang="hu-HU" sz="3200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980728"/>
            <a:ext cx="8640960" cy="547260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Cukorhoz hasonló íz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err="1" smtClean="0">
                <a:latin typeface="Comic Sans MS" panose="030F0702030302020204" pitchFamily="66" charset="0"/>
              </a:rPr>
              <a:t>Hőstabilak</a:t>
            </a:r>
            <a:r>
              <a:rPr lang="hu-HU" sz="2400" dirty="0" smtClean="0">
                <a:latin typeface="Comic Sans MS" panose="030F0702030302020204" pitchFamily="66" charset="0"/>
              </a:rPr>
              <a:t>, pH stabilak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Hőkezelésre </a:t>
            </a:r>
            <a:r>
              <a:rPr lang="hu-HU" sz="2400" dirty="0">
                <a:latin typeface="Comic Sans MS" panose="030F0702030302020204" pitchFamily="66" charset="0"/>
              </a:rPr>
              <a:t>nem barnulnak</a:t>
            </a:r>
            <a:endParaRPr lang="hu-HU" sz="24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Segítenek megtartani a nedvességet 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Térfogat, tömeg cukorhoz hasonló: alkalmasak pl. piskóták sütéséhez </a:t>
            </a:r>
            <a:r>
              <a:rPr lang="hu-HU" sz="2400" dirty="0">
                <a:latin typeface="Comic Sans MS" panose="030F0702030302020204" pitchFamily="66" charset="0"/>
              </a:rPr>
              <a:t>is </a:t>
            </a:r>
            <a:endParaRPr lang="hu-HU" sz="2400" dirty="0" smtClean="0">
              <a:latin typeface="Comic Sans MS" panose="030F0702030302020204" pitchFamily="66" charset="0"/>
            </a:endParaRP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Alacsony </a:t>
            </a:r>
            <a:r>
              <a:rPr lang="hu-HU" sz="2400" dirty="0" err="1" smtClean="0">
                <a:latin typeface="Comic Sans MS" panose="030F0702030302020204" pitchFamily="66" charset="0"/>
              </a:rPr>
              <a:t>glikémiás</a:t>
            </a:r>
            <a:r>
              <a:rPr lang="hu-HU" sz="2400" dirty="0" smtClean="0">
                <a:latin typeface="Comic Sans MS" panose="030F0702030302020204" pitchFamily="66" charset="0"/>
              </a:rPr>
              <a:t> index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Nagyobb mennyiségben puffadást, hasmenést okoznak (legkevésbé az </a:t>
            </a:r>
            <a:r>
              <a:rPr lang="hu-HU" sz="2400" dirty="0" err="1" smtClean="0">
                <a:latin typeface="Comic Sans MS" panose="030F0702030302020204" pitchFamily="66" charset="0"/>
              </a:rPr>
              <a:t>eritrit</a:t>
            </a:r>
            <a:r>
              <a:rPr lang="hu-HU" sz="2400" dirty="0" smtClean="0">
                <a:latin typeface="Comic Sans MS" panose="030F0702030302020204" pitchFamily="66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Drágák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Kutyáknak nem adható</a:t>
            </a:r>
          </a:p>
        </p:txBody>
      </p:sp>
      <p:pic>
        <p:nvPicPr>
          <p:cNvPr id="2050" name="Picture 2" descr="http://www.veterinarypracticenews.com/images/cache/cache_9/cache_f/cache_5/Web-NoDogs-033495f9.jpeg?ver=1415403977&amp;aspectratio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73216"/>
            <a:ext cx="836711" cy="8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707904" y="6093296"/>
            <a:ext cx="20393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www.veterinarypracticenews.com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800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010" y="5588131"/>
            <a:ext cx="1293230" cy="12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65" y="188640"/>
            <a:ext cx="1488182" cy="85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013176"/>
            <a:ext cx="1931920" cy="108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31"/>
          <a:stretch/>
        </p:blipFill>
        <p:spPr bwMode="auto">
          <a:xfrm>
            <a:off x="5436096" y="1560426"/>
            <a:ext cx="1865489" cy="109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orig13.deviantart.net/fae6/f/2012/165/e/a/cake_slice_colored_by_snowshi-d53h0y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277390"/>
            <a:ext cx="1465744" cy="14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Cukoralkoholok felhasználása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575" y="1154941"/>
            <a:ext cx="8016825" cy="5544616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Cukormentes édességek: cukorkák, rágógumik, bevonatok, zselék,  karamellek </a:t>
            </a:r>
          </a:p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Csokoládék*</a:t>
            </a:r>
          </a:p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Sütőipari termékek*: piskóták, kekszek, müzli szeletek</a:t>
            </a:r>
          </a:p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Tejtermékek*, fagylaltok*, jégkrémek*</a:t>
            </a:r>
          </a:p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Dzsemek*: gyümölcsös ízt erősítik</a:t>
            </a:r>
          </a:p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Asztali édesítőszerek</a:t>
            </a:r>
          </a:p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Gyógyszerek</a:t>
            </a:r>
          </a:p>
          <a:p>
            <a:pPr>
              <a:spcAft>
                <a:spcPts val="1200"/>
              </a:spcAft>
            </a:pPr>
            <a:r>
              <a:rPr lang="hu-HU" sz="2200" b="1" dirty="0" smtClean="0">
                <a:latin typeface="Comic Sans MS" panose="030F0702030302020204" pitchFamily="66" charset="0"/>
              </a:rPr>
              <a:t>Fogkrémek (</a:t>
            </a:r>
            <a:r>
              <a:rPr lang="hu-HU" sz="2200" b="1" dirty="0" err="1" smtClean="0">
                <a:latin typeface="Comic Sans MS" panose="030F0702030302020204" pitchFamily="66" charset="0"/>
              </a:rPr>
              <a:t>xilit</a:t>
            </a:r>
            <a:r>
              <a:rPr lang="hu-HU" sz="2200" b="1" dirty="0" smtClean="0">
                <a:latin typeface="Comic Sans MS" panose="030F0702030302020204" pitchFamily="66" charset="0"/>
              </a:rPr>
              <a:t>)</a:t>
            </a:r>
          </a:p>
          <a:p>
            <a:endParaRPr lang="hu-HU" sz="1400" b="1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8049818" y="3580114"/>
            <a:ext cx="11095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</a:t>
            </a:r>
            <a:r>
              <a:rPr lang="hu-HU" sz="1000" dirty="0" smtClean="0"/>
              <a:t>://clipfid.com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792689" y="2534707"/>
            <a:ext cx="1487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picturespider.com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596336" y="908720"/>
            <a:ext cx="16081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www.cliparthut.com</a:t>
            </a:r>
            <a:endParaRPr lang="hu-HU"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65" y="3356992"/>
            <a:ext cx="857939" cy="231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201657" y="5439725"/>
            <a:ext cx="1250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pixersize.com</a:t>
            </a:r>
            <a:endParaRPr lang="hu-HU" sz="1000" dirty="0"/>
          </a:p>
        </p:txBody>
      </p:sp>
      <p:sp>
        <p:nvSpPr>
          <p:cNvPr id="9" name="AutoShape 8" descr="data:image/jpeg;base64,/9j/4AAQSkZJRgABAQAAAQABAAD/2wCEAAkGBxQQEhQSEhQVFBUUFRUaFxUVExcZFBgaFhcXFxUYFhUYHSggGBslGxYUITEhJSwrLi4uFx8zODMsNygtLiwBCgoKDg0OGhAQGiwkHBwrLCwsLCwsLCwsLCwsLywsLCwsLywsLCwsLCwsLCw0LCwsLCwsLC0uLCwsLCwsLCwsLP/AABEIAKgBLAMBIgACEQEDEQH/xAAcAAEAAQUBAQAAAAAAAAAAAAAABAIDBQYHAQj/xABDEAACAQICBgYGCgIABAcAAAABAgADEQQhBQYSMUFREyIyYXGBQlJykaGxByMzYoKSwdHh8BRTc8LS8QgVFkNjorL/xAAaAQEBAQEBAQEAAAAAAAAAAAAAAQIDBAUG/8QAKBEBAQACAgIBAwIHAAAAAAAAAAECEQMhBDFRE0FhEvEFIjJCUrHB/9oADAMBAAIRAxEAPwDuMRKXcKCTkBvMDyrUCgsxsBxMhms9Ts/VrzI658jkvzlC3qkO3ZHYU/8A6bv+UkzFu2tI/wDhoe1du9mJ/iVDAr6BKH7rEfDcZelAcnsgkDeR+nOToeDEPT+0G0PXUZ/iX9pKpVVcXUgjmJap1Qe/+8RLdTCAnaQlG5rx8RuPnNSppMiQhi2TKqMvXUZfiG8fKS0cMLggg8Rull2iqIiUIiICIiAiIgIiICIiAiIgIiICIiAiIgIiICIiAiIgIiICY/FN0j7HopYt3neF8BvPlJWMr7CFt53AcycgPfImHp7K23neTzJ3mYyv2WL09lMpbM7I8z3fuZlXqjb9nj39w7pKXKULlkJ7eaiFSiGz3HmN/wDMsnaXfmOY/USReegy6FpagMsthLHapnYPd2T4ru85eegDmOqe7cfEcZb2yvay7/R/iS/lXiY3ZyqjZ+8M0Pn6PnJYMtXB3yP/AIzJnSNvuHND5ej5S7qaTokWljQTsuNhuR3H2W3H5yVLLtCIiUIiICIiAiIgIiICIiAiIgIiICIiAiIgIiICIiBjsa21UVeCDaPicl/Uyu8j02u9RubW8lFv3l685NKmawvKqK2Ge85mWjmQOWf7f3ul68KrvPQZReWcfjUoU3q1DZKalmPcOQ4k7gOJMuyS26iUDPS1hc5Abyd01HV7X7DYohHPQVDuWoRsty2am4nPcbHleYz6VdYuipjB0z16ovVI4U9wXxYg+QPMTN5Jrb0YeJyXlnHZq3/Xy6EjggEEEEXBBuCDuIPGVTgGrmtGJwJAosWQn7FgWQkn0VGasfu7yc7zu+DqMyI1RdhyoLIG2tkkZrtWF7HK8uHJMl8vw8vHs3dy+v2VNh7dg27j2f4lK1bGxyPI7j4HjL4MMARYi4m9fDyLborixAN+BkcU3p9g7S+oxzHst+hl5qJHZzHI/of3hK3DjyO+RVWHxSvkMmG9Tkw8uPiJfkWth1ffvG4jIjwPCWxWen27uvrAdceI4+Il38ppOiUUqgYXUgg8RK5pCIiAiIgIiICIiAiIgIiICIiAiIgIiICIiBhsN6Xtv85eBluquxUYcG6w88m+PznPdYtYsQatSmrNSVGZQqdVjsm1ywzz38s5xt064YXO9Oj0uJ7/AJf0y7eRsHbYUA3sBne9++/GX7ybRXeav9ImjcRisMKeHAazhqibVmYKDshb5HrWNrjsi15s157eL3NN8XJePOZz7PnKrTKkqwKsMirAhgeRU5g+MMxOZJO4Zm+QFgPIADynQfpdxdMvRpBV6UAuz2G2FN1RNrkTtG33RznPkQsbAEnkBc89wnlymrp+p8fl+rxzOzW23/RfgKVTF7dV0DUhelTY2Z3O5gDv2QCbcyDwnZbz5pBv/fdOmfRhp3F16jUXbpaNNLl3zqKTkih73a9mPWvkpzG6deLOTp83+JeLllvl/V1J6v8Ax0sGegyi89vPTt8JXeU1UBHW4ceXnwgGWHbbP3R8T+0to8ok+XC+/wA5fDc5REzFWquHKnbpmzcR6Le0P1kjC4gODlYjJlO8H9R3wh4SNieo61BzCt3qxt8Db4y+hPiIm2SIiAiIgIiICIiAiIgIiICIiAiIgIiIEfG4bpByYZqeR/YzS9Z9XunO0B0dcDj2KgG7rc+R8j3b5KKtIOLMARyMzljtrHO43cccwOlMRgnKZrY5037PkOHiN/fN10LrZSr2Vvq35Mcj7Lcfge6ZHTOrqVlsV2wN1zaovsP+hmg6V1WqU7mleqo3i1qq+0nHxHuE43Gx6Zlhye+q6cDPbzluh9Z62H6pPSIPRY5jwbePA3m9aH1ho4nJW2X4o2TeXPyklYy47i5vr/oXFLiKuJqLtU3a4dLsqqBZA43pZQLk5X45zK/RPobad8WwyS6UvaI67DwUhb/eblOlSjDYdKa7NNVRQSdlQAt2JY5DmST5zMw/m29mXn5ZcH0tfjf4a7rJqPh8Xd1+oqn00HVY/fTcfEWPfJupmgP8DD9GxVqjMzOy3sTuW187BQvnfnM1ee3m5JvbyZeRyXj+nb0uXnt5ReC1heb24vKrX6o47+4fzPRlI+ErLUXbVlYNxUgjwuOUvwKonk9lR7LeOTapt3qfeMxK56DAvUKm0qtzAPvErmPwtXovq2yW/Ubhn6JPAiTww57t83LtmvYiJQiIgIiICIiAiIgIiICIiAiIgIiICIiAljE4Ram8ZjcwyYeBl+IGp6d1ZSrcutz/ALaYs49tdzePymkaT1erUOuv1iDMVE3i3Fl3r45jvnY5ExGAVjtL1G5jcfEcZzy4/h2w5ssXM9C641aVlq/Wpz9MefpeeffN50ZpaliFvTYHmNzDxBzEw+nNV6dS5Zeic/8AuIPqyfvL/wBj3zTsfojEYNtvOw3VaZOz5nevn8Zy1Y66wz9dV1i8XmhaG11ZbLiBtD11Gf4l4+Xum6YPGpWUNTYMDxB/ucsrllhcfaXeYHXLSPQ4cqD1qnVHgd591/O0zl5zvXnG7eI2BuprbzbM/DZi1eLHeTC4XFPSO1TZkPNSR77bxNl0brrUWwrKKg9Zeq/u7J+E1IGVXmZdPXlhMvbq2jNOUcRlTcbXqNk/uO/yvMlOMAzPaK1rr0bBj0qcnPWHg+/33m5k4ZcH+LpM9mK0Rp6jickaz+o2TeXBh4TJs1pp57LOq8qi/VsDfffdaRhhtk3pnYsCCQASc7jf38fKSAOHE7zKXqBRtHIDd/flAv4HEh1Fz1wBtLuIPHKSZrlZ2b6wmxAOyB6PnxmxLumscts2PYiJtCIiAiIgIiICIiAiIgIiCYCJg6+t2ERtnpdq28pTqOv5kUg+Uy2ExSVkD02DqdzKbjLIjxHKBeiIgIiICIiB4ReQK+jd/RnZvvU5of2mQiSzY0DTGqdNz1R0FQ8LXpN4AbvL3TVquHxOAe/WQ8GXNG7r7j4HPunZalMMLMARyMx2K0XkQtmU76b5gjkCfkZzy4/h3w5rOr3GpaG11VrLXGwfXHY8xvX4+U1DSOI6SrUf1nYjwvl8LTadLaooxJonon/1PfZPsnePiPCanjcDUoNs1UKHhfcfBhkfKcrt6OP9G94rYM9BlsGVAyOq5eegy3eTKWjqzC60apHMU3I94EG1hWtmMiNxm3aA1qZdhMQSwN9l/SHAF/WG/Pf48NRKEHZIIN7WIsb94lxm3kbh1R8vkD75ZdM5YzKarryMGAsQQwvcG4IO6x4iQcZW22twT4t/E03V3TzYfapsR0SozEk/Z7ILM1/VvfL+b7Ph2BUFSCCAQQbgg5gg8bzVu3jywuNSqSbTKvMi/gMz8B8Zn5jNEUb3c+yv/Mffl5TJzrhNRypERNoREQEREBERAREQETH6S0zRw+VRwG4IOtUPggzt37pq+kdZa9bq0h0Cc8mrH5qnltHkRA2bS2m6OFH1jXYi4prnUbwXgO82HfNJ0zpmtjOq31dL/Wpvtf8AEb0vZGXjkZYpYPMnMkm5JJLE82Y5k95koUAoJNgBvJNgPEwjHUsJK6WExjFv8NmCBrPsm31mypN+/ZNOS8BQq41tjDDZpg2fEMOqOYpA9pvl7jN+0ZgEw9NaVMWVeZuxJzZmPEk3JPfCpUREBERAREQEREBERAt1qKuLMAR3/pymOxWirggWqKd6VBce/wDeZWJLJV20TH6p4c5lKlA/dzT43HutIVLU+jfOu7Dkqja/X5TpETH046Tmyn3azorV5KVjSohT/sq5v5DePhMwujr9p2Pgdke4fvJ0TUxkYuVvtgNMaFV1u42wLda31qDmrjf4ETUsbqqVVDQJqWdtoNsodylbA25W906ZLFXBoxJZQSeNv775m4bax5csXCNcXfC4OorKyVK1RaViLEKB0jnvBsg77yZ9DWsDVT/5e7cC1FidyjN077C7D8XC06TrPqVSx6dHUJt6LHN6Z5o36HfxnBXw1XQelE6S98PVRtpRlUpHeVvwZCw7jcbxOdxsvb3cVx5uPLH+72+oaaBQAMgBYSqeIwIBGYOYM9nofNIiICIkPSWlKWGXaquFvuG9m9lRm3kIEyJpGP10qNlh6QQevVzbypqbDxLeUweLxlernWrORy2thPypYHzvA6Ri9J0aP2tWmnc7qp9xMx1bWzCruqFz9ym7D8wGz8Zz2i1FMg1MHkpF/csn0et2UrP7NCqfjs2gbHX1xJ+yoN41XVfMBNonwNpi8TpTE1smqlB6tEbA/Ncv7mEUcBXbs4ar4uaaD/7NtfCTKWr2LbeaFEfiqt8lEDF0MEBuFr5nmTzJ4nvntfE0qWTuoPqjNvyjObDQ1PU/b1qtXmobo6Z/DTsfjMzo/RFDD/Y0kTvVRtebbzA0vD0cTX+ww5Uf7MR1F8dgdYiZjA6nKSHxdQ4hhmEts0R+AdrxPum0xAppoFACgAAWAAsAOQEqiICIiAiIgIiICIiAiIgIiICIiAiIgIiQtK6Tp4ZQ1Qm5NkRRd3bgqLxP9NoE2cc/8QmBQrhq4K9IC1NhcbZUjbUkb7Ah/wA82fTusDi4rVDRFr/4+HYdLb/5sR6Hglj3mcl160/Rr01pUUpLaoHJQFnNlYdeu2b9ozHJ/S9Hib+rLHXNStcKR0fhSwrOy0URitGowvTGwbuRsns77zJ/+usNexFUfgv8iZ886O1lahSWkEDbO1YsxsNo3yXhmZdGuVf1KX5W/wCqSck065+HyXK6nW30VQ1wwj5dKV9unUUfmK2+My2ExtOsL0qiVBzRww+BnzRh9eqo7VKkw7tpT77mZ7ROuuGquoqo1F75Pe6qf+ILMvjaWZ41yz8Tlx7065rFrL0ZNHD2aoMmc5pT7rek/duG88jp9LD1K9RtgPXrHtsTu5bdQ5IOSjyEy+hNB/5DMtytKmbOQTtuxAYqG3jJgWbedrLO5G8YPCJRQJTUIo3KosP5PfNvO1LA6ksc8RWI+5R6o/OesfhM3hdV8JTzFBGPrVBtt73vMxECilSVRZVCjkAAPhK4iAiIgIiICIiAiIgIiICIiAiIgIiICIiAiIgIiICIiAnNtY9OiitbGubMXqUqPHo6dNthig9d2+Y4CdJnHvpQ0BVcdCpAXpHq079lg/aQkbiCfjnvvJbqdNYSXKTK9OVab05UxLG5IS9wt9/G7H0j3mYqS8Zo2rRJFSmy24kdXyYZGRJ5bvfb9BxzCY6w9ERJuG0VWqdim57yLL+Y5SaW5Sd2oUn6J0Y1duSDtN+g75m8BqnbOs34F/Vv2986d9H+qoqMtZkC0KRui2sHYHKw4qDmTxOWec648fy8PP5uMmsO78t91U0ecPhaVNr7eztPfftOdog+F7eUy0RO75RERAREQEREBERAREQEREBERAREQEREBERAREQEREBERAREQEjaQwFPEIUqLtD4g8weBiIGk6T1Lqpc0SKi8iQr/sfh4TW8Vol0+0osO9qZt77WMRAirRF+qufcufwk7C6CxNY9Si/iw2V/M1hEQNp0LqGqkPiWDn/Wt9j8Tb28MvOboiBQAAAALAAWAA3ADhEQKoiICIiAiIgIiICIiAiIgIiIH//Z"/>
          <p:cNvSpPr>
            <a:spLocks noChangeAspect="1" noChangeArrowheads="1"/>
          </p:cNvSpPr>
          <p:nvPr/>
        </p:nvSpPr>
        <p:spPr bwMode="auto">
          <a:xfrm>
            <a:off x="155575" y="-1401763"/>
            <a:ext cx="52101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3711452" y="6021288"/>
            <a:ext cx="1436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sweetclipart.com</a:t>
            </a:r>
            <a:endParaRPr lang="hu-HU" sz="10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75297"/>
            <a:ext cx="1422087" cy="164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zövegdoboz 10"/>
          <p:cNvSpPr txBox="1"/>
          <p:nvPr/>
        </p:nvSpPr>
        <p:spPr>
          <a:xfrm>
            <a:off x="7689652" y="5877272"/>
            <a:ext cx="1346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4-designer.com</a:t>
            </a:r>
            <a:endParaRPr lang="hu-HU" sz="1000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508104" y="6525344"/>
            <a:ext cx="17299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www.dreamstime.com</a:t>
            </a:r>
            <a:endParaRPr lang="hu-HU" sz="1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179512" y="6399173"/>
            <a:ext cx="535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*csökkentett </a:t>
            </a:r>
            <a:r>
              <a:rPr lang="hu-HU" sz="1400" dirty="0"/>
              <a:t>energiatartalmú vagy hozzáadott cukor nélküli termékek</a:t>
            </a:r>
          </a:p>
        </p:txBody>
      </p:sp>
    </p:spTree>
    <p:extLst>
      <p:ext uri="{BB962C8B-B14F-4D97-AF65-F5344CB8AC3E}">
        <p14:creationId xmlns:p14="http://schemas.microsoft.com/office/powerpoint/2010/main" val="380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926" y="2058851"/>
            <a:ext cx="2778562" cy="338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Édesítőszer keverékek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836712"/>
            <a:ext cx="8424936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Ideális édesítőszer: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Cukorhoz hasonló íz 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Élelmiszerben betöltött funkció mint a cukoré (pl. szerkezet, tömeg)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Alacsony energia tartalom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Ne ártson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Ár</a:t>
            </a:r>
          </a:p>
          <a:p>
            <a:pPr marL="0" indent="0">
              <a:buNone/>
            </a:pPr>
            <a:endParaRPr lang="hu-H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Keverékek alkalmazása: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Ideális íz profil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Textúra (tömeg, térfogat)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Ár: egymás édesítő erejét növelik</a:t>
            </a:r>
          </a:p>
          <a:p>
            <a:r>
              <a:rPr lang="hu-HU" sz="2000" dirty="0" smtClean="0">
                <a:latin typeface="Comic Sans MS" panose="030F0702030302020204" pitchFamily="66" charset="0"/>
              </a:rPr>
              <a:t>Egy adott </a:t>
            </a:r>
            <a:r>
              <a:rPr lang="hu-HU" sz="2000" dirty="0" smtClean="0">
                <a:latin typeface="Comic Sans MS" panose="030F0702030302020204" pitchFamily="66" charset="0"/>
              </a:rPr>
              <a:t>adalékanyag </a:t>
            </a:r>
            <a:r>
              <a:rPr lang="hu-HU" sz="2000" dirty="0" smtClean="0">
                <a:latin typeface="Comic Sans MS" panose="030F0702030302020204" pitchFamily="66" charset="0"/>
              </a:rPr>
              <a:t>bevitele csökkenthető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716333" y="5126995"/>
            <a:ext cx="14750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www.sarokabc.hu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6300192" y="3801814"/>
            <a:ext cx="25054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Összetevők: édesítőszerek (szorbit, szacharin nátrium sója</a:t>
            </a:r>
            <a:r>
              <a:rPr lang="hu-HU" b="1" dirty="0" smtClean="0">
                <a:solidFill>
                  <a:schemeClr val="bg1"/>
                </a:solidFill>
              </a:rPr>
              <a:t>)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http://www.irodalmiradio.hu/femis/munkacsy/1880_88/07harma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74" y="331812"/>
            <a:ext cx="7677150" cy="590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835696" y="6309320"/>
            <a:ext cx="579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>
                <a:latin typeface="Comic Sans MS" panose="030F0702030302020204" pitchFamily="66" charset="0"/>
              </a:rPr>
              <a:t>Munkácsy Mihály: Kis </a:t>
            </a:r>
            <a:r>
              <a:rPr lang="hu-HU" sz="2400" dirty="0" err="1" smtClean="0">
                <a:latin typeface="Comic Sans MS" panose="030F0702030302020204" pitchFamily="66" charset="0"/>
              </a:rPr>
              <a:t>cukortolvaj</a:t>
            </a:r>
            <a:r>
              <a:rPr lang="hu-HU" sz="2400" dirty="0" smtClean="0">
                <a:latin typeface="Comic Sans MS" panose="030F0702030302020204" pitchFamily="66" charset="0"/>
              </a:rPr>
              <a:t>, 1883</a:t>
            </a:r>
            <a:endParaRPr lang="hu-H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d.hu/sites/www.rd.hu/files/styles/article_image/public/attachments/pictures/3107.jpg?itok=e4yGI_Rr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87" y="2276872"/>
            <a:ext cx="1655425" cy="16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drseemasteffensdentistry.com/wp-content/uploads/2013/03/bigstock-Cartoon-Tooth-Vector-217699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2190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latin typeface="Comic Sans MS" panose="030F0702030302020204" pitchFamily="66" charset="0"/>
              </a:rPr>
              <a:t>Egészségre </a:t>
            </a:r>
            <a:r>
              <a:rPr lang="hu-HU" sz="2800" b="1" dirty="0">
                <a:latin typeface="Comic Sans MS" panose="030F0702030302020204" pitchFamily="66" charset="0"/>
              </a:rPr>
              <a:t>vonatkozó, engedélyezett </a:t>
            </a:r>
            <a:r>
              <a:rPr lang="hu-HU" sz="2800" b="1" dirty="0" smtClean="0">
                <a:latin typeface="Comic Sans MS" panose="030F0702030302020204" pitchFamily="66" charset="0"/>
              </a:rPr>
              <a:t>állítások (</a:t>
            </a:r>
            <a:r>
              <a:rPr lang="hu-HU" sz="2800" b="1" dirty="0">
                <a:latin typeface="Comic Sans MS" panose="030F0702030302020204" pitchFamily="66" charset="0"/>
              </a:rPr>
              <a:t>432/2012/EU </a:t>
            </a:r>
            <a:r>
              <a:rPr lang="hu-HU" sz="2800" b="1" dirty="0" smtClean="0">
                <a:latin typeface="Comic Sans MS" panose="030F0702030302020204" pitchFamily="66" charset="0"/>
              </a:rPr>
              <a:t>RENDELET)</a:t>
            </a:r>
            <a:endParaRPr lang="hu-HU" sz="2800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124744"/>
            <a:ext cx="79208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hu-HU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b="1" u="sng" dirty="0" smtClean="0">
                <a:latin typeface="Comic Sans MS" panose="030F0702030302020204" pitchFamily="66" charset="0"/>
              </a:rPr>
              <a:t>Cukorhelyettesítőkre vonatkozó állítások:</a:t>
            </a: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(intenzív édesítőszerek, </a:t>
            </a:r>
            <a:r>
              <a:rPr lang="hu-HU" sz="2000" dirty="0" err="1">
                <a:latin typeface="Comic Sans MS" panose="030F0702030302020204" pitchFamily="66" charset="0"/>
              </a:rPr>
              <a:t>xilit</a:t>
            </a:r>
            <a:r>
              <a:rPr lang="hu-HU" sz="2000" dirty="0">
                <a:latin typeface="Comic Sans MS" panose="030F0702030302020204" pitchFamily="66" charset="0"/>
              </a:rPr>
              <a:t>, szorbit, mannit, </a:t>
            </a:r>
            <a:r>
              <a:rPr lang="hu-HU" sz="2000" dirty="0" err="1">
                <a:latin typeface="Comic Sans MS" panose="030F0702030302020204" pitchFamily="66" charset="0"/>
              </a:rPr>
              <a:t>maltit</a:t>
            </a:r>
            <a:r>
              <a:rPr lang="hu-HU" sz="2000" dirty="0">
                <a:latin typeface="Comic Sans MS" panose="030F0702030302020204" pitchFamily="66" charset="0"/>
              </a:rPr>
              <a:t>, </a:t>
            </a:r>
            <a:r>
              <a:rPr lang="hu-HU" sz="2000" dirty="0" err="1">
                <a:latin typeface="Comic Sans MS" panose="030F0702030302020204" pitchFamily="66" charset="0"/>
              </a:rPr>
              <a:t>laktit</a:t>
            </a:r>
            <a:r>
              <a:rPr lang="hu-HU" sz="2000" dirty="0">
                <a:latin typeface="Comic Sans MS" panose="030F0702030302020204" pitchFamily="66" charset="0"/>
              </a:rPr>
              <a:t>, izomalt, </a:t>
            </a:r>
            <a:r>
              <a:rPr lang="hu-HU" sz="2000" dirty="0" err="1">
                <a:latin typeface="Comic Sans MS" panose="030F0702030302020204" pitchFamily="66" charset="0"/>
              </a:rPr>
              <a:t>eritrit</a:t>
            </a:r>
            <a:r>
              <a:rPr lang="hu-HU" sz="2000" dirty="0">
                <a:latin typeface="Comic Sans MS" panose="030F0702030302020204" pitchFamily="66" charset="0"/>
              </a:rPr>
              <a:t>, </a:t>
            </a:r>
            <a:r>
              <a:rPr lang="hu-HU" sz="2000" dirty="0" err="1">
                <a:latin typeface="Comic Sans MS" panose="030F0702030302020204" pitchFamily="66" charset="0"/>
              </a:rPr>
              <a:t>szukralóz</a:t>
            </a:r>
            <a:r>
              <a:rPr lang="hu-HU" sz="2000" dirty="0">
                <a:latin typeface="Comic Sans MS" panose="030F0702030302020204" pitchFamily="66" charset="0"/>
              </a:rPr>
              <a:t> </a:t>
            </a:r>
            <a:r>
              <a:rPr lang="hu-HU" sz="2000" dirty="0" smtClean="0">
                <a:latin typeface="Comic Sans MS" panose="030F0702030302020204" pitchFamily="66" charset="0"/>
              </a:rPr>
              <a:t>és </a:t>
            </a:r>
            <a:r>
              <a:rPr lang="hu-HU" sz="2000" dirty="0" err="1" smtClean="0">
                <a:latin typeface="Comic Sans MS" panose="030F0702030302020204" pitchFamily="66" charset="0"/>
              </a:rPr>
              <a:t>polidextróz</a:t>
            </a:r>
            <a:r>
              <a:rPr lang="hu-HU" sz="2000" dirty="0" smtClean="0">
                <a:latin typeface="Comic Sans MS" panose="030F0702030302020204" pitchFamily="66" charset="0"/>
              </a:rPr>
              <a:t>, </a:t>
            </a:r>
            <a:r>
              <a:rPr lang="hu-HU" sz="2000" dirty="0" err="1">
                <a:latin typeface="Comic Sans MS" panose="030F0702030302020204" pitchFamily="66" charset="0"/>
              </a:rPr>
              <a:t>D-tagatóz</a:t>
            </a:r>
            <a:r>
              <a:rPr lang="hu-HU" sz="2000" dirty="0">
                <a:latin typeface="Comic Sans MS" panose="030F0702030302020204" pitchFamily="66" charset="0"/>
              </a:rPr>
              <a:t> </a:t>
            </a:r>
            <a:r>
              <a:rPr lang="hu-HU" sz="2000" dirty="0" err="1">
                <a:latin typeface="Comic Sans MS" panose="030F0702030302020204" pitchFamily="66" charset="0"/>
              </a:rPr>
              <a:t>és</a:t>
            </a:r>
            <a:r>
              <a:rPr lang="hu-HU" sz="2000" dirty="0">
                <a:latin typeface="Comic Sans MS" panose="030F0702030302020204" pitchFamily="66" charset="0"/>
              </a:rPr>
              <a:t> </a:t>
            </a:r>
            <a:r>
              <a:rPr lang="hu-HU" sz="2000" dirty="0" err="1" smtClean="0">
                <a:latin typeface="Comic Sans MS" panose="030F0702030302020204" pitchFamily="66" charset="0"/>
              </a:rPr>
              <a:t>izomaltulóz</a:t>
            </a:r>
            <a:r>
              <a:rPr lang="hu-HU" sz="2000" dirty="0" smtClean="0">
                <a:latin typeface="Comic Sans MS" panose="030F0702030302020204" pitchFamily="66" charset="0"/>
              </a:rPr>
              <a:t>)</a:t>
            </a:r>
          </a:p>
          <a:p>
            <a:pPr marL="0" indent="0">
              <a:buNone/>
            </a:pPr>
            <a:endParaRPr lang="hu-HU" sz="2000" dirty="0" smtClean="0">
              <a:latin typeface="Comic Sans MS" panose="030F0702030302020204" pitchFamily="66" charset="0"/>
            </a:endParaRPr>
          </a:p>
          <a:p>
            <a:r>
              <a:rPr lang="hu-HU" sz="2000" dirty="0" smtClean="0">
                <a:latin typeface="Comic Sans MS" panose="030F0702030302020204" pitchFamily="66" charset="0"/>
              </a:rPr>
              <a:t>A cukor helyett a cukorhelyettesítőt tartalmazó ételek/italok </a:t>
            </a:r>
            <a:r>
              <a:rPr lang="hu-HU" sz="2000" dirty="0">
                <a:latin typeface="Comic Sans MS" panose="030F0702030302020204" pitchFamily="66" charset="0"/>
              </a:rPr>
              <a:t>fogyasztása a fogyasztást követően </a:t>
            </a:r>
            <a:r>
              <a:rPr lang="hu-H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kisebb mértékű vércukorszint-emelkedést okoz</a:t>
            </a:r>
            <a:r>
              <a:rPr lang="hu-HU" sz="2000" dirty="0">
                <a:latin typeface="Comic Sans MS" panose="030F0702030302020204" pitchFamily="66" charset="0"/>
              </a:rPr>
              <a:t>, mint a cukrot tartalmazó ételek/italok </a:t>
            </a:r>
            <a:r>
              <a:rPr lang="hu-HU" sz="2000" dirty="0" smtClean="0">
                <a:latin typeface="Comic Sans MS" panose="030F0702030302020204" pitchFamily="66" charset="0"/>
              </a:rPr>
              <a:t>fogyasztása </a:t>
            </a:r>
          </a:p>
          <a:p>
            <a:pPr marL="0" indent="0">
              <a:buNone/>
            </a:pPr>
            <a:endParaRPr lang="hu-HU" sz="2000" dirty="0">
              <a:latin typeface="Comic Sans MS" panose="030F0702030302020204" pitchFamily="66" charset="0"/>
            </a:endParaRPr>
          </a:p>
          <a:p>
            <a:r>
              <a:rPr lang="hu-HU" sz="2000" dirty="0">
                <a:latin typeface="Comic Sans MS" panose="030F0702030302020204" pitchFamily="66" charset="0"/>
              </a:rPr>
              <a:t>A cukor helyett a cukorhelyettesítőt tartalmazó </a:t>
            </a:r>
            <a:r>
              <a:rPr lang="hu-HU" sz="2000" dirty="0" smtClean="0">
                <a:latin typeface="Comic Sans MS" panose="030F0702030302020204" pitchFamily="66" charset="0"/>
              </a:rPr>
              <a:t>ételek/italok </a:t>
            </a:r>
            <a:r>
              <a:rPr lang="hu-HU" sz="2000" dirty="0">
                <a:latin typeface="Comic Sans MS" panose="030F0702030302020204" pitchFamily="66" charset="0"/>
              </a:rPr>
              <a:t>fogyasztása </a:t>
            </a:r>
            <a:r>
              <a:rPr lang="hu-HU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hozzájárul a fogak mineralizációjának </a:t>
            </a:r>
            <a:r>
              <a:rPr lang="hu-HU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fenntartásához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174580" y="5847075"/>
            <a:ext cx="21499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www.drseemasteffensdentistry.com</a:t>
            </a:r>
            <a:endParaRPr lang="hu-HU" sz="10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624438" y="3902859"/>
            <a:ext cx="11240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www.rd.hu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5136" y="6039798"/>
            <a:ext cx="84613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r>
              <a:rPr lang="hu-HU" sz="1400" dirty="0" smtClean="0">
                <a:latin typeface="Comic Sans MS" panose="030F0702030302020204" pitchFamily="66" charset="0"/>
              </a:rPr>
              <a:t>Az </a:t>
            </a:r>
            <a:r>
              <a:rPr lang="hu-HU" sz="1400" dirty="0">
                <a:latin typeface="Comic Sans MS" panose="030F0702030302020204" pitchFamily="66" charset="0"/>
              </a:rPr>
              <a:t>egészségre vonatkozó állításoknak általánosan elfogadott tudományos bizonyítékokon kell </a:t>
            </a:r>
            <a:r>
              <a:rPr lang="hu-HU" sz="1400" dirty="0" smtClean="0">
                <a:latin typeface="Comic Sans MS" panose="030F0702030302020204" pitchFamily="66" charset="0"/>
              </a:rPr>
              <a:t>alapulniuk, ezeket az EFSA értékeli, csak ez után kerülhetnek a rendeletbe</a:t>
            </a:r>
            <a:endParaRPr lang="hu-HU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99"/>
            <a:ext cx="9131013" cy="686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483768" y="2710661"/>
            <a:ext cx="5117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Comic Sans MS" panose="030F0702030302020204" pitchFamily="66" charset="0"/>
              </a:rPr>
              <a:t>Köszönöm a figyelmet!</a:t>
            </a:r>
            <a:endParaRPr lang="hu-H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Az ókori „édesítőszer”: ólomcukor (ólom-acetát)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199"/>
            <a:ext cx="5184576" cy="3052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>
                <a:latin typeface="Comic Sans MS" panose="030F0702030302020204" pitchFamily="66" charset="0"/>
              </a:rPr>
              <a:t>Az ókori Rómában mustot ólom edényben </a:t>
            </a:r>
            <a:r>
              <a:rPr lang="hu-HU" sz="2400" dirty="0" smtClean="0">
                <a:latin typeface="Comic Sans MS" panose="030F0702030302020204" pitchFamily="66" charset="0"/>
              </a:rPr>
              <a:t>főztek: </a:t>
            </a:r>
          </a:p>
          <a:p>
            <a:pPr marL="0" indent="0">
              <a:buNone/>
            </a:pPr>
            <a:r>
              <a:rPr lang="hu-HU" sz="2400" dirty="0" smtClean="0">
                <a:latin typeface="Comic Sans MS" panose="030F0702030302020204" pitchFamily="66" charset="0"/>
              </a:rPr>
              <a:t>édes </a:t>
            </a:r>
            <a:r>
              <a:rPr lang="hu-HU" sz="2400" dirty="0">
                <a:latin typeface="Comic Sans MS" panose="030F0702030302020204" pitchFamily="66" charset="0"/>
              </a:rPr>
              <a:t>szirup, ún. </a:t>
            </a:r>
            <a:r>
              <a:rPr lang="hu-HU" sz="2400" dirty="0" err="1">
                <a:latin typeface="Comic Sans MS" panose="030F0702030302020204" pitchFamily="66" charset="0"/>
              </a:rPr>
              <a:t>sapa</a:t>
            </a:r>
            <a:r>
              <a:rPr lang="hu-HU" sz="2400" dirty="0">
                <a:latin typeface="Comic Sans MS" panose="030F0702030302020204" pitchFamily="66" charset="0"/>
              </a:rPr>
              <a:t> </a:t>
            </a:r>
            <a:r>
              <a:rPr lang="hu-HU" sz="2400" dirty="0" smtClean="0">
                <a:latin typeface="Comic Sans MS" panose="030F0702030302020204" pitchFamily="66" charset="0"/>
              </a:rPr>
              <a:t>keletkezett</a:t>
            </a:r>
          </a:p>
          <a:p>
            <a:pPr marL="0" indent="0">
              <a:buNone/>
            </a:pPr>
            <a:endParaRPr lang="hu-HU" sz="2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400" dirty="0">
                <a:latin typeface="Comic Sans MS" panose="030F0702030302020204" pitchFamily="66" charset="0"/>
              </a:rPr>
              <a:t>Ezzel bort és más élelmiszert ízesítettek, és tartósítottak </a:t>
            </a:r>
          </a:p>
          <a:p>
            <a:pPr marL="0" indent="0">
              <a:buNone/>
            </a:pPr>
            <a:r>
              <a:rPr lang="hu-HU" sz="2400" dirty="0" smtClean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26" name="Picture 2" descr="https://upload.wikimedia.org/wikipedia/commons/b/b0/Pompeii_-_Casa_dei_Casti_Amanti_-_Banqu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061" y="1556792"/>
            <a:ext cx="3885995" cy="31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520" y="4581128"/>
            <a:ext cx="8812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dirty="0">
              <a:latin typeface="Comic Sans MS" panose="030F0702030302020204" pitchFamily="66" charset="0"/>
            </a:endParaRPr>
          </a:p>
          <a:p>
            <a:r>
              <a:rPr lang="hu-HU" sz="2400" dirty="0">
                <a:latin typeface="Comic Sans MS" panose="030F0702030302020204" pitchFamily="66" charset="0"/>
              </a:rPr>
              <a:t>évszázadokon át számos súlyos, gyakran halálos mérgezést okozott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5652120" y="4653136"/>
            <a:ext cx="2589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/>
              <a:t>Roman</a:t>
            </a:r>
            <a:r>
              <a:rPr lang="hu-HU" sz="1000" dirty="0"/>
              <a:t> </a:t>
            </a:r>
            <a:r>
              <a:rPr lang="hu-HU" sz="1000" dirty="0" err="1"/>
              <a:t>fresco</a:t>
            </a:r>
            <a:r>
              <a:rPr lang="hu-HU" sz="1000" dirty="0"/>
              <a:t> </a:t>
            </a:r>
            <a:r>
              <a:rPr lang="hu-HU" sz="1000" dirty="0" err="1"/>
              <a:t>with</a:t>
            </a:r>
            <a:r>
              <a:rPr lang="hu-HU" sz="1000" dirty="0"/>
              <a:t> </a:t>
            </a:r>
            <a:r>
              <a:rPr lang="hu-HU" sz="1000" dirty="0" err="1"/>
              <a:t>banquet</a:t>
            </a:r>
            <a:r>
              <a:rPr lang="hu-HU" sz="1000" dirty="0"/>
              <a:t> </a:t>
            </a:r>
            <a:r>
              <a:rPr lang="hu-HU" sz="1000" dirty="0" err="1"/>
              <a:t>scene</a:t>
            </a:r>
            <a:r>
              <a:rPr lang="hu-HU" sz="1000" dirty="0"/>
              <a:t> </a:t>
            </a:r>
            <a:r>
              <a:rPr lang="hu-HU" sz="1000" dirty="0" smtClean="0"/>
              <a:t> (</a:t>
            </a:r>
            <a:r>
              <a:rPr lang="hu-HU" sz="1000" dirty="0" err="1" smtClean="0"/>
              <a:t>wikipedia</a:t>
            </a:r>
            <a:r>
              <a:rPr lang="hu-HU" sz="1100" dirty="0" smtClean="0"/>
              <a:t>)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3761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Édesítőszerek biztonságossága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412776"/>
            <a:ext cx="8507288" cy="492514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Európai </a:t>
            </a:r>
            <a:r>
              <a:rPr lang="hu-HU" sz="2400" dirty="0">
                <a:latin typeface="Comic Sans MS" panose="030F0702030302020204" pitchFamily="66" charset="0"/>
              </a:rPr>
              <a:t>Élelmiszerbiztonsági </a:t>
            </a:r>
            <a:r>
              <a:rPr lang="hu-HU" sz="2400" dirty="0" smtClean="0">
                <a:latin typeface="Comic Sans MS" panose="030F0702030302020204" pitchFamily="66" charset="0"/>
              </a:rPr>
              <a:t>Hatóság </a:t>
            </a:r>
            <a:r>
              <a:rPr lang="hu-HU" sz="2400" dirty="0">
                <a:latin typeface="Comic Sans MS" panose="030F0702030302020204" pitchFamily="66" charset="0"/>
              </a:rPr>
              <a:t>(EFSA) értékeli </a:t>
            </a:r>
            <a:r>
              <a:rPr lang="hu-HU" sz="2400" b="1" dirty="0">
                <a:latin typeface="Comic Sans MS" panose="030F0702030302020204" pitchFamily="66" charset="0"/>
              </a:rPr>
              <a:t>forgalomba hozatal előtt</a:t>
            </a:r>
            <a:r>
              <a:rPr lang="hu-HU" sz="2400" dirty="0">
                <a:latin typeface="Comic Sans MS" panose="030F0702030302020204" pitchFamily="66" charset="0"/>
              </a:rPr>
              <a:t> az </a:t>
            </a:r>
            <a:r>
              <a:rPr lang="hu-HU" sz="2400" dirty="0" smtClean="0">
                <a:latin typeface="Comic Sans MS" panose="030F0702030302020204" pitchFamily="66" charset="0"/>
              </a:rPr>
              <a:t>élelmiszer adalékanyagok </a:t>
            </a:r>
            <a:r>
              <a:rPr lang="hu-HU" sz="2400" dirty="0" smtClean="0">
                <a:latin typeface="Comic Sans MS" panose="030F0702030302020204" pitchFamily="66" charset="0"/>
              </a:rPr>
              <a:t>biztonságosságát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u-HU" sz="2400" dirty="0" smtClean="0">
                <a:latin typeface="Comic Sans MS" panose="030F0702030302020204" pitchFamily="66" charset="0"/>
              </a:rPr>
              <a:t>   </a:t>
            </a:r>
            <a:r>
              <a:rPr lang="hu-HU" sz="1400" dirty="0" smtClean="0">
                <a:latin typeface="Comic Sans MS" panose="030F0702030302020204" pitchFamily="66" charset="0"/>
              </a:rPr>
              <a:t>(</a:t>
            </a:r>
            <a:r>
              <a:rPr lang="hu-HU" sz="1400" dirty="0">
                <a:latin typeface="Comic Sans MS" panose="030F0702030302020204" pitchFamily="66" charset="0"/>
              </a:rPr>
              <a:t>2002 előtt </a:t>
            </a:r>
            <a:r>
              <a:rPr lang="hu-HU" sz="1400" dirty="0" smtClean="0">
                <a:latin typeface="Comic Sans MS" panose="030F0702030302020204" pitchFamily="66" charset="0"/>
              </a:rPr>
              <a:t>Élelmiszerügyi </a:t>
            </a:r>
            <a:r>
              <a:rPr lang="hu-HU" sz="1400" dirty="0">
                <a:latin typeface="Comic Sans MS" panose="030F0702030302020204" pitchFamily="66" charset="0"/>
              </a:rPr>
              <a:t>Tudományos Bizottság – </a:t>
            </a:r>
            <a:r>
              <a:rPr lang="hu-HU" sz="1400" dirty="0" smtClean="0">
                <a:latin typeface="Comic Sans MS" panose="030F0702030302020204" pitchFamily="66" charset="0"/>
              </a:rPr>
              <a:t>SCF) </a:t>
            </a:r>
          </a:p>
          <a:p>
            <a:pPr>
              <a:spcAft>
                <a:spcPts val="200"/>
              </a:spcAft>
            </a:pPr>
            <a:endParaRPr lang="hu-HU" sz="2400" dirty="0" smtClean="0">
              <a:latin typeface="Comic Sans MS" panose="030F0702030302020204" pitchFamily="66" charset="0"/>
            </a:endParaRPr>
          </a:p>
          <a:p>
            <a:pPr>
              <a:spcAft>
                <a:spcPts val="2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Az </a:t>
            </a:r>
            <a:r>
              <a:rPr lang="hu-HU" sz="2400" dirty="0">
                <a:latin typeface="Comic Sans MS" panose="030F0702030302020204" pitchFamily="66" charset="0"/>
              </a:rPr>
              <a:t>EFSA </a:t>
            </a:r>
            <a:r>
              <a:rPr lang="hu-HU" sz="2400" dirty="0" smtClean="0">
                <a:latin typeface="Comic Sans MS" panose="030F0702030302020204" pitchFamily="66" charset="0"/>
              </a:rPr>
              <a:t>folyamatosan </a:t>
            </a:r>
            <a:r>
              <a:rPr lang="hu-HU" sz="2400" dirty="0">
                <a:latin typeface="Comic Sans MS" panose="030F0702030302020204" pitchFamily="66" charset="0"/>
              </a:rPr>
              <a:t>újraértékeli a 2009 előtt engedélyezett </a:t>
            </a:r>
            <a:r>
              <a:rPr lang="hu-HU" sz="2400" dirty="0" smtClean="0">
                <a:latin typeface="Comic Sans MS" panose="030F0702030302020204" pitchFamily="66" charset="0"/>
              </a:rPr>
              <a:t>adalékanyagokat</a:t>
            </a:r>
          </a:p>
          <a:p>
            <a:pPr marL="0" indent="0">
              <a:spcAft>
                <a:spcPts val="200"/>
              </a:spcAft>
              <a:buNone/>
            </a:pPr>
            <a:r>
              <a:rPr lang="hu-HU" sz="2400" dirty="0" smtClean="0">
                <a:latin typeface="Comic Sans MS" panose="030F0702030302020204" pitchFamily="66" charset="0"/>
              </a:rPr>
              <a:t> </a:t>
            </a:r>
          </a:p>
          <a:p>
            <a:pPr>
              <a:spcAft>
                <a:spcPts val="200"/>
              </a:spcAft>
            </a:pPr>
            <a:r>
              <a:rPr lang="hu-HU" sz="2400" dirty="0" smtClean="0">
                <a:latin typeface="Comic Sans MS" panose="030F0702030302020204" pitchFamily="66" charset="0"/>
              </a:rPr>
              <a:t>EFSA </a:t>
            </a:r>
            <a:r>
              <a:rPr lang="hu-HU" sz="2400" dirty="0">
                <a:latin typeface="Comic Sans MS" panose="030F0702030302020204" pitchFamily="66" charset="0"/>
              </a:rPr>
              <a:t>ún. ADI (</a:t>
            </a:r>
            <a:r>
              <a:rPr lang="hu-HU" sz="2400" dirty="0" err="1">
                <a:latin typeface="Comic Sans MS" panose="030F0702030302020204" pitchFamily="66" charset="0"/>
              </a:rPr>
              <a:t>Acceptable</a:t>
            </a:r>
            <a:r>
              <a:rPr lang="hu-HU" sz="2400" dirty="0">
                <a:latin typeface="Comic Sans MS" panose="030F0702030302020204" pitchFamily="66" charset="0"/>
              </a:rPr>
              <a:t> Daily </a:t>
            </a:r>
            <a:r>
              <a:rPr lang="hu-HU" sz="2400" dirty="0" err="1" smtClean="0">
                <a:latin typeface="Comic Sans MS" panose="030F0702030302020204" pitchFamily="66" charset="0"/>
              </a:rPr>
              <a:t>Intake</a:t>
            </a:r>
            <a:r>
              <a:rPr lang="hu-HU" sz="2400" dirty="0" smtClean="0">
                <a:latin typeface="Comic Sans MS" panose="030F0702030302020204" pitchFamily="66" charset="0"/>
              </a:rPr>
              <a:t>, elfogadható </a:t>
            </a:r>
            <a:r>
              <a:rPr lang="hu-HU" sz="2400" dirty="0">
                <a:latin typeface="Comic Sans MS" panose="030F0702030302020204" pitchFamily="66" charset="0"/>
              </a:rPr>
              <a:t>napi bevitel) értéket állapít </a:t>
            </a:r>
            <a:r>
              <a:rPr lang="hu-HU" sz="2400" dirty="0" smtClean="0">
                <a:latin typeface="Comic Sans MS" panose="030F0702030302020204" pitchFamily="66" charset="0"/>
              </a:rPr>
              <a:t>meg (elegendő adat esetén)</a:t>
            </a:r>
          </a:p>
          <a:p>
            <a:pPr marL="0" indent="0">
              <a:buNone/>
            </a:pPr>
            <a:endParaRPr lang="hu-HU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2204864"/>
            <a:ext cx="161223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3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896318"/>
            <a:ext cx="2156215" cy="22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Comic Sans MS" panose="030F0702030302020204" pitchFamily="66" charset="0"/>
              </a:rPr>
              <a:t>ADI </a:t>
            </a:r>
            <a:r>
              <a:rPr lang="hu-HU" sz="3200" b="1" dirty="0" smtClean="0">
                <a:latin typeface="Comic Sans MS" panose="030F0702030302020204" pitchFamily="66" charset="0"/>
              </a:rPr>
              <a:t>meghatározása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9368" y="1392262"/>
            <a:ext cx="8506746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Kísérleti </a:t>
            </a:r>
            <a:r>
              <a:rPr lang="hu-HU" sz="2000" dirty="0">
                <a:latin typeface="Comic Sans MS" panose="030F0702030302020204" pitchFamily="66" charset="0"/>
              </a:rPr>
              <a:t>állatokon végzett toxikológiai vizsgálatok </a:t>
            </a:r>
            <a:r>
              <a:rPr lang="hu-HU" sz="2000" dirty="0" smtClean="0">
                <a:latin typeface="Comic Sans MS" panose="030F0702030302020204" pitchFamily="66" charset="0"/>
              </a:rPr>
              <a:t>alapján</a:t>
            </a:r>
          </a:p>
          <a:p>
            <a:pPr marL="0" indent="0">
              <a:buNone/>
            </a:pPr>
            <a:endParaRPr lang="hu-HU" sz="17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956376" y="1886635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err="1" smtClean="0"/>
              <a:t>www.valdo.com</a:t>
            </a:r>
            <a:endParaRPr lang="hu-HU" sz="10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179512" y="4293096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latin typeface="Comic Sans MS" panose="030F0702030302020204" pitchFamily="66" charset="0"/>
            </a:endParaRPr>
          </a:p>
          <a:p>
            <a:r>
              <a:rPr lang="hu-H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ADI</a:t>
            </a:r>
            <a:r>
              <a:rPr lang="hu-H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hu-HU" sz="2400" dirty="0">
                <a:latin typeface="Comic Sans MS" panose="030F0702030302020204" pitchFamily="66" charset="0"/>
              </a:rPr>
              <a:t> ennyit fogyaszthat el naponta egész életén keresztül egy ember anélkül, hogy észlelhető egészségi kockázatot vállalna</a:t>
            </a:r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43812" y="2492896"/>
            <a:ext cx="67687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NOAEL </a:t>
            </a:r>
            <a:r>
              <a:rPr lang="hu-HU" sz="2000" dirty="0">
                <a:latin typeface="Comic Sans MS" panose="030F0702030302020204" pitchFamily="66" charset="0"/>
              </a:rPr>
              <a:t>(</a:t>
            </a:r>
            <a:r>
              <a:rPr lang="en-US" sz="2000" dirty="0">
                <a:latin typeface="Comic Sans MS" panose="030F0702030302020204" pitchFamily="66" charset="0"/>
              </a:rPr>
              <a:t>no</a:t>
            </a:r>
            <a:r>
              <a:rPr lang="hu-HU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observable effect level</a:t>
            </a:r>
            <a:r>
              <a:rPr lang="hu-HU" sz="2000" dirty="0">
                <a:latin typeface="Comic Sans MS" panose="030F0702030302020204" pitchFamily="66" charset="0"/>
              </a:rPr>
              <a:t>):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endParaRPr lang="hu-HU" sz="2000" dirty="0" smtClean="0">
              <a:latin typeface="Comic Sans MS" panose="030F0702030302020204" pitchFamily="66" charset="0"/>
            </a:endParaRPr>
          </a:p>
          <a:p>
            <a:r>
              <a:rPr lang="hu-H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semmilyen </a:t>
            </a:r>
            <a:r>
              <a:rPr lang="hu-H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észlelhető káros hatást nem okozó  szint </a:t>
            </a:r>
          </a:p>
          <a:p>
            <a:r>
              <a:rPr lang="hu-HU" sz="2000" dirty="0">
                <a:latin typeface="Comic Sans MS" panose="030F0702030302020204" pitchFamily="66" charset="0"/>
              </a:rPr>
              <a:t>Ezt egy </a:t>
            </a:r>
            <a:r>
              <a:rPr lang="hu-HU" sz="2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biztonsági faktorral osztják </a:t>
            </a:r>
            <a:r>
              <a:rPr lang="hu-HU" sz="2000" dirty="0">
                <a:latin typeface="Comic Sans MS" panose="030F0702030302020204" pitchFamily="66" charset="0"/>
              </a:rPr>
              <a:t>(általában 100)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232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Comic Sans MS" panose="030F0702030302020204" pitchFamily="66" charset="0"/>
              </a:rPr>
              <a:t>Édesítőszerek </a:t>
            </a:r>
            <a:r>
              <a:rPr lang="hu-HU" sz="3200" b="1" dirty="0" smtClean="0">
                <a:latin typeface="Comic Sans MS" panose="030F0702030302020204" pitchFamily="66" charset="0"/>
              </a:rPr>
              <a:t>felhasználása</a:t>
            </a:r>
            <a:endParaRPr lang="hu-HU" sz="3200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5395" y="1052736"/>
            <a:ext cx="8507288" cy="4525963"/>
          </a:xfrm>
        </p:spPr>
        <p:txBody>
          <a:bodyPr>
            <a:normAutofit/>
          </a:bodyPr>
          <a:lstStyle/>
          <a:p>
            <a:r>
              <a:rPr lang="hu-HU" sz="2000" dirty="0" smtClean="0">
                <a:latin typeface="Comic Sans MS" panose="030F0702030302020204" pitchFamily="66" charset="0"/>
              </a:rPr>
              <a:t>Mely </a:t>
            </a:r>
            <a:r>
              <a:rPr lang="hu-HU" sz="2000" dirty="0">
                <a:latin typeface="Comic Sans MS" panose="030F0702030302020204" pitchFamily="66" charset="0"/>
              </a:rPr>
              <a:t>adalékanyag milyen élelmiszerekben és milyen mennyiségben használható </a:t>
            </a:r>
            <a:r>
              <a:rPr lang="hu-HU" sz="2000" dirty="0" smtClean="0">
                <a:latin typeface="Comic Sans MS" panose="030F0702030302020204" pitchFamily="66" charset="0"/>
              </a:rPr>
              <a:t>fel?</a:t>
            </a: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 	</a:t>
            </a:r>
            <a:r>
              <a:rPr lang="hu-HU" sz="20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EU-s rendelet </a:t>
            </a:r>
            <a:r>
              <a:rPr lang="hu-HU" sz="2000" b="1" dirty="0">
                <a:solidFill>
                  <a:schemeClr val="tx2"/>
                </a:solidFill>
                <a:latin typeface="Comic Sans MS" panose="030F0702030302020204" pitchFamily="66" charset="0"/>
              </a:rPr>
              <a:t>határozza </a:t>
            </a:r>
            <a:r>
              <a:rPr lang="hu-HU" sz="2000" b="1" dirty="0" smtClean="0">
                <a:solidFill>
                  <a:schemeClr val="tx2"/>
                </a:solidFill>
                <a:latin typeface="Comic Sans MS" pitchFamily="66" charset="0"/>
              </a:rPr>
              <a:t>meg </a:t>
            </a:r>
            <a:r>
              <a:rPr lang="hu-HU" sz="2000" dirty="0">
                <a:latin typeface="Comic Sans MS" pitchFamily="66" charset="0"/>
              </a:rPr>
              <a:t>(</a:t>
            </a:r>
            <a:r>
              <a:rPr lang="hu-HU" sz="2000" dirty="0" smtClean="0">
                <a:latin typeface="Comic Sans MS" pitchFamily="66" charset="0"/>
              </a:rPr>
              <a:t>1333/2008/EK)</a:t>
            </a:r>
            <a:endParaRPr lang="hu-HU" sz="2000" dirty="0">
              <a:latin typeface="Comic Sans MS" pitchFamily="66" charset="0"/>
            </a:endParaRPr>
          </a:p>
          <a:p>
            <a:r>
              <a:rPr lang="hu-HU" sz="2000" dirty="0" smtClean="0">
                <a:latin typeface="Comic Sans MS" panose="030F0702030302020204" pitchFamily="66" charset="0"/>
              </a:rPr>
              <a:t>A </a:t>
            </a:r>
            <a:r>
              <a:rPr lang="hu-HU" sz="2000" dirty="0">
                <a:latin typeface="Comic Sans MS" panose="030F0702030302020204" pitchFamily="66" charset="0"/>
              </a:rPr>
              <a:t>termékek címkéjén jelölni </a:t>
            </a:r>
            <a:r>
              <a:rPr lang="hu-HU" sz="2000" dirty="0" smtClean="0">
                <a:latin typeface="Comic Sans MS" panose="030F0702030302020204" pitchFamily="66" charset="0"/>
              </a:rPr>
              <a:t>kell (név vagy E-szám) </a:t>
            </a:r>
            <a:endParaRPr lang="hu-HU" sz="18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900" b="1" u="sng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hu-HU" sz="2000" b="1" u="sng" dirty="0" smtClean="0">
                <a:latin typeface="Comic Sans MS" pitchFamily="66" charset="0"/>
              </a:rPr>
              <a:t>EU-ban </a:t>
            </a:r>
            <a:r>
              <a:rPr lang="hu-HU" sz="2000" b="1" u="sng" dirty="0">
                <a:latin typeface="Comic Sans MS" pitchFamily="66" charset="0"/>
              </a:rPr>
              <a:t>engedélyezett édesítőszerek: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82350" y="2946424"/>
            <a:ext cx="375134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u="sng" dirty="0">
                <a:solidFill>
                  <a:srgbClr val="FF0000"/>
                </a:solidFill>
                <a:latin typeface="Comic Sans MS" pitchFamily="66" charset="0"/>
              </a:rPr>
              <a:t>Intenzív édesítőszerek</a:t>
            </a:r>
            <a:r>
              <a:rPr lang="hu-HU" sz="1600" b="1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hu-HU" sz="1600" u="sng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Aceszulfám</a:t>
            </a:r>
            <a:r>
              <a:rPr lang="hu-HU" dirty="0">
                <a:latin typeface="Comic Sans MS" pitchFamily="66" charset="0"/>
              </a:rPr>
              <a:t> K </a:t>
            </a:r>
            <a:r>
              <a:rPr lang="hu-HU" dirty="0" smtClean="0">
                <a:latin typeface="Comic Sans MS" pitchFamily="66" charset="0"/>
              </a:rPr>
              <a:t>(E 950)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Aszpartám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951)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Ciklamátok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952)</a:t>
            </a:r>
            <a:endParaRPr lang="hu-HU" dirty="0">
              <a:latin typeface="Comic Sans MS" pitchFamily="66" charset="0"/>
            </a:endParaRPr>
          </a:p>
          <a:p>
            <a:r>
              <a:rPr lang="hu-HU" dirty="0">
                <a:latin typeface="Comic Sans MS" pitchFamily="66" charset="0"/>
              </a:rPr>
              <a:t>Szacharinok </a:t>
            </a:r>
            <a:r>
              <a:rPr lang="hu-HU" dirty="0" smtClean="0">
                <a:latin typeface="Comic Sans MS" pitchFamily="66" charset="0"/>
              </a:rPr>
              <a:t>(E 954)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Szukralóz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955)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Taumatin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957)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Neoheszperidin</a:t>
            </a:r>
            <a:r>
              <a:rPr lang="hu-HU" dirty="0">
                <a:latin typeface="Comic Sans MS" pitchFamily="66" charset="0"/>
              </a:rPr>
              <a:t> DC </a:t>
            </a:r>
            <a:r>
              <a:rPr lang="hu-HU" dirty="0" smtClean="0">
                <a:latin typeface="Comic Sans MS" pitchFamily="66" charset="0"/>
              </a:rPr>
              <a:t>(E 959)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Szteviol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err="1">
                <a:latin typeface="Comic Sans MS" pitchFamily="66" charset="0"/>
              </a:rPr>
              <a:t>glikozidok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960)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Neotám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961)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Aszpartám-aceszulfámsó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962)</a:t>
            </a:r>
          </a:p>
          <a:p>
            <a:r>
              <a:rPr lang="hu-HU" dirty="0" err="1" smtClean="0">
                <a:latin typeface="Comic Sans MS" pitchFamily="66" charset="0"/>
              </a:rPr>
              <a:t>Advantám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969)</a:t>
            </a:r>
            <a:endParaRPr lang="hu-HU" dirty="0">
              <a:latin typeface="Comic Sans MS" pitchFamily="66" charset="0"/>
            </a:endParaRPr>
          </a:p>
          <a:p>
            <a:endParaRPr lang="hu-HU" sz="1600" dirty="0">
              <a:latin typeface="Comic Sans MS" pitchFamily="66" charset="0"/>
            </a:endParaRPr>
          </a:p>
          <a:p>
            <a:endParaRPr lang="hu-HU" sz="1600" dirty="0">
              <a:latin typeface="Comic Sans MS" pitchFamily="66" charset="0"/>
            </a:endParaRPr>
          </a:p>
          <a:p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689039" y="3015530"/>
            <a:ext cx="2844048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u="sng" dirty="0">
                <a:solidFill>
                  <a:srgbClr val="FF0000"/>
                </a:solidFill>
                <a:latin typeface="Comic Sans MS" pitchFamily="66" charset="0"/>
              </a:rPr>
              <a:t>Cukoralkoholok</a:t>
            </a:r>
            <a:r>
              <a:rPr lang="hu-HU" sz="1600" b="1" u="sng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</a:p>
          <a:p>
            <a:r>
              <a:rPr lang="hu-HU" dirty="0" smtClean="0">
                <a:latin typeface="Comic Sans MS" pitchFamily="66" charset="0"/>
              </a:rPr>
              <a:t>Szorbit (E 420)</a:t>
            </a:r>
            <a:endParaRPr lang="hu-HU" dirty="0">
              <a:latin typeface="Comic Sans MS" pitchFamily="66" charset="0"/>
            </a:endParaRPr>
          </a:p>
          <a:p>
            <a:r>
              <a:rPr lang="hu-HU" dirty="0">
                <a:latin typeface="Comic Sans MS" pitchFamily="66" charset="0"/>
              </a:rPr>
              <a:t>Mannit </a:t>
            </a:r>
            <a:r>
              <a:rPr lang="hu-HU" dirty="0" smtClean="0">
                <a:latin typeface="Comic Sans MS" pitchFamily="66" charset="0"/>
              </a:rPr>
              <a:t>(E 421)</a:t>
            </a:r>
            <a:endParaRPr lang="hu-HU" dirty="0">
              <a:latin typeface="Comic Sans MS" pitchFamily="66" charset="0"/>
            </a:endParaRPr>
          </a:p>
          <a:p>
            <a:r>
              <a:rPr lang="hu-HU" dirty="0">
                <a:latin typeface="Comic Sans MS" pitchFamily="66" charset="0"/>
              </a:rPr>
              <a:t>Izomalt </a:t>
            </a:r>
            <a:r>
              <a:rPr lang="hu-HU" dirty="0" smtClean="0">
                <a:latin typeface="Comic Sans MS" pitchFamily="66" charset="0"/>
              </a:rPr>
              <a:t>(E 953)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 smtClean="0">
                <a:latin typeface="Comic Sans MS" pitchFamily="66" charset="0"/>
              </a:rPr>
              <a:t>Maltitok</a:t>
            </a:r>
            <a:r>
              <a:rPr lang="hu-HU" dirty="0" smtClean="0">
                <a:latin typeface="Comic Sans MS" pitchFamily="66" charset="0"/>
              </a:rPr>
              <a:t> (E 965)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Laktit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966)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Xilit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967)</a:t>
            </a:r>
            <a:endParaRPr lang="hu-HU" dirty="0">
              <a:latin typeface="Comic Sans MS" pitchFamily="66" charset="0"/>
            </a:endParaRPr>
          </a:p>
          <a:p>
            <a:r>
              <a:rPr lang="hu-HU" dirty="0" err="1">
                <a:latin typeface="Comic Sans MS" pitchFamily="66" charset="0"/>
              </a:rPr>
              <a:t>Eritrit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(E 968)</a:t>
            </a:r>
          </a:p>
          <a:p>
            <a:r>
              <a:rPr lang="hu-HU" dirty="0" smtClean="0">
                <a:latin typeface="Comic Sans MS" pitchFamily="66" charset="0"/>
              </a:rPr>
              <a:t>(</a:t>
            </a:r>
            <a:r>
              <a:rPr lang="hu-HU" dirty="0" err="1" smtClean="0">
                <a:latin typeface="Comic Sans MS" pitchFamily="66" charset="0"/>
              </a:rPr>
              <a:t>Poliglucitszirup</a:t>
            </a:r>
            <a:r>
              <a:rPr lang="hu-HU" dirty="0">
                <a:latin typeface="Comic Sans MS" pitchFamily="66" charset="0"/>
              </a:rPr>
              <a:t> </a:t>
            </a:r>
            <a:r>
              <a:rPr lang="hu-HU" dirty="0" smtClean="0">
                <a:latin typeface="Comic Sans MS" pitchFamily="66" charset="0"/>
              </a:rPr>
              <a:t>- E </a:t>
            </a:r>
            <a:r>
              <a:rPr lang="hu-HU" dirty="0">
                <a:latin typeface="Comic Sans MS" pitchFamily="66" charset="0"/>
              </a:rPr>
              <a:t>964)</a:t>
            </a:r>
          </a:p>
          <a:p>
            <a:endParaRPr lang="hu-HU" dirty="0">
              <a:latin typeface="Comic Sans MS" pitchFamily="66" charset="0"/>
            </a:endParaRPr>
          </a:p>
          <a:p>
            <a:endParaRPr lang="hu-HU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1581058" cy="9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8880"/>
            <a:ext cx="1944216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>
                <a:latin typeface="Comic Sans MS" panose="030F0702030302020204" pitchFamily="66" charset="0"/>
              </a:rPr>
              <a:t>Szacharin: az első mesterséges intenzív édesítőszer </a:t>
            </a:r>
            <a:endParaRPr lang="hu-HU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340768"/>
            <a:ext cx="756084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Felfedezése: véletlen</a:t>
            </a:r>
          </a:p>
          <a:p>
            <a:pPr marL="0" indent="0">
              <a:buNone/>
            </a:pPr>
            <a:r>
              <a:rPr lang="hu-HU" sz="2000" dirty="0" err="1" smtClean="0">
                <a:latin typeface="Comic Sans MS" panose="030F0702030302020204" pitchFamily="66" charset="0"/>
              </a:rPr>
              <a:t>Ira</a:t>
            </a:r>
            <a:r>
              <a:rPr lang="hu-HU" sz="2000" dirty="0" smtClean="0">
                <a:latin typeface="Comic Sans MS" panose="030F0702030302020204" pitchFamily="66" charset="0"/>
              </a:rPr>
              <a:t> </a:t>
            </a:r>
            <a:r>
              <a:rPr lang="hu-HU" sz="2000" dirty="0" err="1" smtClean="0">
                <a:latin typeface="Comic Sans MS" panose="030F0702030302020204" pitchFamily="66" charset="0"/>
              </a:rPr>
              <a:t>Remsen</a:t>
            </a:r>
            <a:r>
              <a:rPr lang="hu-HU" sz="2000" dirty="0" smtClean="0">
                <a:latin typeface="Comic Sans MS" panose="030F0702030302020204" pitchFamily="66" charset="0"/>
              </a:rPr>
              <a:t> professzor és tanítványa </a:t>
            </a:r>
            <a:r>
              <a:rPr lang="hu-HU" sz="2000" dirty="0" err="1" smtClean="0">
                <a:latin typeface="Comic Sans MS" panose="030F0702030302020204" pitchFamily="66" charset="0"/>
              </a:rPr>
              <a:t>Constantin</a:t>
            </a:r>
            <a:r>
              <a:rPr lang="hu-HU" sz="2000" dirty="0" smtClean="0">
                <a:latin typeface="Comic Sans MS" panose="030F0702030302020204" pitchFamily="66" charset="0"/>
              </a:rPr>
              <a:t> </a:t>
            </a:r>
            <a:r>
              <a:rPr lang="hu-HU" sz="2000" dirty="0" err="1" smtClean="0">
                <a:latin typeface="Comic Sans MS" panose="030F0702030302020204" pitchFamily="66" charset="0"/>
              </a:rPr>
              <a:t>Fahlberg</a:t>
            </a:r>
            <a:r>
              <a:rPr lang="hu-HU" sz="2000" dirty="0" smtClean="0">
                <a:latin typeface="Comic Sans MS" panose="030F0702030302020204" pitchFamily="66" charset="0"/>
              </a:rPr>
              <a:t> toluol származékokkal kísérletezett </a:t>
            </a:r>
            <a:r>
              <a:rPr lang="hu-HU" sz="2000" dirty="0">
                <a:latin typeface="Comic Sans MS" panose="030F0702030302020204" pitchFamily="66" charset="0"/>
              </a:rPr>
              <a:t>(</a:t>
            </a:r>
            <a:r>
              <a:rPr lang="hu-HU" sz="2000" dirty="0" err="1">
                <a:latin typeface="Comic Sans MS" panose="030F0702030302020204" pitchFamily="66" charset="0"/>
              </a:rPr>
              <a:t>Johns</a:t>
            </a:r>
            <a:r>
              <a:rPr lang="hu-HU" sz="2000" dirty="0">
                <a:latin typeface="Comic Sans MS" panose="030F0702030302020204" pitchFamily="66" charset="0"/>
              </a:rPr>
              <a:t> </a:t>
            </a:r>
            <a:r>
              <a:rPr lang="hu-HU" sz="2000" dirty="0" err="1">
                <a:latin typeface="Comic Sans MS" panose="030F0702030302020204" pitchFamily="66" charset="0"/>
              </a:rPr>
              <a:t>Hopkins</a:t>
            </a:r>
            <a:r>
              <a:rPr lang="hu-HU" sz="2000" dirty="0">
                <a:latin typeface="Comic Sans MS" panose="030F0702030302020204" pitchFamily="66" charset="0"/>
              </a:rPr>
              <a:t> egyetem, 1879) </a:t>
            </a:r>
            <a:endParaRPr lang="hu-H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Egyikük (ki?) vegyszeres kézzel evett</a:t>
            </a:r>
          </a:p>
          <a:p>
            <a:pPr marL="0" indent="0">
              <a:buNone/>
            </a:pPr>
            <a:endParaRPr lang="hu-H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az ételnek intenzív édes íze lett  </a:t>
            </a:r>
          </a:p>
          <a:p>
            <a:pPr marL="0" indent="0">
              <a:buNone/>
            </a:pPr>
            <a:endParaRPr lang="hu-H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b="1" dirty="0" smtClean="0">
                <a:latin typeface="Comic Sans MS" panose="030F0702030302020204" pitchFamily="66" charset="0"/>
              </a:rPr>
              <a:t>prioritási </a:t>
            </a:r>
            <a:r>
              <a:rPr lang="hu-HU" sz="2000" b="1" dirty="0">
                <a:latin typeface="Comic Sans MS" panose="030F0702030302020204" pitchFamily="66" charset="0"/>
              </a:rPr>
              <a:t>vita </a:t>
            </a:r>
            <a:endParaRPr lang="hu-HU" sz="2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000" b="1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dirty="0" err="1" smtClean="0">
                <a:latin typeface="Comic Sans MS" panose="030F0702030302020204" pitchFamily="66" charset="0"/>
              </a:rPr>
              <a:t>Fahlberg</a:t>
            </a:r>
            <a:r>
              <a:rPr lang="hu-HU" sz="2000" dirty="0" smtClean="0">
                <a:latin typeface="Comic Sans MS" panose="030F0702030302020204" pitchFamily="66" charset="0"/>
              </a:rPr>
              <a:t> szabadalmaztatta</a:t>
            </a:r>
            <a:endParaRPr lang="hu-HU" sz="2000" b="1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Név: cukor latin nevéből (</a:t>
            </a:r>
            <a:r>
              <a:rPr lang="hu-HU" sz="2000" dirty="0" err="1" smtClean="0">
                <a:latin typeface="Comic Sans MS" panose="030F0702030302020204" pitchFamily="66" charset="0"/>
              </a:rPr>
              <a:t>saccharum</a:t>
            </a:r>
            <a:r>
              <a:rPr lang="hu-HU" sz="2000" dirty="0" smtClean="0">
                <a:latin typeface="Comic Sans MS" panose="030F0702030302020204" pitchFamily="66" charset="0"/>
              </a:rPr>
              <a:t>)</a:t>
            </a:r>
            <a:endParaRPr lang="hu-HU" sz="20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hu-HU" sz="20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Comic Sans MS" panose="030F0702030302020204" pitchFamily="66" charset="0"/>
              </a:rPr>
              <a:t>Hosszú ideig egyetlen intenzív édesítőszer</a:t>
            </a:r>
            <a:endParaRPr lang="hu-HU" sz="2000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618892" y="5034081"/>
            <a:ext cx="2539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/>
              <a:t>Módosított kép: https</a:t>
            </a:r>
            <a:r>
              <a:rPr lang="hu-HU" sz="1000" dirty="0"/>
              <a:t>://</a:t>
            </a:r>
            <a:r>
              <a:rPr lang="hu-HU" sz="1000" dirty="0" smtClean="0"/>
              <a:t>www.colourbox.com</a:t>
            </a:r>
            <a:endParaRPr lang="hu-HU" sz="10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4431102" y="3933056"/>
            <a:ext cx="1441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err="1"/>
              <a:t>benzoesav-szulfimid</a:t>
            </a:r>
            <a:endParaRPr lang="hu-HU" sz="1200" dirty="0"/>
          </a:p>
        </p:txBody>
      </p:sp>
      <p:sp>
        <p:nvSpPr>
          <p:cNvPr id="8" name="Lefelé nyíl 7"/>
          <p:cNvSpPr/>
          <p:nvPr/>
        </p:nvSpPr>
        <p:spPr>
          <a:xfrm>
            <a:off x="2195736" y="2708920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876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1346"/>
            <a:ext cx="2669144" cy="33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075" y="418654"/>
            <a:ext cx="7056784" cy="70609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Mesterséges intenzív édesítőszerek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11714"/>
              </p:ext>
            </p:extLst>
          </p:nvPr>
        </p:nvGraphicFramePr>
        <p:xfrm>
          <a:off x="194047" y="2276872"/>
          <a:ext cx="8827641" cy="397991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186910"/>
                <a:gridCol w="593454"/>
                <a:gridCol w="1038546"/>
                <a:gridCol w="3051696"/>
                <a:gridCol w="2957035"/>
              </a:tblGrid>
              <a:tr h="7735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É</a:t>
                      </a:r>
                      <a:r>
                        <a:rPr lang="hu-HU" sz="1600" dirty="0" smtClean="0">
                          <a:effectLst/>
                        </a:rPr>
                        <a:t>desítőszer </a:t>
                      </a:r>
                      <a:r>
                        <a:rPr lang="hu-HU" sz="1600" dirty="0">
                          <a:effectLst/>
                        </a:rPr>
                        <a:t>neve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E szám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É</a:t>
                      </a:r>
                      <a:r>
                        <a:rPr lang="hu-HU" sz="1600" dirty="0" smtClean="0">
                          <a:effectLst/>
                        </a:rPr>
                        <a:t>desítő </a:t>
                      </a:r>
                      <a:r>
                        <a:rPr lang="hu-HU" sz="1600" dirty="0">
                          <a:effectLst/>
                        </a:rPr>
                        <a:t>erő cukorhoz viszonyítva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Tulajdonságok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</a:t>
                      </a:r>
                      <a:r>
                        <a:rPr lang="hu-HU" sz="1600" dirty="0" smtClean="0">
                          <a:effectLst/>
                        </a:rPr>
                        <a:t>éldák </a:t>
                      </a:r>
                      <a:r>
                        <a:rPr lang="hu-HU" sz="1600" dirty="0">
                          <a:effectLst/>
                        </a:rPr>
                        <a:t>felhasználásra</a:t>
                      </a:r>
                      <a:endParaRPr lang="hu-H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725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Szacharinok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E 954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kern="1800" dirty="0">
                          <a:effectLst/>
                        </a:rPr>
                        <a:t>200-700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hő</a:t>
                      </a:r>
                      <a:r>
                        <a:rPr lang="hu-HU" sz="1500" baseline="0" dirty="0" smtClean="0">
                          <a:effectLst/>
                        </a:rPr>
                        <a:t> hatására</a:t>
                      </a:r>
                      <a:r>
                        <a:rPr lang="hu-HU" sz="1500" dirty="0" smtClean="0">
                          <a:effectLst/>
                        </a:rPr>
                        <a:t> keserűvé válik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pH stabil</a:t>
                      </a:r>
                      <a:endParaRPr lang="hu-HU" sz="15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solidFill>
                            <a:schemeClr val="tx2"/>
                          </a:solidFill>
                          <a:effectLst/>
                        </a:rPr>
                        <a:t>fémes utóíz </a:t>
                      </a:r>
                      <a:endParaRPr lang="hu-HU" sz="15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asztali </a:t>
                      </a:r>
                      <a:r>
                        <a:rPr lang="hu-HU" sz="1500" dirty="0" smtClean="0">
                          <a:effectLst/>
                        </a:rPr>
                        <a:t>édesítőszerek, cukormentes rágógumik</a:t>
                      </a:r>
                      <a:r>
                        <a:rPr lang="hu-HU" sz="1500" dirty="0">
                          <a:effectLst/>
                        </a:rPr>
                        <a:t>, </a:t>
                      </a:r>
                      <a:r>
                        <a:rPr lang="hu-HU" sz="1500" dirty="0" smtClean="0">
                          <a:effectLst/>
                        </a:rPr>
                        <a:t>üdítőitalok*, gyümölcskonzervek*, édességek*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7251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Ciklamátok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E 952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30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a </a:t>
                      </a:r>
                      <a:r>
                        <a:rPr lang="hu-HU" sz="1500" dirty="0">
                          <a:effectLst/>
                        </a:rPr>
                        <a:t>szacharin kellemetlen </a:t>
                      </a:r>
                      <a:r>
                        <a:rPr lang="hu-HU" sz="1500" b="1" dirty="0">
                          <a:solidFill>
                            <a:schemeClr val="tx2"/>
                          </a:solidFill>
                          <a:effectLst/>
                        </a:rPr>
                        <a:t>utóízét </a:t>
                      </a:r>
                      <a:r>
                        <a:rPr lang="hu-HU" sz="1500" b="1" dirty="0" smtClean="0">
                          <a:solidFill>
                            <a:schemeClr val="tx2"/>
                          </a:solidFill>
                          <a:effectLst/>
                        </a:rPr>
                        <a:t>elfedi</a:t>
                      </a:r>
                      <a:endParaRPr lang="hu-HU" sz="15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>
                          <a:effectLst/>
                        </a:rPr>
                        <a:t>hőstabil</a:t>
                      </a:r>
                      <a:r>
                        <a:rPr lang="hu-HU" sz="1500" dirty="0" smtClean="0">
                          <a:effectLst/>
                        </a:rPr>
                        <a:t>, pH stabil</a:t>
                      </a: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asztali édesítőszerek</a:t>
                      </a:r>
                      <a:r>
                        <a:rPr lang="hu-HU" sz="1500" dirty="0" smtClean="0">
                          <a:effectLst/>
                        </a:rPr>
                        <a:t>, üdítőitalok*, </a:t>
                      </a:r>
                      <a:r>
                        <a:rPr lang="hu-HU" sz="1500" dirty="0">
                          <a:effectLst/>
                        </a:rPr>
                        <a:t>gyógyszerkészítmények </a:t>
                      </a:r>
                      <a:endParaRPr lang="hu-HU" sz="1500" dirty="0" smtClean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>
                          <a:effectLst/>
                        </a:rPr>
                        <a:t>Egyesült Államokban </a:t>
                      </a:r>
                      <a:r>
                        <a:rPr lang="hu-HU" sz="1500" dirty="0" smtClean="0">
                          <a:effectLst/>
                        </a:rPr>
                        <a:t>tiltott)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789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Aceszulfám K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E 950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200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>
                          <a:effectLst/>
                        </a:rPr>
                        <a:t>hőstabil</a:t>
                      </a:r>
                      <a:r>
                        <a:rPr lang="hu-HU" sz="1500" dirty="0" smtClean="0">
                          <a:effectLst/>
                        </a:rPr>
                        <a:t>, pH stabil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keserű </a:t>
                      </a:r>
                      <a:r>
                        <a:rPr lang="hu-HU" sz="1500" dirty="0">
                          <a:effectLst/>
                        </a:rPr>
                        <a:t>utóíz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hu-HU" sz="1500" dirty="0">
                          <a:effectLst/>
                        </a:rPr>
                        <a:t>asztali </a:t>
                      </a:r>
                      <a:r>
                        <a:rPr lang="hu-HU" sz="1500" dirty="0" smtClean="0">
                          <a:effectLst/>
                        </a:rPr>
                        <a:t>édesítőszerek, üdítőitalok*,  joghurtok*, fagylaltok*, egyes dzsemek, egyes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dirty="0" smtClean="0">
                          <a:effectLst/>
                        </a:rPr>
                        <a:t>sütőipari </a:t>
                      </a:r>
                      <a:r>
                        <a:rPr lang="hu-HU" sz="1500" dirty="0">
                          <a:effectLst/>
                        </a:rPr>
                        <a:t>termékek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9668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Aszpartám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E 951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160-220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tx2"/>
                          </a:solidFill>
                          <a:effectLst/>
                        </a:rPr>
                        <a:t>cukorhoz hasonló íz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solidFill>
                            <a:schemeClr val="tx2"/>
                          </a:solidFill>
                          <a:effectLst/>
                        </a:rPr>
                        <a:t>csak savas </a:t>
                      </a:r>
                      <a:r>
                        <a:rPr lang="hu-HU" sz="1500" b="1" dirty="0">
                          <a:solidFill>
                            <a:schemeClr val="tx2"/>
                          </a:solidFill>
                          <a:effectLst/>
                        </a:rPr>
                        <a:t>közegben stabil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>
                          <a:solidFill>
                            <a:schemeClr val="tx2"/>
                          </a:solidFill>
                          <a:effectLst/>
                        </a:rPr>
                        <a:t>nem </a:t>
                      </a:r>
                      <a:r>
                        <a:rPr lang="hu-HU" sz="1500" b="1" dirty="0" err="1">
                          <a:solidFill>
                            <a:schemeClr val="tx2"/>
                          </a:solidFill>
                          <a:effectLst/>
                        </a:rPr>
                        <a:t>hőstabil</a:t>
                      </a:r>
                      <a:endParaRPr lang="hu-HU" sz="15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b="1" dirty="0" err="1">
                          <a:solidFill>
                            <a:schemeClr val="tx2"/>
                          </a:solidFill>
                          <a:effectLst/>
                        </a:rPr>
                        <a:t>fenil-alanin-forrást</a:t>
                      </a:r>
                      <a:r>
                        <a:rPr lang="hu-HU" sz="1500" b="1" dirty="0">
                          <a:solidFill>
                            <a:schemeClr val="tx2"/>
                          </a:solidFill>
                          <a:effectLst/>
                        </a:rPr>
                        <a:t> tartalmaz</a:t>
                      </a:r>
                      <a:endParaRPr lang="hu-HU" sz="15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asztali édesítőszerek, </a:t>
                      </a:r>
                      <a:r>
                        <a:rPr lang="hu-HU" sz="1500" dirty="0" smtClean="0">
                          <a:effectLst/>
                        </a:rPr>
                        <a:t>üdítőitalok* 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94048" y="1638054"/>
            <a:ext cx="5540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latin typeface="Comic Sans MS" panose="030F0702030302020204" pitchFamily="66" charset="0"/>
              </a:rPr>
              <a:t>Véletlen felfedezett édesítőszerek:</a:t>
            </a:r>
            <a:endParaRPr lang="hu-HU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323528" y="6399173"/>
            <a:ext cx="535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*csökkentett </a:t>
            </a:r>
            <a:r>
              <a:rPr lang="hu-HU" sz="1400" dirty="0"/>
              <a:t>energiatartalmú vagy hozzáadott cukor nélküli termékek</a:t>
            </a:r>
          </a:p>
        </p:txBody>
      </p:sp>
    </p:spTree>
    <p:extLst>
      <p:ext uri="{BB962C8B-B14F-4D97-AF65-F5344CB8AC3E}">
        <p14:creationId xmlns:p14="http://schemas.microsoft.com/office/powerpoint/2010/main" val="379682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696"/>
            <a:ext cx="1439323" cy="176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992468" cy="706090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latin typeface="Comic Sans MS" panose="030F0702030302020204" pitchFamily="66" charset="0"/>
              </a:rPr>
              <a:t>Mesterséges intenzív édesítőszerek</a:t>
            </a:r>
            <a:endParaRPr lang="hu-HU" sz="3200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250268"/>
              </p:ext>
            </p:extLst>
          </p:nvPr>
        </p:nvGraphicFramePr>
        <p:xfrm>
          <a:off x="251519" y="2276872"/>
          <a:ext cx="8640961" cy="367240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16584"/>
                <a:gridCol w="639601"/>
                <a:gridCol w="1103114"/>
                <a:gridCol w="3122364"/>
                <a:gridCol w="2759298"/>
              </a:tblGrid>
              <a:tr h="876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édesítőszer neve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E szám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édesítő erő cukorhoz viszonyítva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tulajdonságok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példák felhasználásra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6562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Szukralóz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E 955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600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hőstabil</a:t>
                      </a:r>
                      <a:endParaRPr lang="hu-HU" sz="15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jó ízű (nincs kellemetlen utóíz)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asztali </a:t>
                      </a:r>
                      <a:r>
                        <a:rPr lang="hu-HU" sz="1500" dirty="0" smtClean="0">
                          <a:effectLst/>
                        </a:rPr>
                        <a:t>édesítőszerek</a:t>
                      </a:r>
                      <a:endParaRPr lang="hu-HU" sz="1500" dirty="0">
                        <a:effectLst/>
                      </a:endParaRPr>
                    </a:p>
                  </a:txBody>
                  <a:tcPr marL="42167" marR="42167" marT="0" marB="0" anchor="ctr"/>
                </a:tc>
              </a:tr>
              <a:tr h="7581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Aszpartám-aceszulfámsó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E 962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350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vízben jól oldódik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tiszta, édes íz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asztali édesítőszerek, </a:t>
                      </a:r>
                      <a:r>
                        <a:rPr lang="hu-HU" sz="1500" dirty="0" smtClean="0">
                          <a:effectLst/>
                        </a:rPr>
                        <a:t>instant italporok*, desszertporok*, cukormentes rágógumik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876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Neotám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E 961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>
                          <a:effectLst/>
                        </a:rPr>
                        <a:t>7000-13 000</a:t>
                      </a:r>
                      <a:endParaRPr lang="hu-H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tisztán édes ízű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ízfokozó tulajdonságú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mérsékelten </a:t>
                      </a:r>
                      <a:r>
                        <a:rPr lang="hu-HU" sz="1500" dirty="0" err="1">
                          <a:effectLst/>
                        </a:rPr>
                        <a:t>hőstabil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asztali édesítőszerek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  <a:tr h="5054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 err="1">
                          <a:effectLst/>
                        </a:rPr>
                        <a:t>Advantám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E 969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37 000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savas italokban, hő hatására részben bomlik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500" dirty="0">
                          <a:effectLst/>
                        </a:rPr>
                        <a:t>(még új)</a:t>
                      </a:r>
                      <a:endParaRPr lang="hu-H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167" marR="42167" marT="0" marB="0" anchor="ctr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0" y="1268760"/>
            <a:ext cx="7380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latin typeface="Comic Sans MS" panose="030F0702030302020204" pitchFamily="66" charset="0"/>
              </a:rPr>
              <a:t>Tervezett kutatómunkával létrehozott édesítőszerek:</a:t>
            </a:r>
            <a:endParaRPr lang="hu-HU" sz="2400" b="1" dirty="0">
              <a:latin typeface="Comic Sans MS" panose="030F0702030302020204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23528" y="6399173"/>
            <a:ext cx="5359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 smtClean="0"/>
              <a:t>*csökkentett </a:t>
            </a:r>
            <a:r>
              <a:rPr lang="hu-HU" sz="1400" dirty="0"/>
              <a:t>energiatartalmú vagy hozzáadott cukor nélküli termékek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380312" y="2019037"/>
            <a:ext cx="14991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/>
              <a:t>http://</a:t>
            </a:r>
            <a:r>
              <a:rPr lang="hu-HU" sz="1000" dirty="0" smtClean="0"/>
              <a:t>hu.stockfresh.com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31901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3926</TotalTime>
  <Words>1365</Words>
  <Application>Microsoft Office PowerPoint</Application>
  <PresentationFormat>Diavetítés a képernyőre (4:3 oldalarány)</PresentationFormat>
  <Paragraphs>333</Paragraphs>
  <Slides>21</Slides>
  <Notes>14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2" baseType="lpstr">
      <vt:lpstr>Office-téma</vt:lpstr>
      <vt:lpstr>Cukormentes édes ízek  Amit az édesítőszerekről tudni kell</vt:lpstr>
      <vt:lpstr>PowerPoint bemutató</vt:lpstr>
      <vt:lpstr>Az ókori „édesítőszer”: ólomcukor (ólom-acetát)</vt:lpstr>
      <vt:lpstr>Édesítőszerek biztonságossága</vt:lpstr>
      <vt:lpstr>ADI meghatározása</vt:lpstr>
      <vt:lpstr>Édesítőszerek felhasználása</vt:lpstr>
      <vt:lpstr>Szacharin: az első mesterséges intenzív édesítőszer </vt:lpstr>
      <vt:lpstr>Mesterséges intenzív édesítőszerek</vt:lpstr>
      <vt:lpstr>Mesterséges intenzív édesítőszerek</vt:lpstr>
      <vt:lpstr>Mennyi édesített üdítővel innánk meg ADI mennyiséget? </vt:lpstr>
      <vt:lpstr>Természetes eredetű intenzív édesítőszerek</vt:lpstr>
      <vt:lpstr>Természetes intenzív édesítőszerek</vt:lpstr>
      <vt:lpstr>Természetes intenzív édesítőszerek folyt.</vt:lpstr>
      <vt:lpstr>Cukoralkoholok (poliolok)</vt:lpstr>
      <vt:lpstr>Cukoralkoholok</vt:lpstr>
      <vt:lpstr>Cukoralkoholok hűsítő hatása</vt:lpstr>
      <vt:lpstr>Cukoralkoholok</vt:lpstr>
      <vt:lpstr>Cukoralkoholok felhasználása</vt:lpstr>
      <vt:lpstr>Édesítőszer keverékek</vt:lpstr>
      <vt:lpstr>Egészségre vonatkozó, engedélyezett állítások (432/2012/EU RENDELET)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Édesítőszerek</dc:title>
  <dc:creator>Frecskáné Dr. Csáki Katalin</dc:creator>
  <cp:lastModifiedBy>Frecskáné Dr. Csáki Katalin</cp:lastModifiedBy>
  <cp:revision>258</cp:revision>
  <cp:lastPrinted>2015-11-05T14:18:52Z</cp:lastPrinted>
  <dcterms:created xsi:type="dcterms:W3CDTF">2015-10-06T08:17:48Z</dcterms:created>
  <dcterms:modified xsi:type="dcterms:W3CDTF">2015-11-06T09:04:03Z</dcterms:modified>
</cp:coreProperties>
</file>