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58" r:id="rId3"/>
    <p:sldId id="259" r:id="rId4"/>
    <p:sldId id="265" r:id="rId5"/>
    <p:sldId id="264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70" r:id="rId14"/>
    <p:sldId id="271" r:id="rId15"/>
    <p:sldId id="272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66" r:id="rId25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800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1" autoAdjust="0"/>
    <p:restoredTop sz="94660"/>
  </p:normalViewPr>
  <p:slideViewPr>
    <p:cSldViewPr>
      <p:cViewPr varScale="1">
        <p:scale>
          <a:sx n="73" d="100"/>
          <a:sy n="73" d="100"/>
        </p:scale>
        <p:origin x="-10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95D4A6-5DAD-4AC0-9847-1E2E78CBE333}" type="datetimeFigureOut">
              <a:rPr lang="hu-HU"/>
              <a:pPr/>
              <a:t>2014.06.10.</a:t>
            </a:fld>
            <a:endParaRPr lang="hu-H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A945E-4BC3-4F94-94D2-11616179B64A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830B5-56F5-4111-B8FF-1CB05A075BB1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B439-EFB5-4DB4-BD61-7D0B2922569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2A68-7D25-4414-8B4B-2A1570D56577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721C3-67E7-4815-B92A-BE953564FB7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B8A97-994A-447D-8D2E-9E18ABBE3C03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681EC-9787-4926-A21B-0D3682ED8A9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F3D38-1939-48B6-B50A-AA569474B424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E6D5B-7E75-489B-A53C-8729768C4ED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DF04D-E185-4871-BBDF-E5207D3B2540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1D9C-8AB1-40D2-86F7-2BC51E794C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DD58A-E83A-4972-ACD3-0E617A128C86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349FD-E499-489C-B2B4-CE8E8B81F95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6E3CC-1367-47D1-AD4B-05D5F928A401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825F-2AC7-4157-BC7C-DA47EEBDF62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92D5B-9D29-430A-862E-9713D876F7FE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6E42D-4A65-4B8D-A713-6CB27A0938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64049-CC52-4FFE-9183-A578C0A5548C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83393-B4EE-4C4D-9626-0FC35C99B5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2B458-ACB7-404A-A81C-4841E2D632F0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02C17-B401-4639-A6D4-60BA87AE262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B2785-A57C-4293-A887-A87BBE00B354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14389-6904-40B0-B70A-E7990ECF744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874379-DDF1-4D7C-8A32-2C16B1F256AD}" type="datetimeFigureOut">
              <a:rPr lang="hu-HU"/>
              <a:pPr>
                <a:defRPr/>
              </a:pPr>
              <a:t>2014.06.10.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CBB055-E442-4A1E-A6E0-B32DC7C8A64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bih.gov.hu/szakteruletek/szakteruletek/allattenyesztes/szakteruletek/lo/nyomtatvanyok/ai_lo_nyomtatvany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bih.gov.hu/szakteruletek/szakteruletek/allattenyesztes/szakteruletek/lo/nyomtatvanyok/ai_lo_nyomtatvany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bih.gov.hu/szakteruletek/szakteruletek/allattenyeszte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ím 1"/>
          <p:cNvSpPr>
            <a:spLocks noGrp="1"/>
          </p:cNvSpPr>
          <p:nvPr>
            <p:ph type="ctrTitle"/>
          </p:nvPr>
        </p:nvSpPr>
        <p:spPr>
          <a:xfrm>
            <a:off x="609600" y="2895600"/>
            <a:ext cx="8229600" cy="1371600"/>
          </a:xfrm>
        </p:spPr>
        <p:txBody>
          <a:bodyPr/>
          <a:lstStyle/>
          <a:p>
            <a:pPr algn="l" eaLnBrk="1" hangingPunct="1"/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A l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f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é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l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é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k egyedeinek azonos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í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t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á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s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á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r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l sz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l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 </a:t>
            </a:r>
            <a:r>
              <a:rPr lang="hu-HU" sz="2800" b="1" i="1" dirty="0" smtClean="0">
                <a:solidFill>
                  <a:srgbClr val="800000"/>
                </a:solidFill>
              </a:rPr>
              <a:t/>
            </a:r>
            <a:br>
              <a:rPr lang="hu-HU" sz="2800" b="1" i="1" dirty="0" smtClean="0">
                <a:solidFill>
                  <a:srgbClr val="800000"/>
                </a:solidFill>
              </a:rPr>
            </a:b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110/2013. (IV. 9.) Korm. rendelet </a:t>
            </a:r>
            <a:r>
              <a:rPr lang="hu-HU" sz="2800" b="1" i="1" dirty="0" smtClean="0">
                <a:solidFill>
                  <a:srgbClr val="800000"/>
                </a:solidFill>
              </a:rPr>
              <a:t/>
            </a:r>
            <a:br>
              <a:rPr lang="hu-HU" sz="2800" b="1" i="1" dirty="0" smtClean="0">
                <a:solidFill>
                  <a:srgbClr val="800000"/>
                </a:solidFill>
              </a:rPr>
            </a:b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l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f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é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l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é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k azonos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í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t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á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s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á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ra vonatkoz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ó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 elő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í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r</a:t>
            </a:r>
            <a:r>
              <a:rPr lang="hu-HU" sz="2800" b="1" i="1" dirty="0" smtClean="0">
                <a:solidFill>
                  <a:srgbClr val="800000"/>
                </a:solidFill>
                <a:latin typeface="Times New Roman"/>
                <a:cs typeface="Arial" charset="0"/>
              </a:rPr>
              <a:t>á</a:t>
            </a:r>
            <a:r>
              <a:rPr lang="hu-HU" sz="2800" b="1" i="1" dirty="0" smtClean="0">
                <a:solidFill>
                  <a:srgbClr val="800000"/>
                </a:solidFill>
                <a:cs typeface="Arial" charset="0"/>
              </a:rPr>
              <a:t>sai</a:t>
            </a:r>
            <a:r>
              <a:rPr lang="hu-HU" sz="2800" b="1" i="1" dirty="0" smtClean="0">
                <a:cs typeface="Arial" charset="0"/>
              </a:rPr>
              <a:t/>
            </a:r>
            <a:br>
              <a:rPr lang="hu-HU" sz="2800" b="1" i="1" dirty="0" smtClean="0">
                <a:cs typeface="Arial" charset="0"/>
              </a:rPr>
            </a:br>
            <a:endParaRPr lang="hu-HU" sz="2800" b="1" i="1" dirty="0" smtClean="0">
              <a:cs typeface="Arial" charset="0"/>
            </a:endParaRPr>
          </a:p>
        </p:txBody>
      </p:sp>
      <p:sp>
        <p:nvSpPr>
          <p:cNvPr id="13315" name="Alcím 2"/>
          <p:cNvSpPr>
            <a:spLocks noGrp="1"/>
          </p:cNvSpPr>
          <p:nvPr>
            <p:ph type="subTitle" idx="1"/>
          </p:nvPr>
        </p:nvSpPr>
        <p:spPr>
          <a:xfrm>
            <a:off x="1066800" y="4724400"/>
            <a:ext cx="2819400" cy="428625"/>
          </a:xfrm>
        </p:spPr>
        <p:txBody>
          <a:bodyPr/>
          <a:lstStyle/>
          <a:p>
            <a:pPr algn="l" eaLnBrk="1" hangingPunct="1">
              <a:lnSpc>
                <a:spcPts val="2500"/>
              </a:lnSpc>
            </a:pPr>
            <a:r>
              <a:rPr lang="hu-HU" sz="2000" b="1" dirty="0" err="1" smtClean="0">
                <a:solidFill>
                  <a:srgbClr val="339966"/>
                </a:solidFill>
                <a:latin typeface="Monotype Corsiva" pitchFamily="66" charset="0"/>
              </a:rPr>
              <a:t>Machalekné</a:t>
            </a:r>
            <a:r>
              <a:rPr lang="hu-HU" sz="2000" b="1" dirty="0" smtClean="0">
                <a:solidFill>
                  <a:srgbClr val="339966"/>
                </a:solidFill>
                <a:latin typeface="Monotype Corsiva" pitchFamily="66" charset="0"/>
              </a:rPr>
              <a:t> </a:t>
            </a:r>
            <a:r>
              <a:rPr lang="hu-HU" sz="2000" b="1" dirty="0" err="1" smtClean="0">
                <a:solidFill>
                  <a:srgbClr val="339966"/>
                </a:solidFill>
                <a:latin typeface="Monotype Corsiva" pitchFamily="66" charset="0"/>
              </a:rPr>
              <a:t>Kis-Vén</a:t>
            </a:r>
            <a:r>
              <a:rPr lang="hu-HU" sz="2000" b="1" dirty="0" smtClean="0">
                <a:solidFill>
                  <a:srgbClr val="339966"/>
                </a:solidFill>
                <a:latin typeface="Monotype Corsiva" pitchFamily="66" charset="0"/>
              </a:rPr>
              <a:t> Márta</a:t>
            </a:r>
          </a:p>
        </p:txBody>
      </p:sp>
      <p:sp>
        <p:nvSpPr>
          <p:cNvPr id="13317" name="Alcím 2"/>
          <p:cNvSpPr txBox="1">
            <a:spLocks/>
          </p:cNvSpPr>
          <p:nvPr/>
        </p:nvSpPr>
        <p:spPr bwMode="auto">
          <a:xfrm>
            <a:off x="1066800" y="5486400"/>
            <a:ext cx="1828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r>
              <a:rPr lang="hu-HU">
                <a:solidFill>
                  <a:srgbClr val="339966"/>
                </a:solidFill>
                <a:latin typeface="Monotype Corsiva" pitchFamily="66" charset="0"/>
                <a:cs typeface="Arial" charset="0"/>
              </a:rPr>
              <a:t>szakreferens</a:t>
            </a:r>
          </a:p>
        </p:txBody>
      </p:sp>
      <p:sp>
        <p:nvSpPr>
          <p:cNvPr id="13318" name="Alcím 2"/>
          <p:cNvSpPr txBox="1">
            <a:spLocks/>
          </p:cNvSpPr>
          <p:nvPr/>
        </p:nvSpPr>
        <p:spPr bwMode="auto">
          <a:xfrm>
            <a:off x="5867400" y="5715000"/>
            <a:ext cx="26670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r>
              <a:rPr lang="hu-HU" dirty="0">
                <a:latin typeface="Monotype Corsiva" pitchFamily="66" charset="0"/>
                <a:cs typeface="Arial" charset="0"/>
              </a:rPr>
              <a:t>2014. </a:t>
            </a:r>
            <a:r>
              <a:rPr lang="hu-HU">
                <a:latin typeface="Monotype Corsiva" pitchFamily="66" charset="0"/>
                <a:cs typeface="Arial" charset="0"/>
              </a:rPr>
              <a:t>május </a:t>
            </a:r>
            <a:r>
              <a:rPr lang="hu-HU" smtClean="0">
                <a:latin typeface="Monotype Corsiva" pitchFamily="66" charset="0"/>
                <a:cs typeface="Arial" charset="0"/>
              </a:rPr>
              <a:t> 15, 22, 29</a:t>
            </a:r>
            <a:r>
              <a:rPr lang="hu-HU" dirty="0" smtClean="0">
                <a:latin typeface="Monotype Corsiva" pitchFamily="66" charset="0"/>
                <a:cs typeface="Arial" charset="0"/>
              </a:rPr>
              <a:t>.</a:t>
            </a:r>
            <a:endParaRPr lang="hu-HU" dirty="0">
              <a:latin typeface="Monotype Corsiva" pitchFamily="66" charset="0"/>
              <a:cs typeface="Arial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066800" y="51054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i="1">
                <a:solidFill>
                  <a:srgbClr val="339966"/>
                </a:solidFill>
                <a:latin typeface="Monotype Corsiva" pitchFamily="66" charset="0"/>
              </a:rPr>
              <a:t>NÉBIH Állattenyésztési Igazgatóság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 advAuto="0"/>
      <p:bldP spid="13315" grpId="0" build="p" autoUpdateAnimBg="0" advAuto="0"/>
      <p:bldP spid="13317" grpId="0" autoUpdateAnimBg="0"/>
      <p:bldP spid="13318" grpId="0" autoUpdateAnimBg="0"/>
      <p:bldP spid="13319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ím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smtClean="0"/>
              <a:t>E</a:t>
            </a:r>
            <a:r>
              <a:rPr lang="hu-HU" sz="2600" b="1" dirty="0" smtClean="0">
                <a:cs typeface="Times New Roman" pitchFamily="18" charset="0"/>
              </a:rPr>
              <a:t>gyedi, tartós megjelölés elvégzésére jogosultak </a:t>
            </a:r>
            <a:endParaRPr lang="hu-HU" sz="2600" b="1" dirty="0" smtClean="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7772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 algn="just">
              <a:spcBef>
                <a:spcPct val="50000"/>
              </a:spcBef>
              <a:buFontTx/>
              <a:buAutoNum type="arabicPeriod"/>
            </a:pPr>
            <a:r>
              <a:rPr lang="hu-HU" dirty="0"/>
              <a:t>elsődleges jelölés </a:t>
            </a:r>
            <a:r>
              <a:rPr lang="hu-HU" dirty="0" err="1"/>
              <a:t>lóútlevél</a:t>
            </a:r>
            <a:r>
              <a:rPr lang="hu-HU" dirty="0"/>
              <a:t> kiváltásával egybekötve</a:t>
            </a:r>
          </a:p>
          <a:p>
            <a:pPr marL="838200" lvl="1" indent="-381000" algn="just">
              <a:spcBef>
                <a:spcPct val="50000"/>
              </a:spcBef>
              <a:buFontTx/>
              <a:buChar char="•"/>
            </a:pPr>
            <a:r>
              <a:rPr lang="hu-HU" dirty="0" err="1"/>
              <a:t>transzponder</a:t>
            </a:r>
            <a:r>
              <a:rPr lang="hu-HU" dirty="0"/>
              <a:t>: a kibocsátó szerv megbízásából állatorvos vagy állatorvosi asszisztens </a:t>
            </a:r>
            <a:r>
              <a:rPr lang="hu-HU" dirty="0" smtClean="0"/>
              <a:t>végzi</a:t>
            </a:r>
            <a:endParaRPr lang="hu-HU" dirty="0"/>
          </a:p>
          <a:p>
            <a:pPr marL="838200" lvl="1" indent="-381000" algn="just">
              <a:spcBef>
                <a:spcPct val="50000"/>
              </a:spcBef>
              <a:buFontTx/>
              <a:buChar char="•"/>
            </a:pPr>
            <a:r>
              <a:rPr lang="hu-HU" dirty="0"/>
              <a:t>alternatív jelölés: kibocsátó szerv végzi</a:t>
            </a:r>
          </a:p>
          <a:p>
            <a:pPr marL="381000" indent="-381000" algn="just">
              <a:spcBef>
                <a:spcPct val="50000"/>
              </a:spcBef>
            </a:pPr>
            <a:r>
              <a:rPr lang="hu-HU" i="1" dirty="0"/>
              <a:t>	</a:t>
            </a:r>
            <a:r>
              <a:rPr lang="hu-HU" sz="1800" i="1" dirty="0"/>
              <a:t>(csikójelölési jegyzőkönyv, lóútlevél-igénylőlap, tulajdonosi nyilatkozat)</a:t>
            </a:r>
          </a:p>
          <a:p>
            <a:pPr marL="381000" indent="-381000" algn="just">
              <a:spcBef>
                <a:spcPts val="0"/>
              </a:spcBef>
            </a:pPr>
            <a:r>
              <a:rPr lang="hu-HU" sz="1800" i="1" dirty="0"/>
              <a:t>	(Korm. rendelet 4. § (4) bekezdés)</a:t>
            </a:r>
            <a:endParaRPr lang="hu-HU" sz="1800" dirty="0"/>
          </a:p>
          <a:p>
            <a:pPr marL="381000" indent="-381000" algn="just">
              <a:spcBef>
                <a:spcPct val="50000"/>
              </a:spcBef>
              <a:buFontTx/>
              <a:buAutoNum type="arabicPeriod" startAt="2"/>
            </a:pPr>
            <a:r>
              <a:rPr lang="hu-HU" dirty="0"/>
              <a:t> másodlagos jelölés, </a:t>
            </a:r>
            <a:r>
              <a:rPr lang="hu-HU" dirty="0" err="1"/>
              <a:t>lóútlevéllel</a:t>
            </a:r>
            <a:r>
              <a:rPr lang="hu-HU" dirty="0"/>
              <a:t> rendelkező</a:t>
            </a:r>
          </a:p>
          <a:p>
            <a:pPr marL="838200" lvl="1" indent="-381000" algn="just">
              <a:spcBef>
                <a:spcPct val="50000"/>
              </a:spcBef>
              <a:buFontTx/>
              <a:buChar char="•"/>
            </a:pPr>
            <a:r>
              <a:rPr lang="hu-HU" dirty="0" err="1"/>
              <a:t>transzponder</a:t>
            </a:r>
            <a:r>
              <a:rPr lang="hu-HU" dirty="0"/>
              <a:t>: a kibocsátó szerv megbízásából állatorvos vagy állatorvosi asszisztens </a:t>
            </a:r>
            <a:r>
              <a:rPr lang="hu-HU" dirty="0" smtClean="0"/>
              <a:t>végzi</a:t>
            </a:r>
            <a:endParaRPr lang="hu-HU" dirty="0"/>
          </a:p>
          <a:p>
            <a:pPr marL="838200" lvl="1" indent="-381000" algn="just">
              <a:spcBef>
                <a:spcPct val="50000"/>
              </a:spcBef>
              <a:buFontTx/>
              <a:buChar char="•"/>
            </a:pPr>
            <a:r>
              <a:rPr lang="hu-HU" dirty="0"/>
              <a:t>alternatív jelölés: kibocsátó szerv végzi</a:t>
            </a:r>
          </a:p>
          <a:p>
            <a:pPr marL="381000" indent="-381000" algn="just">
              <a:spcBef>
                <a:spcPct val="50000"/>
              </a:spcBef>
            </a:pPr>
            <a:r>
              <a:rPr lang="hu-HU" i="1" dirty="0"/>
              <a:t>	</a:t>
            </a:r>
            <a:r>
              <a:rPr lang="hu-HU" sz="1800" i="1" dirty="0"/>
              <a:t>(csikójelölési jegyzőkönyv </a:t>
            </a:r>
            <a:r>
              <a:rPr lang="hu-HU" sz="1800" i="1" dirty="0">
                <a:sym typeface="Wingdings 3" pitchFamily="18" charset="2"/>
              </a:rPr>
              <a:t> </a:t>
            </a:r>
            <a:r>
              <a:rPr lang="hu-HU" sz="1800" i="1" dirty="0"/>
              <a:t>kibocsátó szerv adatbázisa </a:t>
            </a:r>
            <a:r>
              <a:rPr lang="hu-HU" sz="1800" i="1" dirty="0">
                <a:sym typeface="Wingdings 3" pitchFamily="18" charset="2"/>
              </a:rPr>
              <a:t></a:t>
            </a:r>
            <a:r>
              <a:rPr lang="hu-HU" sz="1800" i="1" dirty="0"/>
              <a:t> központi adatbázis)</a:t>
            </a:r>
          </a:p>
          <a:p>
            <a:pPr marL="381000" indent="-381000" algn="just">
              <a:spcBef>
                <a:spcPts val="0"/>
              </a:spcBef>
            </a:pPr>
            <a:r>
              <a:rPr lang="hu-HU" sz="1800" i="1" dirty="0"/>
              <a:t>	(Korm. rendelet 4. § (5) bekezdés)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ím 1"/>
          <p:cNvSpPr>
            <a:spLocks noGrp="1"/>
          </p:cNvSpPr>
          <p:nvPr>
            <p:ph type="title" idx="4294967295"/>
          </p:nvPr>
        </p:nvSpPr>
        <p:spPr>
          <a:xfrm>
            <a:off x="0" y="404664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err="1" smtClean="0"/>
              <a:t>Lóútlevél</a:t>
            </a:r>
            <a:r>
              <a:rPr lang="hu-HU" sz="2600" b="1" dirty="0" smtClean="0"/>
              <a:t> kiadására jogosult szervezetek I.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11560" y="1628800"/>
            <a:ext cx="8077200" cy="518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 algn="just">
              <a:spcBef>
                <a:spcPct val="50000"/>
              </a:spcBef>
            </a:pPr>
            <a:r>
              <a:rPr lang="hu-HU" u="sng" dirty="0"/>
              <a:t>Kibocsátó szerv</a:t>
            </a:r>
            <a:r>
              <a:rPr lang="hu-HU" dirty="0"/>
              <a:t>: </a:t>
            </a:r>
            <a:r>
              <a:rPr lang="hu-HU" dirty="0" err="1"/>
              <a:t>lóútlevél</a:t>
            </a:r>
            <a:r>
              <a:rPr lang="hu-HU" dirty="0"/>
              <a:t> kiadására jogosult szervezet. </a:t>
            </a:r>
          </a:p>
          <a:p>
            <a:pPr marL="381000" indent="-381000" algn="just">
              <a:lnSpc>
                <a:spcPct val="55000"/>
              </a:lnSpc>
              <a:spcBef>
                <a:spcPct val="50000"/>
              </a:spcBef>
            </a:pPr>
            <a:r>
              <a:rPr lang="hu-HU" sz="1800" dirty="0"/>
              <a:t>	</a:t>
            </a:r>
            <a:r>
              <a:rPr lang="hu-HU" sz="1800" dirty="0" smtClean="0"/>
              <a:t>		(</a:t>
            </a:r>
            <a:r>
              <a:rPr lang="hu-HU" sz="1800" dirty="0"/>
              <a:t>Korm. rendelet 2. § (1) 9. pont)</a:t>
            </a:r>
          </a:p>
          <a:p>
            <a:pPr marL="571500" lvl="1" algn="just">
              <a:spcBef>
                <a:spcPct val="50000"/>
              </a:spcBef>
              <a:buFontTx/>
              <a:buChar char="•"/>
            </a:pPr>
            <a:r>
              <a:rPr lang="hu-HU" dirty="0"/>
              <a:t>törzskönyvezett lovak esetében: a törzskönyvet vezető államilag elismert tenyésztő </a:t>
            </a:r>
            <a:r>
              <a:rPr lang="hu-HU" dirty="0" smtClean="0"/>
              <a:t>szervezet </a:t>
            </a:r>
          </a:p>
          <a:p>
            <a:pPr marL="571500" lvl="1" algn="just">
              <a:spcBef>
                <a:spcPts val="0"/>
              </a:spcBef>
            </a:pPr>
            <a:r>
              <a:rPr lang="hu-HU" sz="1800" dirty="0" smtClean="0"/>
              <a:t>(Korm. rendelet 5. § (1) a) pont)</a:t>
            </a:r>
          </a:p>
          <a:p>
            <a:pPr marL="571500" lvl="1" algn="just">
              <a:spcBef>
                <a:spcPct val="50000"/>
              </a:spcBef>
              <a:buFontTx/>
              <a:buChar char="•"/>
            </a:pPr>
            <a:r>
              <a:rPr lang="hu-HU" dirty="0" smtClean="0"/>
              <a:t>nem </a:t>
            </a:r>
            <a:r>
              <a:rPr lang="hu-HU" dirty="0"/>
              <a:t>törzskönyvezett lovak esetében: a </a:t>
            </a:r>
            <a:r>
              <a:rPr lang="hu-HU" dirty="0" smtClean="0"/>
              <a:t>NÉBIH</a:t>
            </a:r>
          </a:p>
          <a:p>
            <a:pPr marL="571500" lvl="1" algn="just">
              <a:spcBef>
                <a:spcPts val="0"/>
              </a:spcBef>
            </a:pPr>
            <a:r>
              <a:rPr lang="hu-HU" sz="1800" dirty="0" smtClean="0"/>
              <a:t>(Korm. rendelet 5. § (1) b) pont)</a:t>
            </a:r>
            <a:endParaRPr lang="hu-HU" sz="1800" dirty="0"/>
          </a:p>
          <a:p>
            <a:pPr marL="571500" lvl="1" algn="just">
              <a:spcBef>
                <a:spcPct val="50000"/>
              </a:spcBef>
            </a:pPr>
            <a:endParaRPr lang="hu-HU" sz="2200" b="1" dirty="0"/>
          </a:p>
          <a:p>
            <a:pPr marL="571500" lvl="1" algn="just">
              <a:spcBef>
                <a:spcPct val="50000"/>
              </a:spcBef>
            </a:pPr>
            <a:r>
              <a:rPr lang="hu-HU" sz="2200" b="1" dirty="0">
                <a:cs typeface="Arial" charset="0"/>
              </a:rPr>
              <a:t>A  kibocsátó szervek adatbázisának és annak a  központi adatbázissal történ</a:t>
            </a:r>
            <a:r>
              <a:rPr lang="hu-HU" b="1" dirty="0">
                <a:cs typeface="Arial" charset="0"/>
              </a:rPr>
              <a:t>ő</a:t>
            </a:r>
            <a:r>
              <a:rPr lang="hu-HU" sz="2200" b="1" dirty="0">
                <a:cs typeface="Arial" charset="0"/>
              </a:rPr>
              <a:t> adatkapcsolatának a  kialakításáig a </a:t>
            </a:r>
            <a:r>
              <a:rPr lang="hu-HU" sz="2200" b="1" dirty="0" err="1">
                <a:cs typeface="Arial" charset="0"/>
              </a:rPr>
              <a:t>lóútlevelek</a:t>
            </a:r>
            <a:r>
              <a:rPr lang="hu-HU" sz="2200" b="1" dirty="0">
                <a:cs typeface="Arial" charset="0"/>
              </a:rPr>
              <a:t> kiadását a NÉBIH végzi. </a:t>
            </a:r>
          </a:p>
          <a:p>
            <a:pPr marL="571500" lvl="1" algn="just">
              <a:spcBef>
                <a:spcPct val="10000"/>
              </a:spcBef>
            </a:pPr>
            <a:r>
              <a:rPr lang="hu-HU" sz="2200" b="1" dirty="0">
                <a:cs typeface="Arial" charset="0"/>
              </a:rPr>
              <a:t>(Korm. rendelet (15. § (4))</a:t>
            </a:r>
            <a:endParaRPr lang="hu-HU" sz="2200" b="1" dirty="0"/>
          </a:p>
          <a:p>
            <a:pPr marL="381000" indent="-381000" algn="just">
              <a:spcBef>
                <a:spcPct val="50000"/>
              </a:spcBef>
              <a:buFontTx/>
              <a:buAutoNum type="arabicPeriod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ím 1"/>
          <p:cNvSpPr>
            <a:spLocks noGrp="1"/>
          </p:cNvSpPr>
          <p:nvPr>
            <p:ph type="title" idx="4294967295"/>
          </p:nvPr>
        </p:nvSpPr>
        <p:spPr>
          <a:xfrm>
            <a:off x="0" y="692696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err="1" smtClean="0"/>
              <a:t>Lóútlevél</a:t>
            </a:r>
            <a:r>
              <a:rPr lang="hu-HU" sz="2600" b="1" dirty="0" smtClean="0"/>
              <a:t> kiadására jogosult szervezetek II.</a:t>
            </a:r>
            <a:br>
              <a:rPr lang="hu-HU" sz="2600" b="1" dirty="0" smtClean="0"/>
            </a:br>
            <a:endParaRPr lang="hu-HU" sz="2600" b="1" dirty="0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83568" y="1772816"/>
            <a:ext cx="77724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hu-HU" u="sng" dirty="0"/>
              <a:t>Kibocsátó szerv megbízottja</a:t>
            </a:r>
            <a:r>
              <a:rPr lang="hu-HU" dirty="0"/>
              <a:t>: </a:t>
            </a:r>
          </a:p>
          <a:p>
            <a:pPr algn="just"/>
            <a:r>
              <a:rPr lang="hu-HU" dirty="0"/>
              <a:t>a lófélék azonosításával kapcsolatos </a:t>
            </a:r>
            <a:r>
              <a:rPr lang="hu-HU" u="sng" dirty="0"/>
              <a:t>technikai</a:t>
            </a:r>
            <a:r>
              <a:rPr lang="hu-HU" dirty="0"/>
              <a:t> feladatok megvalósításával megbízott szervezet </a:t>
            </a:r>
            <a:r>
              <a:rPr lang="hu-HU" sz="1800" dirty="0"/>
              <a:t>(Korm. rendelet 2. § (1) 11. pont)</a:t>
            </a:r>
          </a:p>
          <a:p>
            <a:pPr marL="571500" lvl="1" algn="just">
              <a:spcBef>
                <a:spcPct val="50000"/>
              </a:spcBef>
              <a:buFontTx/>
              <a:buChar char="•"/>
            </a:pPr>
            <a:r>
              <a:rPr lang="hu-HU" dirty="0"/>
              <a:t>más államilag elismert tenyésztő szervezet</a:t>
            </a:r>
          </a:p>
          <a:p>
            <a:pPr marL="571500" lvl="1" algn="just">
              <a:spcBef>
                <a:spcPct val="50000"/>
              </a:spcBef>
              <a:buFontTx/>
              <a:buChar char="•"/>
            </a:pPr>
            <a:r>
              <a:rPr lang="hu-HU" dirty="0"/>
              <a:t>NÉBIH</a:t>
            </a:r>
          </a:p>
          <a:p>
            <a:pPr marL="571500" lvl="1" algn="just">
              <a:spcBef>
                <a:spcPct val="50000"/>
              </a:spcBef>
              <a:buFontTx/>
              <a:buChar char="•"/>
            </a:pPr>
            <a:r>
              <a:rPr lang="hu-HU" dirty="0"/>
              <a:t>Magyar Lótenyésztők Országos Szövetsége</a:t>
            </a:r>
          </a:p>
          <a:p>
            <a:pPr marL="571500" lvl="1" algn="just">
              <a:spcBef>
                <a:spcPct val="50000"/>
              </a:spcBef>
            </a:pPr>
            <a:endParaRPr lang="hu-HU" dirty="0"/>
          </a:p>
          <a:p>
            <a:pPr algn="just">
              <a:spcBef>
                <a:spcPct val="50000"/>
              </a:spcBef>
            </a:pPr>
            <a:r>
              <a:rPr lang="hu-HU" sz="2200" b="1" dirty="0"/>
              <a:t>Ez a megbízás nem érinti a kibocsátó szervnek a </a:t>
            </a:r>
            <a:r>
              <a:rPr lang="hu-HU" sz="2200" b="1" dirty="0" err="1"/>
              <a:t>lóútlevél</a:t>
            </a:r>
            <a:r>
              <a:rPr lang="hu-HU" sz="2200" b="1" dirty="0"/>
              <a:t> kiállítása tekintetében fennálló felelősségét</a:t>
            </a:r>
            <a:r>
              <a:rPr lang="hu-HU" sz="2200" b="1" dirty="0" smtClean="0"/>
              <a:t>.</a:t>
            </a:r>
          </a:p>
          <a:p>
            <a:pPr algn="just">
              <a:spcBef>
                <a:spcPts val="0"/>
              </a:spcBef>
            </a:pPr>
            <a:r>
              <a:rPr lang="hu-HU" sz="2200" b="1" dirty="0" smtClean="0"/>
              <a:t>(Korm. rendelet 5. § (2))</a:t>
            </a:r>
            <a:endParaRPr lang="hu-HU" sz="2200" dirty="0"/>
          </a:p>
          <a:p>
            <a:pPr algn="just">
              <a:spcBef>
                <a:spcPct val="50000"/>
              </a:spcBef>
              <a:buFontTx/>
              <a:buAutoNum type="arabicPeriod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600" b="1" dirty="0" smtClean="0"/>
              <a:t>Az állattartó kötelezettségei I.</a:t>
            </a:r>
            <a:br>
              <a:rPr lang="hu-HU" sz="2600" b="1" dirty="0" smtClean="0"/>
            </a:br>
            <a:r>
              <a:rPr lang="hu-HU" sz="2000" b="1" dirty="0" smtClean="0"/>
              <a:t>(Korm. rendelet  7. §)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A tulajdonost </a:t>
            </a:r>
            <a:r>
              <a:rPr lang="hu-HU" sz="2000" u="sng" dirty="0" smtClean="0">
                <a:cs typeface="Arial" charset="0"/>
              </a:rPr>
              <a:t>tájékoztatni </a:t>
            </a:r>
            <a:r>
              <a:rPr lang="hu-HU" sz="2000" dirty="0" smtClean="0">
                <a:cs typeface="Arial" charset="0"/>
              </a:rPr>
              <a:t>illetve annak megbízásából </a:t>
            </a:r>
            <a:r>
              <a:rPr lang="hu-HU" sz="2000" u="sng" dirty="0" smtClean="0">
                <a:cs typeface="Arial" charset="0"/>
              </a:rPr>
              <a:t>eljárni</a:t>
            </a:r>
            <a:r>
              <a:rPr lang="hu-HU" sz="2000" dirty="0" smtClean="0">
                <a:cs typeface="Arial" charset="0"/>
              </a:rPr>
              <a:t> - amennyiben az  állat tulajdonosa és tartója nem azonos (azonosítás)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u="sng" dirty="0" smtClean="0"/>
              <a:t>N</a:t>
            </a:r>
            <a:r>
              <a:rPr lang="hu-HU" sz="2000" u="sng" dirty="0" smtClean="0">
                <a:cs typeface="Arial" charset="0"/>
              </a:rPr>
              <a:t>yilvántartást vezetni</a:t>
            </a:r>
            <a:r>
              <a:rPr lang="hu-HU" sz="2000" dirty="0" smtClean="0">
                <a:cs typeface="Arial" charset="0"/>
              </a:rPr>
              <a:t> a  tartási helyen lévő lófélékről (elhagyó és oda beérkező</a:t>
            </a:r>
            <a:r>
              <a:rPr lang="hu-HU" sz="2000" dirty="0" smtClean="0"/>
              <a:t> lófélékről</a:t>
            </a:r>
            <a:r>
              <a:rPr lang="hu-HU" sz="2000" dirty="0" smtClean="0">
                <a:cs typeface="Arial" charset="0"/>
              </a:rPr>
              <a:t>)</a:t>
            </a:r>
            <a:endParaRPr lang="hu-HU" sz="2000" dirty="0" smtClean="0"/>
          </a:p>
          <a:p>
            <a:pPr marL="990600" lvl="1" indent="-533400">
              <a:buFontTx/>
              <a:buChar char="•"/>
            </a:pPr>
            <a:r>
              <a:rPr lang="hu-HU" sz="2000" dirty="0" smtClean="0">
                <a:cs typeface="Arial" charset="0"/>
              </a:rPr>
              <a:t>azonosító szám vagy életszám, </a:t>
            </a:r>
            <a:endParaRPr lang="hu-HU" sz="2000" dirty="0" smtClean="0"/>
          </a:p>
          <a:p>
            <a:pPr marL="990600" lvl="1" indent="-533400">
              <a:buFontTx/>
              <a:buChar char="•"/>
            </a:pPr>
            <a:r>
              <a:rPr lang="hu-HU" sz="2000" dirty="0" smtClean="0">
                <a:cs typeface="Arial" charset="0"/>
              </a:rPr>
              <a:t>mozgatás dátuma, </a:t>
            </a:r>
            <a:endParaRPr lang="hu-HU" sz="2000" dirty="0" smtClean="0"/>
          </a:p>
          <a:p>
            <a:pPr marL="990600" lvl="1" indent="-533400">
              <a:buFontTx/>
              <a:buChar char="•"/>
            </a:pPr>
            <a:r>
              <a:rPr lang="hu-HU" sz="2000" dirty="0" smtClean="0">
                <a:cs typeface="Arial" charset="0"/>
              </a:rPr>
              <a:t>indulási vagy célállomás feltüntetésével, </a:t>
            </a:r>
            <a:endParaRPr lang="hu-HU" sz="2000" dirty="0" smtClean="0"/>
          </a:p>
          <a:p>
            <a:pPr marL="990600" lvl="1" indent="-533400">
              <a:buFontTx/>
              <a:buChar char="•"/>
            </a:pPr>
            <a:r>
              <a:rPr lang="hu-HU" sz="2000" dirty="0" smtClean="0">
                <a:cs typeface="Arial" charset="0"/>
              </a:rPr>
              <a:t>más jelölési rendszer szerint megjelölt állat adatait egyértelműen feltüntetni)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u="sng" dirty="0" smtClean="0"/>
              <a:t>L</a:t>
            </a:r>
            <a:r>
              <a:rPr lang="hu-HU" sz="2000" u="sng" dirty="0" smtClean="0">
                <a:cs typeface="Arial" charset="0"/>
              </a:rPr>
              <a:t>ótartási hely bejelentő</a:t>
            </a:r>
            <a:r>
              <a:rPr lang="hu-HU" sz="2000" dirty="0" smtClean="0">
                <a:cs typeface="Arial" charset="0"/>
              </a:rPr>
              <a:t> lapon bejelenteni a lóféle megérkezését, </a:t>
            </a:r>
            <a:r>
              <a:rPr lang="hu-HU" sz="2000" u="sng" dirty="0" smtClean="0">
                <a:cs typeface="Arial" charset="0"/>
              </a:rPr>
              <a:t>tíz napon belül a </a:t>
            </a:r>
            <a:r>
              <a:rPr lang="hu-HU" sz="2000" u="sng" dirty="0" err="1" smtClean="0">
                <a:cs typeface="Arial" charset="0"/>
              </a:rPr>
              <a:t>NÉBIH-nek</a:t>
            </a:r>
            <a:r>
              <a:rPr lang="hu-HU" sz="2000" dirty="0" smtClean="0">
                <a:cs typeface="Arial" charset="0"/>
              </a:rPr>
              <a:t> </a:t>
            </a:r>
            <a:r>
              <a:rPr lang="hu-HU" sz="2000" dirty="0" err="1" smtClean="0">
                <a:cs typeface="Arial" charset="0"/>
              </a:rPr>
              <a:t>a</a:t>
            </a:r>
            <a:r>
              <a:rPr lang="hu-HU" sz="2000" dirty="0" smtClean="0">
                <a:cs typeface="Arial" charset="0"/>
              </a:rPr>
              <a:t> központi adatbázisban való rögzítés céljából</a:t>
            </a:r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600" b="1" dirty="0" smtClean="0"/>
              <a:t>Az állattartó kötelezettségei II.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Arial" charset="0"/>
              <a:buAutoNum type="arabicPeriod" startAt="4"/>
            </a:pPr>
            <a:r>
              <a:rPr lang="hu-HU" sz="2000" dirty="0" smtClean="0"/>
              <a:t>M</a:t>
            </a:r>
            <a:r>
              <a:rPr lang="hu-HU" sz="2000" dirty="0" smtClean="0">
                <a:cs typeface="Arial" charset="0"/>
              </a:rPr>
              <a:t>egakadályozni a lófélék egyedei </a:t>
            </a:r>
            <a:r>
              <a:rPr lang="hu-HU" sz="2000" u="sng" dirty="0" smtClean="0">
                <a:cs typeface="Arial" charset="0"/>
              </a:rPr>
              <a:t>azonosító jeleinek</a:t>
            </a:r>
            <a:r>
              <a:rPr lang="hu-HU" sz="2000" dirty="0" smtClean="0">
                <a:cs typeface="Arial" charset="0"/>
              </a:rPr>
              <a:t> eltávolítását, azok megrongálását, továbbá olvashatatlanná tételét, valamint saját költségén 30 napon belül pótoltatni az eltávolított vagy olvashatatlanná vált azonosító jeleket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 startAt="4"/>
            </a:pPr>
            <a:r>
              <a:rPr lang="hu-HU" sz="2000" dirty="0" smtClean="0"/>
              <a:t>A</a:t>
            </a:r>
            <a:r>
              <a:rPr lang="hu-HU" sz="2000" dirty="0" smtClean="0">
                <a:cs typeface="Arial" charset="0"/>
              </a:rPr>
              <a:t> </a:t>
            </a:r>
            <a:r>
              <a:rPr lang="hu-HU" sz="2000" u="sng" dirty="0" smtClean="0">
                <a:cs typeface="Arial" charset="0"/>
              </a:rPr>
              <a:t>kancafedeztetési jegyzőkönyvet</a:t>
            </a:r>
            <a:r>
              <a:rPr lang="hu-HU" sz="2000" dirty="0" smtClean="0">
                <a:cs typeface="Arial" charset="0"/>
              </a:rPr>
              <a:t> megőrizni és a lóféle azonosításakor bemutatni,</a:t>
            </a:r>
            <a:r>
              <a:rPr lang="hu-HU" sz="2000" dirty="0" smtClean="0"/>
              <a:t> melynek 1 példányával a kancafedeztetési állomás látta el</a:t>
            </a:r>
          </a:p>
          <a:p>
            <a:pPr marL="609600" indent="-609600">
              <a:buFont typeface="Arial" charset="0"/>
              <a:buAutoNum type="arabicPeriod" startAt="4"/>
            </a:pPr>
            <a:r>
              <a:rPr lang="hu-HU" sz="2000" dirty="0" smtClean="0"/>
              <a:t>G</a:t>
            </a:r>
            <a:r>
              <a:rPr lang="hu-HU" sz="2000" dirty="0" smtClean="0">
                <a:cs typeface="Arial" charset="0"/>
              </a:rPr>
              <a:t>ondoskodni az 504/2008/EK bizottsági rendelet 13. cikkében foglaltak betartásáról, mely </a:t>
            </a:r>
            <a:r>
              <a:rPr lang="hu-HU" sz="2000" u="sng" dirty="0" smtClean="0">
                <a:cs typeface="Arial" charset="0"/>
              </a:rPr>
              <a:t>a lófélék mozgása és szállítása</a:t>
            </a:r>
            <a:r>
              <a:rPr lang="hu-HU" sz="2000" dirty="0" smtClean="0">
                <a:cs typeface="Arial" charset="0"/>
              </a:rPr>
              <a:t> során rendelkezik a lóféléket kísérő </a:t>
            </a:r>
            <a:r>
              <a:rPr lang="hu-HU" sz="2000" dirty="0" err="1" smtClean="0">
                <a:cs typeface="Arial" charset="0"/>
              </a:rPr>
              <a:t>lóútlevélről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 startAt="4"/>
            </a:pPr>
            <a:r>
              <a:rPr lang="hu-HU" sz="2000" dirty="0" smtClean="0"/>
              <a:t>Magyarországra behozott lófélét haladéktalanul be kell jelentenie:</a:t>
            </a:r>
          </a:p>
          <a:p>
            <a:pPr marL="990600" lvl="1" indent="-533400">
              <a:buFontTx/>
              <a:buChar char="•"/>
            </a:pPr>
            <a:r>
              <a:rPr lang="hu-HU" sz="1800" dirty="0" smtClean="0"/>
              <a:t>EU-ból: lóféle útlevele</a:t>
            </a:r>
            <a:r>
              <a:rPr lang="hu-HU" sz="1800" dirty="0" smtClean="0">
                <a:sym typeface="Wingdings 3" pitchFamily="18" charset="2"/>
              </a:rPr>
              <a:t></a:t>
            </a:r>
            <a:r>
              <a:rPr lang="hu-HU" sz="1800" dirty="0" smtClean="0"/>
              <a:t> NÉBIH </a:t>
            </a:r>
            <a:r>
              <a:rPr lang="hu-HU" sz="1800" dirty="0" smtClean="0">
                <a:sym typeface="Wingdings 3" pitchFamily="18" charset="2"/>
              </a:rPr>
              <a:t></a:t>
            </a:r>
            <a:r>
              <a:rPr lang="hu-HU" sz="1800" dirty="0" smtClean="0"/>
              <a:t> központi adatbázisban rögzítés</a:t>
            </a:r>
          </a:p>
          <a:p>
            <a:pPr marL="990600" lvl="1" indent="-533400">
              <a:buFontTx/>
              <a:buChar char="•"/>
            </a:pPr>
            <a:r>
              <a:rPr lang="hu-HU" sz="1800" dirty="0" smtClean="0"/>
              <a:t>Harmadik országból: a lóféle Korm. Rendelet 12. </a:t>
            </a:r>
            <a:r>
              <a:rPr lang="hu-HU" sz="1800" dirty="0" smtClean="0">
                <a:cs typeface="Arial" charset="0"/>
              </a:rPr>
              <a:t>§ </a:t>
            </a:r>
            <a:r>
              <a:rPr lang="hu-HU" sz="1800" dirty="0" smtClean="0"/>
              <a:t>(3) bekezdésében említett adatok </a:t>
            </a:r>
            <a:r>
              <a:rPr lang="hu-HU" sz="1800" dirty="0" smtClean="0">
                <a:sym typeface="Wingdings 3" pitchFamily="18" charset="2"/>
              </a:rPr>
              <a:t></a:t>
            </a:r>
            <a:r>
              <a:rPr lang="hu-HU" sz="1800" dirty="0" smtClean="0"/>
              <a:t> NÉBIH </a:t>
            </a:r>
            <a:r>
              <a:rPr lang="hu-HU" sz="1800" dirty="0" smtClean="0">
                <a:sym typeface="Wingdings 3" pitchFamily="18" charset="2"/>
              </a:rPr>
              <a:t></a:t>
            </a:r>
            <a:r>
              <a:rPr lang="hu-HU" sz="1800" dirty="0" smtClean="0"/>
              <a:t> központi adatbázisban rögzítés, </a:t>
            </a:r>
            <a:r>
              <a:rPr lang="hu-HU" sz="1800" dirty="0" err="1" smtClean="0"/>
              <a:t>lóútlevél</a:t>
            </a:r>
            <a:r>
              <a:rPr lang="hu-HU" sz="1800" dirty="0" smtClean="0"/>
              <a:t> kiadás</a:t>
            </a:r>
          </a:p>
          <a:p>
            <a:pPr marL="609600" indent="-609600">
              <a:buFont typeface="Arial" charset="0"/>
              <a:buAutoNum type="arabicPeriod" startAt="4"/>
            </a:pPr>
            <a:endParaRPr lang="hu-HU" sz="2000" dirty="0" smtClean="0"/>
          </a:p>
          <a:p>
            <a:pPr marL="609600" indent="-609600">
              <a:buFont typeface="Arial" charset="0"/>
              <a:buAutoNum type="arabicPeriod" startAt="4"/>
            </a:pPr>
            <a:endParaRPr lang="hu-HU" sz="2000" dirty="0" smtClean="0"/>
          </a:p>
          <a:p>
            <a:pPr marL="609600" indent="-609600">
              <a:buFont typeface="Arial" charset="0"/>
              <a:buAutoNum type="arabicPeriod" startAt="4"/>
            </a:pPr>
            <a:endParaRPr lang="hu-HU" sz="2000" dirty="0" smtClean="0"/>
          </a:p>
          <a:p>
            <a:pPr marL="609600" indent="-609600"/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600" b="1" dirty="0" smtClean="0"/>
              <a:t>Az állattartó kötelezettségei III.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609600" indent="-609600">
              <a:buFont typeface="+mj-lt"/>
              <a:buAutoNum type="arabicPeriod" startAt="8"/>
            </a:pPr>
            <a:r>
              <a:rPr lang="hu-HU" sz="2000" dirty="0" err="1" smtClean="0">
                <a:cs typeface="Arial" charset="0"/>
              </a:rPr>
              <a:t>Lóútlevél</a:t>
            </a:r>
            <a:r>
              <a:rPr lang="hu-HU" sz="2000" dirty="0" smtClean="0"/>
              <a:t> használata</a:t>
            </a:r>
            <a:r>
              <a:rPr lang="hu-HU" sz="2000" dirty="0" smtClean="0">
                <a:cs typeface="Arial" charset="0"/>
              </a:rPr>
              <a:t>:</a:t>
            </a:r>
            <a:endParaRPr lang="hu-HU" sz="2000" dirty="0" smtClean="0"/>
          </a:p>
          <a:p>
            <a:pPr marL="990600" lvl="1" indent="-533400">
              <a:spcAft>
                <a:spcPct val="25000"/>
              </a:spcAft>
              <a:buFontTx/>
              <a:buChar char="•"/>
            </a:pPr>
            <a:r>
              <a:rPr lang="hu-HU" sz="2000" dirty="0" smtClean="0">
                <a:cs typeface="Arial" charset="0"/>
              </a:rPr>
              <a:t>másodlatot vagy helyettesít</a:t>
            </a:r>
            <a:r>
              <a:rPr lang="hu-HU" sz="1800" dirty="0" smtClean="0">
                <a:cs typeface="Arial" charset="0"/>
              </a:rPr>
              <a:t>ő</a:t>
            </a:r>
            <a:r>
              <a:rPr lang="hu-HU" sz="2000" dirty="0" smtClean="0">
                <a:cs typeface="Arial" charset="0"/>
              </a:rPr>
              <a:t> azonosító okmányt megsemmisülése, elvesztése vagy betelése esetén </a:t>
            </a:r>
            <a:r>
              <a:rPr lang="hu-HU" sz="2000" u="sng" dirty="0" smtClean="0">
                <a:cs typeface="Arial" charset="0"/>
              </a:rPr>
              <a:t>öt napon belül</a:t>
            </a:r>
            <a:r>
              <a:rPr lang="hu-HU" sz="2000" dirty="0" smtClean="0">
                <a:cs typeface="Arial" charset="0"/>
              </a:rPr>
              <a:t> a  kibocsátó szervnél kell igényelni,</a:t>
            </a:r>
            <a:endParaRPr lang="hu-HU" sz="2000" dirty="0" smtClean="0">
              <a:cs typeface="Times New Roman" pitchFamily="18" charset="0"/>
            </a:endParaRPr>
          </a:p>
          <a:p>
            <a:pPr marL="990600" lvl="1" indent="-533400">
              <a:spcAft>
                <a:spcPct val="25000"/>
              </a:spcAft>
              <a:buFontTx/>
              <a:buChar char="•"/>
            </a:pPr>
            <a:r>
              <a:rPr lang="hu-HU" sz="2000" dirty="0" smtClean="0">
                <a:cs typeface="Arial" charset="0"/>
              </a:rPr>
              <a:t>elhullás esetén megküldeni az állat </a:t>
            </a:r>
            <a:r>
              <a:rPr lang="hu-HU" sz="2000" dirty="0" err="1" smtClean="0">
                <a:cs typeface="Arial" charset="0"/>
              </a:rPr>
              <a:t>lóútlevelét</a:t>
            </a:r>
            <a:r>
              <a:rPr lang="hu-HU" sz="2000" dirty="0" smtClean="0">
                <a:cs typeface="Arial" charset="0"/>
              </a:rPr>
              <a:t> az elhullás napját követ</a:t>
            </a:r>
            <a:r>
              <a:rPr lang="hu-HU" sz="1800" dirty="0" smtClean="0">
                <a:cs typeface="Arial" charset="0"/>
              </a:rPr>
              <a:t>ő </a:t>
            </a:r>
            <a:r>
              <a:rPr lang="hu-HU" sz="2000" u="sng" dirty="0" smtClean="0">
                <a:cs typeface="Arial" charset="0"/>
              </a:rPr>
              <a:t>tíz napon belül</a:t>
            </a:r>
            <a:r>
              <a:rPr lang="hu-HU" sz="2000" dirty="0" smtClean="0">
                <a:cs typeface="Arial" charset="0"/>
              </a:rPr>
              <a:t> a kibocsátó szervnek</a:t>
            </a:r>
            <a:endParaRPr lang="hu-HU" sz="2000" dirty="0" smtClean="0">
              <a:cs typeface="Times New Roman" pitchFamily="18" charset="0"/>
            </a:endParaRPr>
          </a:p>
          <a:p>
            <a:pPr marL="990600" lvl="1" indent="-533400">
              <a:spcAft>
                <a:spcPct val="25000"/>
              </a:spcAft>
              <a:buFontTx/>
              <a:buChar char="•"/>
            </a:pPr>
            <a:r>
              <a:rPr lang="hu-HU" sz="2000" dirty="0" smtClean="0">
                <a:cs typeface="Arial" charset="0"/>
              </a:rPr>
              <a:t>vágóhídra történt szállítás esetén a lótulajdonos nyilvántartó betétlapot a </a:t>
            </a:r>
            <a:r>
              <a:rPr lang="hu-HU" sz="2000" dirty="0" err="1" smtClean="0">
                <a:cs typeface="Arial" charset="0"/>
              </a:rPr>
              <a:t>NÉBIH-nek</a:t>
            </a:r>
            <a:r>
              <a:rPr lang="hu-HU" sz="2000" dirty="0" smtClean="0">
                <a:cs typeface="Arial" charset="0"/>
              </a:rPr>
              <a:t> megküldeni elszállítás napját követ</a:t>
            </a:r>
            <a:r>
              <a:rPr lang="hu-HU" sz="1800" dirty="0" smtClean="0">
                <a:cs typeface="Arial" charset="0"/>
              </a:rPr>
              <a:t>ő</a:t>
            </a:r>
            <a:r>
              <a:rPr lang="hu-HU" sz="2000" dirty="0" smtClean="0">
                <a:cs typeface="Arial" charset="0"/>
              </a:rPr>
              <a:t> </a:t>
            </a:r>
            <a:r>
              <a:rPr lang="hu-HU" sz="2000" u="sng" dirty="0" smtClean="0">
                <a:cs typeface="Arial" charset="0"/>
              </a:rPr>
              <a:t>tíz napon belül</a:t>
            </a:r>
            <a:endParaRPr lang="hu-HU" sz="2000" dirty="0" smtClean="0">
              <a:cs typeface="Times New Roman" pitchFamily="18" charset="0"/>
            </a:endParaRPr>
          </a:p>
          <a:p>
            <a:pPr marL="990600" lvl="1" indent="-533400">
              <a:spcAft>
                <a:spcPct val="25000"/>
              </a:spcAft>
              <a:buFontTx/>
              <a:buChar char="•"/>
            </a:pPr>
            <a:r>
              <a:rPr lang="hu-HU" sz="2000" dirty="0" smtClean="0">
                <a:cs typeface="Arial" charset="0"/>
              </a:rPr>
              <a:t>tulajdonosváltás esetén lótulajdonos nyilvántartó betétlapot és a </a:t>
            </a:r>
            <a:r>
              <a:rPr lang="hu-HU" sz="2000" dirty="0" err="1" smtClean="0">
                <a:cs typeface="Arial" charset="0"/>
              </a:rPr>
              <a:t>lóútlev</a:t>
            </a:r>
            <a:r>
              <a:rPr lang="hu-HU" sz="2000" dirty="0" err="1" smtClean="0"/>
              <a:t>e</a:t>
            </a:r>
            <a:r>
              <a:rPr lang="hu-HU" sz="2000" dirty="0" err="1" smtClean="0">
                <a:cs typeface="Arial" charset="0"/>
              </a:rPr>
              <a:t>let</a:t>
            </a:r>
            <a:r>
              <a:rPr lang="hu-HU" sz="2000" dirty="0" smtClean="0">
                <a:cs typeface="Arial" charset="0"/>
              </a:rPr>
              <a:t> megküldeni a kibocsátó szervnek </a:t>
            </a:r>
            <a:r>
              <a:rPr lang="hu-HU" sz="2000" u="sng" dirty="0" smtClean="0">
                <a:cs typeface="Arial" charset="0"/>
              </a:rPr>
              <a:t>tíz napon belül</a:t>
            </a:r>
            <a:endParaRPr lang="hu-HU" sz="2000" dirty="0" smtClean="0">
              <a:cs typeface="Times New Roman" pitchFamily="18" charset="0"/>
            </a:endParaRPr>
          </a:p>
          <a:p>
            <a:pPr marL="990600" lvl="1" indent="-533400">
              <a:spcAft>
                <a:spcPct val="25000"/>
              </a:spcAft>
              <a:buFontTx/>
              <a:buChar char="•"/>
            </a:pPr>
            <a:r>
              <a:rPr lang="hu-HU" sz="2000" dirty="0" smtClean="0">
                <a:cs typeface="Arial" charset="0"/>
              </a:rPr>
              <a:t>az  állat tartási helyén tartani, és a  kezelő állatorvos rendelkezésére bocsátani az  elvégzett kezelések bejegyzése érdekében</a:t>
            </a:r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6629400" cy="1143000"/>
          </a:xfrm>
        </p:spPr>
        <p:txBody>
          <a:bodyPr/>
          <a:lstStyle/>
          <a:p>
            <a:r>
              <a:rPr lang="hu-HU" sz="2800" b="1" dirty="0" smtClean="0"/>
              <a:t>A kancafedeztetési állomás kötelezettségei</a:t>
            </a:r>
            <a:br>
              <a:rPr lang="hu-HU" sz="2800" b="1" dirty="0" smtClean="0"/>
            </a:br>
            <a:r>
              <a:rPr lang="hu-HU" sz="2000" b="1" dirty="0" smtClean="0"/>
              <a:t>(Korm. rendelet  8. §)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>
          <a:xfrm>
            <a:off x="304800" y="3048000"/>
            <a:ext cx="8229600" cy="1600200"/>
          </a:xfrm>
        </p:spPr>
        <p:txBody>
          <a:bodyPr/>
          <a:lstStyle/>
          <a:p>
            <a:pPr marL="990600" lvl="1" indent="-533400" algn="just">
              <a:buFont typeface="Arial" charset="0"/>
              <a:buAutoNum type="arabicPeriod"/>
            </a:pPr>
            <a:r>
              <a:rPr lang="hu-HU" sz="1800" dirty="0" smtClean="0">
                <a:cs typeface="Arial" charset="0"/>
              </a:rPr>
              <a:t>Minden fedeztetéskor kitölti kancafedeztetési jegyzőkönyvet</a:t>
            </a:r>
            <a:r>
              <a:rPr lang="hu-HU" sz="1800" dirty="0" smtClean="0"/>
              <a:t>, mellyel a kibocsátó szerv látta el</a:t>
            </a:r>
          </a:p>
          <a:p>
            <a:pPr marL="990600" lvl="1" indent="-533400" algn="just">
              <a:buFont typeface="Arial" charset="0"/>
              <a:buAutoNum type="arabicPeriod"/>
            </a:pPr>
            <a:r>
              <a:rPr lang="hu-HU" sz="1800" dirty="0" smtClean="0">
                <a:cs typeface="Arial" charset="0"/>
              </a:rPr>
              <a:t>Ellátja az állattartót a fedeztetési jegyzőkönyv egy példányával</a:t>
            </a:r>
            <a:endParaRPr lang="hu-HU" sz="1800" dirty="0" smtClean="0"/>
          </a:p>
          <a:p>
            <a:pPr marL="990600" lvl="1" indent="-533400" algn="just">
              <a:buFont typeface="Arial" charset="0"/>
              <a:buAutoNum type="arabicPeriod"/>
            </a:pPr>
            <a:r>
              <a:rPr lang="hu-HU" sz="1800" dirty="0" smtClean="0">
                <a:cs typeface="Arial" charset="0"/>
              </a:rPr>
              <a:t>Megküldi a kancafedeztetési jegyzőkönyveket a kibocsátó szerv részére.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7543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hu-HU" u="sng" dirty="0">
                <a:cs typeface="Arial" charset="0"/>
              </a:rPr>
              <a:t>kancafedeztetési állomás</a:t>
            </a:r>
            <a:r>
              <a:rPr lang="hu-HU" dirty="0">
                <a:cs typeface="Arial" charset="0"/>
              </a:rPr>
              <a:t>: a NÉBIH által nyilvántartott telephely, amelyen saját tulajdonú, illetve idegen kancákat fedeztetési engedéllyel rendelkező </a:t>
            </a:r>
            <a:r>
              <a:rPr lang="hu-HU" dirty="0" err="1">
                <a:cs typeface="Arial" charset="0"/>
              </a:rPr>
              <a:t>fedezőménnel</a:t>
            </a:r>
            <a:r>
              <a:rPr lang="hu-HU" dirty="0">
                <a:cs typeface="Arial" charset="0"/>
              </a:rPr>
              <a:t> fedeztetnek, illetve ahol termékenyítésre szaporítóanyagot előkészítenek, felhasználnak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81000" y="4800600"/>
            <a:ext cx="8229600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hu-HU" dirty="0">
                <a:cs typeface="Arial" charset="0"/>
              </a:rPr>
              <a:t>A NÉBIH honlapján közzéteszi a kancafedeztetési </a:t>
            </a:r>
            <a:r>
              <a:rPr lang="hu-HU" dirty="0" smtClean="0">
                <a:cs typeface="Arial" charset="0"/>
              </a:rPr>
              <a:t>jegyzőkönyv </a:t>
            </a:r>
            <a:r>
              <a:rPr lang="hu-HU" dirty="0">
                <a:cs typeface="Arial" charset="0"/>
              </a:rPr>
              <a:t>formanyomtatványának mintáit:</a:t>
            </a:r>
          </a:p>
          <a:p>
            <a:pPr>
              <a:spcBef>
                <a:spcPct val="50000"/>
              </a:spcBef>
            </a:pPr>
            <a:r>
              <a:rPr lang="hu-HU" sz="1600" dirty="0">
                <a:latin typeface="Arial" charset="0"/>
                <a:cs typeface="Arial" charset="0"/>
                <a:hlinkClick r:id="rId2"/>
              </a:rPr>
              <a:t>https://www.nebih.gov.hu/szakteruletek/szakteruletek/allattenyesztes/szakteruletek/lo/nyomtatvanyok/ai_lo_nyomtatvany.html</a:t>
            </a:r>
            <a:r>
              <a:rPr lang="hu-HU" sz="1600" dirty="0"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  <p:bldP spid="41989" grpId="0"/>
      <p:bldP spid="419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827584" y="332656"/>
            <a:ext cx="6264696" cy="1143000"/>
          </a:xfrm>
        </p:spPr>
        <p:txBody>
          <a:bodyPr/>
          <a:lstStyle/>
          <a:p>
            <a:r>
              <a:rPr lang="hu-HU" sz="2600" b="1" dirty="0" smtClean="0"/>
              <a:t>A kibocsátó szerv kötelezettségei I.</a:t>
            </a:r>
            <a:br>
              <a:rPr lang="hu-HU" sz="2600" b="1" dirty="0" smtClean="0"/>
            </a:br>
            <a:r>
              <a:rPr lang="hu-HU" sz="2000" b="1" dirty="0" smtClean="0"/>
              <a:t>(Korm. rendelet  11. §)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/>
          <a:lstStyle/>
          <a:p>
            <a:pPr marL="609600" indent="-609600">
              <a:buFont typeface="Arial" charset="0"/>
              <a:buAutoNum type="arabicPeriod"/>
            </a:pPr>
            <a:r>
              <a:rPr lang="hu-HU" sz="2000" dirty="0" smtClean="0"/>
              <a:t>Ellátja a kancafedeztetési állomást </a:t>
            </a:r>
            <a:r>
              <a:rPr lang="hu-HU" sz="2000" u="sng" dirty="0" smtClean="0"/>
              <a:t>kancafedeztetési jegyzőkönyvvel</a:t>
            </a:r>
            <a:r>
              <a:rPr lang="hu-HU" sz="2000" dirty="0" smtClean="0"/>
              <a:t>. 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Elvégzi, illetve elvégezteti a lófélék </a:t>
            </a:r>
            <a:r>
              <a:rPr lang="hu-HU" sz="2000" u="sng" dirty="0" smtClean="0">
                <a:cs typeface="Arial" charset="0"/>
              </a:rPr>
              <a:t>azonosítását.</a:t>
            </a:r>
            <a:endParaRPr lang="hu-HU" sz="2000" u="sng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Kiadja az </a:t>
            </a:r>
            <a:r>
              <a:rPr lang="hu-HU" sz="2000" u="sng" dirty="0" smtClean="0">
                <a:cs typeface="Arial" charset="0"/>
              </a:rPr>
              <a:t>életszámot</a:t>
            </a:r>
            <a:r>
              <a:rPr lang="hu-HU" sz="2000" dirty="0" smtClean="0">
                <a:cs typeface="Arial" charset="0"/>
              </a:rPr>
              <a:t> és nyilvántartásba veszi az egyedeket. 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A </a:t>
            </a:r>
            <a:r>
              <a:rPr lang="hu-HU" sz="2000" u="sng" dirty="0" smtClean="0">
                <a:cs typeface="Arial" charset="0"/>
              </a:rPr>
              <a:t>csikójelölési jegyzőkönyv </a:t>
            </a:r>
            <a:r>
              <a:rPr lang="hu-HU" sz="2000" dirty="0" smtClean="0">
                <a:cs typeface="Arial" charset="0"/>
              </a:rPr>
              <a:t>egy példányát átadja az állattartónak. 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A </a:t>
            </a:r>
            <a:r>
              <a:rPr lang="hu-HU" sz="2000" u="sng" dirty="0" smtClean="0">
                <a:cs typeface="Arial" charset="0"/>
              </a:rPr>
              <a:t> </a:t>
            </a:r>
            <a:r>
              <a:rPr lang="hu-HU" sz="2000" u="sng" dirty="0" err="1" smtClean="0">
                <a:cs typeface="Arial" charset="0"/>
              </a:rPr>
              <a:t>lóútlevelet</a:t>
            </a:r>
            <a:r>
              <a:rPr lang="hu-HU" sz="2000" u="sng" dirty="0" smtClean="0">
                <a:cs typeface="Arial" charset="0"/>
              </a:rPr>
              <a:t> </a:t>
            </a:r>
            <a:r>
              <a:rPr lang="hu-HU" sz="2000" dirty="0" err="1" smtClean="0">
                <a:cs typeface="Arial" charset="0"/>
              </a:rPr>
              <a:t>a</a:t>
            </a:r>
            <a:r>
              <a:rPr lang="hu-HU" sz="2000" dirty="0" smtClean="0">
                <a:cs typeface="Arial" charset="0"/>
              </a:rPr>
              <a:t>  kérelem beérkezésétől számított negyvenöt napon belül állítja ki, a  lótulajdonos nyilvántartó betétlappal és a lótartási hely igazoló lappal együtt.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Kiállítja a másodlatot, illetve a helyettesítő azonosító okmányt.</a:t>
            </a:r>
            <a:endParaRPr lang="hu-HU" sz="2000" dirty="0" smtClean="0"/>
          </a:p>
          <a:p>
            <a:pPr marL="609600" indent="-609600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A tenyésztési programban előírt </a:t>
            </a:r>
            <a:r>
              <a:rPr lang="hu-HU" sz="2000" u="sng" dirty="0" smtClean="0">
                <a:cs typeface="Arial" charset="0"/>
              </a:rPr>
              <a:t>származás-ellenőrzés </a:t>
            </a:r>
            <a:r>
              <a:rPr lang="hu-HU" sz="2000" dirty="0" smtClean="0">
                <a:cs typeface="Arial" charset="0"/>
              </a:rPr>
              <a:t>elvégzésére vonatkozó információt a kibocsátó szerv vezeti be a </a:t>
            </a:r>
            <a:r>
              <a:rPr lang="hu-HU" sz="2000" dirty="0" err="1" smtClean="0">
                <a:cs typeface="Arial" charset="0"/>
              </a:rPr>
              <a:t>lóútlevélbe</a:t>
            </a:r>
            <a:r>
              <a:rPr lang="hu-HU" sz="2000" dirty="0" smtClean="0">
                <a:cs typeface="Arial" charset="0"/>
              </a:rPr>
              <a:t>, az állat tulajdonosa, vagy annak megbízásából az állattartó kérelmére.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868362"/>
          </a:xfrm>
        </p:spPr>
        <p:txBody>
          <a:bodyPr/>
          <a:lstStyle/>
          <a:p>
            <a:r>
              <a:rPr lang="hu-HU" sz="2600" b="1" dirty="0" smtClean="0"/>
              <a:t>A kibocsátó szerv kötelezettségei II.</a:t>
            </a:r>
          </a:p>
        </p:txBody>
      </p:sp>
      <p:sp>
        <p:nvSpPr>
          <p:cNvPr id="44035" name="Rectangle 3"/>
          <p:cNvSpPr>
            <a:spLocks noGrp="1"/>
          </p:cNvSpPr>
          <p:nvPr>
            <p:ph idx="1"/>
          </p:nvPr>
        </p:nvSpPr>
        <p:spPr>
          <a:xfrm>
            <a:off x="179512" y="1484784"/>
            <a:ext cx="8382000" cy="4896544"/>
          </a:xfrm>
        </p:spPr>
        <p:txBody>
          <a:bodyPr/>
          <a:lstStyle/>
          <a:p>
            <a:pPr marL="609600" indent="-609600">
              <a:buFont typeface="+mj-lt"/>
              <a:buAutoNum type="arabicPeriod" startAt="8"/>
            </a:pPr>
            <a:r>
              <a:rPr lang="hu-HU" sz="2000" dirty="0" smtClean="0"/>
              <a:t>A </a:t>
            </a:r>
            <a:r>
              <a:rPr lang="hu-HU" sz="2000" u="sng" dirty="0" smtClean="0"/>
              <a:t>vágóhídról</a:t>
            </a:r>
            <a:r>
              <a:rPr lang="hu-HU" sz="2000" dirty="0" smtClean="0"/>
              <a:t> beérkezett jelentéseket rögzíti az adatbázisában</a:t>
            </a:r>
          </a:p>
          <a:p>
            <a:pPr marL="609600" indent="-609600">
              <a:buFont typeface="+mj-lt"/>
              <a:buAutoNum type="arabicPeriod" startAt="8"/>
            </a:pPr>
            <a:r>
              <a:rPr lang="hu-HU" sz="2000" u="sng" dirty="0" smtClean="0"/>
              <a:t>É</a:t>
            </a:r>
            <a:r>
              <a:rPr lang="hu-HU" sz="2000" u="sng" dirty="0" smtClean="0">
                <a:cs typeface="Arial" charset="0"/>
              </a:rPr>
              <a:t>rvénytelenít</a:t>
            </a:r>
            <a:r>
              <a:rPr lang="hu-HU" sz="2000" dirty="0" smtClean="0">
                <a:cs typeface="Arial" charset="0"/>
              </a:rPr>
              <a:t>i a hozzá visszajuttatott </a:t>
            </a:r>
            <a:r>
              <a:rPr lang="hu-HU" sz="2000" dirty="0" err="1" smtClean="0">
                <a:cs typeface="Arial" charset="0"/>
              </a:rPr>
              <a:t>lóútleveleket</a:t>
            </a:r>
            <a:r>
              <a:rPr lang="hu-HU" sz="2000" dirty="0" smtClean="0"/>
              <a:t> (vágás, elhullás)</a:t>
            </a:r>
          </a:p>
          <a:p>
            <a:pPr marL="609600" indent="-609600">
              <a:buFont typeface="+mj-lt"/>
              <a:buAutoNum type="arabicPeriod" startAt="8"/>
            </a:pPr>
            <a:r>
              <a:rPr lang="hu-HU" sz="2000" dirty="0" smtClean="0"/>
              <a:t>A </a:t>
            </a:r>
            <a:r>
              <a:rPr lang="hu-HU" sz="2000" u="sng" dirty="0" smtClean="0"/>
              <a:t>külföldre történő értékesítésről </a:t>
            </a:r>
            <a:r>
              <a:rPr lang="hu-HU" sz="2000" dirty="0" smtClean="0"/>
              <a:t>beérkezett jelentéseket rögzíti az adatbázisában</a:t>
            </a:r>
          </a:p>
          <a:p>
            <a:pPr marL="609600" indent="-609600">
              <a:buFont typeface="+mj-lt"/>
              <a:buAutoNum type="arabicPeriod" startAt="8"/>
            </a:pPr>
            <a:r>
              <a:rPr lang="hu-HU" sz="2000" dirty="0" smtClean="0"/>
              <a:t>Legalább az alábbi adatokat </a:t>
            </a:r>
            <a:r>
              <a:rPr lang="hu-HU" sz="2000" u="sng" dirty="0" smtClean="0"/>
              <a:t>rögzíti </a:t>
            </a:r>
            <a:r>
              <a:rPr lang="hu-HU" sz="2000" dirty="0" smtClean="0"/>
              <a:t>az adatbázisában és </a:t>
            </a:r>
            <a:r>
              <a:rPr lang="hu-HU" sz="2000" u="sng" dirty="0" smtClean="0"/>
              <a:t>továbbítja</a:t>
            </a:r>
            <a:r>
              <a:rPr lang="hu-HU" sz="2000" dirty="0" smtClean="0"/>
              <a:t> a központi adatbázisba: 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Életszám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Faj,fajta (törzskönyvezett)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Nem, szín, jegyleírás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Születési dátum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Tenyésztő, tulajdonos, állattartó neve, címe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Tartási hely megnevezése, címe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Egyedi tartós megjelölés: </a:t>
            </a:r>
            <a:r>
              <a:rPr lang="hu-HU" sz="1800" dirty="0" err="1" smtClean="0"/>
              <a:t>transzponder</a:t>
            </a:r>
            <a:r>
              <a:rPr lang="hu-HU" sz="1800" dirty="0" smtClean="0"/>
              <a:t> kód és/vagy alternatív jelölés</a:t>
            </a:r>
          </a:p>
          <a:p>
            <a:pPr marL="1430338" lvl="1" indent="-533400">
              <a:buFontTx/>
              <a:buChar char="•"/>
            </a:pPr>
            <a:r>
              <a:rPr lang="hu-HU" sz="1800" dirty="0" smtClean="0"/>
              <a:t>Származás ellenőrzés (törzskönyvezett)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4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400" fill="hold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400" fill="hold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1143000"/>
          </a:xfrm>
        </p:spPr>
        <p:txBody>
          <a:bodyPr/>
          <a:lstStyle/>
          <a:p>
            <a:r>
              <a:rPr lang="hu-HU" sz="2600" b="1" dirty="0" smtClean="0"/>
              <a:t>A kezelő állatorvos kötelezettségei</a:t>
            </a:r>
            <a:br>
              <a:rPr lang="hu-HU" sz="2600" b="1" dirty="0" smtClean="0"/>
            </a:br>
            <a:r>
              <a:rPr lang="hu-HU" sz="2000" b="1" dirty="0" smtClean="0"/>
              <a:t>(Korm. rendelet  9. §)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609600" indent="-609600" algn="just">
              <a:buFont typeface="Arial" charset="0"/>
              <a:buAutoNum type="arabicPeriod"/>
            </a:pPr>
            <a:r>
              <a:rPr lang="hu-HU" sz="2000" dirty="0" smtClean="0"/>
              <a:t>A  kezelést megelőzően </a:t>
            </a:r>
            <a:r>
              <a:rPr lang="hu-HU" sz="2000" u="sng" dirty="0" smtClean="0"/>
              <a:t>azonosítja</a:t>
            </a:r>
            <a:r>
              <a:rPr lang="hu-HU" sz="2000" dirty="0" smtClean="0"/>
              <a:t> a  lóféle egyedét. 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hu-HU" sz="2000" u="sng" dirty="0" smtClean="0">
                <a:cs typeface="Arial" charset="0"/>
              </a:rPr>
              <a:t>Ellenőrzi a  lóféle státuszát </a:t>
            </a:r>
            <a:r>
              <a:rPr lang="hu-HU" sz="2000" dirty="0" smtClean="0">
                <a:cs typeface="Arial" charset="0"/>
              </a:rPr>
              <a:t>az  504/2008/EK bizottsági rendelet 20. cikkének (1) bekezdése szerinti szempontok alapján.</a:t>
            </a:r>
            <a:endParaRPr lang="hu-HU" sz="2000" dirty="0" smtClean="0"/>
          </a:p>
          <a:p>
            <a:pPr marL="609600" indent="-609600" algn="just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Bejegyzi </a:t>
            </a:r>
            <a:r>
              <a:rPr lang="hu-HU" sz="2000" dirty="0" smtClean="0"/>
              <a:t>a</a:t>
            </a:r>
            <a:r>
              <a:rPr lang="hu-HU" sz="2000" dirty="0" smtClean="0">
                <a:cs typeface="Arial" charset="0"/>
              </a:rPr>
              <a:t> </a:t>
            </a:r>
            <a:r>
              <a:rPr lang="hu-HU" sz="2000" u="sng" dirty="0" smtClean="0">
                <a:cs typeface="Arial" charset="0"/>
              </a:rPr>
              <a:t>kezeléseket </a:t>
            </a:r>
            <a:r>
              <a:rPr lang="hu-HU" sz="2000" dirty="0" smtClean="0">
                <a:cs typeface="Arial" charset="0"/>
              </a:rPr>
              <a:t>a </a:t>
            </a:r>
            <a:r>
              <a:rPr lang="hu-HU" sz="2000" dirty="0" err="1" smtClean="0">
                <a:cs typeface="Arial" charset="0"/>
              </a:rPr>
              <a:t>lóútlevél</a:t>
            </a:r>
            <a:r>
              <a:rPr lang="hu-HU" sz="2000" dirty="0" smtClean="0">
                <a:cs typeface="Arial" charset="0"/>
              </a:rPr>
              <a:t> X. szakaszának III. részébe. </a:t>
            </a:r>
            <a:endParaRPr lang="hu-HU" sz="2000" dirty="0" smtClean="0"/>
          </a:p>
          <a:p>
            <a:pPr marL="609600" indent="-609600" algn="just">
              <a:buFont typeface="Arial" charset="0"/>
              <a:buAutoNum type="arabicPeriod"/>
            </a:pPr>
            <a:r>
              <a:rPr lang="hu-HU" sz="2000" dirty="0" smtClean="0">
                <a:cs typeface="Arial" charset="0"/>
              </a:rPr>
              <a:t>Megállapítja a  lóféle </a:t>
            </a:r>
            <a:r>
              <a:rPr lang="hu-HU" sz="2000" u="sng" dirty="0" smtClean="0">
                <a:cs typeface="Arial" charset="0"/>
              </a:rPr>
              <a:t>emberi fogyasztásra való alkalmatlanságát </a:t>
            </a:r>
            <a:r>
              <a:rPr lang="hu-HU" sz="2000" dirty="0" smtClean="0">
                <a:cs typeface="Arial" charset="0"/>
              </a:rPr>
              <a:t>amennyiben a  lófélét élelmiszertermelő állatnak nem adható hatóanyagot tartalmazó állatgyógyászati készítménnyel kezeli</a:t>
            </a:r>
            <a:r>
              <a:rPr lang="hu-HU" sz="2000" dirty="0" smtClean="0"/>
              <a:t> és azt a  </a:t>
            </a:r>
            <a:r>
              <a:rPr lang="hu-HU" sz="2000" dirty="0" err="1" smtClean="0"/>
              <a:t>lóútlevél</a:t>
            </a:r>
            <a:r>
              <a:rPr lang="hu-HU" sz="2000" dirty="0" smtClean="0"/>
              <a:t> IX.  szakaszába bejegyzi.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hu-HU" sz="2000" dirty="0" smtClean="0"/>
              <a:t>Értesíti az  élelmiszerlánc-biztonsági és állategészségügyi igazgatóságot, ha</a:t>
            </a:r>
            <a:r>
              <a:rPr lang="hu-HU" sz="2000" dirty="0" smtClean="0">
                <a:cs typeface="Arial" charset="0"/>
              </a:rPr>
              <a:t> a  lóféle állatorvosi ellátása vagy a más jogszabály által előírt kötelező vizsgálatok elvégzése során </a:t>
            </a:r>
            <a:r>
              <a:rPr lang="hu-HU" sz="2000" u="sng" dirty="0" smtClean="0">
                <a:cs typeface="Arial" charset="0"/>
              </a:rPr>
              <a:t>jelöletlen egyedet </a:t>
            </a:r>
            <a:r>
              <a:rPr lang="hu-HU" sz="2000" dirty="0" smtClean="0">
                <a:cs typeface="Arial" charset="0"/>
              </a:rPr>
              <a:t>észlel.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hu-HU" sz="2600" b="1" dirty="0" smtClean="0"/>
              <a:t>Bevezetés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251520" y="1225689"/>
            <a:ext cx="84249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dirty="0" smtClean="0"/>
              <a:t>A Kormány felhatalmazást kapott arra, hogy rendeletben állapítsa meg: </a:t>
            </a:r>
          </a:p>
          <a:p>
            <a:endParaRPr lang="hu-HU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hu-HU" dirty="0" smtClean="0"/>
              <a:t>A lófélék azonosításának, jelölésének, nyilvántartásának, az azonosító okmányának kiállításának, valamint az azonosító okmány használatának és hatósági ellenőrzésének szabályait</a:t>
            </a:r>
            <a:r>
              <a:rPr lang="hu-HU" b="1" dirty="0" smtClean="0"/>
              <a:t> </a:t>
            </a:r>
            <a:endParaRPr lang="hu-HU" dirty="0" smtClean="0"/>
          </a:p>
          <a:p>
            <a:pPr marL="457200" lvl="0" indent="-457200" algn="just"/>
            <a:r>
              <a:rPr lang="hu-HU" i="1" dirty="0" smtClean="0"/>
              <a:t>	(az  élelmiszerláncról és hatósági felügyeletéről szóló 2008. évi XLVI. törvény 76.  § (1)  bekezdés h)  pontja)</a:t>
            </a:r>
            <a:r>
              <a:rPr lang="hu-HU" dirty="0" smtClean="0"/>
              <a:t> </a:t>
            </a:r>
          </a:p>
          <a:p>
            <a:pPr marL="457200" lvl="0" indent="-457200" algn="just"/>
            <a:endParaRPr lang="hu-HU" dirty="0" smtClean="0"/>
          </a:p>
          <a:p>
            <a:pPr marL="457200" lvl="0" indent="-457200" algn="just">
              <a:buFont typeface="+mj-lt"/>
              <a:buAutoNum type="arabicPeriod" startAt="2"/>
            </a:pPr>
            <a:r>
              <a:rPr lang="hu-HU" dirty="0" smtClean="0"/>
              <a:t>Az állattenyésztésről szóló 1993. évi CXIV. törvényben</a:t>
            </a:r>
            <a:r>
              <a:rPr lang="hu-HU" b="1" dirty="0" smtClean="0"/>
              <a:t> </a:t>
            </a:r>
            <a:r>
              <a:rPr lang="hu-HU" dirty="0" smtClean="0"/>
              <a:t>előírt nyilvántartások vonatkozásában az adatkezelést </a:t>
            </a:r>
          </a:p>
          <a:p>
            <a:pPr marL="457200" lvl="0" indent="-457200" algn="just"/>
            <a:r>
              <a:rPr lang="hu-HU" i="1" dirty="0" smtClean="0"/>
              <a:t>	(az állattenyésztésről 1993. évi CXIV. törvény 49. § (2) b) pontja)</a:t>
            </a:r>
          </a:p>
          <a:p>
            <a:pPr marL="457200" lvl="0" indent="-457200" algn="just"/>
            <a:endParaRPr lang="hu-HU" dirty="0" smtClean="0"/>
          </a:p>
          <a:p>
            <a:pPr marL="457200" lvl="0" indent="-457200" algn="just">
              <a:buFont typeface="+mj-lt"/>
              <a:buAutoNum type="arabicPeriod" startAt="3"/>
            </a:pPr>
            <a:r>
              <a:rPr lang="hu-HU" dirty="0" smtClean="0"/>
              <a:t>A Kormány hatályon kívül helyezte az egyes állatfajok egyedeinek Egységes Nyilvántartási és Azonosítási Rendszeréről szóló </a:t>
            </a:r>
            <a:r>
              <a:rPr lang="hu-HU" b="1" dirty="0" smtClean="0"/>
              <a:t>29/2000. (VI. 9.) FVM rendeletet</a:t>
            </a:r>
            <a:endParaRPr lang="hu-HU" dirty="0" smtClean="0"/>
          </a:p>
          <a:p>
            <a:pPr marL="457200" lvl="0" indent="-457200" algn="just"/>
            <a:r>
              <a:rPr lang="hu-HU" i="1" dirty="0" smtClean="0"/>
              <a:t>	(a jogalkotásról szóló 2010. évi CXXX. törvény 31. § (1) bekezdés a) pontja)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autoUpdateAnimBg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0"/>
            <a:ext cx="6120680" cy="1052736"/>
          </a:xfrm>
        </p:spPr>
        <p:txBody>
          <a:bodyPr/>
          <a:lstStyle/>
          <a:p>
            <a:r>
              <a:rPr lang="hu-HU" sz="2600" b="1" dirty="0" smtClean="0"/>
              <a:t>A vágóhíd kötelezettségei</a:t>
            </a:r>
            <a:br>
              <a:rPr lang="hu-HU" sz="2600" b="1" dirty="0" smtClean="0"/>
            </a:br>
            <a:r>
              <a:rPr lang="hu-HU" sz="2000" b="1" dirty="0" smtClean="0"/>
              <a:t>(Korm. rendelet  8. §)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256584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hu-HU" sz="2000" dirty="0" smtClean="0"/>
              <a:t>A  vágóhíd ellenőrzi a  lóféléket kísérő dokumentumokat.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hu-HU" sz="2000" dirty="0" smtClean="0"/>
              <a:t>Nyilvántartást vezet a  vágóhídon levágott lófélék egyedeiről: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1800" dirty="0" smtClean="0"/>
              <a:t>életszám, illetve életszámot még nem tartalmazó </a:t>
            </a:r>
            <a:r>
              <a:rPr lang="hu-HU" sz="1800" dirty="0" err="1" smtClean="0"/>
              <a:t>lóútlevelek</a:t>
            </a:r>
            <a:r>
              <a:rPr lang="hu-HU" sz="1800" dirty="0" smtClean="0"/>
              <a:t> esetében </a:t>
            </a:r>
            <a:r>
              <a:rPr lang="hu-HU" sz="1800" dirty="0" err="1" smtClean="0"/>
              <a:t>lóútlevél</a:t>
            </a:r>
            <a:r>
              <a:rPr lang="hu-HU" sz="1800" dirty="0" smtClean="0"/>
              <a:t> száma,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1800" dirty="0" smtClean="0"/>
              <a:t>az állat levágásának időpontja.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hu-HU" sz="2000" dirty="0" smtClean="0"/>
              <a:t>A vágóhíd másolatban megküldi a kibocsátó szerv részére a tárgyhónapot követő hónap tizenötödik napjáig: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1800" dirty="0" smtClean="0"/>
              <a:t>a 2. pontban szereplő nyilvántartás adatait,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1800" dirty="0" smtClean="0"/>
              <a:t>a levágott egyedek </a:t>
            </a:r>
            <a:r>
              <a:rPr lang="hu-HU" sz="1800" dirty="0" err="1" smtClean="0"/>
              <a:t>lóútleveleit</a:t>
            </a:r>
            <a:r>
              <a:rPr lang="hu-HU" sz="1800" dirty="0" smtClean="0"/>
              <a:t> érvénytelenítésre a vágóhíd azonosító kódjának megjelölésével.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hu-HU" sz="2000" dirty="0" smtClean="0"/>
              <a:t>A  vágóhíd biztosítja, hogy a  </a:t>
            </a:r>
            <a:r>
              <a:rPr lang="hu-HU" sz="2000" dirty="0" err="1" smtClean="0"/>
              <a:t>lóútlevéllel</a:t>
            </a:r>
            <a:r>
              <a:rPr lang="hu-HU" sz="2000" dirty="0" smtClean="0"/>
              <a:t> nem rendelkező lófélék egyedei rendes vágásra ne kerülhessenek. (engedély)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hu-HU" sz="2000" dirty="0" smtClean="0"/>
              <a:t>A </a:t>
            </a:r>
            <a:r>
              <a:rPr lang="hu-HU" sz="2000" dirty="0" err="1" smtClean="0"/>
              <a:t>transzponderrel</a:t>
            </a:r>
            <a:r>
              <a:rPr lang="hu-HU" sz="2000" dirty="0" smtClean="0"/>
              <a:t> megjelölt állatok azonosítása, levágását követően a </a:t>
            </a:r>
            <a:r>
              <a:rPr lang="hu-HU" sz="2000" dirty="0" err="1" smtClean="0"/>
              <a:t>transzponderek</a:t>
            </a:r>
            <a:r>
              <a:rPr lang="hu-HU" sz="2000" dirty="0" smtClean="0"/>
              <a:t> dokumentált megsemmisítése </a:t>
            </a:r>
          </a:p>
          <a:p>
            <a:pPr marL="457200" indent="-457200" algn="just">
              <a:spcBef>
                <a:spcPts val="0"/>
              </a:spcBef>
              <a:buNone/>
            </a:pPr>
            <a:r>
              <a:rPr lang="hu-HU" sz="2000" dirty="0" smtClean="0"/>
              <a:t>	(</a:t>
            </a:r>
            <a:r>
              <a:rPr lang="hu-HU" sz="1800" dirty="0" smtClean="0"/>
              <a:t>két évig köteles megőrizni; kód, életszám, levágás dátuma, megsemmisítés módja</a:t>
            </a:r>
            <a:r>
              <a:rPr lang="hu-HU" sz="2000" dirty="0" smtClean="0"/>
              <a:t>).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endParaRPr lang="hu-HU" sz="2000" dirty="0" smtClean="0"/>
          </a:p>
          <a:p>
            <a:pPr lvl="1" algn="just">
              <a:buNone/>
            </a:pPr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4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/>
          <a:lstStyle/>
          <a:p>
            <a:r>
              <a:rPr lang="hu-HU" sz="2600" b="1" dirty="0" smtClean="0"/>
              <a:t>A NÉBIH kötelezettségei</a:t>
            </a:r>
            <a:br>
              <a:rPr lang="hu-HU" sz="2600" b="1" dirty="0" smtClean="0"/>
            </a:br>
            <a:r>
              <a:rPr lang="hu-HU" sz="2000" b="1" dirty="0" smtClean="0">
                <a:sym typeface="Wingdings 3"/>
              </a:rPr>
              <a:t> (Korm. rendelet 13. </a:t>
            </a:r>
            <a:r>
              <a:rPr lang="hu-HU" sz="2000" b="1" dirty="0" smtClean="0"/>
              <a:t>§)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424936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sz="2000" dirty="0" smtClean="0"/>
              <a:t>Kibocsátó </a:t>
            </a:r>
            <a:r>
              <a:rPr lang="hu-HU" sz="2000" dirty="0" err="1" smtClean="0"/>
              <a:t>szervkénti</a:t>
            </a:r>
            <a:r>
              <a:rPr lang="hu-HU" sz="2000" dirty="0" smtClean="0"/>
              <a:t> kötelezettségei ld. előbb.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2000" dirty="0" smtClean="0"/>
              <a:t>Működteti a központi adatbázist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hu-HU" sz="1800" dirty="0" smtClean="0">
                <a:sym typeface="Wingdings 3"/>
              </a:rPr>
              <a:t>ellenőrzi a központi adatbázis és a kibocsátó szervek által vezetett adatbázis adatainak egyezőségét ,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hu-HU" sz="1800" b="1" dirty="0" smtClean="0">
                <a:sym typeface="Wingdings 3"/>
              </a:rPr>
              <a:t>adatai alapján </a:t>
            </a:r>
            <a:r>
              <a:rPr lang="hu-HU" sz="1800" b="1" dirty="0" err="1" smtClean="0">
                <a:sym typeface="Wingdings 3"/>
              </a:rPr>
              <a:t>lóútlevél</a:t>
            </a:r>
            <a:r>
              <a:rPr lang="hu-HU" sz="1800" b="1" dirty="0" smtClean="0">
                <a:sym typeface="Wingdings 3"/>
              </a:rPr>
              <a:t> kiállítása,</a:t>
            </a:r>
            <a:endParaRPr lang="hu-HU" sz="1800" b="1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hu-HU" sz="1800" dirty="0" smtClean="0"/>
              <a:t>hozzáférést biztosít  a szervezetet érintő adatok tekintetében:</a:t>
            </a:r>
          </a:p>
          <a:p>
            <a:pPr marL="2152650" lvl="1" indent="-514350">
              <a:buFont typeface="Arial" pitchFamily="34" charset="0"/>
              <a:buChar char="•"/>
            </a:pPr>
            <a:r>
              <a:rPr lang="hu-HU" sz="1400" dirty="0" smtClean="0"/>
              <a:t>kibocsátó szervek vagy megbízottaik,</a:t>
            </a:r>
          </a:p>
          <a:p>
            <a:pPr marL="2152650" lvl="1" indent="-514350">
              <a:buFont typeface="Arial" pitchFamily="34" charset="0"/>
              <a:buChar char="•"/>
            </a:pPr>
            <a:r>
              <a:rPr lang="hu-HU" sz="1400" dirty="0" smtClean="0"/>
              <a:t>élelmiszerlánc-biztonsági és állategészségügyi  igazgatóság,</a:t>
            </a:r>
          </a:p>
          <a:p>
            <a:pPr marL="2152650" lvl="1" indent="-514350">
              <a:buFont typeface="Arial" pitchFamily="34" charset="0"/>
              <a:buChar char="•"/>
            </a:pPr>
            <a:r>
              <a:rPr lang="hu-HU" sz="1400" dirty="0" smtClean="0"/>
              <a:t>Mezőgazdasági és Vidékfejlesztési Hivatal számára.</a:t>
            </a:r>
          </a:p>
          <a:p>
            <a:pPr marL="542925" lvl="1" indent="-542925">
              <a:buFont typeface="+mj-lt"/>
              <a:buAutoNum type="arabicPeriod" startAt="3"/>
            </a:pPr>
            <a:r>
              <a:rPr lang="hu-HU" sz="2000" dirty="0" smtClean="0"/>
              <a:t>Közzéteszi a honlapján:</a:t>
            </a:r>
          </a:p>
          <a:p>
            <a:pPr marL="895350" lvl="1" indent="-542925">
              <a:buFont typeface="Arial" pitchFamily="34" charset="0"/>
              <a:buChar char="•"/>
            </a:pPr>
            <a:r>
              <a:rPr lang="hu-HU" sz="1800" dirty="0" smtClean="0"/>
              <a:t>kancafedeztetési jegyzőkönyv, csikójelölési jegyzőkönyv, lóútlevél-igénylőlap, lótartási hely bejelentő lap, lótulajdonos nyilvántartó betétlap formanyomtatványokat</a:t>
            </a:r>
          </a:p>
          <a:p>
            <a:pPr marL="895350" lvl="1" indent="-542925">
              <a:buNone/>
            </a:pPr>
            <a:r>
              <a:rPr lang="hu-HU" sz="1800" dirty="0" smtClean="0">
                <a:hlinkClick r:id="rId2"/>
              </a:rPr>
              <a:t>https://www.nebih.gov.hu/szakteruletek/szakteruletek/allattenyesztes/szakteruletek/lo/nyomtatvanyok/ai_lo_nyomtatvany.html</a:t>
            </a:r>
            <a:r>
              <a:rPr lang="hu-HU" sz="1800" dirty="0" smtClean="0"/>
              <a:t> </a:t>
            </a:r>
          </a:p>
          <a:p>
            <a:pPr marL="542925" lvl="1" indent="-542925">
              <a:buFont typeface="+mj-lt"/>
              <a:buAutoNum type="arabicPeriod" startAt="3"/>
            </a:pPr>
            <a:endParaRPr lang="hu-HU" sz="2000" dirty="0" smtClean="0"/>
          </a:p>
          <a:p>
            <a:pPr marL="542925" lvl="1" indent="-542925">
              <a:buFont typeface="+mj-lt"/>
              <a:buAutoNum type="arabicPeriod" startAt="3"/>
            </a:pPr>
            <a:endParaRPr lang="hu-HU" sz="2000" dirty="0" smtClean="0"/>
          </a:p>
          <a:p>
            <a:pPr marL="914400" lvl="1" indent="-514350">
              <a:buFont typeface="Arial" pitchFamily="34" charset="0"/>
              <a:buChar char="•"/>
            </a:pPr>
            <a:endParaRPr lang="hu-HU" sz="1400" dirty="0" smtClean="0"/>
          </a:p>
          <a:p>
            <a:pPr marL="514350" indent="-514350">
              <a:buNone/>
            </a:pPr>
            <a:endParaRPr lang="hu-HU" sz="1800" dirty="0" smtClean="0">
              <a:sym typeface="Wingdings 3"/>
            </a:endParaRPr>
          </a:p>
          <a:p>
            <a:pPr marL="514350" indent="-514350">
              <a:buFont typeface="+mj-lt"/>
              <a:buAutoNum type="arabicPeriod"/>
            </a:pPr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4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hu-HU" sz="2600" b="1" dirty="0" smtClean="0"/>
              <a:t>Hatósági ellenőrzések, szankciók I.</a:t>
            </a:r>
            <a:br>
              <a:rPr lang="hu-HU" sz="2600" b="1" dirty="0" smtClean="0"/>
            </a:br>
            <a:r>
              <a:rPr lang="hu-HU" sz="2000" b="1" dirty="0" smtClean="0"/>
              <a:t>(Korm. rendelet 14. §)</a:t>
            </a:r>
            <a:endParaRPr lang="hu-HU" sz="2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1844824"/>
            <a:ext cx="8136904" cy="345638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u-HU" sz="2000" dirty="0" smtClean="0"/>
              <a:t>A NÉBIH ellenőrzi </a:t>
            </a:r>
          </a:p>
          <a:p>
            <a:pPr lvl="1">
              <a:buFont typeface="Arial" pitchFamily="34" charset="0"/>
              <a:buChar char="•"/>
            </a:pPr>
            <a:r>
              <a:rPr lang="hu-HU" sz="1800" dirty="0" smtClean="0"/>
              <a:t>a lófélék azonosításával kapcsolatos adatok helyességét, egyezőségét a törzskönyvi adatokkal,</a:t>
            </a:r>
          </a:p>
          <a:p>
            <a:pPr lvl="1">
              <a:buFont typeface="Arial" pitchFamily="34" charset="0"/>
              <a:buChar char="•"/>
            </a:pPr>
            <a:r>
              <a:rPr lang="hu-HU" sz="1800" dirty="0" smtClean="0"/>
              <a:t> az adatbázisok működtetését a kibocsátó szerveknél és megbízottaiknál.</a:t>
            </a:r>
          </a:p>
          <a:p>
            <a:pPr lvl="1">
              <a:buNone/>
            </a:pPr>
            <a:endParaRPr lang="hu-HU" sz="1800" dirty="0" smtClean="0"/>
          </a:p>
          <a:p>
            <a:pPr marL="457200" lvl="1" indent="-457200">
              <a:buFont typeface="+mj-lt"/>
              <a:buAutoNum type="arabicPeriod" startAt="2"/>
            </a:pPr>
            <a:r>
              <a:rPr lang="hu-HU" sz="2000" dirty="0" smtClean="0"/>
              <a:t>Az élelmiszerlánc-biztonsági és állategészségügyi igazgatóság (ÉBÁI) ellenőrzi a szállítás során:</a:t>
            </a:r>
          </a:p>
          <a:p>
            <a:pPr lvl="1">
              <a:buFont typeface="Arial" pitchFamily="34" charset="0"/>
              <a:buChar char="•"/>
            </a:pPr>
            <a:r>
              <a:rPr lang="hu-HU" sz="1800" dirty="0" smtClean="0"/>
              <a:t>a lófélék egyedeinek azonosságát,</a:t>
            </a:r>
          </a:p>
          <a:p>
            <a:pPr lvl="1">
              <a:buFont typeface="Arial" pitchFamily="34" charset="0"/>
              <a:buChar char="•"/>
            </a:pPr>
            <a:r>
              <a:rPr lang="hu-HU" sz="1800" dirty="0" err="1" smtClean="0"/>
              <a:t>lóútlevelének</a:t>
            </a:r>
            <a:r>
              <a:rPr lang="hu-HU" sz="1800" dirty="0" smtClean="0"/>
              <a:t> meglétét </a:t>
            </a:r>
            <a:r>
              <a:rPr lang="hu-HU" sz="1800" dirty="0" smtClean="0">
                <a:sym typeface="Wingdings 3"/>
              </a:rPr>
              <a:t> felfüggesztés, forgalmi korlátozás</a:t>
            </a:r>
          </a:p>
          <a:p>
            <a:pPr lvl="1">
              <a:buFont typeface="Arial" pitchFamily="34" charset="0"/>
              <a:buChar char="•"/>
            </a:pPr>
            <a:endParaRPr lang="hu-HU" sz="1800" dirty="0" smtClean="0"/>
          </a:p>
          <a:p>
            <a:pPr marL="457200" lvl="1" indent="-457200">
              <a:buFont typeface="+mj-lt"/>
              <a:buAutoNum type="arabicPeriod" startAt="2"/>
            </a:pPr>
            <a:endParaRPr 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txBody>
          <a:bodyPr/>
          <a:lstStyle/>
          <a:p>
            <a:r>
              <a:rPr lang="hu-HU" sz="2600" b="1" dirty="0" smtClean="0"/>
              <a:t>Hatósági ellenőrzések, szankciók II.</a:t>
            </a:r>
            <a:endParaRPr lang="hu-HU" sz="2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 startAt="3"/>
            </a:pPr>
            <a:r>
              <a:rPr lang="hu-HU" sz="2000" dirty="0" smtClean="0"/>
              <a:t>A NÉBIH és az ÉBÁI ellenőrzi a kibocsátó szerv, a vágóhíd és az állattartók </a:t>
            </a:r>
            <a:r>
              <a:rPr lang="hu-HU" sz="2000" b="1" dirty="0" smtClean="0"/>
              <a:t>504/2008/EK bizottsági </a:t>
            </a:r>
            <a:r>
              <a:rPr lang="hu-HU" sz="2000" dirty="0" smtClean="0"/>
              <a:t>rendeletben és e rendeletben meghatározott kötelezettségeinek betartását.</a:t>
            </a:r>
          </a:p>
          <a:p>
            <a:pPr algn="just"/>
            <a:endParaRPr lang="hu-HU" sz="2000" dirty="0" smtClean="0"/>
          </a:p>
          <a:p>
            <a:pPr marL="457200" indent="-457200" algn="just">
              <a:buFont typeface="+mj-lt"/>
              <a:buAutoNum type="arabicPeriod" startAt="4"/>
            </a:pPr>
            <a:r>
              <a:rPr lang="hu-HU" sz="2000" dirty="0" smtClean="0"/>
              <a:t>Amennyiben a hatósági ellenőrzés során a NÉBIH vagy az ÉBÁI  </a:t>
            </a:r>
            <a:r>
              <a:rPr lang="hu-HU" sz="2000" b="1" dirty="0" smtClean="0"/>
              <a:t>jelöletlen vagy </a:t>
            </a:r>
            <a:r>
              <a:rPr lang="hu-HU" sz="2000" b="1" dirty="0" err="1" smtClean="0"/>
              <a:t>lóútlevéllel</a:t>
            </a:r>
            <a:r>
              <a:rPr lang="hu-HU" sz="2000" b="1" dirty="0" smtClean="0"/>
              <a:t> nem rendelkező lófélét észlel, az egyedet forgalmi korlátozás alá helyezi és elrendeli a lóféle megjelölését, az állattartót </a:t>
            </a:r>
            <a:r>
              <a:rPr lang="hu-HU" sz="2000" dirty="0" smtClean="0"/>
              <a:t>pedig az élelmiszerláncról és hatósági felügyeletéről szóló 2008. évi XLVI. törvény vagy az állattenyésztésről szóló 1993. évi CXIV. törvény alapján </a:t>
            </a:r>
            <a:r>
              <a:rPr lang="hu-HU" sz="2000" b="1" dirty="0" smtClean="0"/>
              <a:t>bírsággal sújtja.</a:t>
            </a:r>
            <a:endParaRPr lang="hu-HU" sz="2000" b="1" dirty="0" smtClean="0">
              <a:sym typeface="Wingdings 3"/>
            </a:endParaRPr>
          </a:p>
          <a:p>
            <a:pPr algn="just"/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ím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</p:spPr>
        <p:txBody>
          <a:bodyPr/>
          <a:lstStyle/>
          <a:p>
            <a:pPr eaLnBrk="1" hangingPunct="1"/>
            <a:r>
              <a:rPr lang="hu-HU" sz="4000" b="1" i="1" dirty="0" smtClean="0">
                <a:solidFill>
                  <a:srgbClr val="800000"/>
                </a:solidFill>
                <a:cs typeface="Arial" charset="0"/>
              </a:rPr>
              <a:t>Köszönöm figyelmüket!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899592" y="3645024"/>
            <a:ext cx="5256584" cy="3035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  <a:spcBef>
                <a:spcPct val="20000"/>
              </a:spcBef>
            </a:pPr>
            <a:r>
              <a:rPr lang="hu-HU" b="1" dirty="0" err="1" smtClean="0">
                <a:solidFill>
                  <a:srgbClr val="339966"/>
                </a:solidFill>
                <a:latin typeface="Monotype Corsiva" pitchFamily="66" charset="0"/>
                <a:cs typeface="+mn-cs"/>
              </a:rPr>
              <a:t>Machalekné</a:t>
            </a:r>
            <a:r>
              <a:rPr lang="hu-HU" b="1" dirty="0" smtClean="0">
                <a:solidFill>
                  <a:srgbClr val="339966"/>
                </a:solidFill>
                <a:latin typeface="Monotype Corsiva" pitchFamily="66" charset="0"/>
                <a:cs typeface="+mn-cs"/>
              </a:rPr>
              <a:t> </a:t>
            </a:r>
            <a:r>
              <a:rPr lang="hu-HU" b="1" dirty="0" err="1" smtClean="0">
                <a:solidFill>
                  <a:srgbClr val="339966"/>
                </a:solidFill>
                <a:latin typeface="Monotype Corsiva" pitchFamily="66" charset="0"/>
                <a:cs typeface="+mn-cs"/>
              </a:rPr>
              <a:t>Kis-Vén</a:t>
            </a:r>
            <a:r>
              <a:rPr lang="hu-HU" b="1" dirty="0" smtClean="0">
                <a:solidFill>
                  <a:srgbClr val="339966"/>
                </a:solidFill>
                <a:latin typeface="Monotype Corsiva" pitchFamily="66" charset="0"/>
                <a:cs typeface="+mn-cs"/>
              </a:rPr>
              <a:t> Márta</a:t>
            </a:r>
          </a:p>
          <a:p>
            <a:pPr>
              <a:lnSpc>
                <a:spcPts val="2500"/>
              </a:lnSpc>
              <a:spcBef>
                <a:spcPct val="20000"/>
              </a:spcBef>
            </a:pPr>
            <a:r>
              <a:rPr lang="hu-HU" b="1" dirty="0" smtClean="0">
                <a:solidFill>
                  <a:srgbClr val="339966"/>
                </a:solidFill>
                <a:latin typeface="Monotype Corsiva" pitchFamily="66" charset="0"/>
                <a:cs typeface="+mn-cs"/>
              </a:rPr>
              <a:t>szakreferens</a:t>
            </a:r>
          </a:p>
          <a:p>
            <a:r>
              <a:rPr lang="hu-HU" sz="1800" i="1" dirty="0" smtClean="0"/>
              <a:t> </a:t>
            </a:r>
            <a:endParaRPr lang="hu-HU" sz="1800" dirty="0" smtClean="0"/>
          </a:p>
          <a:p>
            <a:r>
              <a:rPr lang="hu-HU" sz="1800" b="1" dirty="0" smtClean="0"/>
              <a:t>Nemzeti Élelmiszerlánc-biztonsági Hivatal</a:t>
            </a:r>
            <a:endParaRPr lang="hu-HU" sz="1800" dirty="0" smtClean="0"/>
          </a:p>
          <a:p>
            <a:r>
              <a:rPr lang="hu-HU" sz="1800" dirty="0" smtClean="0"/>
              <a:t>Állattenyésztési Igazgatóság</a:t>
            </a:r>
          </a:p>
          <a:p>
            <a:r>
              <a:rPr lang="hu-HU" sz="1800" dirty="0" smtClean="0"/>
              <a:t>Tenyésztésszervezési és Teljesítményvizsgálati Osztály</a:t>
            </a:r>
          </a:p>
          <a:p>
            <a:r>
              <a:rPr lang="hu-HU" sz="1800" i="1" dirty="0" smtClean="0"/>
              <a:t>Cím: 1024 Budapest, Keleti Károly utca 24.</a:t>
            </a:r>
            <a:endParaRPr lang="hu-HU" sz="1800" dirty="0" smtClean="0"/>
          </a:p>
          <a:p>
            <a:r>
              <a:rPr lang="hu-HU" sz="1800" dirty="0" smtClean="0"/>
              <a:t>Tel: +36 1 336 9481; </a:t>
            </a:r>
          </a:p>
          <a:p>
            <a:r>
              <a:rPr lang="hu-HU" sz="1800" dirty="0" smtClean="0"/>
              <a:t>E-mail: </a:t>
            </a:r>
            <a:r>
              <a:rPr lang="hu-HU" sz="1800" dirty="0" err="1" smtClean="0"/>
              <a:t>kis-venm</a:t>
            </a:r>
            <a:r>
              <a:rPr lang="hu-HU" sz="1800" dirty="0" smtClean="0"/>
              <a:t>@</a:t>
            </a:r>
            <a:r>
              <a:rPr lang="hu-HU" sz="1800" dirty="0" err="1" smtClean="0"/>
              <a:t>nebih.gov.hu</a:t>
            </a:r>
            <a:r>
              <a:rPr lang="hu-HU" sz="1800" dirty="0" smtClean="0"/>
              <a:t>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ím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086600" cy="1143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Arial" charset="0"/>
              </a:rPr>
              <a:t>110/2013. (IV. 9.) Korm</a:t>
            </a:r>
            <a:r>
              <a:rPr lang="hu-HU" sz="2600" b="1" dirty="0" smtClean="0"/>
              <a:t>ány</a:t>
            </a:r>
            <a:r>
              <a:rPr lang="hu-HU" sz="2600" b="1" dirty="0" smtClean="0">
                <a:cs typeface="Arial" charset="0"/>
              </a:rPr>
              <a:t>rendelet </a:t>
            </a:r>
            <a:r>
              <a:rPr lang="hu-HU" sz="2600" b="1" dirty="0" smtClean="0"/>
              <a:t>(továbbiakban: Korm. rendelet) h</a:t>
            </a:r>
            <a:r>
              <a:rPr lang="hu-HU" sz="2600" b="1" dirty="0" smtClean="0">
                <a:cs typeface="Times New Roman" pitchFamily="18" charset="0"/>
              </a:rPr>
              <a:t>atálya kiterjed:</a:t>
            </a:r>
            <a:r>
              <a:rPr lang="hu-HU" sz="2800" b="1" dirty="0" smtClean="0"/>
              <a:t> 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295400" y="1752600"/>
            <a:ext cx="68580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ts val="2500"/>
              </a:lnSpc>
              <a:spcBef>
                <a:spcPct val="50000"/>
              </a:spcBef>
              <a:buFont typeface="Arial" charset="0"/>
              <a:buAutoNum type="arabicPeriod"/>
            </a:pPr>
            <a:r>
              <a:rPr lang="hu-HU" dirty="0"/>
              <a:t>Lófélék azonosítására:</a:t>
            </a:r>
          </a:p>
          <a:p>
            <a:pPr marL="800100" lvl="1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hu-HU" dirty="0"/>
              <a:t>Magyarországon született</a:t>
            </a:r>
          </a:p>
          <a:p>
            <a:pPr marL="800100" lvl="1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hu-HU" dirty="0"/>
              <a:t>Magyarország területén szabad forgalomba bocsátott </a:t>
            </a:r>
          </a:p>
          <a:p>
            <a:pPr marL="342900" indent="-342900">
              <a:lnSpc>
                <a:spcPts val="2500"/>
              </a:lnSpc>
              <a:spcBef>
                <a:spcPct val="50000"/>
              </a:spcBef>
              <a:buFont typeface="Arial" charset="0"/>
              <a:buAutoNum type="arabicPeriod"/>
            </a:pPr>
            <a:r>
              <a:rPr lang="hu-HU" dirty="0"/>
              <a:t>Lófélék bejelentésére: </a:t>
            </a:r>
          </a:p>
          <a:p>
            <a:pPr marL="800100" lvl="1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hu-HU" dirty="0"/>
              <a:t>Magyarország területére behozott </a:t>
            </a:r>
          </a:p>
          <a:p>
            <a:pPr marL="342900" indent="-342900">
              <a:lnSpc>
                <a:spcPts val="2500"/>
              </a:lnSpc>
              <a:spcBef>
                <a:spcPct val="50000"/>
              </a:spcBef>
              <a:buFont typeface="Arial" charset="0"/>
              <a:buAutoNum type="arabicPeriod"/>
            </a:pPr>
            <a:r>
              <a:rPr lang="hu-HU" dirty="0"/>
              <a:t>Azonosító okmány használatára (</a:t>
            </a:r>
            <a:r>
              <a:rPr lang="hu-HU" dirty="0" err="1"/>
              <a:t>lóútlevél</a:t>
            </a:r>
            <a:r>
              <a:rPr lang="hu-HU" dirty="0"/>
              <a:t>) </a:t>
            </a:r>
          </a:p>
          <a:p>
            <a:pPr marL="342900" indent="-342900">
              <a:lnSpc>
                <a:spcPts val="2500"/>
              </a:lnSpc>
              <a:spcBef>
                <a:spcPct val="50000"/>
              </a:spcBef>
              <a:buFont typeface="Arial" charset="0"/>
              <a:buAutoNum type="arabicPeriod"/>
            </a:pPr>
            <a:r>
              <a:rPr lang="hu-HU" dirty="0"/>
              <a:t>Lófélék nyilvántartására:</a:t>
            </a:r>
          </a:p>
          <a:p>
            <a:pPr marL="800100" lvl="1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hu-HU" dirty="0"/>
              <a:t>Tenyésztési adatok </a:t>
            </a:r>
          </a:p>
          <a:p>
            <a:pPr marL="800100" lvl="1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hu-HU" dirty="0" smtClean="0"/>
              <a:t>Tartási </a:t>
            </a:r>
            <a:r>
              <a:rPr lang="hu-HU" dirty="0"/>
              <a:t>adatok</a:t>
            </a:r>
          </a:p>
          <a:p>
            <a:pPr marL="342900" indent="-342900">
              <a:lnSpc>
                <a:spcPts val="2500"/>
              </a:lnSpc>
              <a:spcBef>
                <a:spcPct val="50000"/>
              </a:spcBef>
              <a:buFont typeface="Arial" charset="0"/>
              <a:buChar char="•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1"/>
      <p:bldP spid="153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ím 1"/>
          <p:cNvSpPr>
            <a:spLocks noGrp="1"/>
          </p:cNvSpPr>
          <p:nvPr>
            <p:ph type="title"/>
          </p:nvPr>
        </p:nvSpPr>
        <p:spPr>
          <a:xfrm>
            <a:off x="381000" y="836613"/>
            <a:ext cx="6788150" cy="1143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Times New Roman" pitchFamily="18" charset="0"/>
              </a:rPr>
              <a:t>A lófélék azonosításának megkezdésére vonatkozó szabályok</a:t>
            </a:r>
            <a:r>
              <a:rPr lang="hu-HU" sz="3000" b="1" dirty="0" smtClean="0"/>
              <a:t> </a:t>
            </a:r>
          </a:p>
        </p:txBody>
      </p:sp>
      <p:sp>
        <p:nvSpPr>
          <p:cNvPr id="16386" name="Tartalom helye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276600"/>
          </a:xfrm>
        </p:spPr>
        <p:txBody>
          <a:bodyPr/>
          <a:lstStyle/>
          <a:p>
            <a:pPr eaLnBrk="1" hangingPunct="1">
              <a:lnSpc>
                <a:spcPts val="2500"/>
              </a:lnSpc>
            </a:pPr>
            <a:r>
              <a:rPr lang="hu-HU" sz="2000" b="1" dirty="0" smtClean="0">
                <a:cs typeface="Times New Roman" pitchFamily="18" charset="0"/>
              </a:rPr>
              <a:t>Azonosítatlan lóféle egyede forgalomba </a:t>
            </a:r>
            <a:r>
              <a:rPr lang="hu-HU" sz="2000" b="1" u="sng" dirty="0" smtClean="0">
                <a:cs typeface="Times New Roman" pitchFamily="18" charset="0"/>
              </a:rPr>
              <a:t>nem</a:t>
            </a:r>
            <a:r>
              <a:rPr lang="hu-HU" sz="2000" b="1" dirty="0" smtClean="0">
                <a:cs typeface="Times New Roman" pitchFamily="18" charset="0"/>
              </a:rPr>
              <a:t> hozható. </a:t>
            </a:r>
            <a:endParaRPr lang="hu-HU" sz="2000" b="1" dirty="0" smtClean="0"/>
          </a:p>
          <a:p>
            <a:pPr eaLnBrk="1" hangingPunct="1">
              <a:lnSpc>
                <a:spcPts val="2500"/>
              </a:lnSpc>
              <a:buFont typeface="Arial" charset="0"/>
              <a:buNone/>
            </a:pPr>
            <a:r>
              <a:rPr lang="hu-HU" sz="2000" b="1" dirty="0" smtClean="0"/>
              <a:t>	(Korm. rendelet </a:t>
            </a:r>
            <a:r>
              <a:rPr lang="hu-HU" sz="2000" b="1" dirty="0" smtClean="0">
                <a:cs typeface="Times New Roman" pitchFamily="18" charset="0"/>
              </a:rPr>
              <a:t>4. § (1)</a:t>
            </a:r>
            <a:r>
              <a:rPr lang="hu-HU" sz="2000" b="1" dirty="0" smtClean="0"/>
              <a:t> bekezdés)</a:t>
            </a:r>
            <a:endParaRPr lang="hu-HU" sz="2000" dirty="0" smtClean="0"/>
          </a:p>
          <a:p>
            <a:pPr eaLnBrk="1" hangingPunct="1">
              <a:lnSpc>
                <a:spcPts val="2500"/>
              </a:lnSpc>
              <a:buFont typeface="Arial" charset="0"/>
              <a:buNone/>
            </a:pPr>
            <a:r>
              <a:rPr lang="hu-HU" sz="2000" b="1" dirty="0" smtClean="0">
                <a:cs typeface="Times New Roman" pitchFamily="18" charset="0"/>
              </a:rPr>
              <a:t> </a:t>
            </a:r>
            <a:endParaRPr lang="hu-HU" sz="2000" dirty="0" smtClean="0">
              <a:cs typeface="Times New Roman" pitchFamily="18" charset="0"/>
            </a:endParaRPr>
          </a:p>
          <a:p>
            <a:pPr algn="just" eaLnBrk="1" hangingPunct="1">
              <a:lnSpc>
                <a:spcPts val="2500"/>
              </a:lnSpc>
            </a:pPr>
            <a:r>
              <a:rPr lang="hu-HU" sz="2000" b="1" dirty="0" smtClean="0"/>
              <a:t>A</a:t>
            </a:r>
            <a:r>
              <a:rPr lang="hu-HU" sz="2000" b="1" dirty="0" smtClean="0">
                <a:cs typeface="Times New Roman" pitchFamily="18" charset="0"/>
              </a:rPr>
              <a:t>zonosítás: </a:t>
            </a:r>
            <a:r>
              <a:rPr lang="hu-HU" sz="2000" dirty="0" smtClean="0">
                <a:cs typeface="Times New Roman" pitchFamily="18" charset="0"/>
              </a:rPr>
              <a:t>a lófélék 504/2008/EK bizottsági rendelet szerinti egyedi, tartós </a:t>
            </a:r>
            <a:r>
              <a:rPr lang="hu-HU" sz="2000" u="sng" dirty="0" smtClean="0">
                <a:cs typeface="Times New Roman" pitchFamily="18" charset="0"/>
              </a:rPr>
              <a:t>megjelölését</a:t>
            </a:r>
            <a:r>
              <a:rPr lang="hu-HU" sz="2000" dirty="0" smtClean="0">
                <a:cs typeface="Times New Roman" pitchFamily="18" charset="0"/>
              </a:rPr>
              <a:t>, valamint ezen egyedek azonosító adatainak </a:t>
            </a:r>
            <a:r>
              <a:rPr lang="hu-HU" sz="2000" u="sng" dirty="0" smtClean="0">
                <a:cs typeface="Times New Roman" pitchFamily="18" charset="0"/>
              </a:rPr>
              <a:t>adatbázisban</a:t>
            </a:r>
            <a:r>
              <a:rPr lang="hu-HU" sz="2000" dirty="0" smtClean="0">
                <a:cs typeface="Times New Roman" pitchFamily="18" charset="0"/>
              </a:rPr>
              <a:t> történő rögzítését, továbbá a </a:t>
            </a:r>
            <a:r>
              <a:rPr lang="hu-HU" sz="2000" u="sng" dirty="0" err="1" smtClean="0">
                <a:cs typeface="Times New Roman" pitchFamily="18" charset="0"/>
              </a:rPr>
              <a:t>lóútlevél</a:t>
            </a:r>
            <a:r>
              <a:rPr lang="hu-HU" sz="2000" dirty="0" smtClean="0">
                <a:cs typeface="Times New Roman" pitchFamily="18" charset="0"/>
              </a:rPr>
              <a:t> kiállítását magába foglaló tevékenységek együttese. </a:t>
            </a:r>
            <a:endParaRPr lang="hu-HU" sz="2000" dirty="0" smtClean="0"/>
          </a:p>
          <a:p>
            <a:pPr algn="just" eaLnBrk="1" hangingPunct="1">
              <a:lnSpc>
                <a:spcPts val="2500"/>
              </a:lnSpc>
              <a:buFont typeface="Arial" charset="0"/>
              <a:buNone/>
            </a:pPr>
            <a:r>
              <a:rPr lang="hu-HU" sz="2000" dirty="0" smtClean="0"/>
              <a:t>	(</a:t>
            </a:r>
            <a:r>
              <a:rPr lang="hu-HU" sz="2000" dirty="0" smtClean="0">
                <a:cs typeface="Arial" charset="0"/>
              </a:rPr>
              <a:t>Korm. rendelet </a:t>
            </a:r>
            <a:r>
              <a:rPr lang="hu-HU" sz="2000" dirty="0" smtClean="0">
                <a:cs typeface="Times New Roman" pitchFamily="18" charset="0"/>
              </a:rPr>
              <a:t>2. § (1) </a:t>
            </a:r>
            <a:r>
              <a:rPr lang="hu-HU" sz="2000" dirty="0" smtClean="0"/>
              <a:t>bekezdés </a:t>
            </a:r>
            <a:r>
              <a:rPr lang="hu-HU" sz="2000" dirty="0" smtClean="0">
                <a:cs typeface="Times New Roman" pitchFamily="18" charset="0"/>
              </a:rPr>
              <a:t>3.</a:t>
            </a:r>
            <a:r>
              <a:rPr lang="hu-HU" sz="2000" dirty="0" smtClean="0"/>
              <a:t> pont)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ím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239000" cy="1143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Times New Roman" pitchFamily="18" charset="0"/>
              </a:rPr>
              <a:t>Lófélék egyedi, tartós megjelölése</a:t>
            </a:r>
            <a:r>
              <a:rPr lang="hu-HU" sz="2600" b="1" dirty="0" smtClean="0"/>
              <a:t> l.</a:t>
            </a:r>
          </a:p>
        </p:txBody>
      </p:sp>
      <p:sp>
        <p:nvSpPr>
          <p:cNvPr id="17410" name="Tartalom helye 2"/>
          <p:cNvSpPr>
            <a:spLocks noGrp="1"/>
          </p:cNvSpPr>
          <p:nvPr>
            <p:ph idx="1"/>
          </p:nvPr>
        </p:nvSpPr>
        <p:spPr>
          <a:xfrm>
            <a:off x="533400" y="2133600"/>
            <a:ext cx="8153400" cy="4525963"/>
          </a:xfrm>
        </p:spPr>
        <p:txBody>
          <a:bodyPr/>
          <a:lstStyle/>
          <a:p>
            <a:pPr algn="just" eaLnBrk="1" hangingPunct="1">
              <a:lnSpc>
                <a:spcPts val="2500"/>
              </a:lnSpc>
            </a:pPr>
            <a:r>
              <a:rPr lang="hu-HU" sz="2000" dirty="0" smtClean="0">
                <a:cs typeface="Times New Roman" pitchFamily="18" charset="0"/>
              </a:rPr>
              <a:t>az állat tulajdonosának vagy a tulajdonos megbízásából az állattartónak kell saját költségén elvégeztetnie, az állattartó </a:t>
            </a:r>
            <a:r>
              <a:rPr lang="hu-HU" sz="2000" u="sng" dirty="0" smtClean="0">
                <a:cs typeface="Times New Roman" pitchFamily="18" charset="0"/>
              </a:rPr>
              <a:t>kérésére indul</a:t>
            </a:r>
            <a:endParaRPr lang="hu-HU" sz="2000" u="sng" dirty="0" smtClean="0"/>
          </a:p>
          <a:p>
            <a:pPr algn="just" eaLnBrk="1" hangingPunct="1">
              <a:lnSpc>
                <a:spcPts val="2500"/>
              </a:lnSpc>
              <a:buFont typeface="Arial" charset="0"/>
              <a:buNone/>
            </a:pPr>
            <a:r>
              <a:rPr lang="hu-HU" sz="2000" dirty="0" smtClean="0">
                <a:latin typeface="Arial" charset="0"/>
              </a:rPr>
              <a:t>	</a:t>
            </a:r>
            <a:r>
              <a:rPr lang="hu-HU" sz="2000" dirty="0" smtClean="0"/>
              <a:t>(Korm. rendelet </a:t>
            </a:r>
            <a:r>
              <a:rPr lang="hu-HU" sz="2000" dirty="0" smtClean="0">
                <a:cs typeface="Arial" charset="0"/>
              </a:rPr>
              <a:t>4. § (1)</a:t>
            </a:r>
            <a:r>
              <a:rPr lang="hu-HU" sz="2000" dirty="0" smtClean="0"/>
              <a:t> és (3) bekezdés)</a:t>
            </a:r>
          </a:p>
          <a:p>
            <a:pPr algn="just" eaLnBrk="1" hangingPunct="1">
              <a:lnSpc>
                <a:spcPts val="2500"/>
              </a:lnSpc>
              <a:buFont typeface="Arial" charset="0"/>
              <a:buNone/>
            </a:pPr>
            <a:endParaRPr lang="hu-HU" sz="2000" dirty="0" smtClean="0"/>
          </a:p>
          <a:p>
            <a:pPr algn="just" eaLnBrk="1" hangingPunct="1">
              <a:lnSpc>
                <a:spcPts val="2500"/>
              </a:lnSpc>
            </a:pPr>
            <a:r>
              <a:rPr lang="hu-HU" sz="2000" u="sng" dirty="0" smtClean="0">
                <a:cs typeface="Times New Roman" pitchFamily="18" charset="0"/>
              </a:rPr>
              <a:t>állattartó</a:t>
            </a:r>
            <a:r>
              <a:rPr lang="hu-HU" sz="2000" dirty="0" smtClean="0">
                <a:cs typeface="Times New Roman" pitchFamily="18" charset="0"/>
              </a:rPr>
              <a:t>: olyan természetes vagy jogi személy, aki vagy amely egy lóféle tulajdonosa, azt birtokolja vagy annak tartásával van megbízva anyagi ellenszolgáltatás fejében vagy anélkül, állandó vagy ideiglenes alapon, beleértve a szállítást, vásárok, versenyek, futamok vagy kulturális események alkalmával </a:t>
            </a:r>
            <a:endParaRPr lang="hu-HU" sz="2000" dirty="0" smtClean="0"/>
          </a:p>
          <a:p>
            <a:pPr algn="just" eaLnBrk="1" hangingPunct="1">
              <a:lnSpc>
                <a:spcPts val="2500"/>
              </a:lnSpc>
              <a:buFont typeface="Arial" charset="0"/>
              <a:buNone/>
            </a:pPr>
            <a:r>
              <a:rPr lang="hu-HU" sz="2000" dirty="0" smtClean="0"/>
              <a:t>	</a:t>
            </a:r>
            <a:r>
              <a:rPr lang="hu-HU" sz="2000" dirty="0" smtClean="0">
                <a:cs typeface="Times New Roman" pitchFamily="18" charset="0"/>
              </a:rPr>
              <a:t>(504/2008/EK bizottsági rendelet 2. cikk (2) bekezdés a) pont))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1741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7239000" cy="1143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Times New Roman" pitchFamily="18" charset="0"/>
              </a:rPr>
              <a:t>Lófélék egyedi, tartós megjelölése</a:t>
            </a:r>
            <a:r>
              <a:rPr lang="hu-HU" sz="2600" b="1" dirty="0" smtClean="0"/>
              <a:t> </a:t>
            </a:r>
            <a:r>
              <a:rPr lang="hu-HU" sz="2600" b="1" dirty="0" err="1" smtClean="0"/>
              <a:t>ll</a:t>
            </a:r>
            <a:r>
              <a:rPr lang="hu-HU" sz="2600" b="1" dirty="0" smtClean="0"/>
              <a:t>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85800" y="1676400"/>
            <a:ext cx="8278688" cy="380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r>
              <a:rPr lang="hu-HU" dirty="0"/>
              <a:t>Időpontja:</a:t>
            </a:r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endParaRPr lang="hu-HU" dirty="0"/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hu-HU" dirty="0"/>
              <a:t> lóféle 6 hónapos koráig vagy születési évének december 31. napjáig, attól függően melyik a későbbi időpont </a:t>
            </a:r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r>
              <a:rPr lang="hu-HU" dirty="0" smtClean="0"/>
              <a:t>(</a:t>
            </a:r>
            <a:r>
              <a:rPr lang="hu-HU" dirty="0"/>
              <a:t>Korm. rendelet 4. § (1) bekezdés, 504/2008/EK bizottsági rendelet 5. cikk (6)</a:t>
            </a:r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endParaRPr lang="hu-HU" dirty="0"/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hu-HU" dirty="0"/>
              <a:t>ha a születési tartási helyét az anyjától elválasztva hagyja el, akkor is el kell végezni az azonosítást</a:t>
            </a:r>
          </a:p>
          <a:p>
            <a:pPr algn="just">
              <a:lnSpc>
                <a:spcPts val="2500"/>
              </a:lnSpc>
              <a:spcBef>
                <a:spcPct val="20000"/>
              </a:spcBef>
              <a:buFont typeface="Arial" charset="0"/>
              <a:buNone/>
            </a:pPr>
            <a:r>
              <a:rPr lang="hu-HU" smtClean="0"/>
              <a:t>(Korm.rendelet </a:t>
            </a:r>
            <a:r>
              <a:rPr lang="hu-HU" dirty="0"/>
              <a:t>4. § (2) bekezdés )</a:t>
            </a:r>
          </a:p>
          <a:p>
            <a:pPr>
              <a:spcBef>
                <a:spcPct val="50000"/>
              </a:spcBef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ím 1"/>
          <p:cNvSpPr>
            <a:spLocks noGrp="1"/>
          </p:cNvSpPr>
          <p:nvPr>
            <p:ph type="title" idx="4294967295"/>
          </p:nvPr>
        </p:nvSpPr>
        <p:spPr>
          <a:xfrm>
            <a:off x="304800" y="152400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Times New Roman" pitchFamily="18" charset="0"/>
              </a:rPr>
              <a:t>Lófélék egyedi, tartós megjelölése</a:t>
            </a:r>
            <a:r>
              <a:rPr lang="hu-HU" sz="2600" b="1" dirty="0" smtClean="0"/>
              <a:t> </a:t>
            </a:r>
            <a:r>
              <a:rPr lang="hu-HU" sz="2600" b="1" dirty="0" err="1" smtClean="0"/>
              <a:t>lll</a:t>
            </a:r>
            <a:r>
              <a:rPr lang="hu-HU" sz="2600" b="1" dirty="0" smtClean="0"/>
              <a:t>.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62000" y="762000"/>
            <a:ext cx="7391400" cy="553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 eaLnBrk="0" hangingPunct="0">
              <a:spcBef>
                <a:spcPct val="20000"/>
              </a:spcBef>
              <a:buFont typeface="Arial" charset="0"/>
              <a:buNone/>
            </a:pPr>
            <a:r>
              <a:rPr lang="hu-HU" b="1" dirty="0"/>
              <a:t>Engedélyezett módszerek:</a:t>
            </a:r>
          </a:p>
          <a:p>
            <a:pPr marL="381000" indent="-381000" eaLnBrk="0" hangingPunct="0">
              <a:spcBef>
                <a:spcPct val="20000"/>
              </a:spcBef>
              <a:buFont typeface="Arial" charset="0"/>
              <a:buNone/>
            </a:pPr>
            <a:endParaRPr lang="hu-HU" sz="1200" b="1" dirty="0"/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AutoNum type="arabicPeriod"/>
            </a:pPr>
            <a:r>
              <a:rPr lang="hu-HU" dirty="0"/>
              <a:t>nem törzskönyvezett lóféle jelölése </a:t>
            </a:r>
            <a:endParaRPr lang="hu-HU" i="1" dirty="0"/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hu-HU" i="1" dirty="0"/>
              <a:t>	</a:t>
            </a:r>
            <a:r>
              <a:rPr lang="hu-HU" sz="1600" i="1" dirty="0"/>
              <a:t>( államilag elismert tenyésztő szervezet törzskönyvében nem szerepel)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 err="1"/>
              <a:t>transzponderrel</a:t>
            </a:r>
            <a:r>
              <a:rPr lang="hu-HU" dirty="0"/>
              <a:t> történő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 err="1"/>
              <a:t>transzponder</a:t>
            </a:r>
            <a:r>
              <a:rPr lang="hu-HU" dirty="0"/>
              <a:t> mellett másodlagosan alternatív jelölés</a:t>
            </a:r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hu-HU" dirty="0"/>
              <a:t>		(Korm. rendelet </a:t>
            </a:r>
            <a:r>
              <a:rPr lang="hu-HU" dirty="0">
                <a:cs typeface="Arial" charset="0"/>
              </a:rPr>
              <a:t>3. § (1))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None/>
            </a:pPr>
            <a:endParaRPr lang="hu-HU" sz="1600" dirty="0">
              <a:cs typeface="Arial" charset="0"/>
            </a:endParaRPr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AutoNum type="arabicPeriod" startAt="2"/>
            </a:pPr>
            <a:r>
              <a:rPr lang="hu-HU" dirty="0">
                <a:cs typeface="Arial" charset="0"/>
              </a:rPr>
              <a:t>törzskönyvezett lóféle jelölése:</a:t>
            </a:r>
          </a:p>
          <a:p>
            <a:pPr marL="381000" indent="-381000" eaLnBrk="0" hangingPunct="0">
              <a:spcBef>
                <a:spcPct val="20000"/>
              </a:spcBef>
              <a:buFont typeface="Arial" charset="0"/>
              <a:buNone/>
            </a:pPr>
            <a:r>
              <a:rPr lang="hu-HU" dirty="0">
                <a:cs typeface="Arial" charset="0"/>
              </a:rPr>
              <a:t>	</a:t>
            </a:r>
            <a:r>
              <a:rPr lang="hu-HU" sz="1600" dirty="0">
                <a:cs typeface="Arial" charset="0"/>
              </a:rPr>
              <a:t>(államilag elismert tenyésztő szervezet törzskönyvében szerepel)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>
                <a:cs typeface="Arial" charset="0"/>
              </a:rPr>
              <a:t>kizárólag alternatív jelölés (NÉBIH által jóváhagyott tenyésztési program alapján)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>
                <a:cs typeface="Arial" charset="0"/>
              </a:rPr>
              <a:t>alternatív jelölés mellett másodlagosan </a:t>
            </a:r>
            <a:r>
              <a:rPr lang="hu-HU" dirty="0" err="1">
                <a:cs typeface="Arial" charset="0"/>
              </a:rPr>
              <a:t>transzponderrel</a:t>
            </a:r>
            <a:r>
              <a:rPr lang="hu-HU" dirty="0">
                <a:cs typeface="Arial" charset="0"/>
              </a:rPr>
              <a:t> történő jelölés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 err="1">
                <a:cs typeface="Arial" charset="0"/>
              </a:rPr>
              <a:t>transzponderrel</a:t>
            </a:r>
            <a:r>
              <a:rPr lang="hu-HU" dirty="0">
                <a:cs typeface="Arial" charset="0"/>
              </a:rPr>
              <a:t> történő jelölés</a:t>
            </a:r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hu-HU" dirty="0">
                <a:cs typeface="Arial" charset="0"/>
              </a:rPr>
              <a:t>		(Korm. rendelet 3. § (2))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 idx="4294967295"/>
          </p:nvPr>
        </p:nvSpPr>
        <p:spPr>
          <a:xfrm>
            <a:off x="0" y="404664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smtClean="0">
                <a:cs typeface="Times New Roman" pitchFamily="18" charset="0"/>
              </a:rPr>
              <a:t>Lófélék jelölésére használható </a:t>
            </a:r>
            <a:r>
              <a:rPr lang="hu-HU" sz="2600" b="1" dirty="0" err="1" smtClean="0">
                <a:cs typeface="Times New Roman" pitchFamily="18" charset="0"/>
              </a:rPr>
              <a:t>transzpondere</a:t>
            </a:r>
            <a:r>
              <a:rPr lang="hu-HU" sz="2600" b="1" dirty="0" err="1" smtClean="0"/>
              <a:t>k</a:t>
            </a:r>
            <a:endParaRPr lang="hu-HU" sz="2600" b="1" dirty="0" smtClean="0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83568" y="1484784"/>
            <a:ext cx="769843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indent="-381000" algn="just"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hu-HU" u="sng" dirty="0"/>
              <a:t>Követelmények</a:t>
            </a:r>
            <a:r>
              <a:rPr lang="hu-HU" dirty="0"/>
              <a:t>:</a:t>
            </a:r>
          </a:p>
          <a:p>
            <a:pPr marL="381000" indent="-381000" algn="just" eaLnBrk="0" hangingPunct="0">
              <a:spcBef>
                <a:spcPct val="20000"/>
              </a:spcBef>
              <a:buFont typeface="Calibri" pitchFamily="34" charset="0"/>
              <a:buNone/>
            </a:pPr>
            <a:endParaRPr lang="hu-HU" dirty="0"/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/>
              <a:t>az ISO 11784 szabványnak megfelel, és HDX vagy FDX-B technológiát alkalmaz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None/>
            </a:pPr>
            <a:r>
              <a:rPr lang="hu-HU" dirty="0"/>
              <a:t>	 </a:t>
            </a:r>
            <a:r>
              <a:rPr lang="hu-HU" sz="1800" dirty="0"/>
              <a:t>(</a:t>
            </a:r>
            <a:r>
              <a:rPr lang="hu-HU" dirty="0"/>
              <a:t>504/2008/EK bizottsági rendelet 2. cikk (2) bekezdés b) pont i. )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hu-HU" dirty="0"/>
              <a:t>az ISO 11785 szabvánnyal kompatibilis leolvasó készülék segítségével legalább 12 cm-es távolságról leolvasható</a:t>
            </a:r>
          </a:p>
          <a:p>
            <a:pPr marL="838200" lvl="1" indent="-381000" eaLnBrk="0" hangingPunct="0">
              <a:spcBef>
                <a:spcPct val="20000"/>
              </a:spcBef>
              <a:buFont typeface="Arial" charset="0"/>
              <a:buNone/>
            </a:pPr>
            <a:r>
              <a:rPr lang="hu-HU" sz="1800" dirty="0"/>
              <a:t>	(</a:t>
            </a:r>
            <a:r>
              <a:rPr lang="hu-HU" dirty="0"/>
              <a:t>504/2008/EK bizottsági rendelet 2. cikk (2) bekezdés b) pont </a:t>
            </a:r>
            <a:r>
              <a:rPr lang="hu-HU" dirty="0" err="1"/>
              <a:t>ii</a:t>
            </a:r>
            <a:r>
              <a:rPr lang="hu-HU" dirty="0"/>
              <a:t>. )</a:t>
            </a:r>
          </a:p>
          <a:p>
            <a:pPr marL="838200" lvl="1" indent="-381000" eaLnBrk="0" hangingPunct="0">
              <a:spcBef>
                <a:spcPct val="20000"/>
              </a:spcBef>
              <a:buFontTx/>
              <a:buChar char="•"/>
            </a:pPr>
            <a:r>
              <a:rPr lang="hu-HU" dirty="0"/>
              <a:t>a </a:t>
            </a:r>
            <a:r>
              <a:rPr lang="hu-HU" dirty="0" err="1"/>
              <a:t>transzponder</a:t>
            </a:r>
            <a:r>
              <a:rPr lang="hu-HU" dirty="0"/>
              <a:t> által továbbított kódnak minden esetben az országkóddal (348) kell kezdődnie.</a:t>
            </a:r>
          </a:p>
          <a:p>
            <a:pPr marL="381000" indent="-381000"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hu-HU" dirty="0"/>
              <a:t>		(Korm. rendelet 5 §(</a:t>
            </a:r>
            <a:r>
              <a:rPr lang="hu-HU" dirty="0" err="1"/>
              <a:t>5</a:t>
            </a:r>
            <a:r>
              <a:rPr lang="hu-HU" dirty="0"/>
              <a:t>) bekezdése)</a:t>
            </a:r>
          </a:p>
          <a:p>
            <a:pPr marL="381000" indent="-381000" eaLnBrk="0" hangingPunct="0">
              <a:spcBef>
                <a:spcPct val="20000"/>
              </a:spcBef>
              <a:buFont typeface="Arial" charset="0"/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ím 1"/>
          <p:cNvSpPr>
            <a:spLocks noGrp="1"/>
          </p:cNvSpPr>
          <p:nvPr>
            <p:ph type="title" idx="4294967295"/>
          </p:nvPr>
        </p:nvSpPr>
        <p:spPr>
          <a:xfrm>
            <a:off x="323528" y="548680"/>
            <a:ext cx="7239000" cy="762000"/>
          </a:xfrm>
        </p:spPr>
        <p:txBody>
          <a:bodyPr/>
          <a:lstStyle/>
          <a:p>
            <a:pPr eaLnBrk="1" hangingPunct="1"/>
            <a:r>
              <a:rPr lang="hu-HU" sz="2600" b="1" dirty="0" err="1" smtClean="0"/>
              <a:t>Transzponder</a:t>
            </a:r>
            <a:r>
              <a:rPr lang="hu-HU" sz="2600" b="1" dirty="0" smtClean="0"/>
              <a:t> pályázati felhívás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83568" y="2060848"/>
            <a:ext cx="79928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hu-HU" dirty="0"/>
              <a:t>A lófélék jelölésére használható </a:t>
            </a:r>
            <a:r>
              <a:rPr lang="hu-HU" dirty="0" err="1"/>
              <a:t>transzponder</a:t>
            </a:r>
            <a:r>
              <a:rPr lang="hu-HU" dirty="0"/>
              <a:t> forgalmazók pályázati felhívása megtalálható:</a:t>
            </a:r>
          </a:p>
          <a:p>
            <a:pPr marL="381000" indent="-381000">
              <a:spcBef>
                <a:spcPct val="50000"/>
              </a:spcBef>
            </a:pPr>
            <a:r>
              <a:rPr lang="hu-HU" dirty="0">
                <a:hlinkClick r:id="rId2"/>
              </a:rPr>
              <a:t>https://www.nebih.gov.hu/szakteruletek/szakteruletek/allattenyesztes</a:t>
            </a:r>
            <a:endParaRPr lang="hu-HU" dirty="0"/>
          </a:p>
          <a:p>
            <a:pPr marL="381000" indent="-381000">
              <a:spcBef>
                <a:spcPct val="50000"/>
              </a:spcBef>
            </a:pPr>
            <a:endParaRPr lang="hu-HU" dirty="0"/>
          </a:p>
          <a:p>
            <a:pPr algn="just">
              <a:spcBef>
                <a:spcPct val="50000"/>
              </a:spcBef>
            </a:pPr>
            <a:r>
              <a:rPr lang="hu-HU" dirty="0">
                <a:cs typeface="Arial" charset="0"/>
              </a:rPr>
              <a:t>A NÉBIH Korm. rendelet 5. § (6) bekezdésének megfelelően a </a:t>
            </a:r>
            <a:r>
              <a:rPr lang="hu-HU" dirty="0" smtClean="0">
                <a:cs typeface="Arial" charset="0"/>
              </a:rPr>
              <a:t>honlapján közzéteszi </a:t>
            </a:r>
            <a:r>
              <a:rPr lang="hu-HU" dirty="0">
                <a:cs typeface="Arial" charset="0"/>
              </a:rPr>
              <a:t>a </a:t>
            </a:r>
            <a:r>
              <a:rPr lang="hu-HU" dirty="0" err="1">
                <a:cs typeface="Arial" charset="0"/>
              </a:rPr>
              <a:t>transzponder-gyártók</a:t>
            </a:r>
            <a:r>
              <a:rPr lang="hu-HU" dirty="0">
                <a:cs typeface="Arial" charset="0"/>
              </a:rPr>
              <a:t> listáját, valamint a kibocsátó szerv által megrendelhető jelölőeszköz típusokat:</a:t>
            </a:r>
          </a:p>
          <a:p>
            <a:pPr marL="381000" indent="-381000">
              <a:spcBef>
                <a:spcPct val="50000"/>
              </a:spcBef>
            </a:pPr>
            <a:r>
              <a:rPr lang="hu-HU" dirty="0">
                <a:hlinkClick r:id="rId2"/>
              </a:rPr>
              <a:t>https://www.nebih.gov.hu/szakteruletek/szakteruletek/allattenyesztes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4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616</Words>
  <Application>Microsoft Office PowerPoint</Application>
  <PresentationFormat>Diavetítés a képernyőre (4:3 oldalarány)</PresentationFormat>
  <Paragraphs>212</Paragraphs>
  <Slides>24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A lófélék egyedeinek azonosításáról szóló  110/2013. (IV. 9.) Korm. rendelet  lófélék azonosítására vonatkozó előírásai </vt:lpstr>
      <vt:lpstr>Bevezetés</vt:lpstr>
      <vt:lpstr>110/2013. (IV. 9.) Kormányrendelet (továbbiakban: Korm. rendelet) hatálya kiterjed: </vt:lpstr>
      <vt:lpstr>A lófélék azonosításának megkezdésére vonatkozó szabályok </vt:lpstr>
      <vt:lpstr>Lófélék egyedi, tartós megjelölése l.</vt:lpstr>
      <vt:lpstr>Lófélék egyedi, tartós megjelölése ll.</vt:lpstr>
      <vt:lpstr>Lófélék egyedi, tartós megjelölése lll.</vt:lpstr>
      <vt:lpstr>Lófélék jelölésére használható transzponderek</vt:lpstr>
      <vt:lpstr>Transzponder pályázati felhívás</vt:lpstr>
      <vt:lpstr>Egyedi, tartós megjelölés elvégzésére jogosultak </vt:lpstr>
      <vt:lpstr>Lóútlevél kiadására jogosult szervezetek I.</vt:lpstr>
      <vt:lpstr>Lóútlevél kiadására jogosult szervezetek II. </vt:lpstr>
      <vt:lpstr>Az állattartó kötelezettségei I. (Korm. rendelet  7. §)</vt:lpstr>
      <vt:lpstr>Az állattartó kötelezettségei II.</vt:lpstr>
      <vt:lpstr>Az állattartó kötelezettségei III.</vt:lpstr>
      <vt:lpstr>A kancafedeztetési állomás kötelezettségei (Korm. rendelet  8. §)</vt:lpstr>
      <vt:lpstr>A kibocsátó szerv kötelezettségei I. (Korm. rendelet  11. §)</vt:lpstr>
      <vt:lpstr>A kibocsátó szerv kötelezettségei II.</vt:lpstr>
      <vt:lpstr>A kezelő állatorvos kötelezettségei (Korm. rendelet  9. §)</vt:lpstr>
      <vt:lpstr>A vágóhíd kötelezettségei (Korm. rendelet  8. §)</vt:lpstr>
      <vt:lpstr>A NÉBIH kötelezettségei  (Korm. rendelet 13. §) </vt:lpstr>
      <vt:lpstr>Hatósági ellenőrzések, szankciók I. (Korm. rendelet 14. §)</vt:lpstr>
      <vt:lpstr>Hatósági ellenőrzések, szankciók II.</vt:lpstr>
      <vt:lpstr>Köszönöm figyelmüket!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Cím</dc:title>
  <dc:creator>Zsuzsi</dc:creator>
  <cp:lastModifiedBy>GeboraR</cp:lastModifiedBy>
  <cp:revision>84</cp:revision>
  <dcterms:created xsi:type="dcterms:W3CDTF">2012-06-11T21:15:39Z</dcterms:created>
  <dcterms:modified xsi:type="dcterms:W3CDTF">2014-06-10T11:32:15Z</dcterms:modified>
</cp:coreProperties>
</file>