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267" r:id="rId5"/>
    <p:sldId id="274" r:id="rId6"/>
    <p:sldId id="272" r:id="rId7"/>
    <p:sldId id="278" r:id="rId8"/>
    <p:sldId id="279" r:id="rId9"/>
    <p:sldId id="280" r:id="rId10"/>
    <p:sldId id="285" r:id="rId11"/>
    <p:sldId id="281" r:id="rId12"/>
    <p:sldId id="288" r:id="rId13"/>
    <p:sldId id="282" r:id="rId14"/>
    <p:sldId id="286" r:id="rId15"/>
    <p:sldId id="284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1" r:id="rId28"/>
    <p:sldId id="302" r:id="rId29"/>
    <p:sldId id="303" r:id="rId30"/>
    <p:sldId id="304" r:id="rId31"/>
    <p:sldId id="307" r:id="rId32"/>
    <p:sldId id="305" r:id="rId33"/>
    <p:sldId id="308" r:id="rId34"/>
    <p:sldId id="306" r:id="rId35"/>
    <p:sldId id="309" r:id="rId36"/>
    <p:sldId id="310" r:id="rId37"/>
    <p:sldId id="311" r:id="rId38"/>
    <p:sldId id="312" r:id="rId39"/>
    <p:sldId id="313" r:id="rId4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4358"/>
    <a:srgbClr val="99FF00"/>
    <a:srgbClr val="B3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76" autoAdjust="0"/>
    <p:restoredTop sz="84973" autoAdjust="0"/>
  </p:normalViewPr>
  <p:slideViewPr>
    <p:cSldViewPr snapToGrid="0">
      <p:cViewPr varScale="1">
        <p:scale>
          <a:sx n="61" d="100"/>
          <a:sy n="61" d="100"/>
        </p:scale>
        <p:origin x="114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FF77D-ACD1-4FBF-8B71-02EA49F11418}" type="datetimeFigureOut">
              <a:rPr lang="hu-HU" smtClean="0"/>
              <a:pPr/>
              <a:t>2022. 10. 24.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06289-8D2B-44A2-BA6F-AD70977DEE1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44810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2912D-5D55-4487-933D-836F192057A5}" type="datetimeFigureOut">
              <a:rPr lang="hu-HU" smtClean="0"/>
              <a:pPr/>
              <a:t>2022. 10. 24.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A2249-4A87-4FAC-857C-C0DF5DD9C83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469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1</a:t>
            </a:fld>
            <a:endParaRPr 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első dolgunk a bevásárlókocsi, kosár tisztaságának ellenőrzése. Ügyeljünk arra, hogy ugyanolyan állapotban kerüljön vissza a helyére, ahogyan mi is kivettük.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bevásárlókocsik többségében kialakítottak egy ülést, ahova a kisebb gyermekeket tudjuk beültetni a bevásárlás során. Figyeljünk arra, hogy a gyerekek kizárólag ennek megfelelően üljenek a bevásárlókocsiba, azaz a lábuk kifelé lógjon a kocsiból, ezzel is elkerülve, hogy a cipőre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ragadt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szennyeződések a kocsiban végezzék.</a:t>
            </a:r>
          </a:p>
          <a:p>
            <a:endParaRPr lang="hu-HU" altLang="hu-HU" dirty="0"/>
          </a:p>
          <a:p>
            <a:endParaRPr lang="hu-HU" altLang="hu-HU" dirty="0"/>
          </a:p>
          <a:p>
            <a:r>
              <a:rPr lang="hu-HU" altLang="hu-HU" dirty="0"/>
              <a:t>Képek forrása: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/>
              <a:t>Bevásárlókosár: https://pixabay.com/vectors/basket-shopping-ecommerce-154317/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/>
              <a:t>Bevásárlókocsi: https://pixabay.com/illustrations/grocery-shopping-grocery-cart-4035414/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/>
              <a:t>Bevásárlókocsi (gyerekeknek): https://pixabay.com/illustrations/grocery-shopping-grocery-cart-4035414/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11</a:t>
            </a:fld>
            <a:endParaRPr lang="hu-H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Bevásárlás közben figyelmet kell fordítanunk még a termékek csomagolására, hiszen ezek nem csak megvédik az élelmiszert a szennyeződésektől, hanem meghosszabbítják az élelmiszerek eltarthatóságát, könnyebb szállítást tesznek lehetővé, valamint információt nyújtanak a termékről.</a:t>
            </a:r>
          </a:p>
          <a:p>
            <a:endParaRPr lang="hu-HU" altLang="hu-HU" dirty="0"/>
          </a:p>
          <a:p>
            <a:endParaRPr lang="hu-HU" altLang="hu-HU" dirty="0"/>
          </a:p>
          <a:p>
            <a:r>
              <a:rPr lang="hu-HU" altLang="hu-HU" dirty="0"/>
              <a:t>Képek forrása: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/>
              <a:t>Pajzs: https://pixabay.com/vectors/shield-badge-logo-symbol-label-308943/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/>
              <a:t>Homokóra: https://pixabay.com/illustrations/icon-old-hourglass-time-run-out-1332794/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/>
              <a:t>Autó: https://pixabay.com/vectors/truck-vehicle-semi-freight-cargo-39102/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/>
              <a:t>Vonalkód: https://pixabay.com/vectors/bar-code-information-data-business-24157/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12</a:t>
            </a:fld>
            <a:endParaRPr lang="hu-H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csomagolás sértetlensége mellett a következő információkat érdemes megfigyelni a terméken, amelyeket kötelezően fel kell tüntetni egy élelmiszer csomagolásán: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élelmiszer megnevezése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összetevők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allergiát vagy intoleranciát okozó anyagok felsorolása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csomagban lévő élelmiszer mennyisége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lejárati dátum (fogyaszthatóság vagy minőségmegőrzési idő)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tárolási vagy felhasználási javaslatok, szabályok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előállító vagy forgalmazó neve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származási hely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tápértékjelölés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alkoholtartalom (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alkoholtartalmú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élelmiszerek esetében)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altLang="hu-HU" dirty="0"/>
          </a:p>
          <a:p>
            <a:r>
              <a:rPr lang="hu-HU" altLang="hu-HU" dirty="0"/>
              <a:t>Képek forrása: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 err="1"/>
              <a:t>Nébih</a:t>
            </a:r>
            <a:r>
              <a:rPr lang="hu-HU" altLang="hu-HU" dirty="0"/>
              <a:t>, Szupermenta: https://szupermenta.hu/nagyito-alatt-a-jeloles-avagy-mit-nezzunk-a-dobozokon/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dirty="0"/>
              <a:t>Adobe </a:t>
            </a:r>
            <a:r>
              <a:rPr lang="hu-HU" dirty="0" err="1"/>
              <a:t>stock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13</a:t>
            </a:fld>
            <a:endParaRPr lang="hu-H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A boltokban rengeteg olyan élelmiszerrel találkozhatunk, amelyek külföldről érkeznek Magyarországra. Ezek közül vannak olyanok, amelyeket hazánkban nem tudunk előállítani, azonban számos olyan termék található a polcokon, amelyet Magyarországon is nagy mennyiségben, jó minőségben tudunk termeszteni, gyártani. Mivel ezek kisebb utat tesznek meg a termelőtől a fogyasztóig, ezért nem csak finomabbak külföldi társaikhoz képest, de megvásárlásukkal a környezetet is védhetjük.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Képek forrása: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altLang="hu-HU" dirty="0" err="1"/>
              <a:t>Nébih</a:t>
            </a:r>
            <a:r>
              <a:rPr lang="hu-HU" altLang="hu-HU" dirty="0"/>
              <a:t>,</a:t>
            </a:r>
            <a:r>
              <a:rPr lang="hu-HU" altLang="hu-HU" baseline="0" dirty="0"/>
              <a:t> Mese habbal, szülinappal című mesekönyv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altLang="hu-HU" baseline="0" dirty="0"/>
              <a:t>Búza, répa, saláta, kukorica: </a:t>
            </a:r>
            <a:r>
              <a:rPr lang="hu-HU" altLang="en-US" dirty="0"/>
              <a:t>https://pixabay.com/vectors/farm-field-plantation-tree-158332/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14</a:t>
            </a:fld>
            <a:endParaRPr lang="hu-H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bevásárlólistánál már említettük, hogy nem mindegy, hogy az élelmiszereket milyen sorrendben tesszük a kosárba, hiszen a boltok polcai között képesek vagyunk akár órákat is eltölteni. Ezért először a hűtést nem igénylő élelmiszereket érdemes összegyűjteni, pl. konzervek, száraztészta, banán. Ezt követik azok, amelyek hűtést (0-5°C) igényelnek. Ilyen élelmiszer pl. a tej, felvágottak. Végezetül a fagyasztást (-18°C) igénylők következnek, pl. fagylalt, fagyasztott zöldborsó. </a:t>
            </a:r>
          </a:p>
          <a:p>
            <a:pPr eaLnBrk="1"/>
            <a:endParaRPr lang="hu-HU" altLang="hu-HU" dirty="0"/>
          </a:p>
          <a:p>
            <a:pPr eaLnBrk="1"/>
            <a:endParaRPr lang="hu-HU" altLang="hu-HU" dirty="0"/>
          </a:p>
          <a:p>
            <a:pPr eaLnBrk="1"/>
            <a:r>
              <a:rPr lang="hu-HU" altLang="hu-HU" dirty="0"/>
              <a:t>Képek forrása:</a:t>
            </a:r>
          </a:p>
          <a:p>
            <a:pPr eaLnBrk="1"/>
            <a:r>
              <a:rPr lang="hu-HU" altLang="hu-HU" dirty="0" err="1"/>
              <a:t>Nébih</a:t>
            </a:r>
            <a:r>
              <a:rPr lang="hu-HU" altLang="hu-HU" dirty="0"/>
              <a:t>, Mese habbal, szülinappal című mesekönyv</a:t>
            </a:r>
          </a:p>
          <a:p>
            <a:r>
              <a:rPr lang="hu-HU" dirty="0"/>
              <a:t>Adobe </a:t>
            </a:r>
            <a:r>
              <a:rPr lang="hu-HU" dirty="0" err="1"/>
              <a:t>stock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15</a:t>
            </a:fld>
            <a:endParaRPr lang="hu-H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 összegyűjtöttünk minden élelmiszert, amelyre szükségünk van, akkor a fizetés után pakoljuk ezeket a már gondosan bekészített táskákba, vagy hűtőládába. Figyeljünk a különböző élelmiszertípusokat elkülönítésére. A fogyasztásra kész élelmiszereket csomagoljuk külön azoktól, amelyek még előkészítést igényelnek, hogy pl. a nyers hús ne érintkezzen egy azonnali fogyasztásra szánt élelmiszerrel, pl. zsemle.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 is ügyeljünk, hogy az élelmiszerek ne törjék össze egymást, ne sérüljön meg azok csomagolása a szállítás során (pl. tojás ne kerüljön a táska aljára).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 az élelmiszerek mellett beszereztetek pl. tisztítószereket, akkor ezeket is elkülönítve szükséges hazaszállítani.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dirty="0"/>
          </a:p>
          <a:p>
            <a:pPr eaLnBrk="1"/>
            <a:endParaRPr lang="hu-HU" altLang="hu-HU" dirty="0"/>
          </a:p>
          <a:p>
            <a:pPr eaLnBrk="1"/>
            <a:r>
              <a:rPr lang="hu-HU" altLang="hu-HU" dirty="0"/>
              <a:t>Kép forrása:</a:t>
            </a:r>
          </a:p>
          <a:p>
            <a:pPr marL="171450" indent="-171450" eaLnBrk="1">
              <a:buFont typeface="Arial" panose="020B0604020202020204" pitchFamily="34" charset="0"/>
              <a:buChar char="•"/>
            </a:pPr>
            <a:r>
              <a:rPr lang="hu-HU" altLang="hu-HU" dirty="0" err="1"/>
              <a:t>Nébih</a:t>
            </a:r>
            <a:r>
              <a:rPr lang="hu-HU" altLang="hu-HU" dirty="0"/>
              <a:t>, Maradék nélkül program</a:t>
            </a:r>
          </a:p>
          <a:p>
            <a:pPr marL="171450" indent="-171450" eaLnBrk="1">
              <a:buFont typeface="Arial" panose="020B0604020202020204" pitchFamily="34" charset="0"/>
              <a:buChar char="•"/>
            </a:pPr>
            <a:r>
              <a:rPr lang="hu-HU" altLang="hu-HU" dirty="0"/>
              <a:t>X: </a:t>
            </a:r>
            <a:r>
              <a:rPr lang="hu-HU" altLang="hu-HU" dirty="0">
                <a:latin typeface="Helvetica Neue Thin" charset="0"/>
                <a:sym typeface="Helvetica Neue Thin" charset="0"/>
              </a:rPr>
              <a:t>https://pixabay.com/illustrations/feedback-opinion-gut-bad-neutral-1311638/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17</a:t>
            </a:fld>
            <a:endParaRPr lang="hu-H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 végeztünk a bevásárlással, akkor egyenesen menjünk haza, hogy a megvásárolt, hűtést, fagyasztást igénylő élelmiszerek minél kevésbé melegedjenek fel az utazás során. Helyezzük azokat minél hamarabb hűtőszekrénybe, fagyasztóba.</a:t>
            </a:r>
          </a:p>
          <a:p>
            <a:pPr eaLnBrk="1"/>
            <a:endParaRPr lang="hu-HU" altLang="hu-HU" dirty="0"/>
          </a:p>
          <a:p>
            <a:pPr eaLnBrk="1"/>
            <a:endParaRPr lang="hu-HU" altLang="hu-HU" dirty="0"/>
          </a:p>
          <a:p>
            <a:pPr eaLnBrk="1"/>
            <a:r>
              <a:rPr lang="hu-HU" altLang="hu-HU" dirty="0"/>
              <a:t>Képek forrása:</a:t>
            </a:r>
          </a:p>
          <a:p>
            <a:pPr marL="171450" indent="-171450" eaLnBrk="1">
              <a:buFont typeface="Arial" panose="020B0604020202020204" pitchFamily="34" charset="0"/>
              <a:buChar char="•"/>
            </a:pPr>
            <a:r>
              <a:rPr lang="hu-HU" altLang="hu-HU" dirty="0"/>
              <a:t>Bolt: https://pixabay.com/illustrations/supermarket-market-minimarket-sell-2011060/</a:t>
            </a:r>
          </a:p>
          <a:p>
            <a:pPr marL="171450" indent="-171450" eaLnBrk="1">
              <a:buFont typeface="Arial" panose="020B0604020202020204" pitchFamily="34" charset="0"/>
              <a:buChar char="•"/>
            </a:pPr>
            <a:r>
              <a:rPr lang="hu-HU" altLang="hu-HU" dirty="0"/>
              <a:t>Játszótér: https://pixabay.com/illustrations/park-play-slide-children-4257026/</a:t>
            </a:r>
          </a:p>
          <a:p>
            <a:pPr marL="171450" indent="-171450" eaLnBrk="1">
              <a:buFont typeface="Arial" panose="020B0604020202020204" pitchFamily="34" charset="0"/>
              <a:buChar char="•"/>
            </a:pPr>
            <a:r>
              <a:rPr lang="hu-HU" altLang="hu-HU" dirty="0"/>
              <a:t>Pékség: https://pixabay.com/illustrations/bakery-window-awning-bakery-shop-4167520/</a:t>
            </a:r>
          </a:p>
          <a:p>
            <a:pPr marL="171450" indent="-171450" eaLnBrk="1">
              <a:buFont typeface="Arial" panose="020B0604020202020204" pitchFamily="34" charset="0"/>
              <a:buChar char="•"/>
            </a:pPr>
            <a:r>
              <a:rPr lang="hu-HU" altLang="hu-HU" dirty="0"/>
              <a:t>Otthon: https://pixabay.com/illustrations/brick-house-landscape-flowers-4238829/</a:t>
            </a:r>
          </a:p>
          <a:p>
            <a:pPr marL="171450" indent="-171450" eaLnBrk="1">
              <a:buFont typeface="Arial" panose="020B0604020202020204" pitchFamily="34" charset="0"/>
              <a:buChar char="•"/>
            </a:pPr>
            <a:r>
              <a:rPr lang="hu-HU" altLang="hu-HU" dirty="0"/>
              <a:t>Autó: https://pixabay.com/photos/car-pink-car-thunderbird-drive-1957037/</a:t>
            </a:r>
          </a:p>
          <a:p>
            <a:pPr marL="171450" indent="-171450" eaLnBrk="1">
              <a:buFont typeface="Arial" panose="020B0604020202020204" pitchFamily="34" charset="0"/>
              <a:buChar char="•"/>
            </a:pPr>
            <a:r>
              <a:rPr lang="hu-HU" altLang="hu-HU" dirty="0"/>
              <a:t>Piros jelzőlámpa: https://pixabay.com/vectors/traffic-light-red-stop-149581/</a:t>
            </a:r>
          </a:p>
          <a:p>
            <a:pPr marL="171450" indent="-171450" eaLnBrk="1">
              <a:buFont typeface="Arial" panose="020B0604020202020204" pitchFamily="34" charset="0"/>
              <a:buChar char="•"/>
            </a:pPr>
            <a:r>
              <a:rPr lang="hu-HU" altLang="hu-HU" dirty="0"/>
              <a:t>Zöld jelzőlámpa: https://pixabay.com/vectors/traffic-light-green-go-149580/</a:t>
            </a:r>
          </a:p>
          <a:p>
            <a:pPr marL="171450" indent="-171450" eaLnBrk="1">
              <a:buFont typeface="Arial" panose="020B0604020202020204" pitchFamily="34" charset="0"/>
              <a:buChar char="•"/>
            </a:pPr>
            <a:r>
              <a:rPr lang="hu-HU" altLang="hu-HU" dirty="0"/>
              <a:t>Piros x: </a:t>
            </a:r>
            <a:r>
              <a:rPr lang="hu-HU" altLang="hu-HU" dirty="0">
                <a:latin typeface="Helvetica Neue Thin" charset="0"/>
                <a:sym typeface="Helvetica Neue Thin" charset="0"/>
              </a:rPr>
              <a:t>https://pixabay.com/illustrations/feedback-opinion-gut-bad-neutral-1311638/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18</a:t>
            </a:fld>
            <a:endParaRPr lang="hu-H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Hazaérkezéskor az első dolgunk mindig a kézmosás legyen, amelyhez víz és szappan együttes használata szükséges. A kézmosáskor a kezünk minden részét alaposan mossuk meg: tenyér, ujjak, hüvelykujj, körmök, ujjaink közötti terület, kézfej, csukló.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kézmosás következő lépése a kéz szárazra törlése, amelynek legmegfelelőbb eszköze a papír kéztörlő. A textil törölközők gyakran nedvesek maradnak, amelyeken a mikrobák könnyedén elszaporodhatnak, ezért ügyelnünk kell azok rendszeres mosására.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  <a:p>
            <a:r>
              <a:rPr lang="hu-HU" dirty="0"/>
              <a:t>Képek forrása: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dirty="0"/>
              <a:t>Adobe </a:t>
            </a:r>
            <a:r>
              <a:rPr lang="hu-HU" dirty="0" err="1"/>
              <a:t>stock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99187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termékek elpakolásakor is számít a sorrend. Először a fagyasztást igénylő élelmiszerek kerüljenek a helyükre, ezt a hűtőszekrénybe kerülő élelmiszerek kövessék: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Felső polc: maradékok, készételek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Középső polc: fogyasztásra kész élelmiszerek (pl. joghurt)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Alsó polc: nyers hús, tojások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Fiókok: zöldségek, gyümölcsök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Ajtó: tej, gyümölcslevek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Végül azok az élelmiszerek következzenek, amelyeket elegendő a kamra vagy konyhaszekrény polcán tárolni.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Képek forrása: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dirty="0" err="1"/>
              <a:t>Nébih</a:t>
            </a:r>
            <a:r>
              <a:rPr lang="hu-HU" dirty="0"/>
              <a:t>, Mese habbal, szülinappal című mesekönyv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21</a:t>
            </a:fld>
            <a:endParaRPr lang="hu-H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 minden élelmiszer a helyére került, akkor neki is láthatunk az ételkészítésnek. Ahhoz, hogy elkerülhessük a betegségeket, néhány szabályt mindenképpen be kell tartanunk: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altLang="hu-HU" dirty="0">
                <a:latin typeface="Cronos Pro" pitchFamily="34" charset="-18"/>
              </a:rPr>
              <a:t>Mossunk alaposan kezet, mielőtt ételkészítésbe kezdünk, és ügyeljünk arra is, hogy tiszták legyenek a konyhai felületek és eszközök is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altLang="hu-HU" dirty="0">
                <a:latin typeface="Cronos Pro" pitchFamily="34" charset="-18"/>
              </a:rPr>
              <a:t>Külön eszközöket használjunk a nyers húsok feldolgozásához és friss zöldségek szeleteléséhez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altLang="hu-HU" dirty="0">
                <a:latin typeface="Cronos Pro" pitchFamily="34" charset="-18"/>
              </a:rPr>
              <a:t>Figyeljünk oda az élelmiszerek helyes tárolására, hűtőszekrény (0-5°C) és fagyasztó (-18°C) helyes hőmérsékletére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altLang="hu-HU" dirty="0">
                <a:latin typeface="Cronos Pro" pitchFamily="34" charset="-18"/>
              </a:rPr>
              <a:t>Ha betegek vagyunk, ne készítsünk ételt másoknak, még családtagoknak se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altLang="hu-HU" dirty="0">
                <a:latin typeface="Cronos Pro" pitchFamily="34" charset="-18"/>
              </a:rPr>
              <a:t>A háziállatokat ne engedjük a konyhába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altLang="hu-HU" dirty="0">
                <a:latin typeface="Cronos Pro" pitchFamily="34" charset="-18"/>
              </a:rPr>
              <a:t>Alaposan </a:t>
            </a:r>
            <a:r>
              <a:rPr lang="hu-HU" altLang="hu-HU" dirty="0" err="1">
                <a:latin typeface="Cronos Pro" pitchFamily="34" charset="-18"/>
              </a:rPr>
              <a:t>süssünk</a:t>
            </a:r>
            <a:r>
              <a:rPr lang="hu-HU" altLang="hu-HU" dirty="0">
                <a:latin typeface="Cronos Pro" pitchFamily="34" charset="-18"/>
              </a:rPr>
              <a:t>/főzzünk meg mindent, hogy az élelmiszerekben található, egészségre veszélyes mikrobák elpusztuljanak. Ehhez az szükséges, hogy élelmiszer legbelső pontja 2 percen keresztül elérje a 75°C-ot. Ezt úgynevezett maghőmérővel ellenőrizhetjük.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altLang="hu-HU" dirty="0">
                <a:latin typeface="Cronos Pro" pitchFamily="34" charset="-18"/>
                <a:sym typeface="Helvetica" charset="0"/>
              </a:rPr>
              <a:t>A maradékokat időben tegyük a hűtőbe (2 órán belül), hogy a mikrobák ne tudjanak elszaporodni az ételben. 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Képek forrása: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dirty="0" err="1"/>
              <a:t>Nébih</a:t>
            </a:r>
            <a:r>
              <a:rPr lang="hu-HU" dirty="0"/>
              <a:t>, Mese habbal, szülinappal című mesekönyv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3131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Élelmiszernek nevezünk minden olyan anyagot vagy terméket, amely alkalmas arra, hogy mi emberek megegyük vagy megigyuk. Az élelmiszerek közé soroljuk pl. a vizet, az italokat, de még a rágógumit is. Azonban az élőállat, (pl. baromfi), a takarmány, a még betakarítás előtt álló növények (szántóföldeken), valamint a gyógyszerek nem tartoznak közéjük.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/>
            <a:endParaRPr lang="hu-HU" altLang="hu-HU" dirty="0">
              <a:latin typeface="Helvetica Neue Thin" charset="0"/>
              <a:sym typeface="Helvetica Neue Thin" charset="0"/>
            </a:endParaRPr>
          </a:p>
          <a:p>
            <a:pPr eaLnBrk="1"/>
            <a:r>
              <a:rPr lang="hu-HU" altLang="hu-HU" dirty="0">
                <a:latin typeface="Helvetica Neue Thin" charset="0"/>
                <a:sym typeface="Helvetica Neue Thin" charset="0"/>
              </a:rPr>
              <a:t>Képek forrása</a:t>
            </a:r>
          </a:p>
          <a:p>
            <a:pPr marL="171450" indent="-171450" eaLnBrk="1">
              <a:buFont typeface="Arial" panose="020B0604020202020204" pitchFamily="34" charset="0"/>
              <a:buChar char="•"/>
            </a:pPr>
            <a:r>
              <a:rPr lang="hu-HU" altLang="hu-HU" dirty="0">
                <a:latin typeface="Helvetica Neue Thin" charset="0"/>
                <a:sym typeface="Helvetica Neue Thin" charset="0"/>
              </a:rPr>
              <a:t>Pipa és x: https://pixabay.com/illustrations/feedback-opinion-gut-bad-neutral-1311638/</a:t>
            </a:r>
          </a:p>
          <a:p>
            <a:pPr marL="171450" indent="-171450" eaLnBrk="1">
              <a:buFont typeface="Arial" panose="020B0604020202020204" pitchFamily="34" charset="0"/>
              <a:buChar char="•"/>
            </a:pPr>
            <a:r>
              <a:rPr lang="hu-HU" altLang="hu-HU" dirty="0">
                <a:latin typeface="Helvetica Neue Thin" charset="0"/>
                <a:sym typeface="Helvetica Neue Thin" charset="0"/>
              </a:rPr>
              <a:t>Gyümölcsök: https://pixabay.com/photos/fruit-plate-grapes-strawberries-1271943/</a:t>
            </a:r>
          </a:p>
          <a:p>
            <a:pPr marL="171450" indent="-171450" eaLnBrk="1">
              <a:buFont typeface="Arial" panose="020B0604020202020204" pitchFamily="34" charset="0"/>
              <a:buChar char="•"/>
            </a:pPr>
            <a:r>
              <a:rPr lang="hu-HU" altLang="hu-HU" dirty="0">
                <a:latin typeface="Helvetica Neue Thin" charset="0"/>
                <a:sym typeface="Helvetica Neue Thin" charset="0"/>
              </a:rPr>
              <a:t>Zöldségek: https://pixabay.com/photos/casserole-dish-vegetable-tomato-2776735/</a:t>
            </a:r>
          </a:p>
          <a:p>
            <a:pPr marL="171450" indent="-171450" eaLnBrk="1">
              <a:buFont typeface="Arial" panose="020B0604020202020204" pitchFamily="34" charset="0"/>
              <a:buChar char="•"/>
            </a:pPr>
            <a:r>
              <a:rPr lang="hu-HU" altLang="hu-HU" dirty="0">
                <a:latin typeface="Helvetica Neue Thin" charset="0"/>
                <a:sym typeface="Helvetica Neue Thin" charset="0"/>
              </a:rPr>
              <a:t>Túró: https://pixabay.com/photos/food-bowl-no-one-wood-healthy-3366471/</a:t>
            </a:r>
          </a:p>
          <a:p>
            <a:pPr marL="171450" indent="-171450" eaLnBrk="1">
              <a:buFont typeface="Arial" panose="020B0604020202020204" pitchFamily="34" charset="0"/>
              <a:buChar char="•"/>
            </a:pPr>
            <a:r>
              <a:rPr lang="hu-HU" altLang="hu-HU" dirty="0">
                <a:latin typeface="Helvetica Neue Thin" charset="0"/>
                <a:sym typeface="Helvetica Neue Thin" charset="0"/>
              </a:rPr>
              <a:t>Sonka: https://pixabay.com/photos/ham-salmon-parsley-lemons-buffet-770937/</a:t>
            </a:r>
          </a:p>
          <a:p>
            <a:pPr marL="171450" indent="-171450" eaLnBrk="1">
              <a:buFont typeface="Arial" panose="020B0604020202020204" pitchFamily="34" charset="0"/>
              <a:buChar char="•"/>
            </a:pPr>
            <a:r>
              <a:rPr lang="hu-HU" altLang="hu-HU" dirty="0">
                <a:latin typeface="Helvetica Neue Thin" charset="0"/>
                <a:sym typeface="Helvetica Neue Thin" charset="0"/>
              </a:rPr>
              <a:t>Kenyér: https://pixabay.com/photos/background-baguette-baked-bakery-2561/</a:t>
            </a:r>
          </a:p>
          <a:p>
            <a:pPr marL="171450" indent="-171450" eaLnBrk="1">
              <a:buFont typeface="Arial" panose="020B0604020202020204" pitchFamily="34" charset="0"/>
              <a:buChar char="•"/>
            </a:pPr>
            <a:r>
              <a:rPr lang="hu-HU" altLang="hu-HU" dirty="0">
                <a:latin typeface="Helvetica Neue Thin" charset="0"/>
                <a:sym typeface="Helvetica Neue Thin" charset="0"/>
              </a:rPr>
              <a:t>Gyógyszer: https://pixabay.com/photos/headache-pain-pills-medication-1540220/</a:t>
            </a:r>
          </a:p>
          <a:p>
            <a:pPr marL="171450" indent="-171450" eaLnBrk="1">
              <a:buFont typeface="Arial" panose="020B0604020202020204" pitchFamily="34" charset="0"/>
              <a:buChar char="•"/>
            </a:pPr>
            <a:r>
              <a:rPr lang="hu-HU" altLang="hu-HU" dirty="0">
                <a:latin typeface="Helvetica Neue Thin" charset="0"/>
                <a:sym typeface="Helvetica Neue Thin" charset="0"/>
              </a:rPr>
              <a:t>Kakas: https://pixabay.com/photos/nature-poultry-haan-chicken-them-3158046/</a:t>
            </a:r>
          </a:p>
          <a:p>
            <a:pPr marL="171450" indent="-171450" eaLnBrk="1">
              <a:buFont typeface="Arial" panose="020B0604020202020204" pitchFamily="34" charset="0"/>
              <a:buChar char="•"/>
            </a:pPr>
            <a:r>
              <a:rPr lang="hu-HU" altLang="hu-HU" dirty="0">
                <a:latin typeface="Helvetica Neue Thin" charset="0"/>
                <a:sym typeface="Helvetica Neue Thin" charset="0"/>
              </a:rPr>
              <a:t>Malac: https://pixabay.com/photos/pig-alp-rona-furna-sow-happy-pig-214349/</a:t>
            </a:r>
          </a:p>
          <a:p>
            <a:pPr marL="171450" indent="-171450" eaLnBrk="1">
              <a:buFont typeface="Arial" panose="020B0604020202020204" pitchFamily="34" charset="0"/>
              <a:buChar char="•"/>
            </a:pPr>
            <a:r>
              <a:rPr lang="hu-HU" altLang="hu-HU" dirty="0">
                <a:latin typeface="Helvetica Neue Thin" charset="0"/>
                <a:sym typeface="Helvetica Neue Thin" charset="0"/>
              </a:rPr>
              <a:t>Kalász: https://pixabay.com/photos/wheat-grass-barley-autumn-harvest-863392/</a:t>
            </a:r>
          </a:p>
          <a:p>
            <a:pPr marL="171450" indent="-171450" eaLnBrk="1">
              <a:buFont typeface="Arial" panose="020B0604020202020204" pitchFamily="34" charset="0"/>
              <a:buChar char="•"/>
            </a:pPr>
            <a:r>
              <a:rPr lang="hu-HU" altLang="hu-HU" dirty="0">
                <a:latin typeface="Helvetica Neue Thin" charset="0"/>
                <a:sym typeface="Helvetica Neue Thin" charset="0"/>
              </a:rPr>
              <a:t>Kukorica: https://pixabay.com/photos/corn-on-the-cob-nature-crop-2083529/</a:t>
            </a:r>
          </a:p>
          <a:p>
            <a:pPr eaLnBrk="1"/>
            <a:endParaRPr lang="hu-HU" altLang="hu-HU" dirty="0">
              <a:latin typeface="Helvetica Neue Thin" charset="0"/>
              <a:sym typeface="Helvetica Neue Thin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3</a:t>
            </a:fld>
            <a:endParaRPr lang="hu-H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 az élelmiszerbiztonsági szabályokat nem tartjuk be, gyakran megbetegedhetünk. Leggyakoribb tünetei már az étel elfogyasztását követő fél órán belül jelentkezhetnek: hányinger, hányás, hasi görcsök, hasmenés, amelyek enyhébb esetben maguktól elmúlnak. Ritkább esetben ennél súlyosabb tünetekkel nézhetünk szembe: pl. látászavar, zavartság, </a:t>
            </a:r>
            <a:r>
              <a:rPr lang="hu-HU" dirty="0"/>
              <a:t>láz, kiszáradás, </a:t>
            </a:r>
            <a:r>
              <a:rPr lang="hu-HU" dirty="0" err="1"/>
              <a:t>gyulladásos</a:t>
            </a:r>
            <a:r>
              <a:rPr lang="hu-HU" dirty="0"/>
              <a:t>, mérgezéses tünetek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Élelmiszer-eredetű megbetegedés gyanúja esetén is forduljunk orvoshoz, hogy a megfelelő kezelésben részesülhessünk.</a:t>
            </a:r>
          </a:p>
          <a:p>
            <a:endParaRPr lang="hu-HU" altLang="hu-HU" dirty="0"/>
          </a:p>
          <a:p>
            <a:endParaRPr lang="hu-HU" altLang="hu-HU" dirty="0"/>
          </a:p>
          <a:p>
            <a:r>
              <a:rPr lang="hu-HU" altLang="hu-HU" dirty="0"/>
              <a:t>Képek forrása: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altLang="hu-HU" dirty="0"/>
              <a:t>Adobe </a:t>
            </a:r>
            <a:r>
              <a:rPr lang="hu-HU" altLang="hu-HU" dirty="0" err="1"/>
              <a:t>stock</a:t>
            </a:r>
            <a:endParaRPr lang="hu-HU" altLang="hu-H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/>
              <a:t>Európa térképe: https://pixabay.com/vectors/europe-map-skandinavia-305055/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/>
              <a:t>Nagyító: https://pixabay.com/vectors/magnifying-glass-magnifier-glass-189254/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/>
              <a:t>Baktérium: https://pixabay.com/vectors/germ-bacillus-angry-fight-against-158107/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24</a:t>
            </a:fld>
            <a:endParaRPr lang="hu-H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altLang="hu-HU" dirty="0"/>
              <a:t>Megoldás: A</a:t>
            </a:r>
          </a:p>
          <a:p>
            <a:endParaRPr lang="hu-HU" altLang="hu-HU" dirty="0"/>
          </a:p>
          <a:p>
            <a:endParaRPr lang="hu-HU" altLang="hu-HU" dirty="0"/>
          </a:p>
          <a:p>
            <a:r>
              <a:rPr lang="hu-HU" altLang="hu-HU" dirty="0"/>
              <a:t>Képek forrása: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/>
              <a:t>Búzamező: https://pixabay.com/photos/wheat-field-wheat-cereals-grain-640960/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/>
              <a:t>Liszt: https://pixabay.com/photos/flour-cereals-food-nutrition-bread-1582010/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/>
              <a:t>Tészta: https://pixabay.com/photos/dough-cook-recipe-italian-flour-943245/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/>
              <a:t>Kenyér: https://pixabay.com/photos/bread-baking-fresh-home-made-food-821503/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/>
              <a:t>Hagyma: https://pixabay.com/photos/food-onions-garlic-spices-herbs-1239423/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/>
              <a:t>Szöcske: https://pixabay.com/photos/locust-jumping-grasshopper-animal-674064/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/>
              <a:t>Béka: https://pixabay.com/photos/frog-macro-amphibian-green-111179/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/>
              <a:t>Kígyó: https://pixabay.com/photos/snake-reptile-tree-snake-3979601/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/>
              <a:t>Sas: https://pixabay.com/photos/of-prey-eagle-adler-savannah-eagle-2749590/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/>
              <a:t>Folyosó: https://pixabay.com/photos/grocery-store-market-supermarket-2619380/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/>
              <a:t>Bevásárlókocsik: https://pixabay.com/photos/shopping-cart-shopping-supermarket-1275480/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/>
              <a:t>Hűtő: https://pixabay.com/photos/supermarket-fridge-produce-food-949912/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/>
              <a:t>Zöldséges: https://pixabay.com/photos/shopping-supermarket-merchandising-1232944/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alt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26</a:t>
            </a:fld>
            <a:endParaRPr lang="hu-H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Megoldás: 2. és 10.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Képek forrása: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dirty="0"/>
              <a:t>Adobe </a:t>
            </a:r>
            <a:r>
              <a:rPr lang="hu-HU" dirty="0" err="1"/>
              <a:t>stock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93816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Megoldás: C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98179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altLang="hu-HU" dirty="0"/>
              <a:t>Megoldás: Fagyasztott borsó, fagylalt</a:t>
            </a:r>
          </a:p>
          <a:p>
            <a:endParaRPr lang="hu-HU" altLang="hu-HU" dirty="0"/>
          </a:p>
          <a:p>
            <a:endParaRPr lang="hu-HU" altLang="hu-HU" dirty="0"/>
          </a:p>
          <a:p>
            <a:r>
              <a:rPr lang="hu-HU" altLang="hu-HU" dirty="0"/>
              <a:t>Képek forrása: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/>
              <a:t>Fagyasztott zöldborsó: https://pixabay.com/photos/peas-frozen-vegetables-green-raw-166969/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/>
              <a:t>Fűszerek: https://pixabay.com/photos/mat-spices-3251064/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/>
              <a:t>Keksz: https://pixabay.com/photos/biscuit-cookie-chocolate-delicious-1832917/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/>
              <a:t>Friss eper: https://pixabay.com/photos/strawberries-fruit-delicious-food-3431122/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/>
              <a:t>Fagylalt: https://pixabay.com/photos/ice-cream-raspberry-food-tasty-1932465/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/>
              <a:t>Banán: https://pixabay.com/photos/banana-minimum-fruit-tropical-2449019/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/>
              <a:t>Konzerv: https://pixabay.com/photos/can-kitchen-product-wooden-canned-3151143/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29</a:t>
            </a:fld>
            <a:endParaRPr lang="hu-H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Megoldás: C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36210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Megoldás: C, E, F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16687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Megoldás: A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66425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altLang="hu-HU" dirty="0"/>
              <a:t>Megoldás: macska a konyhapulton</a:t>
            </a:r>
          </a:p>
          <a:p>
            <a:endParaRPr lang="hu-HU" altLang="hu-HU" dirty="0"/>
          </a:p>
          <a:p>
            <a:endParaRPr lang="hu-HU" altLang="hu-HU" dirty="0"/>
          </a:p>
          <a:p>
            <a:r>
              <a:rPr lang="hu-HU" altLang="hu-HU" dirty="0"/>
              <a:t>Kép forrása: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 err="1"/>
              <a:t>Nébih</a:t>
            </a:r>
            <a:r>
              <a:rPr lang="hu-HU" altLang="hu-HU" dirty="0"/>
              <a:t>, Mese habbal, szülinappal című mesekönyv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33</a:t>
            </a:fld>
            <a:endParaRPr lang="hu-H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Megoldás: B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5273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Élelmiszerláncnak nevezzük azt a több lépésből álló folyamatot, amíg az élelmiszer eljut a termőföldtől egészen a fogyasztó asztaláig. Ezt a folyamatot ne tévesszük össze a tápláléklánccal, vagy a kereskedelmi lánccal.</a:t>
            </a:r>
          </a:p>
          <a:p>
            <a:endParaRPr lang="hu-HU" altLang="hu-HU" dirty="0">
              <a:solidFill>
                <a:srgbClr val="0000FF"/>
              </a:solidFill>
            </a:endParaRPr>
          </a:p>
          <a:p>
            <a:endParaRPr lang="hu-HU" altLang="hu-HU" dirty="0">
              <a:solidFill>
                <a:srgbClr val="0000FF"/>
              </a:solidFill>
            </a:endParaRPr>
          </a:p>
          <a:p>
            <a:r>
              <a:rPr lang="hu-HU" altLang="hu-HU" dirty="0">
                <a:solidFill>
                  <a:srgbClr val="0000FF"/>
                </a:solidFill>
              </a:rPr>
              <a:t>Képek forrása: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 err="1">
                <a:solidFill>
                  <a:srgbClr val="0000FF"/>
                </a:solidFill>
              </a:rPr>
              <a:t>Nébih</a:t>
            </a:r>
            <a:endParaRPr lang="hu-HU" altLang="hu-HU" dirty="0"/>
          </a:p>
          <a:p>
            <a:endParaRPr lang="hu-HU" alt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4</a:t>
            </a:fld>
            <a:endParaRPr lang="hu-H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Képek forrása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dirty="0" err="1"/>
              <a:t>Nébih</a:t>
            </a:r>
            <a:r>
              <a:rPr lang="hu-HU" dirty="0"/>
              <a:t>, Mese habbal, szülinappal című mesekönyv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dirty="0"/>
              <a:t>Adobe </a:t>
            </a:r>
            <a:r>
              <a:rPr lang="hu-HU" dirty="0" err="1"/>
              <a:t>stock</a:t>
            </a:r>
            <a:endParaRPr lang="hu-HU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dirty="0"/>
              <a:t>Bevásárlólista: </a:t>
            </a:r>
            <a:r>
              <a:rPr lang="hu-HU" altLang="hu-HU" dirty="0">
                <a:latin typeface="Helvetica Neue Thin" charset="0"/>
                <a:sym typeface="Helvetica Neue Thin" charset="0"/>
              </a:rPr>
              <a:t>https://pixabay.com/vectors/buy-checklist-clipboard-l-list-1297592/</a:t>
            </a:r>
          </a:p>
          <a:p>
            <a:pPr marL="171450" indent="-171450" eaLnBrk="1">
              <a:buFont typeface="Arial" panose="020B0604020202020204" pitchFamily="34" charset="0"/>
              <a:buChar char="•"/>
            </a:pPr>
            <a:r>
              <a:rPr lang="hu-HU" altLang="hu-HU" dirty="0"/>
              <a:t>Bolt: https://pixabay.com/illustrations/supermarket-market-minimarket-sell-2011060/</a:t>
            </a:r>
          </a:p>
          <a:p>
            <a:pPr marL="171450" indent="-171450" eaLnBrk="1">
              <a:buFont typeface="Arial" panose="020B0604020202020204" pitchFamily="34" charset="0"/>
              <a:buChar char="•"/>
            </a:pPr>
            <a:r>
              <a:rPr lang="hu-HU" altLang="hu-HU" dirty="0"/>
              <a:t>Otthon: https://pixabay.com/illustrations/brick-house-landscape-flowers-4238829/</a:t>
            </a:r>
          </a:p>
          <a:p>
            <a:pPr marL="171450" indent="-171450" eaLnBrk="1">
              <a:buFont typeface="Arial" panose="020B0604020202020204" pitchFamily="34" charset="0"/>
              <a:buChar char="•"/>
            </a:pPr>
            <a:r>
              <a:rPr lang="hu-HU" altLang="hu-HU" dirty="0"/>
              <a:t>Autó: https://pixabay.com/photos/car-pink-car-thunderbird-drive-1957037/</a:t>
            </a:r>
          </a:p>
          <a:p>
            <a:pPr marL="171450" indent="-171450" eaLnBrk="1">
              <a:buFont typeface="Arial" panose="020B0604020202020204" pitchFamily="34" charset="0"/>
              <a:buChar char="•"/>
            </a:pPr>
            <a:r>
              <a:rPr lang="hu-HU" altLang="hu-HU" dirty="0"/>
              <a:t>Zöld jelzőlámpa: https://pixabay.com/vectors/traffic-light-green-go-149580/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altLang="hu-HU" dirty="0"/>
              <a:t>Piros x: </a:t>
            </a:r>
            <a:r>
              <a:rPr lang="hu-HU" altLang="hu-HU" dirty="0">
                <a:latin typeface="Helvetica Neue Thin" charset="0"/>
                <a:sym typeface="Helvetica Neue Thin" charset="0"/>
              </a:rPr>
              <a:t>https://pixabay.com/illustrations/feedback-opinion-gut-bad-neutral-1311638/</a:t>
            </a:r>
          </a:p>
          <a:p>
            <a:r>
              <a:rPr lang="hu-HU" dirty="0"/>
              <a:t>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77838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2634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sok lépcsős folyamatban a termékek előállításától kezdve egészen a boltokig mindenkinek szem előtt kell tartania az élelmiszerbiztonságot.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biztonságos élelmiszer az emberi szervezet számára nem jelenthet veszélyt, egészségünkre nem lehet káros.</a:t>
            </a:r>
          </a:p>
          <a:p>
            <a:pPr eaLnBrk="1"/>
            <a:endParaRPr lang="hu-HU" altLang="hu-HU" dirty="0">
              <a:latin typeface="Helvetica Neue Thin" charset="0"/>
              <a:sym typeface="Helvetica Neue Thin" charset="0"/>
            </a:endParaRPr>
          </a:p>
          <a:p>
            <a:pPr eaLnBrk="1"/>
            <a:endParaRPr lang="hu-HU" altLang="hu-HU" dirty="0">
              <a:latin typeface="Helvetica Neue Thin" charset="0"/>
              <a:sym typeface="Helvetica Neue Thin" charset="0"/>
            </a:endParaRPr>
          </a:p>
          <a:p>
            <a:pPr eaLnBrk="1"/>
            <a:r>
              <a:rPr lang="hu-HU" altLang="hu-HU" dirty="0">
                <a:latin typeface="Helvetica Neue Thin" charset="0"/>
                <a:sym typeface="Helvetica Neue Thin" charset="0"/>
              </a:rPr>
              <a:t>Képek forrása: </a:t>
            </a:r>
          </a:p>
          <a:p>
            <a:pPr marL="171450" indent="-171450" eaLnBrk="1">
              <a:buFont typeface="Arial" panose="020B0604020202020204" pitchFamily="34" charset="0"/>
              <a:buChar char="•"/>
            </a:pPr>
            <a:r>
              <a:rPr lang="hu-HU" altLang="hu-HU" dirty="0">
                <a:latin typeface="Helvetica Neue Thin" charset="0"/>
                <a:sym typeface="Helvetica Neue Thin" charset="0"/>
              </a:rPr>
              <a:t>Adobe </a:t>
            </a:r>
            <a:r>
              <a:rPr lang="hu-HU" altLang="hu-HU" dirty="0" err="1">
                <a:latin typeface="Helvetica Neue Thin" charset="0"/>
                <a:sym typeface="Helvetica Neue Thin" charset="0"/>
              </a:rPr>
              <a:t>stock</a:t>
            </a:r>
            <a:endParaRPr lang="hu-HU" altLang="hu-HU" dirty="0">
              <a:latin typeface="Helvetica Neue Thin" charset="0"/>
              <a:sym typeface="Helvetica Neue Thin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5</a:t>
            </a:fld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biztonság fenntartásához oda kell figyelnünk néhány olyan egyszerű szabály betartására, mint pl. a kézmosásra, az élelmiszerek helyes tárolására, illetve a tiszta eszközök használatára. </a:t>
            </a:r>
          </a:p>
          <a:p>
            <a:endParaRPr lang="hu-HU" altLang="hu-HU" dirty="0"/>
          </a:p>
          <a:p>
            <a:endParaRPr lang="hu-HU" altLang="hu-HU" dirty="0"/>
          </a:p>
          <a:p>
            <a:r>
              <a:rPr lang="hu-HU" altLang="hu-HU" dirty="0"/>
              <a:t>Képek forrása: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hu-HU" dirty="0" err="1"/>
              <a:t>Nébih</a:t>
            </a:r>
            <a:r>
              <a:rPr lang="hu-HU" altLang="hu-HU" dirty="0"/>
              <a:t>,</a:t>
            </a:r>
            <a:r>
              <a:rPr lang="hu-HU" altLang="hu-HU" baseline="0" dirty="0"/>
              <a:t> Mese habbal, szülinappal című mesekönyv</a:t>
            </a:r>
            <a:endParaRPr lang="hu-HU" alt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6</a:t>
            </a:fld>
            <a:endParaRPr 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következő néhány dia segítségével bemutatjuk, mik is lehetnek azok a lépések, amelyekre, ha megfelelő figyelmet fordítunk, biztonságos élelmiszer kerülhet az asztalunkra. Kezdjük a bevásárlás előtti teendőkkel.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7117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bevásárlás tervezését a bevásárlólista elkészítésével kezdjük. Először érdemes szétnézni a konyhában, hűtőszekrényben, kamrában, hogy a beváráslólistára biztosan csak olyan élelmiszerek kerüljenek fel, amelyekre tényleg szükségünk van. Célszerű ezeket az élelmiszereket olyan sorrendben felírni, ahogy azokat majd a kosárba tesszük (kezdve a nem hűtött termékekkel, majd a hűtést, végezetül a fagyasztást igénylő termékekkel).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 nincs időnk alaposan átnézni a hűtőt, kamrát, esetleg elkészíteni a bevásárlólistát, akkor erre a célra használhatjuk a telefonunkat. Több applikáció is rendelkezésünkre áll, amelyek megkönnyítünk a dolgunkat.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bevásárlólista készítésével az élelmiszerhulladékok mennyiségét is csökkenteni tudjuk, hiszen, ha nem halmozunk fel túl sok élelmiszert, amelyre nincs szükségünk, akkor kevesebb élelmiszer végzi később a kukában. Bővebb információért látogass el a Maradék nélkül elnevezésű program honlapjára: maradeknelkul.hu.</a:t>
            </a:r>
          </a:p>
          <a:p>
            <a:pPr eaLnBrk="1"/>
            <a:endParaRPr lang="hu-HU" altLang="hu-HU" dirty="0">
              <a:latin typeface="Helvetica Neue Thin" charset="0"/>
              <a:sym typeface="Helvetica Neue Thin" charset="0"/>
            </a:endParaRPr>
          </a:p>
          <a:p>
            <a:pPr eaLnBrk="1"/>
            <a:endParaRPr lang="hu-HU" altLang="hu-HU" dirty="0">
              <a:latin typeface="Helvetica Neue Thin" charset="0"/>
              <a:sym typeface="Helvetica Neue Thin" charset="0"/>
            </a:endParaRPr>
          </a:p>
          <a:p>
            <a:pPr eaLnBrk="1"/>
            <a:r>
              <a:rPr lang="hu-HU" altLang="hu-HU" dirty="0">
                <a:latin typeface="Helvetica Neue Thin" charset="0"/>
                <a:sym typeface="Helvetica Neue Thin" charset="0"/>
              </a:rPr>
              <a:t>Képek forrása:</a:t>
            </a:r>
          </a:p>
          <a:p>
            <a:pPr marL="171450" indent="-171450" eaLnBrk="1">
              <a:buFont typeface="Arial" panose="020B0604020202020204" pitchFamily="34" charset="0"/>
              <a:buChar char="•"/>
            </a:pPr>
            <a:r>
              <a:rPr lang="hu-HU" altLang="hu-HU" dirty="0" err="1">
                <a:latin typeface="Helvetica Neue Thin" charset="0"/>
                <a:sym typeface="Helvetica Neue Thin" charset="0"/>
              </a:rPr>
              <a:t>Bevásárlólista</a:t>
            </a:r>
            <a:r>
              <a:rPr lang="hu-HU" altLang="hu-HU" dirty="0">
                <a:latin typeface="Helvetica Neue Thin" charset="0"/>
                <a:sym typeface="Helvetica Neue Thin" charset="0"/>
              </a:rPr>
              <a:t>: https://pixabay.com/vectors/buy-checklist-clipboard-l-list-1297592/</a:t>
            </a:r>
          </a:p>
          <a:p>
            <a:pPr marL="171450" indent="-171450" eaLnBrk="1">
              <a:buFont typeface="Arial" panose="020B0604020202020204" pitchFamily="34" charset="0"/>
              <a:buChar char="•"/>
            </a:pPr>
            <a:r>
              <a:rPr lang="hu-HU" altLang="hu-HU" dirty="0">
                <a:latin typeface="Helvetica Neue Thin" charset="0"/>
                <a:sym typeface="Helvetica Neue Thin" charset="0"/>
              </a:rPr>
              <a:t>Zöldségek: https://pixabay.com/illustrations/bag-shopping-groceries-food-fruit-1105587/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8</a:t>
            </a:fld>
            <a:endParaRPr lang="hu-H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másik fontos dolgunk előkészíteni néhány vászontáskát, hogy a különböző élelmiszereket elkülönítve tudjuk hazaszállítani. Amennyiben fagyasztott élelmiszert is szeretnénk vásárolni, fontos hűtőtáskát is magunkkal vinni. </a:t>
            </a:r>
          </a:p>
          <a:p>
            <a:pPr eaLnBrk="1"/>
            <a:endParaRPr lang="hu-HU" altLang="hu-HU" dirty="0">
              <a:latin typeface="Helvetica Neue Thin" charset="0"/>
              <a:sym typeface="Helvetica Neue Thin" charset="0"/>
            </a:endParaRPr>
          </a:p>
          <a:p>
            <a:pPr eaLnBrk="1"/>
            <a:r>
              <a:rPr lang="hu-HU" altLang="hu-HU" dirty="0">
                <a:latin typeface="Helvetica Neue Thin" charset="0"/>
                <a:sym typeface="Helvetica Neue Thin" charset="0"/>
              </a:rPr>
              <a:t>Képek forrása: </a:t>
            </a:r>
          </a:p>
          <a:p>
            <a:pPr marL="171450" indent="-171450" eaLnBrk="1">
              <a:buFont typeface="Arial" panose="020B0604020202020204" pitchFamily="34" charset="0"/>
              <a:buChar char="•"/>
            </a:pPr>
            <a:r>
              <a:rPr lang="hu-HU" altLang="hu-HU" dirty="0">
                <a:latin typeface="Helvetica Neue Thin" charset="0"/>
                <a:sym typeface="Helvetica Neue Thin" charset="0"/>
              </a:rPr>
              <a:t>Adobe </a:t>
            </a:r>
            <a:r>
              <a:rPr lang="hu-HU" altLang="hu-HU" dirty="0" err="1">
                <a:latin typeface="Helvetica Neue Thin" charset="0"/>
                <a:sym typeface="Helvetica Neue Thin" charset="0"/>
              </a:rPr>
              <a:t>stock</a:t>
            </a:r>
            <a:endParaRPr lang="hu-HU" altLang="hu-HU" dirty="0">
              <a:latin typeface="Helvetica Neue Thin" charset="0"/>
              <a:sym typeface="Helvetica Neue Thin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9</a:t>
            </a:fld>
            <a:endParaRPr lang="hu-H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előkészületek után a bevásárlás is odafigyelést igényel.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A2249-4A87-4FAC-857C-C0DF5DD9C837}" type="slidenum">
              <a:rPr lang="hu-HU" smtClean="0"/>
              <a:pPr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4337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2022. 10. 24.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9478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2022. 10. 24.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7517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2022. 10. 24.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0494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2022. 10. 24.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8909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2022. 10. 24.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3823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2022. 10. 24.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1584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2022. 10. 24.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62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2022. 10. 24.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2378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2022. 10. 24.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4921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2022. 10. 24.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5663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2022. 10. 24.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8627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D9DC6-1D26-424D-B5F4-FED13941197B}" type="datetimeFigureOut">
              <a:rPr lang="hu-HU" smtClean="0"/>
              <a:pPr/>
              <a:t>2022. 10. 24.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389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tiff"/><Relationship Id="rId7" Type="http://schemas.openxmlformats.org/officeDocument/2006/relationships/image" Target="../media/image40.png"/><Relationship Id="rId12" Type="http://schemas.openxmlformats.org/officeDocument/2006/relationships/image" Target="../media/image4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tiff"/><Relationship Id="rId11" Type="http://schemas.openxmlformats.org/officeDocument/2006/relationships/image" Target="../media/image44.png"/><Relationship Id="rId5" Type="http://schemas.openxmlformats.org/officeDocument/2006/relationships/image" Target="../media/image38.tiff"/><Relationship Id="rId10" Type="http://schemas.openxmlformats.org/officeDocument/2006/relationships/image" Target="../media/image43.png"/><Relationship Id="rId4" Type="http://schemas.openxmlformats.org/officeDocument/2006/relationships/image" Target="../media/image37.tiff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tiff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83.jpeg"/><Relationship Id="rId21" Type="http://schemas.openxmlformats.org/officeDocument/2006/relationships/image" Target="../media/image101.jpeg"/><Relationship Id="rId7" Type="http://schemas.openxmlformats.org/officeDocument/2006/relationships/image" Target="../media/image87.jpe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96.png"/><Relationship Id="rId20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11" Type="http://schemas.openxmlformats.org/officeDocument/2006/relationships/image" Target="../media/image91.png"/><Relationship Id="rId5" Type="http://schemas.openxmlformats.org/officeDocument/2006/relationships/image" Target="../media/image85.jpeg"/><Relationship Id="rId15" Type="http://schemas.openxmlformats.org/officeDocument/2006/relationships/image" Target="../media/image95.png"/><Relationship Id="rId23" Type="http://schemas.openxmlformats.org/officeDocument/2006/relationships/image" Target="../media/image103.jpeg"/><Relationship Id="rId10" Type="http://schemas.openxmlformats.org/officeDocument/2006/relationships/image" Target="../media/image90.png"/><Relationship Id="rId19" Type="http://schemas.openxmlformats.org/officeDocument/2006/relationships/image" Target="../media/image99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Relationship Id="rId14" Type="http://schemas.openxmlformats.org/officeDocument/2006/relationships/image" Target="../media/image94.png"/><Relationship Id="rId22" Type="http://schemas.openxmlformats.org/officeDocument/2006/relationships/image" Target="../media/image10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18" Type="http://schemas.openxmlformats.org/officeDocument/2006/relationships/image" Target="../media/image47.png"/><Relationship Id="rId26" Type="http://schemas.openxmlformats.org/officeDocument/2006/relationships/image" Target="../media/image62.png"/><Relationship Id="rId3" Type="http://schemas.openxmlformats.org/officeDocument/2006/relationships/image" Target="../media/image63.png"/><Relationship Id="rId21" Type="http://schemas.openxmlformats.org/officeDocument/2006/relationships/image" Target="../media/image51.png"/><Relationship Id="rId34" Type="http://schemas.openxmlformats.org/officeDocument/2006/relationships/image" Target="../media/image118.tiff"/><Relationship Id="rId7" Type="http://schemas.openxmlformats.org/officeDocument/2006/relationships/image" Target="../media/image68.png"/><Relationship Id="rId12" Type="http://schemas.openxmlformats.org/officeDocument/2006/relationships/image" Target="../media/image25.png"/><Relationship Id="rId17" Type="http://schemas.openxmlformats.org/officeDocument/2006/relationships/image" Target="../media/image48.png"/><Relationship Id="rId25" Type="http://schemas.openxmlformats.org/officeDocument/2006/relationships/image" Target="../media/image53.tiff"/><Relationship Id="rId33" Type="http://schemas.openxmlformats.org/officeDocument/2006/relationships/image" Target="../media/image117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61.png"/><Relationship Id="rId20" Type="http://schemas.openxmlformats.org/officeDocument/2006/relationships/image" Target="../media/image50.png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5.png"/><Relationship Id="rId24" Type="http://schemas.openxmlformats.org/officeDocument/2006/relationships/image" Target="../media/image46.png"/><Relationship Id="rId32" Type="http://schemas.openxmlformats.org/officeDocument/2006/relationships/image" Target="../media/image116.png"/><Relationship Id="rId5" Type="http://schemas.openxmlformats.org/officeDocument/2006/relationships/image" Target="../media/image66.png"/><Relationship Id="rId15" Type="http://schemas.openxmlformats.org/officeDocument/2006/relationships/image" Target="../media/image60.png"/><Relationship Id="rId23" Type="http://schemas.openxmlformats.org/officeDocument/2006/relationships/image" Target="../media/image113.png"/><Relationship Id="rId28" Type="http://schemas.openxmlformats.org/officeDocument/2006/relationships/image" Target="../media/image114.tiff"/><Relationship Id="rId10" Type="http://schemas.openxmlformats.org/officeDocument/2006/relationships/image" Target="../media/image71.png"/><Relationship Id="rId19" Type="http://schemas.openxmlformats.org/officeDocument/2006/relationships/image" Target="../media/image49.png"/><Relationship Id="rId31" Type="http://schemas.openxmlformats.org/officeDocument/2006/relationships/image" Target="../media/image79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57.png"/><Relationship Id="rId22" Type="http://schemas.openxmlformats.org/officeDocument/2006/relationships/image" Target="../media/image52.png"/><Relationship Id="rId27" Type="http://schemas.openxmlformats.org/officeDocument/2006/relationships/image" Target="../media/image77.png"/><Relationship Id="rId30" Type="http://schemas.openxmlformats.org/officeDocument/2006/relationships/image" Target="../media/image115.tiff"/><Relationship Id="rId8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2749" cy="685700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253342" y="4072212"/>
            <a:ext cx="6030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i="1" dirty="0">
                <a:solidFill>
                  <a:schemeClr val="bg1"/>
                </a:solidFill>
                <a:latin typeface="Cronos Pro" panose="020C0702030403020304" pitchFamily="34" charset="0"/>
              </a:rPr>
              <a:t>Mese habbal, szülinappal</a:t>
            </a:r>
          </a:p>
          <a:p>
            <a:r>
              <a:rPr lang="hu-HU" altLang="hu-HU" sz="2400" i="1" dirty="0">
                <a:solidFill>
                  <a:schemeClr val="bg1"/>
                </a:solidFill>
                <a:latin typeface="Helvetica" charset="0"/>
                <a:sym typeface="Helvetica" charset="0"/>
              </a:rPr>
              <a:t>Bevezetés az élelmiszerbiztonság világába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17DBF399-FEAF-4D3B-B872-E583808A984D}"/>
              </a:ext>
            </a:extLst>
          </p:cNvPr>
          <p:cNvSpPr txBox="1"/>
          <p:nvPr/>
        </p:nvSpPr>
        <p:spPr>
          <a:xfrm>
            <a:off x="8986484" y="1920746"/>
            <a:ext cx="3000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chemeClr val="bg1"/>
                </a:solidFill>
              </a:rPr>
              <a:t>nebihoktatas.hu</a:t>
            </a:r>
          </a:p>
        </p:txBody>
      </p:sp>
      <p:sp>
        <p:nvSpPr>
          <p:cNvPr id="10" name="Lekerekített téglalap 9"/>
          <p:cNvSpPr/>
          <p:nvPr/>
        </p:nvSpPr>
        <p:spPr>
          <a:xfrm>
            <a:off x="8781393" y="236483"/>
            <a:ext cx="3410607" cy="1718441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AC83B5EB-9605-44F0-9D2E-4A5F9E47D6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484" y="481980"/>
            <a:ext cx="3000424" cy="122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76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2749" cy="685700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253342" y="3858456"/>
            <a:ext cx="60306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i="1" dirty="0">
                <a:solidFill>
                  <a:schemeClr val="bg1"/>
                </a:solidFill>
                <a:latin typeface="Cronos Pro" panose="020C0702030403020304" pitchFamily="34" charset="0"/>
              </a:rPr>
              <a:t>Mire figyeljünk bevásárlás közben?</a:t>
            </a:r>
            <a:endParaRPr lang="hu-HU" altLang="hu-HU" sz="2400" i="1" dirty="0">
              <a:solidFill>
                <a:schemeClr val="bg1"/>
              </a:solidFill>
              <a:latin typeface="Helvetica" charset="0"/>
              <a:sym typeface="Helvetica" charset="0"/>
            </a:endParaRPr>
          </a:p>
        </p:txBody>
      </p:sp>
      <p:sp>
        <p:nvSpPr>
          <p:cNvPr id="6" name="Lekerekített téglalap 9">
            <a:extLst>
              <a:ext uri="{FF2B5EF4-FFF2-40B4-BE49-F238E27FC236}">
                <a16:creationId xmlns:a16="http://schemas.microsoft.com/office/drawing/2014/main" id="{C5466AC4-C309-49D9-A91C-C037B9EFC26A}"/>
              </a:ext>
            </a:extLst>
          </p:cNvPr>
          <p:cNvSpPr/>
          <p:nvPr/>
        </p:nvSpPr>
        <p:spPr>
          <a:xfrm>
            <a:off x="8781393" y="236483"/>
            <a:ext cx="3410607" cy="1718441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9D990DFC-ADEC-4B26-B7A0-71F05046FF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484" y="481980"/>
            <a:ext cx="3000424" cy="122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76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C:\Users\Karolina\Creative Cloud Files\SZK\écsó_ovis program\ppt\Mese habbal ppt\mese habbal ppt képek\grocery-shopping-4035414_1920.png"/>
          <p:cNvPicPr>
            <a:picLocks noChangeAspect="1" noChangeArrowheads="1"/>
          </p:cNvPicPr>
          <p:nvPr/>
        </p:nvPicPr>
        <p:blipFill>
          <a:blip r:embed="rId3" cstate="print"/>
          <a:srcRect l="32340" t="50162" r="25665"/>
          <a:stretch>
            <a:fillRect/>
          </a:stretch>
        </p:blipFill>
        <p:spPr bwMode="auto">
          <a:xfrm>
            <a:off x="8597462" y="2322204"/>
            <a:ext cx="3594538" cy="2661725"/>
          </a:xfrm>
          <a:prstGeom prst="rect">
            <a:avLst/>
          </a:prstGeom>
          <a:noFill/>
        </p:spPr>
      </p:pic>
      <p:pic>
        <p:nvPicPr>
          <p:cNvPr id="2052" name="Picture 4" descr="C:\Users\Karolina\Creative Cloud Files\SZK\écsó_ovis program\ppt\Mese habbal ppt\mese habbal ppt képek\grocery-shopping-4035414_1920.png"/>
          <p:cNvPicPr>
            <a:picLocks noChangeAspect="1" noChangeArrowheads="1"/>
          </p:cNvPicPr>
          <p:nvPr/>
        </p:nvPicPr>
        <p:blipFill>
          <a:blip r:embed="rId3" cstate="print"/>
          <a:srcRect t="47860" r="66835"/>
          <a:stretch>
            <a:fillRect/>
          </a:stretch>
        </p:blipFill>
        <p:spPr bwMode="auto">
          <a:xfrm>
            <a:off x="5517931" y="2199282"/>
            <a:ext cx="2838764" cy="2784647"/>
          </a:xfrm>
          <a:prstGeom prst="rect">
            <a:avLst/>
          </a:prstGeom>
          <a:noFill/>
        </p:spPr>
      </p:pic>
      <p:pic>
        <p:nvPicPr>
          <p:cNvPr id="4100" name="Picture 4" descr="C:\Users\szemank\Creative Cloud Files\SZK\écsó_ovis program\ppt\Mese habbal ppt\mese habbal ppt képek\basket-154317_1280_red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54911" y="2774635"/>
            <a:ext cx="2270541" cy="1860780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2500890" y="6324501"/>
            <a:ext cx="7862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Mese habbal, szülinappal</a:t>
            </a:r>
            <a:r>
              <a:rPr lang="hu-HU" sz="28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 </a:t>
            </a:r>
            <a:r>
              <a:rPr lang="hu-HU" sz="2800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– Bevezetés az élelmiszerbiztonság világába</a:t>
            </a:r>
          </a:p>
          <a:p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212622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>
                <a:latin typeface="Cronos Pro Caption" panose="020C0502030503020304" pitchFamily="34" charset="0"/>
              </a:rPr>
              <a:t>Bevásárlókosár és bevásárlókocsi</a:t>
            </a:r>
            <a:endParaRPr lang="hu-HU" sz="2400" dirty="0">
              <a:latin typeface="Cronos Pro Caption" panose="020C05020305030203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5FB54E7-E388-437E-89C8-12D931D60B68}" type="slidenum">
              <a:rPr lang="hu-HU" sz="2400" b="1" smtClean="0">
                <a:solidFill>
                  <a:schemeClr val="bg1"/>
                </a:solidFill>
                <a:latin typeface="Cronos Pro Caption" panose="020C0502030503020304" pitchFamily="34" charset="0"/>
              </a:rPr>
              <a:pPr algn="r"/>
              <a:t>11</a:t>
            </a:fld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220686" y="1052689"/>
            <a:ext cx="9971314" cy="301098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r>
              <a:rPr lang="hu-HU" altLang="hu-HU" sz="2800" i="1" baseline="30000" dirty="0">
                <a:latin typeface="Cronos Pro Caption" panose="020C0502030503020304" pitchFamily="34" charset="0"/>
                <a:sym typeface="Helvetica" charset="0"/>
              </a:rPr>
              <a:t>Mindig tiszta bevásárlókocsit vagy kosarat használj!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0" y="2633084"/>
            <a:ext cx="2178756" cy="1364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b="1" i="1" baseline="30000" dirty="0">
                <a:latin typeface="Cronos Pro Caption" panose="020C0502030503020304" pitchFamily="34" charset="0"/>
              </a:rPr>
              <a:t>Mire figyeljünk bevásárlás közben?</a:t>
            </a:r>
          </a:p>
          <a:p>
            <a:pPr algn="r"/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2627892" y="5622709"/>
            <a:ext cx="8991598" cy="27734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r>
              <a:rPr lang="hu-HU" altLang="hu-HU" sz="2800" i="1" baseline="30000" dirty="0">
                <a:latin typeface="Cronos Pro Caption" panose="020C0502030503020304" pitchFamily="34" charset="0"/>
                <a:sym typeface="Helvetica" charset="0"/>
              </a:rPr>
              <a:t>A bevásárlókocsiban csak az arra kialakított részbe szabad ülni!</a:t>
            </a:r>
          </a:p>
        </p:txBody>
      </p:sp>
      <p:pic>
        <p:nvPicPr>
          <p:cNvPr id="29" name="Kép 28" descr="sparkle giphy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53160" y="2275172"/>
            <a:ext cx="2759036" cy="2759036"/>
          </a:xfrm>
          <a:prstGeom prst="rect">
            <a:avLst/>
          </a:prstGeom>
        </p:spPr>
      </p:pic>
      <p:pic>
        <p:nvPicPr>
          <p:cNvPr id="30" name="Kép 29" descr="sparkle giphy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03085" y="2488799"/>
            <a:ext cx="2759036" cy="2759036"/>
          </a:xfrm>
          <a:prstGeom prst="rect">
            <a:avLst/>
          </a:prstGeom>
        </p:spPr>
      </p:pic>
      <p:pic>
        <p:nvPicPr>
          <p:cNvPr id="14" name="Kép 13" descr="sparkle giphy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12235" y="2673231"/>
            <a:ext cx="2759036" cy="275903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rolina\Creative Cloud Files\SZK\écsó_ovis program\ppt\Mese habbal ppt\mese habbal ppt képek\pajzs1.tif"/>
          <p:cNvPicPr>
            <a:picLocks noChangeAspect="1" noChangeArrowheads="1"/>
          </p:cNvPicPr>
          <p:nvPr/>
        </p:nvPicPr>
        <p:blipFill>
          <a:blip r:embed="rId3" cstate="print"/>
          <a:srcRect t="15835" r="78420" b="36015"/>
          <a:stretch>
            <a:fillRect/>
          </a:stretch>
        </p:blipFill>
        <p:spPr bwMode="auto">
          <a:xfrm>
            <a:off x="2526471" y="1769424"/>
            <a:ext cx="1674429" cy="1959429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2500890" y="6324501"/>
            <a:ext cx="7862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Mese habbal, szülinappal</a:t>
            </a:r>
            <a:r>
              <a:rPr lang="hu-HU" sz="28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 </a:t>
            </a:r>
            <a:r>
              <a:rPr lang="hu-HU" sz="2800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– Bevezetés az élelmiszerbiztonság világába</a:t>
            </a:r>
          </a:p>
          <a:p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212622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>
                <a:latin typeface="Cronos Pro Caption" panose="020C0502030503020304" pitchFamily="34" charset="0"/>
              </a:rPr>
              <a:t>Élelmiszerek csomagolása</a:t>
            </a:r>
            <a:endParaRPr lang="hu-HU" sz="2400" dirty="0">
              <a:latin typeface="Cronos Pro Caption" panose="020C05020305030203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7643E6B-66A4-4EDD-8A64-6DBDD3893B28}" type="slidenum">
              <a:rPr lang="hu-HU" sz="2400" b="1" smtClean="0">
                <a:solidFill>
                  <a:schemeClr val="bg1"/>
                </a:solidFill>
                <a:latin typeface="Cronos Pro Caption" panose="020C0502030503020304" pitchFamily="34" charset="0"/>
              </a:rPr>
              <a:pPr algn="r"/>
              <a:t>12</a:t>
            </a:fld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220686" y="1052689"/>
            <a:ext cx="9971314" cy="301098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endParaRPr lang="hu-HU" altLang="hu-HU" sz="2800" i="1" baseline="30000" dirty="0">
              <a:latin typeface="Cronos Pro Caption" panose="020C0502030503020304" pitchFamily="34" charset="0"/>
              <a:sym typeface="Helvetica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0" y="2633085"/>
            <a:ext cx="217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b="1" i="1" baseline="30000" dirty="0">
                <a:latin typeface="Cronos Pro Caption" panose="020C0502030503020304" pitchFamily="34" charset="0"/>
              </a:rPr>
              <a:t>Mire figyeljünk bevásárlás közben?</a:t>
            </a:r>
          </a:p>
          <a:p>
            <a:pPr algn="r"/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35" name="Szövegdoboz 34"/>
          <p:cNvSpPr txBox="1"/>
          <p:nvPr/>
        </p:nvSpPr>
        <p:spPr>
          <a:xfrm>
            <a:off x="9725890" y="4077175"/>
            <a:ext cx="2276105" cy="723918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r>
              <a:rPr lang="hu-HU" altLang="hu-HU" sz="2800" b="1" i="1" baseline="30000" dirty="0">
                <a:latin typeface="Cronos Pro Caption" panose="020C0502030503020304" pitchFamily="34" charset="0"/>
                <a:sym typeface="Helvetica" charset="0"/>
              </a:rPr>
              <a:t>Információt nyújt az élelmiszerekről</a:t>
            </a:r>
          </a:p>
        </p:txBody>
      </p:sp>
      <p:sp>
        <p:nvSpPr>
          <p:cNvPr id="36" name="Szövegdoboz 35"/>
          <p:cNvSpPr txBox="1"/>
          <p:nvPr/>
        </p:nvSpPr>
        <p:spPr>
          <a:xfrm>
            <a:off x="7099573" y="4077175"/>
            <a:ext cx="2069607" cy="723918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r>
              <a:rPr lang="hu-HU" altLang="hu-HU" sz="2800" b="1" i="1" baseline="30000" dirty="0">
                <a:latin typeface="Cronos Pro Caption" panose="020C0502030503020304" pitchFamily="34" charset="0"/>
                <a:sym typeface="Helvetica" charset="0"/>
              </a:rPr>
              <a:t>Könnyebben tudjuk szállítani és tárolni az élelmiszereket</a:t>
            </a:r>
          </a:p>
          <a:p>
            <a:pPr algn="ctr"/>
            <a:endParaRPr lang="hu-HU" altLang="hu-HU" sz="2800" b="1" i="1" baseline="30000" dirty="0">
              <a:latin typeface="Cronos Pro Caption" panose="020C0502030503020304" pitchFamily="34" charset="0"/>
              <a:sym typeface="Helvetica" charset="0"/>
            </a:endParaRPr>
          </a:p>
        </p:txBody>
      </p:sp>
      <p:sp>
        <p:nvSpPr>
          <p:cNvPr id="37" name="Szövegdoboz 36"/>
          <p:cNvSpPr txBox="1"/>
          <p:nvPr/>
        </p:nvSpPr>
        <p:spPr>
          <a:xfrm>
            <a:off x="4358683" y="4077175"/>
            <a:ext cx="2275443" cy="723918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r>
              <a:rPr lang="hu-HU" altLang="hu-HU" sz="2800" b="1" i="1" baseline="30000" dirty="0">
                <a:latin typeface="Cronos Pro Caption" panose="020C0502030503020304" pitchFamily="34" charset="0"/>
                <a:sym typeface="Helvetica" charset="0"/>
              </a:rPr>
              <a:t>Meghosszabbítja az élelmiszerek eltarthatóságát</a:t>
            </a:r>
          </a:p>
          <a:p>
            <a:pPr algn="ctr"/>
            <a:endParaRPr lang="hu-HU" altLang="hu-HU" sz="2800" b="1" i="1" baseline="30000" dirty="0">
              <a:latin typeface="Cronos Pro Caption" panose="020C0502030503020304" pitchFamily="34" charset="0"/>
              <a:sym typeface="Helvetica" charset="0"/>
            </a:endParaRPr>
          </a:p>
        </p:txBody>
      </p:sp>
      <p:sp>
        <p:nvSpPr>
          <p:cNvPr id="38" name="Szövegdoboz 37"/>
          <p:cNvSpPr txBox="1"/>
          <p:nvPr/>
        </p:nvSpPr>
        <p:spPr>
          <a:xfrm>
            <a:off x="2428503" y="4068268"/>
            <a:ext cx="1870364" cy="741732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r>
              <a:rPr lang="hu-HU" altLang="hu-HU" sz="2800" b="1" i="1" baseline="30000" dirty="0">
                <a:latin typeface="Cronos Pro Caption" panose="020C0502030503020304" pitchFamily="34" charset="0"/>
                <a:sym typeface="Helvetica" charset="0"/>
              </a:rPr>
              <a:t>Megvédi az élelmiszereket</a:t>
            </a:r>
          </a:p>
          <a:p>
            <a:pPr algn="ctr"/>
            <a:endParaRPr lang="hu-HU" altLang="hu-HU" sz="2800" b="1" i="1" baseline="30000" dirty="0">
              <a:latin typeface="Cronos Pro Caption" panose="020C0502030503020304" pitchFamily="34" charset="0"/>
              <a:sym typeface="Helvetica" charset="0"/>
            </a:endParaRPr>
          </a:p>
        </p:txBody>
      </p:sp>
      <p:pic>
        <p:nvPicPr>
          <p:cNvPr id="16" name="Picture 2" descr="C:\Users\Karolina\Creative Cloud Files\SZK\écsó_ovis program\ppt\Mese habbal ppt\mese habbal ppt képek\pajzs1.tif"/>
          <p:cNvPicPr>
            <a:picLocks noChangeAspect="1" noChangeArrowheads="1"/>
          </p:cNvPicPr>
          <p:nvPr/>
        </p:nvPicPr>
        <p:blipFill>
          <a:blip r:embed="rId3" cstate="print"/>
          <a:srcRect l="22983" t="15835" r="61559" b="40344"/>
          <a:stretch>
            <a:fillRect/>
          </a:stretch>
        </p:blipFill>
        <p:spPr bwMode="auto">
          <a:xfrm>
            <a:off x="4896701" y="1850571"/>
            <a:ext cx="1199407" cy="1783278"/>
          </a:xfrm>
          <a:prstGeom prst="rect">
            <a:avLst/>
          </a:prstGeom>
          <a:noFill/>
        </p:spPr>
      </p:pic>
      <p:pic>
        <p:nvPicPr>
          <p:cNvPr id="17" name="Picture 2" descr="C:\Users\Karolina\Creative Cloud Files\SZK\écsó_ovis program\ppt\Mese habbal ppt\mese habbal ppt képek\pajzs1.tif"/>
          <p:cNvPicPr>
            <a:picLocks noChangeAspect="1" noChangeArrowheads="1"/>
          </p:cNvPicPr>
          <p:nvPr/>
        </p:nvPicPr>
        <p:blipFill>
          <a:blip r:embed="rId3" cstate="print"/>
          <a:srcRect l="40915" t="15835" r="26180" b="36015"/>
          <a:stretch>
            <a:fillRect/>
          </a:stretch>
        </p:blipFill>
        <p:spPr bwMode="auto">
          <a:xfrm>
            <a:off x="6857779" y="2014846"/>
            <a:ext cx="2553195" cy="1959429"/>
          </a:xfrm>
          <a:prstGeom prst="rect">
            <a:avLst/>
          </a:prstGeom>
          <a:noFill/>
        </p:spPr>
      </p:pic>
      <p:pic>
        <p:nvPicPr>
          <p:cNvPr id="18" name="Picture 2" descr="C:\Users\Karolina\Creative Cloud Files\SZK\écsó_ovis program\ppt\Mese habbal ppt\mese habbal ppt képek\pajzs1.tif"/>
          <p:cNvPicPr>
            <a:picLocks noChangeAspect="1" noChangeArrowheads="1"/>
          </p:cNvPicPr>
          <p:nvPr/>
        </p:nvPicPr>
        <p:blipFill>
          <a:blip r:embed="rId3" cstate="print"/>
          <a:srcRect l="73845" t="19191" b="40538"/>
          <a:stretch>
            <a:fillRect/>
          </a:stretch>
        </p:blipFill>
        <p:spPr bwMode="auto">
          <a:xfrm>
            <a:off x="9849227" y="2101931"/>
            <a:ext cx="2029431" cy="16387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ép 2"/>
          <p:cNvPicPr>
            <a:picLocks noChangeAspect="1"/>
          </p:cNvPicPr>
          <p:nvPr/>
        </p:nvPicPr>
        <p:blipFill>
          <a:blip r:embed="rId3" cstate="print"/>
          <a:srcRect t="27282" r="70237" b="7270"/>
          <a:stretch>
            <a:fillRect/>
          </a:stretch>
        </p:blipFill>
        <p:spPr bwMode="auto">
          <a:xfrm>
            <a:off x="2491313" y="1079682"/>
            <a:ext cx="3895839" cy="4892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2500890" y="6324501"/>
            <a:ext cx="7862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Mese habbal, szülinappal</a:t>
            </a:r>
            <a:r>
              <a:rPr lang="hu-HU" sz="28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 </a:t>
            </a:r>
            <a:r>
              <a:rPr lang="hu-HU" sz="2800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– Bevezetés az élelmiszerbiztonság világába</a:t>
            </a:r>
          </a:p>
          <a:p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212622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>
                <a:latin typeface="Cronos Pro Caption" panose="020C0502030503020304" pitchFamily="34" charset="0"/>
              </a:rPr>
              <a:t>Mit kell megfigyelned a csomagoláson?</a:t>
            </a:r>
            <a:endParaRPr lang="hu-HU" sz="2400" dirty="0">
              <a:latin typeface="Cronos Pro Caption" panose="020C05020305030203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8113C4E-E7FC-4B9A-BB72-84DBB0050ABD}" type="slidenum">
              <a:rPr lang="hu-HU" sz="2400" b="1" smtClean="0">
                <a:solidFill>
                  <a:schemeClr val="bg1"/>
                </a:solidFill>
                <a:latin typeface="Cronos Pro Caption" panose="020C0502030503020304" pitchFamily="34" charset="0"/>
              </a:rPr>
              <a:pPr algn="r"/>
              <a:t>13</a:t>
            </a:fld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627892" y="1052689"/>
            <a:ext cx="8991598" cy="27734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endParaRPr lang="hu-HU" altLang="hu-HU" sz="2800" i="1" baseline="30000" dirty="0">
              <a:latin typeface="Cronos Pro Caption" panose="020C0502030503020304" pitchFamily="34" charset="0"/>
              <a:sym typeface="Helvetica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0" y="2633085"/>
            <a:ext cx="217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b="1" i="1" baseline="30000" dirty="0">
                <a:latin typeface="Cronos Pro Caption" panose="020C0502030503020304" pitchFamily="34" charset="0"/>
              </a:rPr>
              <a:t>Mire figyeljünk bevásárlás közben?</a:t>
            </a:r>
          </a:p>
          <a:p>
            <a:pPr algn="r"/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7445992" y="1939158"/>
            <a:ext cx="15413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defRPr/>
            </a:pPr>
            <a:r>
              <a:rPr lang="hu-HU" altLang="hu-HU" sz="2400" b="1" dirty="0">
                <a:latin typeface="Cronos Pro Caption" pitchFamily="34" charset="-18"/>
                <a:sym typeface="Helvetica" charset="0"/>
              </a:rPr>
              <a:t>Összetevők</a:t>
            </a:r>
          </a:p>
        </p:txBody>
      </p:sp>
      <p:sp>
        <p:nvSpPr>
          <p:cNvPr id="14" name="Téglalap 13"/>
          <p:cNvSpPr/>
          <p:nvPr/>
        </p:nvSpPr>
        <p:spPr>
          <a:xfrm>
            <a:off x="7398491" y="3315707"/>
            <a:ext cx="3308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defRPr/>
            </a:pPr>
            <a:r>
              <a:rPr lang="hu-HU" altLang="hu-HU" sz="2400" b="1" dirty="0">
                <a:latin typeface="Cronos Pro Caption" pitchFamily="34" charset="-18"/>
                <a:sym typeface="Helvetica" charset="0"/>
              </a:rPr>
              <a:t>Csomagolás sértetlensége</a:t>
            </a:r>
          </a:p>
        </p:txBody>
      </p:sp>
      <p:sp>
        <p:nvSpPr>
          <p:cNvPr id="16" name="Téglalap 15"/>
          <p:cNvSpPr/>
          <p:nvPr/>
        </p:nvSpPr>
        <p:spPr>
          <a:xfrm>
            <a:off x="7434117" y="4692256"/>
            <a:ext cx="2395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defRPr/>
            </a:pPr>
            <a:r>
              <a:rPr lang="hu-HU" altLang="hu-HU" sz="2400" b="1" dirty="0">
                <a:latin typeface="Cronos Pro Caption" pitchFamily="34" charset="-18"/>
                <a:sym typeface="Helvetica" charset="0"/>
              </a:rPr>
              <a:t>Eltarthatósági idő</a:t>
            </a:r>
          </a:p>
        </p:txBody>
      </p:sp>
      <p:pic>
        <p:nvPicPr>
          <p:cNvPr id="4103" name="Picture 7" descr="C:\Users\Karolina\Creative Cloud Files\SZK\écsó_ovis program\ppt\Mese habbal ppt\mese habbal ppt képek\AdobeStock_296759778 [Átalakított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0261" y="1209817"/>
            <a:ext cx="2867332" cy="4534022"/>
          </a:xfrm>
          <a:prstGeom prst="rect">
            <a:avLst/>
          </a:prstGeom>
          <a:noFill/>
        </p:spPr>
      </p:pic>
      <p:pic>
        <p:nvPicPr>
          <p:cNvPr id="20" name="Kép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837472" y="1024759"/>
            <a:ext cx="4194458" cy="4832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CD3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CD3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CD3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6" grpId="0"/>
      <p:bldP spid="1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Karolina\Creative Cloud Files\SZK\écsó_ovis program\ppt\Mese habbal ppt\mese habbal ppt képek\körtefa.tif"/>
          <p:cNvPicPr>
            <a:picLocks noChangeAspect="1" noChangeArrowheads="1"/>
          </p:cNvPicPr>
          <p:nvPr/>
        </p:nvPicPr>
        <p:blipFill>
          <a:blip r:embed="rId3" cstate="print"/>
          <a:srcRect l="7690" t="6322" r="4699"/>
          <a:stretch>
            <a:fillRect/>
          </a:stretch>
        </p:blipFill>
        <p:spPr bwMode="auto">
          <a:xfrm>
            <a:off x="5693735" y="1583149"/>
            <a:ext cx="3248247" cy="4422587"/>
          </a:xfrm>
          <a:prstGeom prst="rect">
            <a:avLst/>
          </a:prstGeom>
          <a:noFill/>
        </p:spPr>
      </p:pic>
      <p:pic>
        <p:nvPicPr>
          <p:cNvPr id="1032" name="Picture 8" descr="C:\Users\Karolina\Creative Cloud Files\SZK\écsó_ovis program\ppt\Mese habbal ppt\mese habbal ppt képek\cseresznye.tif"/>
          <p:cNvPicPr>
            <a:picLocks noChangeAspect="1" noChangeArrowheads="1"/>
          </p:cNvPicPr>
          <p:nvPr/>
        </p:nvPicPr>
        <p:blipFill>
          <a:blip r:embed="rId4" cstate="print"/>
          <a:srcRect l="7354" t="6559" r="4733"/>
          <a:stretch>
            <a:fillRect/>
          </a:stretch>
        </p:blipFill>
        <p:spPr bwMode="auto">
          <a:xfrm>
            <a:off x="8941981" y="1724068"/>
            <a:ext cx="3250019" cy="4398626"/>
          </a:xfrm>
          <a:prstGeom prst="rect">
            <a:avLst/>
          </a:prstGeom>
          <a:noFill/>
        </p:spPr>
      </p:pic>
      <p:pic>
        <p:nvPicPr>
          <p:cNvPr id="1037" name="Picture 13" descr="C:\Users\Karolina\Creative Cloud Files\SZK\écsó_ovis program\ppt\Mese habbal ppt\mese habbal ppt képek\nagyi alma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1647" y="3054396"/>
            <a:ext cx="2196809" cy="3102779"/>
          </a:xfrm>
          <a:prstGeom prst="rect">
            <a:avLst/>
          </a:prstGeom>
          <a:noFill/>
        </p:spPr>
      </p:pic>
      <p:pic>
        <p:nvPicPr>
          <p:cNvPr id="1031" name="Picture 7" descr="C:\Users\Karolina\Creative Cloud Files\SZK\écsó_ovis program\ppt\Mese habbal ppt\mese habbal ppt képek\almafa.tif"/>
          <p:cNvPicPr>
            <a:picLocks noChangeAspect="1" noChangeArrowheads="1"/>
          </p:cNvPicPr>
          <p:nvPr/>
        </p:nvPicPr>
        <p:blipFill>
          <a:blip r:embed="rId6" cstate="print"/>
          <a:srcRect l="7086" r="4699"/>
          <a:stretch>
            <a:fillRect/>
          </a:stretch>
        </p:blipFill>
        <p:spPr bwMode="auto">
          <a:xfrm>
            <a:off x="2317896" y="1369635"/>
            <a:ext cx="3285462" cy="4742425"/>
          </a:xfrm>
          <a:prstGeom prst="rect">
            <a:avLst/>
          </a:prstGeom>
          <a:noFill/>
        </p:spPr>
      </p:pic>
      <p:pic>
        <p:nvPicPr>
          <p:cNvPr id="1035" name="Picture 11" descr="C:\Users\Karolina\Creative Cloud Files\SZK\écsó_ovis program\ppt\Mese habbal ppt\mese habbal ppt képek\nagypapa alm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581332" y="3087372"/>
            <a:ext cx="2747777" cy="3402493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2500890" y="6324501"/>
            <a:ext cx="7862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Mese habbal, szülinappal</a:t>
            </a:r>
            <a:r>
              <a:rPr lang="hu-HU" sz="28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 </a:t>
            </a:r>
            <a:r>
              <a:rPr lang="hu-HU" sz="2800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– Bevezetés az élelmiszerbiztonság világába</a:t>
            </a:r>
          </a:p>
          <a:p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212622" y="281822"/>
            <a:ext cx="997937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3600" b="1" i="1" baseline="30000" dirty="0">
                <a:latin typeface="Cronos Pro Caption" panose="020C0502030503020304" pitchFamily="34" charset="0"/>
              </a:rPr>
              <a:t>Keresd a hazait!</a:t>
            </a:r>
            <a:endParaRPr lang="hu-HU" sz="2400" dirty="0">
              <a:latin typeface="Cronos Pro Caption" panose="020C05020305030203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8CD3EF0-0B77-4E0E-B3D7-9DCA698783F6}" type="slidenum">
              <a:rPr lang="hu-HU" sz="2400" b="1" smtClean="0">
                <a:solidFill>
                  <a:schemeClr val="bg1"/>
                </a:solidFill>
                <a:latin typeface="Cronos Pro Caption" panose="020C0502030503020304" pitchFamily="34" charset="0"/>
              </a:rPr>
              <a:pPr algn="r"/>
              <a:t>14</a:t>
            </a:fld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232561" y="1052689"/>
            <a:ext cx="9959439" cy="562355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r>
              <a:rPr lang="hu-HU" altLang="hu-HU" sz="2800" i="1" baseline="30000" dirty="0">
                <a:latin typeface="Cronos Pro Caption" panose="020C0502030503020304" pitchFamily="34" charset="0"/>
                <a:sym typeface="Helvetica" charset="0"/>
              </a:rPr>
              <a:t>Azzal is védd a környezetet, hogy hazai élelmiszereket választasz. Ezeket nem kell olyan hosszú úton szállítani, és általában frissebbek, finomabbak is!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0" y="2633085"/>
            <a:ext cx="217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b="1" i="1" baseline="30000" dirty="0">
                <a:latin typeface="Cronos Pro Caption" panose="020C0502030503020304" pitchFamily="34" charset="0"/>
              </a:rPr>
              <a:t>Mire figyeljünk bevásárlás közben?</a:t>
            </a:r>
          </a:p>
          <a:p>
            <a:pPr algn="r"/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pic>
        <p:nvPicPr>
          <p:cNvPr id="1029" name="Picture 5" descr="C:\Users\Karolina\Creative Cloud Files\SZK\écsó_ovis program\ppt\Mese habbal ppt\mese habbal ppt képek\kukoric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77647" y="4556185"/>
            <a:ext cx="2741944" cy="1672759"/>
          </a:xfrm>
          <a:prstGeom prst="rect">
            <a:avLst/>
          </a:prstGeom>
          <a:noFill/>
        </p:spPr>
      </p:pic>
      <p:pic>
        <p:nvPicPr>
          <p:cNvPr id="1030" name="Picture 6" descr="C:\Users\Karolina\Creative Cloud Files\SZK\écsó_ovis program\ppt\Mese habbal ppt\mese habbal ppt képek\kaposzta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32674" y="4556187"/>
            <a:ext cx="2741946" cy="1672759"/>
          </a:xfrm>
          <a:prstGeom prst="rect">
            <a:avLst/>
          </a:prstGeom>
          <a:noFill/>
        </p:spPr>
      </p:pic>
      <p:pic>
        <p:nvPicPr>
          <p:cNvPr id="1028" name="Picture 4" descr="C:\Users\Karolina\Creative Cloud Files\SZK\écsó_ovis program\ppt\Mese habbal ppt\mese habbal ppt képek\repa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75237" y="4545553"/>
            <a:ext cx="2741946" cy="1672759"/>
          </a:xfrm>
          <a:prstGeom prst="rect">
            <a:avLst/>
          </a:prstGeom>
          <a:noFill/>
        </p:spPr>
      </p:pic>
      <p:pic>
        <p:nvPicPr>
          <p:cNvPr id="1027" name="Picture 3" descr="C:\Users\Karolina\Creative Cloud Files\SZK\écsó_ovis program\ppt\Mese habbal ppt\mese habbal ppt képek\buza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28716" y="4545553"/>
            <a:ext cx="2741946" cy="1672759"/>
          </a:xfrm>
          <a:prstGeom prst="rect">
            <a:avLst/>
          </a:prstGeom>
          <a:noFill/>
        </p:spPr>
      </p:pic>
      <p:pic>
        <p:nvPicPr>
          <p:cNvPr id="3074" name="Picture 2" descr="C:\Users\Karolina\Creative Cloud Files\SZK\écsó_ovis program\ppt\Mese habbal ppt\mese habbal ppt képek\kosár.tif"/>
          <p:cNvPicPr>
            <a:picLocks noChangeAspect="1" noChangeArrowheads="1"/>
          </p:cNvPicPr>
          <p:nvPr/>
        </p:nvPicPr>
        <p:blipFill>
          <a:blip r:embed="rId12" cstate="print"/>
          <a:srcRect l="33431" t="35401" r="36539" b="40220"/>
          <a:stretch>
            <a:fillRect/>
          </a:stretch>
        </p:blipFill>
        <p:spPr bwMode="auto">
          <a:xfrm>
            <a:off x="8075221" y="4471527"/>
            <a:ext cx="866898" cy="896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119E-6 -2.31267E-6 L 0.2006 -0.006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500890" y="6324501"/>
            <a:ext cx="7862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Mese habbal, szülinappal</a:t>
            </a:r>
            <a:r>
              <a:rPr lang="hu-HU" sz="28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 </a:t>
            </a:r>
            <a:r>
              <a:rPr lang="hu-HU" sz="2800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– Bevezetés az élelmiszerbiztonság világába</a:t>
            </a:r>
          </a:p>
          <a:p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212622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>
                <a:latin typeface="Cronos Pro Caption" panose="020C0502030503020304" pitchFamily="34" charset="0"/>
              </a:rPr>
              <a:t>Számít a sorrend</a:t>
            </a:r>
            <a:endParaRPr lang="hu-HU" sz="2400" dirty="0">
              <a:latin typeface="Cronos Pro Caption" panose="020C05020305030203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C02A957-5CBA-4656-A77F-A84039198A27}" type="slidenum">
              <a:rPr lang="hu-HU" sz="2400" b="1" smtClean="0">
                <a:solidFill>
                  <a:schemeClr val="bg1"/>
                </a:solidFill>
                <a:latin typeface="Cronos Pro Caption" panose="020C0502030503020304" pitchFamily="34" charset="0"/>
              </a:rPr>
              <a:pPr algn="r"/>
              <a:t>15</a:t>
            </a:fld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232561" y="1052689"/>
            <a:ext cx="9959439" cy="562355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endParaRPr lang="hu-HU" altLang="hu-HU" sz="2800" i="1" baseline="30000" dirty="0">
              <a:latin typeface="Cronos Pro Caption" panose="020C0502030503020304" pitchFamily="34" charset="0"/>
              <a:sym typeface="Helvetica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0" y="2633085"/>
            <a:ext cx="217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b="1" i="1" baseline="30000" dirty="0">
                <a:latin typeface="Cronos Pro Caption" panose="020C0502030503020304" pitchFamily="34" charset="0"/>
              </a:rPr>
              <a:t>Mire figyeljünk bevásárlás közben?</a:t>
            </a:r>
          </a:p>
          <a:p>
            <a:pPr algn="r"/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4618" y="5323046"/>
            <a:ext cx="1747838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Karolina\Creative Cloud Files\SZK\écsó_ovis program\ppt\Mese habbal ppt\mese habbal ppt képek\AdobeStock_162717063 [Átalakított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067618">
            <a:off x="2382126" y="1190844"/>
            <a:ext cx="1716909" cy="1830388"/>
          </a:xfrm>
          <a:prstGeom prst="rect">
            <a:avLst/>
          </a:prstGeom>
          <a:noFill/>
        </p:spPr>
      </p:pic>
      <p:pic>
        <p:nvPicPr>
          <p:cNvPr id="3075" name="Picture 3" descr="C:\Users\Karolina\Creative Cloud Files\SZK\écsó_ovis program\ppt\Mese habbal ppt\mese habbal ppt képek\AdobeStock_277985929 [Átalakított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21642" y="1592318"/>
            <a:ext cx="1699603" cy="1159313"/>
          </a:xfrm>
          <a:prstGeom prst="rect">
            <a:avLst/>
          </a:prstGeom>
          <a:noFill/>
        </p:spPr>
      </p:pic>
      <p:pic>
        <p:nvPicPr>
          <p:cNvPr id="1026" name="Picture 2" descr="C:\Users\Karolina\Creative Cloud Files\SZK\écsó_ovis program\ppt\Mese habbal ppt\mese habbal ppt képek\baná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7934" y="1651343"/>
            <a:ext cx="1091597" cy="995567"/>
          </a:xfrm>
          <a:prstGeom prst="rect">
            <a:avLst/>
          </a:prstGeom>
          <a:noFill/>
        </p:spPr>
      </p:pic>
      <p:pic>
        <p:nvPicPr>
          <p:cNvPr id="1027" name="Picture 3" descr="C:\Users\Karolina\Creative Cloud Files\SZK\écsó_ovis program\ppt\Mese habbal ppt\mese habbal ppt képek\borsó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63582" y="5155325"/>
            <a:ext cx="849778" cy="912867"/>
          </a:xfrm>
          <a:prstGeom prst="rect">
            <a:avLst/>
          </a:prstGeom>
          <a:noFill/>
        </p:spPr>
      </p:pic>
      <p:pic>
        <p:nvPicPr>
          <p:cNvPr id="1028" name="Picture 4" descr="C:\Users\Karolina\Creative Cloud Files\SZK\écsó_ovis program\ppt\Mese habbal ppt\mese habbal ppt képek\tej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5508" y="3496661"/>
            <a:ext cx="822588" cy="1018026"/>
          </a:xfrm>
          <a:prstGeom prst="rect">
            <a:avLst/>
          </a:prstGeom>
          <a:noFill/>
        </p:spPr>
      </p:pic>
      <p:pic>
        <p:nvPicPr>
          <p:cNvPr id="1029" name="Picture 5" descr="C:\Users\Karolina\Creative Cloud Files\SZK\écsó_ovis program\ppt\Mese habbal ppt\mese habbal ppt képek\felvagott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13849" y="3874719"/>
            <a:ext cx="1578084" cy="593327"/>
          </a:xfrm>
          <a:prstGeom prst="rect">
            <a:avLst/>
          </a:prstGeom>
          <a:noFill/>
        </p:spPr>
      </p:pic>
      <p:pic>
        <p:nvPicPr>
          <p:cNvPr id="1032" name="Picture 8" descr="C:\Users\Karolina\Creative Cloud Files\SZK\écsó_ovis program\ppt\Mese habbal ppt\mese habbal ppt képek\bevasarlokocsi2.tif"/>
          <p:cNvPicPr>
            <a:picLocks noChangeAspect="1" noChangeArrowheads="1"/>
          </p:cNvPicPr>
          <p:nvPr/>
        </p:nvPicPr>
        <p:blipFill>
          <a:blip r:embed="rId10" cstate="print"/>
          <a:srcRect l="9212" t="46685" r="38586" b="5208"/>
          <a:stretch>
            <a:fillRect/>
          </a:stretch>
        </p:blipFill>
        <p:spPr bwMode="auto">
          <a:xfrm flipH="1">
            <a:off x="7722645" y="851335"/>
            <a:ext cx="4721604" cy="4351283"/>
          </a:xfrm>
          <a:prstGeom prst="rect">
            <a:avLst/>
          </a:prstGeom>
          <a:noFill/>
        </p:spPr>
      </p:pic>
      <p:sp>
        <p:nvSpPr>
          <p:cNvPr id="31" name="Téglalap 30"/>
          <p:cNvSpPr/>
          <p:nvPr/>
        </p:nvSpPr>
        <p:spPr>
          <a:xfrm>
            <a:off x="2460334" y="2875525"/>
            <a:ext cx="3804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defRPr/>
            </a:pPr>
            <a:r>
              <a:rPr lang="hu-HU" altLang="hu-HU" sz="2400" b="1" dirty="0">
                <a:latin typeface="Cronos Pro Caption" pitchFamily="34" charset="-18"/>
                <a:sym typeface="Helvetica" charset="0"/>
              </a:rPr>
              <a:t>2. Hűtést igénylő élelmiszerek</a:t>
            </a:r>
          </a:p>
        </p:txBody>
      </p:sp>
      <p:sp>
        <p:nvSpPr>
          <p:cNvPr id="33" name="Téglalap 32"/>
          <p:cNvSpPr/>
          <p:nvPr/>
        </p:nvSpPr>
        <p:spPr>
          <a:xfrm>
            <a:off x="2460334" y="1024759"/>
            <a:ext cx="4418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defRPr/>
            </a:pPr>
            <a:r>
              <a:rPr lang="hu-HU" altLang="hu-HU" sz="2400" b="1" dirty="0">
                <a:latin typeface="Cronos Pro Caption" pitchFamily="34" charset="-18"/>
                <a:sym typeface="Helvetica" charset="0"/>
              </a:rPr>
              <a:t>1. Hűtést nem igénylő élelmiszerek</a:t>
            </a:r>
          </a:p>
        </p:txBody>
      </p:sp>
      <p:sp>
        <p:nvSpPr>
          <p:cNvPr id="36" name="Téglalap 35"/>
          <p:cNvSpPr/>
          <p:nvPr/>
        </p:nvSpPr>
        <p:spPr>
          <a:xfrm>
            <a:off x="2460334" y="4600168"/>
            <a:ext cx="4420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defRPr/>
            </a:pPr>
            <a:r>
              <a:rPr lang="hu-HU" altLang="hu-HU" sz="2400" b="1" dirty="0">
                <a:latin typeface="Cronos Pro Caption" pitchFamily="34" charset="-18"/>
                <a:sym typeface="Helvetica" charset="0"/>
              </a:rPr>
              <a:t>3. Fagyasztást igénylő élelmiszerek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CD3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9.40472E-7 7.40741E-7 L 0.47727 0.106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0" y="53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60479E-6 -1.48148E-6 L 0.34402 0.1011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0" y="50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17351E-6 7.40741E-7 L 0.23498 0.1101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0" y="55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CD3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0.43946 -0.1634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0" y="-82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57 -0.00416 L 0.30377 -0.170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00" y="-83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CD3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8454E-6 -3.7037E-7 L 0.22118 -0.3680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0" y="-1840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106E-6 3.7037E-6 L 0.43728 -0.3863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00" y="-1930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2"/>
      <p:bldP spid="31" grpId="3"/>
      <p:bldP spid="31" grpId="4"/>
      <p:bldP spid="33" grpId="1"/>
      <p:bldP spid="33" grpId="2"/>
      <p:bldP spid="36" grpId="2"/>
      <p:bldP spid="36" grpId="3"/>
      <p:bldP spid="36" grpId="4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2749" cy="685700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253342" y="4072212"/>
            <a:ext cx="6030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i="1" dirty="0">
                <a:solidFill>
                  <a:schemeClr val="bg1"/>
                </a:solidFill>
                <a:latin typeface="Cronos Pro" panose="020C0702030403020304" pitchFamily="34" charset="0"/>
              </a:rPr>
              <a:t>Bevásárlás utáni teendők</a:t>
            </a:r>
            <a:endParaRPr lang="hu-HU" altLang="hu-HU" sz="2400" i="1" dirty="0">
              <a:solidFill>
                <a:schemeClr val="bg1"/>
              </a:solidFill>
              <a:latin typeface="Helvetica" charset="0"/>
              <a:sym typeface="Helvetica" charset="0"/>
            </a:endParaRPr>
          </a:p>
        </p:txBody>
      </p:sp>
      <p:sp>
        <p:nvSpPr>
          <p:cNvPr id="6" name="Lekerekített téglalap 9">
            <a:extLst>
              <a:ext uri="{FF2B5EF4-FFF2-40B4-BE49-F238E27FC236}">
                <a16:creationId xmlns:a16="http://schemas.microsoft.com/office/drawing/2014/main" id="{098ED134-15EC-4F95-AFD6-4EB709DC651C}"/>
              </a:ext>
            </a:extLst>
          </p:cNvPr>
          <p:cNvSpPr/>
          <p:nvPr/>
        </p:nvSpPr>
        <p:spPr>
          <a:xfrm>
            <a:off x="8781393" y="236483"/>
            <a:ext cx="3410607" cy="1718441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3A3D181-E8BC-4B92-B243-7A95C45B41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484" y="481980"/>
            <a:ext cx="3000424" cy="122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76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500890" y="6324501"/>
            <a:ext cx="7862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Mese habbal, szülinappal</a:t>
            </a:r>
            <a:r>
              <a:rPr lang="hu-HU" sz="28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 </a:t>
            </a:r>
            <a:r>
              <a:rPr lang="hu-HU" sz="2800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– Bevezetés az élelmiszerbiztonság világába</a:t>
            </a:r>
          </a:p>
          <a:p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212622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>
                <a:latin typeface="Cronos Pro Caption" panose="020C0502030503020304" pitchFamily="34" charset="0"/>
              </a:rPr>
              <a:t>A pakolás művészete</a:t>
            </a:r>
            <a:endParaRPr lang="hu-HU" sz="2400" dirty="0">
              <a:latin typeface="Cronos Pro Caption" panose="020C05020305030203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72D69AE-E439-4E3E-9DA2-C78D576705CD}" type="slidenum">
              <a:rPr lang="hu-HU" sz="2400" b="1" smtClean="0">
                <a:solidFill>
                  <a:schemeClr val="bg1"/>
                </a:solidFill>
                <a:latin typeface="Cronos Pro Caption" panose="020C0502030503020304" pitchFamily="34" charset="0"/>
              </a:rPr>
              <a:pPr algn="r"/>
              <a:t>17</a:t>
            </a:fld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239487" y="2716212"/>
            <a:ext cx="1817914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b="1" i="1" baseline="30000" dirty="0">
                <a:latin typeface="Cronos Pro Caption" panose="020C0502030503020304" pitchFamily="34" charset="0"/>
              </a:rPr>
              <a:t>Bevásárlás utáni teendők</a:t>
            </a:r>
          </a:p>
        </p:txBody>
      </p:sp>
      <p:pic>
        <p:nvPicPr>
          <p:cNvPr id="31" name="Kép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2002" y="1584524"/>
            <a:ext cx="6418279" cy="360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Kép 18"/>
          <p:cNvPicPr>
            <a:picLocks noChangeAspect="1"/>
          </p:cNvPicPr>
          <p:nvPr/>
        </p:nvPicPr>
        <p:blipFill>
          <a:blip r:embed="rId4" cstate="print"/>
          <a:srcRect l="34654" t="37051" r="35976" b="35373"/>
          <a:stretch>
            <a:fillRect/>
          </a:stretch>
        </p:blipFill>
        <p:spPr bwMode="auto">
          <a:xfrm>
            <a:off x="3810847" y="1911859"/>
            <a:ext cx="2543278" cy="253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églalap 13"/>
          <p:cNvSpPr/>
          <p:nvPr/>
        </p:nvSpPr>
        <p:spPr>
          <a:xfrm>
            <a:off x="2268187" y="5525731"/>
            <a:ext cx="9923813" cy="666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1E4358"/>
              </a:buClr>
              <a:buSzPct val="100000"/>
            </a:pPr>
            <a:r>
              <a:rPr lang="hu-HU" altLang="hu-HU" sz="2800" b="1" i="1" baseline="30000" dirty="0">
                <a:latin typeface="Cronos Pro Caption" panose="020C0502030503020304" pitchFamily="34" charset="0"/>
                <a:sym typeface="Helvetica" charset="0"/>
              </a:rPr>
              <a:t>Nyers húst </a:t>
            </a:r>
            <a:r>
              <a:rPr lang="hu-HU" altLang="hu-HU" sz="2800" b="1" i="1" baseline="30000" dirty="0">
                <a:solidFill>
                  <a:srgbClr val="FF0000"/>
                </a:solidFill>
                <a:latin typeface="Cronos Pro Caption" panose="020C0502030503020304" pitchFamily="34" charset="0"/>
                <a:sym typeface="Helvetica" charset="0"/>
              </a:rPr>
              <a:t>sose</a:t>
            </a:r>
            <a:r>
              <a:rPr lang="hu-HU" altLang="hu-HU" sz="2800" b="1" i="1" baseline="30000" dirty="0">
                <a:latin typeface="Cronos Pro Caption" panose="020C0502030503020304" pitchFamily="34" charset="0"/>
                <a:sym typeface="Helvetica" charset="0"/>
              </a:rPr>
              <a:t> tegyünk ugyanabba a táskába, ahova a fogyasztásra kész ételeket </a:t>
            </a:r>
            <a:br>
              <a:rPr lang="hu-HU" altLang="hu-HU" sz="2800" b="1" i="1" baseline="30000" dirty="0">
                <a:latin typeface="Cronos Pro Caption" panose="020C0502030503020304" pitchFamily="34" charset="0"/>
                <a:sym typeface="Helvetica" charset="0"/>
              </a:rPr>
            </a:br>
            <a:r>
              <a:rPr lang="hu-HU" altLang="hu-HU" sz="2800" b="1" i="1" baseline="30000" dirty="0">
                <a:latin typeface="Cronos Pro Caption" panose="020C0502030503020304" pitchFamily="34" charset="0"/>
                <a:sym typeface="Helvetica" charset="0"/>
              </a:rPr>
              <a:t>(pl. zöldségek, pékáru).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2220686" y="1052689"/>
            <a:ext cx="9971314" cy="301098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>
              <a:buClr>
                <a:srgbClr val="1E4358"/>
              </a:buClr>
              <a:buSzPct val="100000"/>
            </a:pPr>
            <a:r>
              <a:rPr lang="hu-HU" altLang="hu-HU" sz="2800" b="1" i="1" baseline="30000" dirty="0">
                <a:solidFill>
                  <a:srgbClr val="FF0000"/>
                </a:solidFill>
                <a:latin typeface="Cronos Pro Caption" panose="020C0502030503020304" pitchFamily="34" charset="0"/>
                <a:sym typeface="Helvetica" charset="0"/>
              </a:rPr>
              <a:t>Figyeljünk</a:t>
            </a:r>
            <a:r>
              <a:rPr lang="hu-HU" altLang="hu-HU" sz="2800" b="1" i="1" baseline="30000" dirty="0">
                <a:latin typeface="Cronos Pro Caption" panose="020C0502030503020304" pitchFamily="34" charset="0"/>
                <a:sym typeface="Helvetica" charset="0"/>
              </a:rPr>
              <a:t> arra, hogy ne sérüljön az ételek csomagolása.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500890" y="6324501"/>
            <a:ext cx="7862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Mese habbal, szülinappal</a:t>
            </a:r>
            <a:r>
              <a:rPr lang="hu-HU" sz="28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 </a:t>
            </a:r>
            <a:r>
              <a:rPr lang="hu-HU" sz="2800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– Bevezetés az élelmiszerbiztonság világába</a:t>
            </a:r>
          </a:p>
          <a:p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212622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>
                <a:latin typeface="Cronos Pro Caption" panose="020C0502030503020304" pitchFamily="34" charset="0"/>
              </a:rPr>
              <a:t>Szállítás</a:t>
            </a:r>
            <a:endParaRPr lang="hu-HU" sz="2400" dirty="0">
              <a:latin typeface="Cronos Pro Caption" panose="020C05020305030203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5F16D76-2839-4027-9C4A-73DC06254AE6}" type="slidenum">
              <a:rPr lang="hu-HU" sz="2400" b="1" smtClean="0">
                <a:solidFill>
                  <a:schemeClr val="bg1"/>
                </a:solidFill>
                <a:latin typeface="Cronos Pro Caption" panose="020C0502030503020304" pitchFamily="34" charset="0"/>
              </a:rPr>
              <a:pPr algn="r"/>
              <a:t>18</a:t>
            </a:fld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220686" y="1052689"/>
            <a:ext cx="9971314" cy="360475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r>
              <a:rPr lang="hu-HU" altLang="hu-HU" sz="2800" i="1" baseline="30000" dirty="0">
                <a:latin typeface="Cronos Pro Caption" panose="020C0502030503020304" pitchFamily="34" charset="0"/>
                <a:sym typeface="Helvetica" charset="0"/>
              </a:rPr>
              <a:t>Ha végeztünk a bevásárlással, akkor az élelmiszereket egyenesen haza kell vinni!</a:t>
            </a:r>
          </a:p>
          <a:p>
            <a:pPr algn="ctr"/>
            <a:endParaRPr lang="hu-HU" altLang="hu-HU" sz="2800" i="1" baseline="30000" dirty="0">
              <a:latin typeface="Cronos Pro Caption" panose="020C0502030503020304" pitchFamily="34" charset="0"/>
              <a:sym typeface="Helvetica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239487" y="2716212"/>
            <a:ext cx="1817914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b="1" i="1" baseline="30000" dirty="0">
                <a:latin typeface="Cronos Pro Caption" panose="020C0502030503020304" pitchFamily="34" charset="0"/>
              </a:rPr>
              <a:t>Bevásárlás utáni teendők</a:t>
            </a:r>
          </a:p>
        </p:txBody>
      </p:sp>
      <p:sp>
        <p:nvSpPr>
          <p:cNvPr id="31" name="Szabadkézi sokszög 30"/>
          <p:cNvSpPr/>
          <p:nvPr/>
        </p:nvSpPr>
        <p:spPr bwMode="auto">
          <a:xfrm rot="1754947" flipH="1">
            <a:off x="9649449" y="3059703"/>
            <a:ext cx="1260639" cy="369332"/>
          </a:xfrm>
          <a:custGeom>
            <a:avLst/>
            <a:gdLst>
              <a:gd name="connsiteX0" fmla="*/ 0 w 5193792"/>
              <a:gd name="connsiteY0" fmla="*/ 1040004 h 1040004"/>
              <a:gd name="connsiteX1" fmla="*/ 1560576 w 5193792"/>
              <a:gd name="connsiteY1" fmla="*/ 137796 h 1040004"/>
              <a:gd name="connsiteX2" fmla="*/ 5193792 w 5193792"/>
              <a:gd name="connsiteY2" fmla="*/ 3684 h 1040004"/>
              <a:gd name="connsiteX3" fmla="*/ 5193792 w 5193792"/>
              <a:gd name="connsiteY3" fmla="*/ 3684 h 104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3792" h="1040004">
                <a:moveTo>
                  <a:pt x="0" y="1040004"/>
                </a:moveTo>
                <a:cubicBezTo>
                  <a:pt x="347472" y="675260"/>
                  <a:pt x="694944" y="310516"/>
                  <a:pt x="1560576" y="137796"/>
                </a:cubicBezTo>
                <a:cubicBezTo>
                  <a:pt x="2426208" y="-34924"/>
                  <a:pt x="5193792" y="3684"/>
                  <a:pt x="5193792" y="3684"/>
                </a:cubicBezTo>
                <a:lnTo>
                  <a:pt x="5193792" y="3684"/>
                </a:ln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wrap="square" lIns="45720" rIns="45720" anchor="ctr">
            <a:spAutoFit/>
          </a:bodyPr>
          <a:lstStyle/>
          <a:p>
            <a:pPr eaLnBrk="1">
              <a:defRPr/>
            </a:pPr>
            <a:endParaRPr lang="hu-HU">
              <a:ea typeface="Calibri" pitchFamily="34" charset="0"/>
            </a:endParaRPr>
          </a:p>
        </p:txBody>
      </p:sp>
      <p:sp>
        <p:nvSpPr>
          <p:cNvPr id="32" name="Szabadkézi sokszög 31"/>
          <p:cNvSpPr/>
          <p:nvPr/>
        </p:nvSpPr>
        <p:spPr bwMode="auto">
          <a:xfrm>
            <a:off x="3223068" y="2824235"/>
            <a:ext cx="1484312" cy="995363"/>
          </a:xfrm>
          <a:custGeom>
            <a:avLst/>
            <a:gdLst>
              <a:gd name="connsiteX0" fmla="*/ 0 w 5193792"/>
              <a:gd name="connsiteY0" fmla="*/ 1040004 h 1040004"/>
              <a:gd name="connsiteX1" fmla="*/ 1560576 w 5193792"/>
              <a:gd name="connsiteY1" fmla="*/ 137796 h 1040004"/>
              <a:gd name="connsiteX2" fmla="*/ 5193792 w 5193792"/>
              <a:gd name="connsiteY2" fmla="*/ 3684 h 1040004"/>
              <a:gd name="connsiteX3" fmla="*/ 5193792 w 5193792"/>
              <a:gd name="connsiteY3" fmla="*/ 3684 h 104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3792" h="1040004">
                <a:moveTo>
                  <a:pt x="0" y="1040004"/>
                </a:moveTo>
                <a:cubicBezTo>
                  <a:pt x="347472" y="675260"/>
                  <a:pt x="694944" y="310516"/>
                  <a:pt x="1560576" y="137796"/>
                </a:cubicBezTo>
                <a:cubicBezTo>
                  <a:pt x="2426208" y="-34924"/>
                  <a:pt x="5193792" y="3684"/>
                  <a:pt x="5193792" y="3684"/>
                </a:cubicBezTo>
                <a:lnTo>
                  <a:pt x="5193792" y="3684"/>
                </a:ln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eaLnBrk="1">
              <a:defRPr/>
            </a:pPr>
            <a:endParaRPr lang="hu-HU">
              <a:ea typeface="Calibri" pitchFamily="34" charset="0"/>
            </a:endParaRPr>
          </a:p>
        </p:txBody>
      </p:sp>
      <p:pic>
        <p:nvPicPr>
          <p:cNvPr id="33" name="Kép 1"/>
          <p:cNvPicPr>
            <a:picLocks noChangeAspect="1"/>
          </p:cNvPicPr>
          <p:nvPr/>
        </p:nvPicPr>
        <p:blipFill>
          <a:blip r:embed="rId3" cstate="print"/>
          <a:srcRect b="44066"/>
          <a:stretch>
            <a:fillRect/>
          </a:stretch>
        </p:blipFill>
        <p:spPr bwMode="auto">
          <a:xfrm>
            <a:off x="8191943" y="3883098"/>
            <a:ext cx="3275012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Kép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8323" y="1691518"/>
            <a:ext cx="251777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Kép 3"/>
          <p:cNvPicPr>
            <a:picLocks noChangeAspect="1"/>
          </p:cNvPicPr>
          <p:nvPr/>
        </p:nvPicPr>
        <p:blipFill>
          <a:blip r:embed="rId5" cstate="print"/>
          <a:srcRect b="27612"/>
          <a:stretch>
            <a:fillRect/>
          </a:stretch>
        </p:blipFill>
        <p:spPr bwMode="auto">
          <a:xfrm>
            <a:off x="2343593" y="3927548"/>
            <a:ext cx="2822575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Kép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0393" y="2270198"/>
            <a:ext cx="554037" cy="93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Kép 18"/>
          <p:cNvPicPr>
            <a:picLocks noChangeAspect="1"/>
          </p:cNvPicPr>
          <p:nvPr/>
        </p:nvPicPr>
        <p:blipFill>
          <a:blip r:embed="rId7" cstate="print"/>
          <a:srcRect l="34654" t="37051" r="35976" b="35373"/>
          <a:stretch>
            <a:fillRect/>
          </a:stretch>
        </p:blipFill>
        <p:spPr bwMode="auto">
          <a:xfrm>
            <a:off x="5340461" y="1953456"/>
            <a:ext cx="1385887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Kép 6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02001" y="1707655"/>
            <a:ext cx="1335088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1" name="Egyenes összekötő 60"/>
          <p:cNvCxnSpPr/>
          <p:nvPr/>
        </p:nvCxnSpPr>
        <p:spPr bwMode="auto">
          <a:xfrm>
            <a:off x="5299518" y="5305498"/>
            <a:ext cx="2701925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62" name="Kép 18"/>
          <p:cNvPicPr>
            <a:picLocks noChangeAspect="1"/>
          </p:cNvPicPr>
          <p:nvPr/>
        </p:nvPicPr>
        <p:blipFill>
          <a:blip r:embed="rId7" cstate="print"/>
          <a:srcRect l="34654" t="37051" r="35976" b="35373"/>
          <a:stretch>
            <a:fillRect/>
          </a:stretch>
        </p:blipFill>
        <p:spPr bwMode="auto">
          <a:xfrm>
            <a:off x="8303897" y="2048992"/>
            <a:ext cx="1385888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3" name="Egyenes összekötő 62"/>
          <p:cNvCxnSpPr/>
          <p:nvPr/>
        </p:nvCxnSpPr>
        <p:spPr bwMode="auto">
          <a:xfrm>
            <a:off x="7225155" y="2824235"/>
            <a:ext cx="813377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64" name="Háromszög 63"/>
          <p:cNvSpPr/>
          <p:nvPr/>
        </p:nvSpPr>
        <p:spPr bwMode="auto">
          <a:xfrm rot="5400000">
            <a:off x="4590700" y="2769466"/>
            <a:ext cx="176212" cy="111125"/>
          </a:xfrm>
          <a:prstGeom prst="triangl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eaLnBrk="1">
              <a:defRPr/>
            </a:pPr>
            <a:endParaRPr lang="hu-HU">
              <a:ea typeface="Calibri" pitchFamily="34" charset="0"/>
            </a:endParaRPr>
          </a:p>
        </p:txBody>
      </p:sp>
      <p:sp>
        <p:nvSpPr>
          <p:cNvPr id="65" name="Háromszög 64"/>
          <p:cNvSpPr/>
          <p:nvPr/>
        </p:nvSpPr>
        <p:spPr bwMode="auto">
          <a:xfrm rot="5400000">
            <a:off x="7860155" y="5241998"/>
            <a:ext cx="176213" cy="109537"/>
          </a:xfrm>
          <a:prstGeom prst="triangle">
            <a:avLst/>
          </a:prstGeom>
          <a:solidFill>
            <a:srgbClr val="008000"/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eaLnBrk="1">
              <a:defRPr/>
            </a:pPr>
            <a:endParaRPr lang="hu-HU">
              <a:ea typeface="Calibri" pitchFamily="34" charset="0"/>
            </a:endParaRPr>
          </a:p>
        </p:txBody>
      </p:sp>
      <p:sp>
        <p:nvSpPr>
          <p:cNvPr id="66" name="Háromszög 65"/>
          <p:cNvSpPr/>
          <p:nvPr/>
        </p:nvSpPr>
        <p:spPr bwMode="auto">
          <a:xfrm rot="5400000">
            <a:off x="8001016" y="2768673"/>
            <a:ext cx="177800" cy="111125"/>
          </a:xfrm>
          <a:prstGeom prst="triangl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eaLnBrk="1">
              <a:defRPr/>
            </a:pPr>
            <a:endParaRPr lang="hu-HU">
              <a:ea typeface="Calibri" pitchFamily="34" charset="0"/>
            </a:endParaRPr>
          </a:p>
        </p:txBody>
      </p:sp>
      <p:sp>
        <p:nvSpPr>
          <p:cNvPr id="67" name="Háromszög 66"/>
          <p:cNvSpPr/>
          <p:nvPr/>
        </p:nvSpPr>
        <p:spPr bwMode="auto">
          <a:xfrm rot="9910552">
            <a:off x="10632570" y="3584387"/>
            <a:ext cx="187325" cy="157163"/>
          </a:xfrm>
          <a:prstGeom prst="triangl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eaLnBrk="1">
              <a:defRPr/>
            </a:pPr>
            <a:endParaRPr lang="hu-HU">
              <a:ea typeface="Calibri" pitchFamily="34" charset="0"/>
            </a:endParaRPr>
          </a:p>
        </p:txBody>
      </p:sp>
      <p:pic>
        <p:nvPicPr>
          <p:cNvPr id="68" name="Kép 1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26530" y="4422848"/>
            <a:ext cx="601663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Kép 7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17280" y="4761980"/>
            <a:ext cx="1690687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4154E-6 -1.3691E-6 L 0.51648 -1.3691E-6 " pathEditMode="relative" rAng="0" ptsTypes="AA">
                                      <p:cBhvr>
                                        <p:cTn id="77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2749" cy="685700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253342" y="4072212"/>
            <a:ext cx="6030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i="1" dirty="0">
                <a:solidFill>
                  <a:schemeClr val="bg1"/>
                </a:solidFill>
                <a:latin typeface="Cronos Pro" panose="020C0702030403020304" pitchFamily="34" charset="0"/>
              </a:rPr>
              <a:t>Otthoni teendők</a:t>
            </a:r>
          </a:p>
        </p:txBody>
      </p:sp>
      <p:sp>
        <p:nvSpPr>
          <p:cNvPr id="6" name="Lekerekített téglalap 9">
            <a:extLst>
              <a:ext uri="{FF2B5EF4-FFF2-40B4-BE49-F238E27FC236}">
                <a16:creationId xmlns:a16="http://schemas.microsoft.com/office/drawing/2014/main" id="{53B56BDB-B2DE-47D0-9C53-4E5706BEF68B}"/>
              </a:ext>
            </a:extLst>
          </p:cNvPr>
          <p:cNvSpPr/>
          <p:nvPr/>
        </p:nvSpPr>
        <p:spPr>
          <a:xfrm>
            <a:off x="8781393" y="236483"/>
            <a:ext cx="3410607" cy="1718441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4FAC79FB-4687-48AF-BE96-A54EF67F6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484" y="481980"/>
            <a:ext cx="3000424" cy="122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76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2749" cy="685700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253342" y="4072212"/>
            <a:ext cx="6030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i="1" dirty="0">
                <a:solidFill>
                  <a:schemeClr val="bg1"/>
                </a:solidFill>
                <a:latin typeface="Cronos Pro" panose="020C0702030403020304" pitchFamily="34" charset="0"/>
              </a:rPr>
              <a:t>Alapok</a:t>
            </a:r>
            <a:endParaRPr lang="hu-HU" altLang="hu-HU" sz="2400" i="1" dirty="0">
              <a:solidFill>
                <a:schemeClr val="bg1"/>
              </a:solidFill>
              <a:latin typeface="Helvetica" charset="0"/>
              <a:sym typeface="Helvetica" charset="0"/>
            </a:endParaRPr>
          </a:p>
        </p:txBody>
      </p:sp>
      <p:sp>
        <p:nvSpPr>
          <p:cNvPr id="9" name="Lekerekített téglalap 9">
            <a:extLst>
              <a:ext uri="{FF2B5EF4-FFF2-40B4-BE49-F238E27FC236}">
                <a16:creationId xmlns:a16="http://schemas.microsoft.com/office/drawing/2014/main" id="{D86CA3C0-083E-4F58-AEA4-A6FBCFE99E5C}"/>
              </a:ext>
            </a:extLst>
          </p:cNvPr>
          <p:cNvSpPr/>
          <p:nvPr/>
        </p:nvSpPr>
        <p:spPr>
          <a:xfrm>
            <a:off x="8781393" y="236483"/>
            <a:ext cx="3410607" cy="1718441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19E95E3A-6499-4FA0-9E3B-4311AE8E8A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484" y="481980"/>
            <a:ext cx="3000424" cy="122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76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500890" y="6324501"/>
            <a:ext cx="7862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Mese habbal, szülinappal</a:t>
            </a:r>
            <a:r>
              <a:rPr lang="hu-HU" sz="28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 </a:t>
            </a:r>
            <a:r>
              <a:rPr lang="hu-HU" sz="2800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– Bevezetés az élelmiszerbiztonság világába</a:t>
            </a:r>
          </a:p>
          <a:p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212622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>
                <a:latin typeface="Cronos Pro Caption" panose="020C0502030503020304" pitchFamily="34" charset="0"/>
              </a:rPr>
              <a:t>Alapos kézmosás</a:t>
            </a:r>
            <a:endParaRPr lang="hu-HU" sz="2400" dirty="0">
              <a:latin typeface="Cronos Pro Caption" panose="020C05020305030203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15A108-35F8-4EB1-AD72-D9A57DD1D7F8}" type="slidenum">
              <a:rPr lang="hu-HU" sz="2400" b="1" smtClean="0">
                <a:solidFill>
                  <a:schemeClr val="bg1"/>
                </a:solidFill>
                <a:latin typeface="Cronos Pro Caption" panose="020C0502030503020304" pitchFamily="34" charset="0"/>
              </a:rPr>
              <a:pPr algn="r"/>
              <a:t>20</a:t>
            </a:fld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220686" y="1052689"/>
            <a:ext cx="9971314" cy="25359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r>
              <a:rPr lang="hu-HU" altLang="hu-HU" sz="2800" i="1" baseline="30000" dirty="0">
                <a:latin typeface="Cronos Pro Caption" panose="020C0502030503020304" pitchFamily="34" charset="0"/>
                <a:sym typeface="Helvetica" charset="0"/>
              </a:rPr>
              <a:t>Vízzel és szappannal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-344384" y="2716212"/>
            <a:ext cx="2401785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b="1" i="1" baseline="30000" dirty="0">
                <a:latin typeface="Cronos Pro Caption" panose="020C0502030503020304" pitchFamily="34" charset="0"/>
              </a:rPr>
              <a:t>Otthoni teendők</a:t>
            </a:r>
          </a:p>
        </p:txBody>
      </p:sp>
      <p:pic>
        <p:nvPicPr>
          <p:cNvPr id="2050" name="Picture 2" descr="C:\Users\szemank\Creative Cloud Files\SZK\écsó_ovis program\ppt\nebih ppt sablon\hand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6560" y="1610436"/>
            <a:ext cx="9582260" cy="4354536"/>
          </a:xfrm>
          <a:prstGeom prst="rect">
            <a:avLst/>
          </a:prstGeom>
          <a:noFill/>
        </p:spPr>
      </p:pic>
      <p:sp>
        <p:nvSpPr>
          <p:cNvPr id="12" name="Téglalap 11"/>
          <p:cNvSpPr/>
          <p:nvPr/>
        </p:nvSpPr>
        <p:spPr>
          <a:xfrm>
            <a:off x="2301766" y="1531882"/>
            <a:ext cx="2427889" cy="2112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/>
          <p:cNvSpPr/>
          <p:nvPr/>
        </p:nvSpPr>
        <p:spPr>
          <a:xfrm>
            <a:off x="4715642" y="1531882"/>
            <a:ext cx="2427889" cy="2112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7129518" y="1531882"/>
            <a:ext cx="2427889" cy="2112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/>
          <p:cNvSpPr/>
          <p:nvPr/>
        </p:nvSpPr>
        <p:spPr>
          <a:xfrm>
            <a:off x="9543393" y="1531882"/>
            <a:ext cx="2427889" cy="2112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Téglalap 21"/>
          <p:cNvSpPr/>
          <p:nvPr/>
        </p:nvSpPr>
        <p:spPr>
          <a:xfrm>
            <a:off x="2349058" y="3838908"/>
            <a:ext cx="2427889" cy="2112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Téglalap 22"/>
          <p:cNvSpPr/>
          <p:nvPr/>
        </p:nvSpPr>
        <p:spPr>
          <a:xfrm>
            <a:off x="4768189" y="3838908"/>
            <a:ext cx="2427889" cy="2112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Téglalap 23"/>
          <p:cNvSpPr/>
          <p:nvPr/>
        </p:nvSpPr>
        <p:spPr>
          <a:xfrm>
            <a:off x="7187320" y="3838908"/>
            <a:ext cx="2427889" cy="2112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" dur="4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" dur="16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4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2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4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16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4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8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4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6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34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24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4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16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34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30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1" dur="4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16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34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3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7" dur="4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16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34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42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3" dur="4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4" dur="16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7" grpId="0" animBg="1"/>
      <p:bldP spid="22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Karolina\Creative Cloud Files\SZK\écsó_ovis program\ppt\Mese habbal ppt\mese habbal ppt képek\Huto.png"/>
          <p:cNvPicPr>
            <a:picLocks noChangeAspect="1" noChangeArrowheads="1"/>
          </p:cNvPicPr>
          <p:nvPr/>
        </p:nvPicPr>
        <p:blipFill>
          <a:blip r:embed="rId3" cstate="print"/>
          <a:srcRect l="24233" t="19322" r="23948" b="18612"/>
          <a:stretch>
            <a:fillRect/>
          </a:stretch>
        </p:blipFill>
        <p:spPr bwMode="auto">
          <a:xfrm>
            <a:off x="7633828" y="1686911"/>
            <a:ext cx="3425755" cy="4103164"/>
          </a:xfrm>
          <a:prstGeom prst="rect">
            <a:avLst/>
          </a:prstGeom>
          <a:noFill/>
        </p:spPr>
      </p:pic>
      <p:pic>
        <p:nvPicPr>
          <p:cNvPr id="2053" name="Picture 5" descr="C:\Users\Karolina\Creative Cloud Files\SZK\écsó_ovis program\ppt\Mese habbal ppt\mese habbal ppt képek\Mara1.png"/>
          <p:cNvPicPr>
            <a:picLocks noChangeAspect="1" noChangeArrowheads="1"/>
          </p:cNvPicPr>
          <p:nvPr/>
        </p:nvPicPr>
        <p:blipFill>
          <a:blip r:embed="rId4" cstate="print"/>
          <a:srcRect l="43323" t="31024" r="30616" b="11799"/>
          <a:stretch>
            <a:fillRect/>
          </a:stretch>
        </p:blipFill>
        <p:spPr bwMode="auto">
          <a:xfrm>
            <a:off x="10782028" y="2636322"/>
            <a:ext cx="1409972" cy="3093521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2500890" y="6324501"/>
            <a:ext cx="7862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Mese habbal, szülinappal</a:t>
            </a:r>
            <a:r>
              <a:rPr lang="hu-HU" sz="28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 </a:t>
            </a:r>
            <a:r>
              <a:rPr lang="hu-HU" sz="2800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– Bevezetés az élelmiszerbiztonság világába</a:t>
            </a:r>
          </a:p>
          <a:p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212622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>
                <a:latin typeface="Cronos Pro Caption" panose="020C0502030503020304" pitchFamily="34" charset="0"/>
              </a:rPr>
              <a:t>Mit hova tegyünk?</a:t>
            </a:r>
            <a:endParaRPr lang="hu-HU" sz="2400" dirty="0">
              <a:latin typeface="Cronos Pro Caption" panose="020C05020305030203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6E4E940-4F5A-41B8-843D-CD17CABC5AEF}" type="slidenum">
              <a:rPr lang="hu-HU" sz="2400" b="1" smtClean="0">
                <a:solidFill>
                  <a:schemeClr val="bg1"/>
                </a:solidFill>
                <a:latin typeface="Cronos Pro Caption" panose="020C0502030503020304" pitchFamily="34" charset="0"/>
              </a:rPr>
              <a:pPr algn="r"/>
              <a:t>21</a:t>
            </a:fld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220686" y="1052689"/>
            <a:ext cx="9971314" cy="43172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endParaRPr lang="hu-HU" altLang="hu-HU" sz="2800" i="1" baseline="30000" dirty="0">
              <a:latin typeface="Cronos Pro Caption" panose="020C0502030503020304" pitchFamily="34" charset="0"/>
              <a:sym typeface="Helvetica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-344384" y="2716212"/>
            <a:ext cx="2401785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b="1" i="1" baseline="30000" dirty="0">
                <a:latin typeface="Cronos Pro Caption" panose="020C0502030503020304" pitchFamily="34" charset="0"/>
              </a:rPr>
              <a:t>Otthoni teendők</a:t>
            </a:r>
          </a:p>
        </p:txBody>
      </p:sp>
      <p:sp>
        <p:nvSpPr>
          <p:cNvPr id="14" name="Ellipszis 13"/>
          <p:cNvSpPr/>
          <p:nvPr/>
        </p:nvSpPr>
        <p:spPr bwMode="auto">
          <a:xfrm>
            <a:off x="4779226" y="1391155"/>
            <a:ext cx="2155825" cy="1968500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45720" rIns="45720" anchor="ctr">
            <a:spAutoFit/>
          </a:bodyPr>
          <a:lstStyle/>
          <a:p>
            <a:pPr eaLnBrk="1">
              <a:defRPr/>
            </a:pPr>
            <a:endParaRPr lang="hu-HU">
              <a:ea typeface="Calibri" pitchFamily="34" charset="0"/>
            </a:endParaRPr>
          </a:p>
        </p:txBody>
      </p:sp>
      <p:sp>
        <p:nvSpPr>
          <p:cNvPr id="17" name="Ellipszis 16"/>
          <p:cNvSpPr/>
          <p:nvPr/>
        </p:nvSpPr>
        <p:spPr bwMode="auto">
          <a:xfrm>
            <a:off x="5828587" y="4243490"/>
            <a:ext cx="1274762" cy="1203325"/>
          </a:xfrm>
          <a:prstGeom prst="ellipse">
            <a:avLst/>
          </a:prstGeom>
          <a:ln w="38100"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20" rIns="45720" anchor="ctr">
            <a:spAutoFit/>
          </a:bodyPr>
          <a:lstStyle/>
          <a:p>
            <a:pPr eaLnBrk="1">
              <a:defRPr/>
            </a:pPr>
            <a:endParaRPr lang="hu-HU">
              <a:ea typeface="Calibri" pitchFamily="34" charset="0"/>
            </a:endParaRPr>
          </a:p>
        </p:txBody>
      </p:sp>
      <p:sp>
        <p:nvSpPr>
          <p:cNvPr id="18" name="Szövegdoboz 2"/>
          <p:cNvSpPr txBox="1">
            <a:spLocks noChangeArrowheads="1"/>
          </p:cNvSpPr>
          <p:nvPr/>
        </p:nvSpPr>
        <p:spPr bwMode="auto">
          <a:xfrm>
            <a:off x="4909401" y="1062542"/>
            <a:ext cx="2054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hu-HU" dirty="0"/>
              <a:t>Hűtést nem igénylő</a:t>
            </a:r>
          </a:p>
        </p:txBody>
      </p:sp>
      <p:sp>
        <p:nvSpPr>
          <p:cNvPr id="19" name="Szövegdoboz 8"/>
          <p:cNvSpPr txBox="1">
            <a:spLocks noChangeArrowheads="1"/>
          </p:cNvSpPr>
          <p:nvPr/>
        </p:nvSpPr>
        <p:spPr bwMode="auto">
          <a:xfrm>
            <a:off x="2799945" y="2839097"/>
            <a:ext cx="2054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hu-HU" dirty="0"/>
              <a:t>Hűtést igénylő</a:t>
            </a:r>
          </a:p>
        </p:txBody>
      </p:sp>
      <p:sp>
        <p:nvSpPr>
          <p:cNvPr id="20" name="Szövegdoboz 9"/>
          <p:cNvSpPr txBox="1">
            <a:spLocks noChangeArrowheads="1"/>
          </p:cNvSpPr>
          <p:nvPr/>
        </p:nvSpPr>
        <p:spPr bwMode="auto">
          <a:xfrm>
            <a:off x="5450762" y="3840265"/>
            <a:ext cx="2054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hu-HU" dirty="0"/>
              <a:t>Fagyasztást igénylő</a:t>
            </a:r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14312" y="4629252"/>
            <a:ext cx="112712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Ellipszis 23"/>
          <p:cNvSpPr/>
          <p:nvPr/>
        </p:nvSpPr>
        <p:spPr bwMode="auto">
          <a:xfrm>
            <a:off x="2569758" y="3232181"/>
            <a:ext cx="2665412" cy="2605087"/>
          </a:xfrm>
          <a:prstGeom prst="ellipse">
            <a:avLst/>
          </a:prstGeom>
          <a:ln w="28575"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45720" rIns="45720" anchor="ctr">
            <a:spAutoFit/>
          </a:bodyPr>
          <a:lstStyle/>
          <a:p>
            <a:pPr eaLnBrk="1">
              <a:defRPr/>
            </a:pPr>
            <a:endParaRPr lang="hu-HU">
              <a:ea typeface="Calibri" pitchFamily="34" charset="0"/>
            </a:endParaRPr>
          </a:p>
        </p:txBody>
      </p:sp>
      <p:pic>
        <p:nvPicPr>
          <p:cNvPr id="25" name="Kép 2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8231" y="5114808"/>
            <a:ext cx="103822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Kép 12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63204">
            <a:off x="3496858" y="3404247"/>
            <a:ext cx="936625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Kép 1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87740" y="4200371"/>
            <a:ext cx="708025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Kép 14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07870" y="4052881"/>
            <a:ext cx="1011238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Kép 15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4957356">
            <a:off x="3002667" y="4738633"/>
            <a:ext cx="32543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Kép 29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85994">
            <a:off x="3761122" y="4105922"/>
            <a:ext cx="582612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Karolina\Creative Cloud Files\SZK\écsó_ovis program\ppt\Mese habbal ppt\mese habbal ppt képek\zoldseg 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93176" y="2633629"/>
            <a:ext cx="1353284" cy="544378"/>
          </a:xfrm>
          <a:prstGeom prst="rect">
            <a:avLst/>
          </a:prstGeom>
          <a:noFill/>
        </p:spPr>
      </p:pic>
      <p:pic>
        <p:nvPicPr>
          <p:cNvPr id="1027" name="Picture 3" descr="C:\Users\Karolina\Creative Cloud Files\SZK\écsó_ovis program\ppt\Mese habbal ppt\mese habbal ppt képek\alma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11577" y="1886420"/>
            <a:ext cx="1053247" cy="731202"/>
          </a:xfrm>
          <a:prstGeom prst="rect">
            <a:avLst/>
          </a:prstGeom>
          <a:noFill/>
        </p:spPr>
      </p:pic>
      <p:pic>
        <p:nvPicPr>
          <p:cNvPr id="1028" name="Picture 4" descr="C:\Users\Karolina\Creative Cloud Files\SZK\écsó_ovis program\ppt\Mese habbal ppt\mese habbal ppt képek\banan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20686748">
            <a:off x="5165507" y="1585938"/>
            <a:ext cx="904905" cy="764634"/>
          </a:xfrm>
          <a:prstGeom prst="rect">
            <a:avLst/>
          </a:prstGeom>
          <a:noFill/>
        </p:spPr>
      </p:pic>
      <p:pic>
        <p:nvPicPr>
          <p:cNvPr id="2" name="Picture 2" descr="C:\Users\Karolina\Creative Cloud Files\SZK\écsó_ovis program\ppt\Mese habbal ppt\mese habbal ppt képek\Huto ajto.png"/>
          <p:cNvPicPr>
            <a:picLocks noChangeAspect="1" noChangeArrowheads="1"/>
          </p:cNvPicPr>
          <p:nvPr/>
        </p:nvPicPr>
        <p:blipFill>
          <a:blip r:embed="rId15" cstate="print"/>
          <a:srcRect l="57503" t="44123" r="28268" b="51575"/>
          <a:stretch>
            <a:fillRect/>
          </a:stretch>
        </p:blipFill>
        <p:spPr bwMode="auto">
          <a:xfrm>
            <a:off x="9829840" y="3323749"/>
            <a:ext cx="958050" cy="2896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641E-6 2.0629E-6 L 0.21088 0.0094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0" y="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4509E-6 -2.96296E-6 L 0.51067 -0.2326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00" y="-116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0.40482 -0.45533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0" y="-228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5355E-6 2.59259E-6 L 0.44428 -0.31621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00" y="-158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389E-6 -1.11111E-6 L 0.50091 -0.22037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3359E-6 -7.40741E-7 L 0.38441 -0.14653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00" y="-73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0.38737 -0.04768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0" y="-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arolina\Creative Cloud Files\SZK\écsó_ovis program\Mese Habbal mesekonyv\Mesekönyv foglalkoztató füzet 2019\mese habbal foglalkozatato fuzet_képek\oktobereredeti.tif"/>
          <p:cNvPicPr>
            <a:picLocks noChangeAspect="1" noChangeArrowheads="1"/>
          </p:cNvPicPr>
          <p:nvPr/>
        </p:nvPicPr>
        <p:blipFill>
          <a:blip r:embed="rId3" cstate="print"/>
          <a:srcRect l="15364" t="19248" r="22228" b="19264"/>
          <a:stretch>
            <a:fillRect/>
          </a:stretch>
        </p:blipFill>
        <p:spPr bwMode="auto">
          <a:xfrm>
            <a:off x="7250257" y="1092530"/>
            <a:ext cx="4941743" cy="4868883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2500890" y="6324501"/>
            <a:ext cx="7862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Mese habbal, szülinappal</a:t>
            </a:r>
            <a:r>
              <a:rPr lang="hu-HU" sz="28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 </a:t>
            </a:r>
            <a:r>
              <a:rPr lang="hu-HU" sz="2800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– Bevezetés az élelmiszerbiztonság világába</a:t>
            </a:r>
          </a:p>
          <a:p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212622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>
                <a:latin typeface="Cronos Pro Caption" panose="020C0502030503020304" pitchFamily="34" charset="0"/>
              </a:rPr>
              <a:t>Biztonságos ételkészítés</a:t>
            </a:r>
            <a:endParaRPr lang="hu-HU" sz="2400" dirty="0">
              <a:latin typeface="Cronos Pro Caption" panose="020C05020305030203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BC69F8F-1059-4B9F-BE2E-F029D8B882A2}" type="slidenum">
              <a:rPr lang="hu-HU" sz="2400" b="1" smtClean="0">
                <a:solidFill>
                  <a:schemeClr val="bg1"/>
                </a:solidFill>
                <a:latin typeface="Cronos Pro Caption" panose="020C0502030503020304" pitchFamily="34" charset="0"/>
              </a:rPr>
              <a:pPr algn="r"/>
              <a:t>22</a:t>
            </a:fld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-344384" y="2716212"/>
            <a:ext cx="2401785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b="1" i="1" baseline="30000" dirty="0">
                <a:latin typeface="Cronos Pro Caption" panose="020C0502030503020304" pitchFamily="34" charset="0"/>
              </a:rPr>
              <a:t>Otthoni teendők</a:t>
            </a:r>
          </a:p>
        </p:txBody>
      </p:sp>
      <p:sp>
        <p:nvSpPr>
          <p:cNvPr id="16" name="Téglalap 15"/>
          <p:cNvSpPr/>
          <p:nvPr/>
        </p:nvSpPr>
        <p:spPr>
          <a:xfrm>
            <a:off x="2382140" y="1607513"/>
            <a:ext cx="488640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SzPct val="93000"/>
              <a:defRPr/>
            </a:pPr>
            <a:r>
              <a:rPr lang="hu-HU" altLang="hu-HU" dirty="0">
                <a:latin typeface="Cronos Pro" pitchFamily="34" charset="-18"/>
              </a:rPr>
              <a:t>Alapos kézmosás, tiszta konyhai felületek és eszközök</a:t>
            </a:r>
          </a:p>
        </p:txBody>
      </p:sp>
      <p:sp>
        <p:nvSpPr>
          <p:cNvPr id="17" name="Téglalap 16"/>
          <p:cNvSpPr/>
          <p:nvPr/>
        </p:nvSpPr>
        <p:spPr>
          <a:xfrm>
            <a:off x="2382140" y="2132683"/>
            <a:ext cx="476316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SzPct val="93000"/>
              <a:defRPr/>
            </a:pPr>
            <a:r>
              <a:rPr lang="hu-HU" altLang="hu-HU" dirty="0">
                <a:latin typeface="Cronos Pro" pitchFamily="34" charset="-18"/>
              </a:rPr>
              <a:t>Külön eszközök a nyers húsnak és friss zöldségeknek</a:t>
            </a:r>
          </a:p>
        </p:txBody>
      </p:sp>
      <p:sp>
        <p:nvSpPr>
          <p:cNvPr id="18" name="Téglalap 17"/>
          <p:cNvSpPr/>
          <p:nvPr/>
        </p:nvSpPr>
        <p:spPr>
          <a:xfrm>
            <a:off x="2382140" y="2657853"/>
            <a:ext cx="350172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SzPct val="93000"/>
              <a:defRPr/>
            </a:pPr>
            <a:r>
              <a:rPr lang="hu-HU" altLang="hu-HU" dirty="0">
                <a:latin typeface="Cronos Pro" pitchFamily="34" charset="-18"/>
              </a:rPr>
              <a:t>Az élelmiszerek helyes tárolása fontos</a:t>
            </a:r>
          </a:p>
        </p:txBody>
      </p:sp>
      <p:sp>
        <p:nvSpPr>
          <p:cNvPr id="19" name="Téglalap 18"/>
          <p:cNvSpPr/>
          <p:nvPr/>
        </p:nvSpPr>
        <p:spPr>
          <a:xfrm>
            <a:off x="2382140" y="3183023"/>
            <a:ext cx="326910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SzPct val="93000"/>
              <a:defRPr/>
            </a:pPr>
            <a:r>
              <a:rPr lang="hu-HU" altLang="hu-HU" dirty="0">
                <a:latin typeface="Cronos Pro" pitchFamily="34" charset="-18"/>
              </a:rPr>
              <a:t>Betegen nem szabad ételt készíteni</a:t>
            </a:r>
          </a:p>
        </p:txBody>
      </p:sp>
      <p:sp>
        <p:nvSpPr>
          <p:cNvPr id="20" name="Téglalap 19"/>
          <p:cNvSpPr/>
          <p:nvPr/>
        </p:nvSpPr>
        <p:spPr>
          <a:xfrm>
            <a:off x="2382140" y="3708193"/>
            <a:ext cx="303044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SzPct val="93000"/>
              <a:defRPr/>
            </a:pPr>
            <a:r>
              <a:rPr lang="hu-HU" altLang="hu-HU" dirty="0">
                <a:latin typeface="Cronos Pro" pitchFamily="34" charset="-18"/>
              </a:rPr>
              <a:t>Háziállat ne legyen a konyhában</a:t>
            </a:r>
          </a:p>
        </p:txBody>
      </p:sp>
      <p:sp>
        <p:nvSpPr>
          <p:cNvPr id="22" name="Téglalap 21"/>
          <p:cNvSpPr/>
          <p:nvPr/>
        </p:nvSpPr>
        <p:spPr>
          <a:xfrm>
            <a:off x="2382140" y="5063233"/>
            <a:ext cx="354064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SzPct val="93000"/>
              <a:defRPr/>
            </a:pPr>
            <a:r>
              <a:rPr lang="hu-HU" altLang="hu-HU" dirty="0">
                <a:latin typeface="Cronos Pro" pitchFamily="34" charset="-18"/>
                <a:sym typeface="Helvetica" charset="0"/>
              </a:rPr>
              <a:t>A maradékokat időben tedd a hűtőbe</a:t>
            </a:r>
          </a:p>
        </p:txBody>
      </p:sp>
      <p:sp>
        <p:nvSpPr>
          <p:cNvPr id="24" name="Téglalap 23"/>
          <p:cNvSpPr/>
          <p:nvPr/>
        </p:nvSpPr>
        <p:spPr>
          <a:xfrm>
            <a:off x="2382140" y="4233363"/>
            <a:ext cx="47778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dirty="0">
                <a:latin typeface="Cronos Pro" pitchFamily="34" charset="-18"/>
              </a:rPr>
              <a:t>Alaposan süss/főzz meg mindent, ez a kórokozók legnagyobb ellensége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2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2749" cy="685700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253342" y="3917833"/>
            <a:ext cx="60306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i="1" dirty="0">
                <a:solidFill>
                  <a:schemeClr val="bg1"/>
                </a:solidFill>
                <a:latin typeface="Cronos Pro" panose="020C0702030403020304" pitchFamily="34" charset="0"/>
              </a:rPr>
              <a:t>Élelmiszer-eredetű megbetegedések</a:t>
            </a:r>
          </a:p>
        </p:txBody>
      </p:sp>
      <p:sp>
        <p:nvSpPr>
          <p:cNvPr id="6" name="Lekerekített téglalap 9">
            <a:extLst>
              <a:ext uri="{FF2B5EF4-FFF2-40B4-BE49-F238E27FC236}">
                <a16:creationId xmlns:a16="http://schemas.microsoft.com/office/drawing/2014/main" id="{CCAC13D4-4A01-4BFA-AE81-7DB82A9F35B3}"/>
              </a:ext>
            </a:extLst>
          </p:cNvPr>
          <p:cNvSpPr/>
          <p:nvPr/>
        </p:nvSpPr>
        <p:spPr>
          <a:xfrm>
            <a:off x="8781393" y="236483"/>
            <a:ext cx="3410607" cy="1718441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928342AC-070C-451F-A087-368DAE5031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484" y="481980"/>
            <a:ext cx="3000424" cy="122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76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Karolina\Creative Cloud Files\SZK\écsó_ovis program\ppt\Mese habbal ppt\mese habbal ppt képek\laz.png"/>
          <p:cNvPicPr>
            <a:picLocks noChangeAspect="1" noChangeArrowheads="1"/>
          </p:cNvPicPr>
          <p:nvPr/>
        </p:nvPicPr>
        <p:blipFill>
          <a:blip r:embed="rId3" cstate="print"/>
          <a:srcRect b="12072"/>
          <a:stretch>
            <a:fillRect/>
          </a:stretch>
        </p:blipFill>
        <p:spPr bwMode="auto">
          <a:xfrm>
            <a:off x="7654925" y="2517800"/>
            <a:ext cx="1803400" cy="1873225"/>
          </a:xfrm>
          <a:prstGeom prst="rect">
            <a:avLst/>
          </a:prstGeom>
          <a:noFill/>
        </p:spPr>
      </p:pic>
      <p:pic>
        <p:nvPicPr>
          <p:cNvPr id="5123" name="Picture 3" descr="C:\Users\Karolina\Creative Cloud Files\SZK\écsó_ovis program\ppt\Mese habbal ppt\mese habbal ppt képek\hasfajas.png"/>
          <p:cNvPicPr>
            <a:picLocks noChangeAspect="1" noChangeArrowheads="1"/>
          </p:cNvPicPr>
          <p:nvPr/>
        </p:nvPicPr>
        <p:blipFill>
          <a:blip r:embed="rId4" cstate="print"/>
          <a:srcRect b="14662"/>
          <a:stretch>
            <a:fillRect/>
          </a:stretch>
        </p:blipFill>
        <p:spPr bwMode="auto">
          <a:xfrm>
            <a:off x="5432425" y="2000250"/>
            <a:ext cx="2136868" cy="1857375"/>
          </a:xfrm>
          <a:prstGeom prst="rect">
            <a:avLst/>
          </a:prstGeom>
          <a:noFill/>
        </p:spPr>
      </p:pic>
      <p:pic>
        <p:nvPicPr>
          <p:cNvPr id="5122" name="Picture 2" descr="C:\Users\Karolina\Creative Cloud Files\SZK\écsó_ovis program\ppt\Mese habbal ppt\mese habbal ppt képek\foze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72858" y="1247776"/>
            <a:ext cx="2937202" cy="1943100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2500890" y="6324501"/>
            <a:ext cx="7862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Mese habbal, szülinappal</a:t>
            </a:r>
            <a:r>
              <a:rPr lang="hu-HU" sz="28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 </a:t>
            </a:r>
            <a:r>
              <a:rPr lang="hu-HU" sz="2800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– Bevezetés az élelmiszerbiztonság világába</a:t>
            </a:r>
          </a:p>
          <a:p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212622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>
                <a:latin typeface="Cronos Pro Caption" panose="020C0502030503020304" pitchFamily="34" charset="0"/>
              </a:rPr>
              <a:t>Élelmiszer-eredetű megbetegedés</a:t>
            </a:r>
            <a:endParaRPr lang="hu-HU" sz="2400" dirty="0">
              <a:latin typeface="Cronos Pro Caption" panose="020C05020305030203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7015239-18EB-43BA-854B-43348375FDAE}" type="slidenum">
              <a:rPr lang="hu-HU" sz="2400" b="1" smtClean="0">
                <a:solidFill>
                  <a:schemeClr val="bg1"/>
                </a:solidFill>
                <a:latin typeface="Cronos Pro Caption" panose="020C0502030503020304" pitchFamily="34" charset="0"/>
              </a:rPr>
              <a:pPr algn="r"/>
              <a:t>24</a:t>
            </a:fld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-118750" y="2716212"/>
            <a:ext cx="23542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b="1" i="1" baseline="30000" dirty="0">
                <a:latin typeface="Cronos Pro Caption" panose="020C0502030503020304" pitchFamily="34" charset="0"/>
              </a:rPr>
              <a:t>Élelmiszer-eredetű megbetegedések</a:t>
            </a:r>
          </a:p>
          <a:p>
            <a:pPr algn="r"/>
            <a:endParaRPr lang="hu-HU" sz="28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31" name="Szövegdoboz 6"/>
          <p:cNvSpPr txBox="1">
            <a:spLocks noChangeArrowheads="1"/>
          </p:cNvSpPr>
          <p:nvPr/>
        </p:nvSpPr>
        <p:spPr bwMode="auto">
          <a:xfrm>
            <a:off x="2573941" y="3276675"/>
            <a:ext cx="23749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altLang="hu-HU" dirty="0">
                <a:latin typeface="Cronos Pro" pitchFamily="34" charset="-18"/>
              </a:rPr>
              <a:t>Ha nem mossuk meg alaposan a kezünket és/vagy nem kezeltük megfelelően az élelmiszert …</a:t>
            </a:r>
          </a:p>
        </p:txBody>
      </p:sp>
      <p:sp>
        <p:nvSpPr>
          <p:cNvPr id="32" name="Szövegdoboz 13"/>
          <p:cNvSpPr txBox="1">
            <a:spLocks noChangeArrowheads="1"/>
          </p:cNvSpPr>
          <p:nvPr/>
        </p:nvSpPr>
        <p:spPr bwMode="auto">
          <a:xfrm>
            <a:off x="4975189" y="3892625"/>
            <a:ext cx="22145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hu-HU" dirty="0">
                <a:latin typeface="Cronos Pro" pitchFamily="34" charset="-18"/>
              </a:rPr>
              <a:t>… megbetegedhetünk, amely enyhe esetben magától elmúlhat, …</a:t>
            </a:r>
          </a:p>
        </p:txBody>
      </p:sp>
      <p:pic>
        <p:nvPicPr>
          <p:cNvPr id="33" name="Kép 3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546521">
            <a:off x="3784209" y="2054988"/>
            <a:ext cx="13589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Kép 3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92184" y="2296288"/>
            <a:ext cx="371475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Szövegdoboz 16"/>
          <p:cNvSpPr txBox="1">
            <a:spLocks noChangeArrowheads="1"/>
          </p:cNvSpPr>
          <p:nvPr/>
        </p:nvSpPr>
        <p:spPr bwMode="auto">
          <a:xfrm>
            <a:off x="7178331" y="4435550"/>
            <a:ext cx="27845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altLang="hu-HU" dirty="0">
                <a:latin typeface="Cronos Pro" pitchFamily="34" charset="-18"/>
              </a:rPr>
              <a:t>… súlyosabb esetben orvoshoz kell fordulnunk …</a:t>
            </a:r>
          </a:p>
        </p:txBody>
      </p:sp>
      <p:sp>
        <p:nvSpPr>
          <p:cNvPr id="36" name="Szövegdoboz 17"/>
          <p:cNvSpPr txBox="1">
            <a:spLocks noChangeArrowheads="1"/>
          </p:cNvSpPr>
          <p:nvPr/>
        </p:nvSpPr>
        <p:spPr bwMode="auto">
          <a:xfrm>
            <a:off x="9691367" y="5232475"/>
            <a:ext cx="22959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altLang="hu-HU" dirty="0">
                <a:latin typeface="Cronos Pro" pitchFamily="34" charset="-18"/>
              </a:rPr>
              <a:t>… ráadásul ez akár járványhoz is vezethet!</a:t>
            </a:r>
          </a:p>
        </p:txBody>
      </p:sp>
      <p:pic>
        <p:nvPicPr>
          <p:cNvPr id="37" name="Kép 3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92459" y="2942400"/>
            <a:ext cx="371475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Kép 14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040546" y="3272600"/>
            <a:ext cx="1597025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Kép 3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3434" y="4455288"/>
            <a:ext cx="37147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Kép 3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319946" y="4304475"/>
            <a:ext cx="373063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40609" y="4455288"/>
            <a:ext cx="37147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13571" y="4063175"/>
            <a:ext cx="371475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Kép 42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27909" y="3740913"/>
            <a:ext cx="37147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159" y="4533075"/>
            <a:ext cx="371475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Kép 4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40546" y="4685475"/>
            <a:ext cx="371475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Kép 4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85046" y="4294950"/>
            <a:ext cx="373063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Kép 4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58109" y="3323400"/>
            <a:ext cx="373062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Kép 4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88309" y="4734688"/>
            <a:ext cx="373062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Kép 4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35896" y="4240975"/>
            <a:ext cx="373063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Kép 4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18071" y="3723450"/>
            <a:ext cx="373063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Kép 5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24471" y="3977450"/>
            <a:ext cx="373063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Kép 5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65771" y="3599625"/>
            <a:ext cx="371475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5" grpId="0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2749" cy="685700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253342" y="4072212"/>
            <a:ext cx="6030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i="1" dirty="0">
                <a:solidFill>
                  <a:schemeClr val="bg1"/>
                </a:solidFill>
                <a:latin typeface="Cronos Pro" panose="020C0702030403020304" pitchFamily="34" charset="0"/>
              </a:rPr>
              <a:t>JÁTÉK</a:t>
            </a:r>
          </a:p>
        </p:txBody>
      </p:sp>
      <p:sp>
        <p:nvSpPr>
          <p:cNvPr id="6" name="Lekerekített téglalap 9">
            <a:extLst>
              <a:ext uri="{FF2B5EF4-FFF2-40B4-BE49-F238E27FC236}">
                <a16:creationId xmlns:a16="http://schemas.microsoft.com/office/drawing/2014/main" id="{C2B444E7-7F48-46F9-B155-D4CE28EA5683}"/>
              </a:ext>
            </a:extLst>
          </p:cNvPr>
          <p:cNvSpPr/>
          <p:nvPr/>
        </p:nvSpPr>
        <p:spPr>
          <a:xfrm>
            <a:off x="8781393" y="236483"/>
            <a:ext cx="3410607" cy="1718441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37B4782-8915-4BE8-9280-74E0BA7159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484" y="481980"/>
            <a:ext cx="3000424" cy="122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76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500890" y="6324501"/>
            <a:ext cx="7862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Mese habbal, szülinappal</a:t>
            </a:r>
            <a:r>
              <a:rPr lang="hu-HU" sz="28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 </a:t>
            </a:r>
            <a:r>
              <a:rPr lang="hu-HU" sz="2800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– Bevezetés az élelmiszerbiztonság világába</a:t>
            </a:r>
          </a:p>
          <a:p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212622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>
                <a:latin typeface="Cronos Pro Caption" panose="020C0502030503020304" pitchFamily="34" charset="0"/>
              </a:rPr>
              <a:t>1/9</a:t>
            </a:r>
            <a:endParaRPr lang="hu-HU" sz="2400" dirty="0">
              <a:latin typeface="Cronos Pro Caption" panose="020C05020305030203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97EB366-60B0-442D-BF78-D0D08354AF9C}" type="slidenum">
              <a:rPr lang="hu-HU" sz="2400" b="1" smtClean="0">
                <a:solidFill>
                  <a:schemeClr val="bg1"/>
                </a:solidFill>
                <a:latin typeface="Cronos Pro Caption" panose="020C0502030503020304" pitchFamily="34" charset="0"/>
              </a:rPr>
              <a:pPr algn="r"/>
              <a:t>26</a:t>
            </a:fld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220686" y="1052689"/>
            <a:ext cx="9971314" cy="685799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r>
              <a:rPr lang="hu-HU" altLang="hu-HU" sz="2800" b="1" i="1" baseline="30000" dirty="0">
                <a:latin typeface="Cronos Pro Caption" panose="020C0502030503020304" pitchFamily="34" charset="0"/>
                <a:sym typeface="Helvetica" charset="0"/>
              </a:rPr>
              <a:t>Az alábbi lehetőségek közül válaszd ki azt, amely az élelmiszerláncot jelöli!</a:t>
            </a:r>
            <a:endParaRPr lang="hu-HU" altLang="hu-HU" sz="2800" i="1" baseline="30000" dirty="0">
              <a:latin typeface="Cronos Pro Caption" panose="020C0502030503020304" pitchFamily="34" charset="0"/>
              <a:sym typeface="Helvetica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239487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>
                <a:latin typeface="Cronos Pro Caption" panose="020C0502030503020304" pitchFamily="34" charset="0"/>
              </a:rPr>
              <a:t>JÁTÉK</a:t>
            </a:r>
          </a:p>
        </p:txBody>
      </p:sp>
      <p:sp>
        <p:nvSpPr>
          <p:cNvPr id="124" name="Szövegdoboz 8"/>
          <p:cNvSpPr txBox="1">
            <a:spLocks noChangeArrowheads="1"/>
          </p:cNvSpPr>
          <p:nvPr/>
        </p:nvSpPr>
        <p:spPr bwMode="auto">
          <a:xfrm>
            <a:off x="2805979" y="1638671"/>
            <a:ext cx="5762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4000" dirty="0">
                <a:latin typeface="Cronos Pro" pitchFamily="34" charset="-18"/>
              </a:rPr>
              <a:t>A</a:t>
            </a:r>
          </a:p>
        </p:txBody>
      </p:sp>
      <p:sp>
        <p:nvSpPr>
          <p:cNvPr id="125" name="Szövegdoboz 10"/>
          <p:cNvSpPr txBox="1">
            <a:spLocks noChangeArrowheads="1"/>
          </p:cNvSpPr>
          <p:nvPr/>
        </p:nvSpPr>
        <p:spPr bwMode="auto">
          <a:xfrm>
            <a:off x="2805979" y="2661021"/>
            <a:ext cx="5762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4000" dirty="0">
                <a:latin typeface="Cronos Pro" pitchFamily="34" charset="-18"/>
              </a:rPr>
              <a:t>B</a:t>
            </a:r>
          </a:p>
        </p:txBody>
      </p:sp>
      <p:sp>
        <p:nvSpPr>
          <p:cNvPr id="126" name="Szövegdoboz 11"/>
          <p:cNvSpPr txBox="1">
            <a:spLocks noChangeArrowheads="1"/>
          </p:cNvSpPr>
          <p:nvPr/>
        </p:nvSpPr>
        <p:spPr bwMode="auto">
          <a:xfrm>
            <a:off x="2805979" y="3864346"/>
            <a:ext cx="5032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4000">
                <a:latin typeface="Cronos Pro" pitchFamily="34" charset="-18"/>
              </a:rPr>
              <a:t>C</a:t>
            </a:r>
          </a:p>
        </p:txBody>
      </p:sp>
      <p:sp>
        <p:nvSpPr>
          <p:cNvPr id="127" name="Jobbra nyíl 126"/>
          <p:cNvSpPr/>
          <p:nvPr/>
        </p:nvSpPr>
        <p:spPr bwMode="auto">
          <a:xfrm>
            <a:off x="3612429" y="1776784"/>
            <a:ext cx="7632700" cy="431800"/>
          </a:xfrm>
          <a:prstGeom prst="rightArrow">
            <a:avLst/>
          </a:prstGeom>
          <a:solidFill>
            <a:srgbClr val="1E4358"/>
          </a:solidFill>
          <a:ln w="25400" cap="flat" cmpd="sng" algn="ctr">
            <a:solidFill>
              <a:srgbClr val="1E4358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45720" rIns="45720" anchor="ctr">
            <a:spAutoFit/>
          </a:bodyPr>
          <a:lstStyle/>
          <a:p>
            <a:pPr eaLnBrk="1">
              <a:defRPr/>
            </a:pPr>
            <a:endParaRPr lang="hu-HU">
              <a:ea typeface="Calibri" pitchFamily="34" charset="0"/>
            </a:endParaRPr>
          </a:p>
        </p:txBody>
      </p:sp>
      <p:pic>
        <p:nvPicPr>
          <p:cNvPr id="128" name="Kép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4041" y="1471984"/>
            <a:ext cx="1508125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" name="Kép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866" y="1471984"/>
            <a:ext cx="1697038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" name="Kép 1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2241" y="1471984"/>
            <a:ext cx="1730375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" name="Kép 1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7266" y="1471984"/>
            <a:ext cx="1508125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" name="Jobbra nyíl 131"/>
          <p:cNvSpPr/>
          <p:nvPr/>
        </p:nvSpPr>
        <p:spPr bwMode="auto">
          <a:xfrm>
            <a:off x="3612429" y="2840409"/>
            <a:ext cx="7632700" cy="431800"/>
          </a:xfrm>
          <a:prstGeom prst="rightArrow">
            <a:avLst/>
          </a:prstGeom>
          <a:solidFill>
            <a:srgbClr val="1E4358"/>
          </a:solidFill>
          <a:ln w="25400" cap="flat" cmpd="sng" algn="ctr">
            <a:solidFill>
              <a:srgbClr val="1E4358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45720" rIns="45720" anchor="ctr">
            <a:spAutoFit/>
          </a:bodyPr>
          <a:lstStyle/>
          <a:p>
            <a:pPr eaLnBrk="1">
              <a:defRPr/>
            </a:pPr>
            <a:endParaRPr lang="hu-HU">
              <a:ea typeface="Calibri" pitchFamily="34" charset="0"/>
            </a:endParaRPr>
          </a:p>
        </p:txBody>
      </p:sp>
      <p:sp>
        <p:nvSpPr>
          <p:cNvPr id="133" name="Jobbra nyíl 132"/>
          <p:cNvSpPr/>
          <p:nvPr/>
        </p:nvSpPr>
        <p:spPr bwMode="auto">
          <a:xfrm>
            <a:off x="3612429" y="3870696"/>
            <a:ext cx="7632700" cy="431800"/>
          </a:xfrm>
          <a:prstGeom prst="rightArrow">
            <a:avLst/>
          </a:prstGeom>
          <a:solidFill>
            <a:srgbClr val="1E4358"/>
          </a:solidFill>
          <a:ln w="25400" cap="flat" cmpd="sng" algn="ctr">
            <a:solidFill>
              <a:srgbClr val="1E4358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45720" rIns="45720" anchor="ctr">
            <a:spAutoFit/>
          </a:bodyPr>
          <a:lstStyle/>
          <a:p>
            <a:pPr eaLnBrk="1">
              <a:defRPr/>
            </a:pPr>
            <a:endParaRPr lang="hu-HU">
              <a:ea typeface="Calibri" pitchFamily="34" charset="0"/>
            </a:endParaRPr>
          </a:p>
        </p:txBody>
      </p:sp>
      <p:pic>
        <p:nvPicPr>
          <p:cNvPr id="134" name="Kép 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36478" y="3508746"/>
            <a:ext cx="150812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" name="Kép 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98829" y="3502396"/>
            <a:ext cx="1697037" cy="116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" name="Kép 4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3729" y="3508746"/>
            <a:ext cx="1508125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" name="Kép 1"/>
          <p:cNvPicPr>
            <a:picLocks noChangeAspect="1"/>
          </p:cNvPicPr>
          <p:nvPr/>
        </p:nvPicPr>
        <p:blipFill>
          <a:blip r:embed="rId10" cstate="print"/>
          <a:srcRect l="27068" t="36143" r="45242" b="4375"/>
          <a:stretch>
            <a:fillRect/>
          </a:stretch>
        </p:blipFill>
        <p:spPr bwMode="auto">
          <a:xfrm>
            <a:off x="3814041" y="2603871"/>
            <a:ext cx="7747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" name="Kép 26"/>
          <p:cNvPicPr>
            <a:picLocks noChangeAspect="1"/>
          </p:cNvPicPr>
          <p:nvPr/>
        </p:nvPicPr>
        <p:blipFill>
          <a:blip r:embed="rId11" cstate="print"/>
          <a:srcRect l="27068" t="36143" r="45242" b="4375"/>
          <a:stretch>
            <a:fillRect/>
          </a:stretch>
        </p:blipFill>
        <p:spPr bwMode="auto">
          <a:xfrm>
            <a:off x="4607791" y="2583234"/>
            <a:ext cx="773113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" name="Kép 27"/>
          <p:cNvPicPr>
            <a:picLocks noChangeAspect="1"/>
          </p:cNvPicPr>
          <p:nvPr/>
        </p:nvPicPr>
        <p:blipFill>
          <a:blip r:embed="rId12" cstate="print"/>
          <a:srcRect l="27068" t="36143" r="45242" b="4375"/>
          <a:stretch>
            <a:fillRect/>
          </a:stretch>
        </p:blipFill>
        <p:spPr bwMode="auto">
          <a:xfrm>
            <a:off x="5380904" y="2562596"/>
            <a:ext cx="773112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" name="Kép 28"/>
          <p:cNvPicPr>
            <a:picLocks noChangeAspect="1"/>
          </p:cNvPicPr>
          <p:nvPr/>
        </p:nvPicPr>
        <p:blipFill>
          <a:blip r:embed="rId13" cstate="print"/>
          <a:srcRect l="27068" t="36143" r="45242" b="4375"/>
          <a:stretch>
            <a:fillRect/>
          </a:stretch>
        </p:blipFill>
        <p:spPr bwMode="auto">
          <a:xfrm>
            <a:off x="6157191" y="2562596"/>
            <a:ext cx="7747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" name="Kép 29"/>
          <p:cNvPicPr>
            <a:picLocks noChangeAspect="1"/>
          </p:cNvPicPr>
          <p:nvPr/>
        </p:nvPicPr>
        <p:blipFill>
          <a:blip r:embed="rId14" cstate="print"/>
          <a:srcRect l="27068" t="36143" r="45242" b="4375"/>
          <a:stretch>
            <a:fillRect/>
          </a:stretch>
        </p:blipFill>
        <p:spPr bwMode="auto">
          <a:xfrm>
            <a:off x="6949354" y="2534021"/>
            <a:ext cx="773112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" name="Kép 30"/>
          <p:cNvPicPr>
            <a:picLocks noChangeAspect="1"/>
          </p:cNvPicPr>
          <p:nvPr/>
        </p:nvPicPr>
        <p:blipFill>
          <a:blip r:embed="rId15" cstate="print"/>
          <a:srcRect l="27068" t="36143" r="45242" b="4375"/>
          <a:stretch>
            <a:fillRect/>
          </a:stretch>
        </p:blipFill>
        <p:spPr bwMode="auto">
          <a:xfrm>
            <a:off x="7722466" y="2521321"/>
            <a:ext cx="7747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" name="Kép 31"/>
          <p:cNvPicPr>
            <a:picLocks noChangeAspect="1"/>
          </p:cNvPicPr>
          <p:nvPr/>
        </p:nvPicPr>
        <p:blipFill>
          <a:blip r:embed="rId16" cstate="print"/>
          <a:srcRect l="27068" t="36143" r="45242" b="4375"/>
          <a:stretch>
            <a:fillRect/>
          </a:stretch>
        </p:blipFill>
        <p:spPr bwMode="auto">
          <a:xfrm>
            <a:off x="8497166" y="2499096"/>
            <a:ext cx="773113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" name="Kép 32"/>
          <p:cNvPicPr>
            <a:picLocks noChangeAspect="1"/>
          </p:cNvPicPr>
          <p:nvPr/>
        </p:nvPicPr>
        <p:blipFill>
          <a:blip r:embed="rId17" cstate="print"/>
          <a:srcRect l="27068" t="36143" r="45242" b="4375"/>
          <a:stretch>
            <a:fillRect/>
          </a:stretch>
        </p:blipFill>
        <p:spPr bwMode="auto">
          <a:xfrm>
            <a:off x="9294091" y="2499096"/>
            <a:ext cx="773113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" name="Kép 33"/>
          <p:cNvPicPr>
            <a:picLocks noChangeAspect="1"/>
          </p:cNvPicPr>
          <p:nvPr/>
        </p:nvPicPr>
        <p:blipFill>
          <a:blip r:embed="rId18" cstate="print"/>
          <a:srcRect l="27068" t="36143" r="45242" b="4375"/>
          <a:stretch>
            <a:fillRect/>
          </a:stretch>
        </p:blipFill>
        <p:spPr bwMode="auto">
          <a:xfrm>
            <a:off x="10094191" y="2499096"/>
            <a:ext cx="7747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" name="Jobbra nyíl 146"/>
          <p:cNvSpPr/>
          <p:nvPr/>
        </p:nvSpPr>
        <p:spPr bwMode="auto">
          <a:xfrm>
            <a:off x="3612429" y="5143871"/>
            <a:ext cx="7632700" cy="431800"/>
          </a:xfrm>
          <a:prstGeom prst="rightArrow">
            <a:avLst/>
          </a:prstGeom>
          <a:solidFill>
            <a:srgbClr val="1E4358"/>
          </a:solidFill>
          <a:ln w="25400" cap="flat" cmpd="sng" algn="ctr">
            <a:solidFill>
              <a:srgbClr val="1E4358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45720" rIns="45720" anchor="ctr">
            <a:spAutoFit/>
          </a:bodyPr>
          <a:lstStyle/>
          <a:p>
            <a:pPr eaLnBrk="1">
              <a:defRPr/>
            </a:pPr>
            <a:endParaRPr lang="hu-HU">
              <a:ea typeface="Calibri" pitchFamily="34" charset="0"/>
            </a:endParaRPr>
          </a:p>
        </p:txBody>
      </p:sp>
      <p:sp>
        <p:nvSpPr>
          <p:cNvPr id="148" name="Szövegdoboz 11"/>
          <p:cNvSpPr txBox="1">
            <a:spLocks noChangeArrowheads="1"/>
          </p:cNvSpPr>
          <p:nvPr/>
        </p:nvSpPr>
        <p:spPr bwMode="auto">
          <a:xfrm>
            <a:off x="2805979" y="5005759"/>
            <a:ext cx="5032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4000">
                <a:latin typeface="Cronos Pro" pitchFamily="34" charset="-18"/>
              </a:rPr>
              <a:t>D</a:t>
            </a:r>
          </a:p>
        </p:txBody>
      </p:sp>
      <p:pic>
        <p:nvPicPr>
          <p:cNvPr id="149" name="Kép 1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847379" y="4750171"/>
            <a:ext cx="1506537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" name="Kép 2"/>
          <p:cNvPicPr>
            <a:picLocks noChangeAspect="1"/>
          </p:cNvPicPr>
          <p:nvPr/>
        </p:nvPicPr>
        <p:blipFill>
          <a:blip r:embed="rId20" cstate="print"/>
          <a:srcRect l="-3389" r="13086"/>
          <a:stretch>
            <a:fillRect/>
          </a:stretch>
        </p:blipFill>
        <p:spPr bwMode="auto">
          <a:xfrm rot="10800000" flipH="1" flipV="1">
            <a:off x="9011516" y="4734296"/>
            <a:ext cx="1784350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" name="Kép 3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487266" y="4761284"/>
            <a:ext cx="1506538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" name="Kép 4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166841" y="4750171"/>
            <a:ext cx="1749425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937CDD26-1E3A-41BD-88F9-30FCD68250B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877" y="3512278"/>
            <a:ext cx="1703389" cy="11347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0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ED63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ED630"/>
                                      </p:to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ED63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500890" y="6324501"/>
            <a:ext cx="7862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Mese habbal, szülinappal</a:t>
            </a:r>
            <a:r>
              <a:rPr lang="hu-HU" sz="28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 </a:t>
            </a:r>
            <a:r>
              <a:rPr lang="hu-HU" sz="2800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– Bevezetés az élelmiszerbiztonság világába</a:t>
            </a:r>
          </a:p>
          <a:p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212622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>
                <a:latin typeface="Cronos Pro Caption" panose="020C0502030503020304" pitchFamily="34" charset="0"/>
              </a:rPr>
              <a:t>2/9</a:t>
            </a:r>
            <a:endParaRPr lang="hu-HU" sz="2400" dirty="0">
              <a:latin typeface="Cronos Pro Caption" panose="020C05020305030203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DB81067-3F30-44EA-A545-9B4EAC77D1F3}" type="slidenum">
              <a:rPr lang="hu-HU" sz="2400" b="1" smtClean="0">
                <a:solidFill>
                  <a:schemeClr val="bg1"/>
                </a:solidFill>
                <a:latin typeface="Cronos Pro Caption" panose="020C0502030503020304" pitchFamily="34" charset="0"/>
              </a:rPr>
              <a:pPr algn="r"/>
              <a:t>27</a:t>
            </a:fld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220686" y="1052689"/>
            <a:ext cx="9971314" cy="81173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r>
              <a:rPr lang="hu-HU" altLang="hu-HU" sz="2800" b="1" i="1" baseline="30000" dirty="0">
                <a:latin typeface="Cronos Pro Caption" panose="020C0502030503020304" pitchFamily="34" charset="0"/>
                <a:sym typeface="Helvetica" charset="0"/>
              </a:rPr>
              <a:t>A </a:t>
            </a:r>
            <a:r>
              <a:rPr lang="hu-HU" altLang="hu-HU" sz="2800" b="1" i="1" baseline="30000" dirty="0" err="1">
                <a:latin typeface="Cronos Pro Caption" panose="020C0502030503020304" pitchFamily="34" charset="0"/>
                <a:sym typeface="Helvetica" charset="0"/>
              </a:rPr>
              <a:t>bevásárlólistára</a:t>
            </a:r>
            <a:r>
              <a:rPr lang="hu-HU" altLang="hu-HU" sz="2800" b="1" i="1" baseline="30000" dirty="0">
                <a:latin typeface="Cronos Pro Caption" panose="020C0502030503020304" pitchFamily="34" charset="0"/>
                <a:sym typeface="Helvetica" charset="0"/>
              </a:rPr>
              <a:t> érdemes olyan sorrendben felírni az élelmiszereket, ahogy azokat a boltban a kosárba kell helyezni. Az alábbi listán melyik két élelmiszer szerepel rossz helyen?</a:t>
            </a:r>
            <a:endParaRPr lang="hu-HU" altLang="hu-HU" sz="2800" i="1" baseline="30000" dirty="0">
              <a:latin typeface="Cronos Pro Caption" panose="020C0502030503020304" pitchFamily="34" charset="0"/>
              <a:sym typeface="Helvetica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239487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>
                <a:latin typeface="Cronos Pro Caption" panose="020C0502030503020304" pitchFamily="34" charset="0"/>
              </a:rPr>
              <a:t>JÁTÉK</a:t>
            </a:r>
          </a:p>
        </p:txBody>
      </p:sp>
      <p:sp>
        <p:nvSpPr>
          <p:cNvPr id="30" name="Szövegdoboz 29"/>
          <p:cNvSpPr txBox="1"/>
          <p:nvPr/>
        </p:nvSpPr>
        <p:spPr>
          <a:xfrm>
            <a:off x="3205274" y="2273869"/>
            <a:ext cx="2743200" cy="3556916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hu-HU" altLang="hu-HU" sz="2000" dirty="0">
                <a:latin typeface="Cronos Pro" pitchFamily="34" charset="-18"/>
                <a:sym typeface="Helvetica" charset="0"/>
              </a:rPr>
              <a:t>Liszt</a:t>
            </a:r>
          </a:p>
          <a:p>
            <a:pPr marL="457200" indent="-457200">
              <a:buFont typeface="+mj-lt"/>
              <a:buAutoNum type="arabicPeriod"/>
            </a:pPr>
            <a:r>
              <a:rPr lang="hu-HU" altLang="hu-HU" sz="2000" b="1" dirty="0">
                <a:latin typeface="Cronos Pro" pitchFamily="34" charset="-18"/>
                <a:sym typeface="Helvetica" charset="0"/>
              </a:rPr>
              <a:t>Csokis jégkrém</a:t>
            </a:r>
          </a:p>
          <a:p>
            <a:pPr marL="457200" indent="-457200">
              <a:buFont typeface="+mj-lt"/>
              <a:buAutoNum type="arabicPeriod"/>
            </a:pPr>
            <a:r>
              <a:rPr lang="hu-HU" altLang="hu-HU" sz="2000" dirty="0">
                <a:latin typeface="Cronos Pro" pitchFamily="34" charset="-18"/>
                <a:sym typeface="Helvetica" charset="0"/>
              </a:rPr>
              <a:t>Száraztészta</a:t>
            </a:r>
          </a:p>
          <a:p>
            <a:pPr marL="457200" indent="-457200">
              <a:buFont typeface="+mj-lt"/>
              <a:buAutoNum type="arabicPeriod"/>
            </a:pPr>
            <a:r>
              <a:rPr lang="hu-HU" altLang="hu-HU" sz="2000" dirty="0">
                <a:latin typeface="Cronos Pro" pitchFamily="34" charset="-18"/>
                <a:sym typeface="Helvetica" charset="0"/>
              </a:rPr>
              <a:t>Alma</a:t>
            </a:r>
          </a:p>
          <a:p>
            <a:pPr marL="457200" indent="-457200">
              <a:buFont typeface="+mj-lt"/>
              <a:buAutoNum type="arabicPeriod"/>
            </a:pPr>
            <a:r>
              <a:rPr lang="hu-HU" altLang="hu-HU" sz="2000" dirty="0">
                <a:latin typeface="Cronos Pro" pitchFamily="34" charset="-18"/>
                <a:sym typeface="Helvetica" charset="0"/>
              </a:rPr>
              <a:t>Hagyma</a:t>
            </a:r>
          </a:p>
          <a:p>
            <a:pPr marL="457200" indent="-457200">
              <a:buFont typeface="+mj-lt"/>
              <a:buAutoNum type="arabicPeriod"/>
            </a:pPr>
            <a:r>
              <a:rPr lang="hu-HU" altLang="hu-HU" sz="2000" dirty="0">
                <a:latin typeface="Cronos Pro" pitchFamily="34" charset="-18"/>
                <a:sym typeface="Helvetica" charset="0"/>
              </a:rPr>
              <a:t>Joghurt</a:t>
            </a:r>
          </a:p>
          <a:p>
            <a:pPr marL="457200" indent="-457200">
              <a:buFont typeface="+mj-lt"/>
              <a:buAutoNum type="arabicPeriod"/>
            </a:pPr>
            <a:r>
              <a:rPr lang="hu-HU" altLang="hu-HU" sz="2000" dirty="0" err="1">
                <a:latin typeface="Cronos Pro" pitchFamily="34" charset="-18"/>
                <a:sym typeface="Helvetica" charset="0"/>
              </a:rPr>
              <a:t>Mozzarella</a:t>
            </a:r>
            <a:endParaRPr lang="hu-HU" altLang="hu-HU" sz="2000" dirty="0">
              <a:latin typeface="Cronos Pro" pitchFamily="34" charset="-18"/>
              <a:sym typeface="Helvetica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hu-HU" altLang="hu-HU" sz="2000" dirty="0">
                <a:latin typeface="Cronos Pro" pitchFamily="34" charset="-18"/>
                <a:sym typeface="Helvetica" charset="0"/>
              </a:rPr>
              <a:t>Nyers </a:t>
            </a:r>
            <a:r>
              <a:rPr lang="hu-HU" altLang="hu-HU" sz="2000" dirty="0" err="1">
                <a:latin typeface="Cronos Pro" pitchFamily="34" charset="-18"/>
                <a:sym typeface="Helvetica" charset="0"/>
              </a:rPr>
              <a:t>darálthús</a:t>
            </a:r>
            <a:endParaRPr lang="hu-HU" altLang="hu-HU" sz="2000" dirty="0">
              <a:latin typeface="Cronos Pro" pitchFamily="34" charset="-18"/>
              <a:sym typeface="Helvetica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hu-HU" altLang="hu-HU" sz="2000" dirty="0">
                <a:latin typeface="Cronos Pro" pitchFamily="34" charset="-18"/>
                <a:sym typeface="Helvetica" charset="0"/>
              </a:rPr>
              <a:t>Fagyasztott borsó</a:t>
            </a:r>
          </a:p>
          <a:p>
            <a:pPr marL="457200" indent="-457200">
              <a:buFont typeface="+mj-lt"/>
              <a:buAutoNum type="arabicPeriod"/>
            </a:pPr>
            <a:r>
              <a:rPr lang="hu-HU" altLang="hu-HU" sz="2000" b="1" dirty="0">
                <a:latin typeface="Cronos Pro" pitchFamily="34" charset="-18"/>
                <a:sym typeface="Helvetica" charset="0"/>
              </a:rPr>
              <a:t>Kukorica konzerv</a:t>
            </a:r>
          </a:p>
        </p:txBody>
      </p:sp>
      <p:pic>
        <p:nvPicPr>
          <p:cNvPr id="14" name="Kép 13" descr="AdobeStock_179618150.jpeg"/>
          <p:cNvPicPr>
            <a:picLocks noChangeAspect="1"/>
          </p:cNvPicPr>
          <p:nvPr/>
        </p:nvPicPr>
        <p:blipFill>
          <a:blip r:embed="rId3" cstate="print"/>
          <a:srcRect l="31096" r="346"/>
          <a:stretch>
            <a:fillRect/>
          </a:stretch>
        </p:blipFill>
        <p:spPr>
          <a:xfrm>
            <a:off x="7465185" y="1871638"/>
            <a:ext cx="4279140" cy="4161097"/>
          </a:xfrm>
          <a:prstGeom prst="rect">
            <a:avLst/>
          </a:prstGeom>
        </p:spPr>
      </p:pic>
      <p:sp>
        <p:nvSpPr>
          <p:cNvPr id="20" name="Szövegdoboz 19"/>
          <p:cNvSpPr txBox="1"/>
          <p:nvPr/>
        </p:nvSpPr>
        <p:spPr>
          <a:xfrm>
            <a:off x="3212277" y="2261021"/>
            <a:ext cx="3359888" cy="3172216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hu-HU" altLang="hu-HU" sz="2000" dirty="0">
                <a:latin typeface="Cronos Pro" pitchFamily="34" charset="-18"/>
                <a:sym typeface="Helvetica" charset="0"/>
              </a:rPr>
              <a:t>Liszt</a:t>
            </a:r>
          </a:p>
          <a:p>
            <a:pPr marL="457200" indent="-457200">
              <a:buFont typeface="+mj-lt"/>
              <a:buAutoNum type="arabicPeriod"/>
            </a:pPr>
            <a:r>
              <a:rPr lang="hu-HU" altLang="hu-HU" sz="2000" b="1" dirty="0">
                <a:latin typeface="Cronos Pro" pitchFamily="34" charset="-18"/>
                <a:sym typeface="Helvetica" charset="0"/>
              </a:rPr>
              <a:t>Kukorica konzerv</a:t>
            </a:r>
          </a:p>
          <a:p>
            <a:pPr marL="457200" indent="-457200">
              <a:buFont typeface="+mj-lt"/>
              <a:buAutoNum type="arabicPeriod"/>
            </a:pPr>
            <a:r>
              <a:rPr lang="hu-HU" altLang="hu-HU" sz="2000" dirty="0">
                <a:latin typeface="Cronos Pro" pitchFamily="34" charset="-18"/>
                <a:sym typeface="Helvetica" charset="0"/>
              </a:rPr>
              <a:t>Száraztészta</a:t>
            </a:r>
          </a:p>
          <a:p>
            <a:pPr marL="457200" indent="-457200">
              <a:buFont typeface="+mj-lt"/>
              <a:buAutoNum type="arabicPeriod"/>
            </a:pPr>
            <a:r>
              <a:rPr lang="hu-HU" altLang="hu-HU" sz="2000" dirty="0">
                <a:latin typeface="Cronos Pro" pitchFamily="34" charset="-18"/>
                <a:sym typeface="Helvetica" charset="0"/>
              </a:rPr>
              <a:t>Alma</a:t>
            </a:r>
          </a:p>
          <a:p>
            <a:pPr marL="457200" indent="-457200">
              <a:buFont typeface="+mj-lt"/>
              <a:buAutoNum type="arabicPeriod"/>
            </a:pPr>
            <a:r>
              <a:rPr lang="hu-HU" altLang="hu-HU" sz="2000" dirty="0">
                <a:latin typeface="Cronos Pro" pitchFamily="34" charset="-18"/>
                <a:sym typeface="Helvetica" charset="0"/>
              </a:rPr>
              <a:t>Hagyma</a:t>
            </a:r>
          </a:p>
          <a:p>
            <a:pPr marL="457200" indent="-457200">
              <a:buFont typeface="+mj-lt"/>
              <a:buAutoNum type="arabicPeriod"/>
            </a:pPr>
            <a:r>
              <a:rPr lang="hu-HU" altLang="hu-HU" sz="2000" dirty="0">
                <a:latin typeface="Cronos Pro" pitchFamily="34" charset="-18"/>
                <a:sym typeface="Helvetica" charset="0"/>
              </a:rPr>
              <a:t>Joghurt</a:t>
            </a:r>
          </a:p>
          <a:p>
            <a:pPr marL="457200" indent="-457200">
              <a:buFont typeface="+mj-lt"/>
              <a:buAutoNum type="arabicPeriod"/>
            </a:pPr>
            <a:r>
              <a:rPr lang="hu-HU" altLang="hu-HU" sz="2000" dirty="0" err="1">
                <a:latin typeface="Cronos Pro" pitchFamily="34" charset="-18"/>
                <a:sym typeface="Helvetica" charset="0"/>
              </a:rPr>
              <a:t>Mozzarella</a:t>
            </a:r>
            <a:endParaRPr lang="hu-HU" altLang="hu-HU" sz="2000" dirty="0">
              <a:latin typeface="Cronos Pro" pitchFamily="34" charset="-18"/>
              <a:sym typeface="Helvetica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hu-HU" altLang="hu-HU" sz="2000" dirty="0">
                <a:latin typeface="Cronos Pro" pitchFamily="34" charset="-18"/>
                <a:sym typeface="Helvetica" charset="0"/>
              </a:rPr>
              <a:t>Nyers </a:t>
            </a:r>
            <a:r>
              <a:rPr lang="hu-HU" altLang="hu-HU" sz="2000" dirty="0" err="1">
                <a:latin typeface="Cronos Pro" pitchFamily="34" charset="-18"/>
                <a:sym typeface="Helvetica" charset="0"/>
              </a:rPr>
              <a:t>darálthús</a:t>
            </a:r>
            <a:endParaRPr lang="hu-HU" altLang="hu-HU" sz="2000" dirty="0">
              <a:latin typeface="Cronos Pro" pitchFamily="34" charset="-18"/>
              <a:sym typeface="Helvetica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hu-HU" altLang="hu-HU" sz="2000" dirty="0">
                <a:latin typeface="Cronos Pro" pitchFamily="34" charset="-18"/>
                <a:sym typeface="Helvetica" charset="0"/>
              </a:rPr>
              <a:t>Fagyasztott borsó</a:t>
            </a:r>
          </a:p>
          <a:p>
            <a:pPr marL="457200" indent="-457200">
              <a:buFont typeface="+mj-lt"/>
              <a:buAutoNum type="arabicPeriod"/>
            </a:pPr>
            <a:r>
              <a:rPr lang="hu-HU" altLang="hu-HU" sz="2000" b="1" dirty="0">
                <a:latin typeface="Cronos Pro" pitchFamily="34" charset="-18"/>
                <a:sym typeface="Helvetica" charset="0"/>
              </a:rPr>
              <a:t>Csokis jégkrém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9" dur="500"/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ED63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ED63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500890" y="6324501"/>
            <a:ext cx="7862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Mese habbal, szülinappal</a:t>
            </a:r>
            <a:r>
              <a:rPr lang="hu-HU" sz="28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 </a:t>
            </a:r>
            <a:r>
              <a:rPr lang="hu-HU" sz="2800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– Bevezetés az élelmiszerbiztonság világába</a:t>
            </a:r>
          </a:p>
          <a:p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212622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>
                <a:latin typeface="Cronos Pro Caption" panose="020C0502030503020304" pitchFamily="34" charset="0"/>
              </a:rPr>
              <a:t>3/9</a:t>
            </a:r>
            <a:endParaRPr lang="hu-HU" sz="2400" dirty="0">
              <a:latin typeface="Cronos Pro Caption" panose="020C05020305030203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4ED6DC-0267-4C38-8CB5-1B59D5D06653}" type="slidenum">
              <a:rPr lang="hu-HU" sz="2400" b="1" smtClean="0">
                <a:solidFill>
                  <a:schemeClr val="bg1"/>
                </a:solidFill>
                <a:latin typeface="Cronos Pro Caption" panose="020C0502030503020304" pitchFamily="34" charset="0"/>
              </a:rPr>
              <a:pPr algn="r"/>
              <a:t>28</a:t>
            </a:fld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220686" y="1052689"/>
            <a:ext cx="9971314" cy="81173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r>
              <a:rPr lang="hu-HU" altLang="hu-HU" sz="2800" b="1" i="1" baseline="30000" dirty="0">
                <a:latin typeface="Cronos Pro Caption" panose="020C0502030503020304" pitchFamily="34" charset="0"/>
                <a:sym typeface="Helvetica" charset="0"/>
              </a:rPr>
              <a:t>Bevásárláskor milyen sorrendben tesszük az élelmiszereket a kosárba?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239487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>
                <a:latin typeface="Cronos Pro Caption" panose="020C0502030503020304" pitchFamily="34" charset="0"/>
              </a:rPr>
              <a:t>JÁTÉK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2885705" y="2155114"/>
            <a:ext cx="8217724" cy="3176905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>
              <a:buFont typeface="Calibri" pitchFamily="34" charset="0"/>
              <a:buAutoNum type="alphaUcPeriod"/>
            </a:pPr>
            <a:r>
              <a:rPr lang="hu-HU" altLang="hu-HU" sz="2800" dirty="0">
                <a:latin typeface="Cronos Pro Light Caption" pitchFamily="34" charset="-18"/>
              </a:rPr>
              <a:t> Ahogy éppen eszünkbe jut</a:t>
            </a:r>
            <a:br>
              <a:rPr lang="hu-HU" altLang="hu-HU" sz="2800" dirty="0">
                <a:latin typeface="Cronos Pro Light Caption" pitchFamily="34" charset="-18"/>
              </a:rPr>
            </a:br>
            <a:endParaRPr lang="hu-HU" altLang="hu-HU" sz="2800" dirty="0">
              <a:latin typeface="Cronos Pro Light Caption" pitchFamily="34" charset="-18"/>
            </a:endParaRPr>
          </a:p>
          <a:p>
            <a:pPr>
              <a:buFont typeface="Calibri" pitchFamily="34" charset="0"/>
              <a:buAutoNum type="alphaUcPeriod"/>
            </a:pPr>
            <a:r>
              <a:rPr lang="hu-HU" altLang="hu-HU" sz="2800" dirty="0">
                <a:latin typeface="Cronos Pro Light Caption" pitchFamily="34" charset="-18"/>
              </a:rPr>
              <a:t> Ahogy a kezünk ügyébe akadnak</a:t>
            </a:r>
            <a:br>
              <a:rPr lang="hu-HU" altLang="hu-HU" sz="2800" dirty="0">
                <a:latin typeface="Cronos Pro Light Caption" pitchFamily="34" charset="-18"/>
              </a:rPr>
            </a:br>
            <a:endParaRPr lang="hu-HU" altLang="hu-HU" sz="2800" dirty="0">
              <a:latin typeface="Cronos Pro Light Caption" pitchFamily="34" charset="-18"/>
            </a:endParaRPr>
          </a:p>
          <a:p>
            <a:pPr>
              <a:buFont typeface="Calibri" pitchFamily="34" charset="0"/>
              <a:buAutoNum type="alphaUcPeriod"/>
            </a:pPr>
            <a:r>
              <a:rPr lang="hu-HU" altLang="hu-HU" sz="2800" dirty="0">
                <a:latin typeface="Cronos Pro Light Caption" pitchFamily="34" charset="-18"/>
              </a:rPr>
              <a:t> Hűtést nem igénylő -, hűtött -, fagyasztott termékek</a:t>
            </a:r>
            <a:br>
              <a:rPr lang="hu-HU" altLang="hu-HU" sz="2800" dirty="0">
                <a:latin typeface="Cronos Pro Light Caption" pitchFamily="34" charset="-18"/>
              </a:rPr>
            </a:br>
            <a:endParaRPr lang="hu-HU" altLang="hu-HU" sz="2800" dirty="0">
              <a:latin typeface="Cronos Pro Light Caption" pitchFamily="34" charset="-18"/>
            </a:endParaRPr>
          </a:p>
          <a:p>
            <a:pPr>
              <a:buFont typeface="Calibri" pitchFamily="34" charset="0"/>
              <a:buAutoNum type="alphaUcPeriod"/>
            </a:pPr>
            <a:r>
              <a:rPr lang="hu-HU" altLang="hu-HU" sz="2800" dirty="0">
                <a:latin typeface="Cronos Pro Light Caption" pitchFamily="34" charset="-18"/>
              </a:rPr>
              <a:t> Fagyasztott -, hűtött -, hűtést nem igénylő termékek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ED63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500890" y="6324501"/>
            <a:ext cx="7862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Mese habbal, szülinappal</a:t>
            </a:r>
            <a:r>
              <a:rPr lang="hu-HU" sz="28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 </a:t>
            </a:r>
            <a:r>
              <a:rPr lang="hu-HU" sz="2800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– Bevezetés az élelmiszerbiztonság világába</a:t>
            </a:r>
          </a:p>
          <a:p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212622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>
                <a:latin typeface="Cronos Pro Caption" panose="020C0502030503020304" pitchFamily="34" charset="0"/>
              </a:rPr>
              <a:t>4/9</a:t>
            </a:r>
            <a:endParaRPr lang="hu-HU" sz="2400" dirty="0">
              <a:latin typeface="Cronos Pro Caption" panose="020C05020305030203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4BA05C3-FCBD-42A4-A47D-05BC62581D0F}" type="slidenum">
              <a:rPr lang="hu-HU" sz="2400" b="1" smtClean="0">
                <a:solidFill>
                  <a:schemeClr val="bg1"/>
                </a:solidFill>
                <a:latin typeface="Cronos Pro Caption" panose="020C0502030503020304" pitchFamily="34" charset="0"/>
              </a:rPr>
              <a:pPr algn="r"/>
              <a:t>29</a:t>
            </a:fld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220686" y="1052689"/>
            <a:ext cx="9971314" cy="81173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r>
              <a:rPr lang="hu-HU" altLang="hu-HU" sz="2800" b="1" i="1" baseline="30000" dirty="0">
                <a:latin typeface="Cronos Pro Caption" panose="020C0502030503020304" pitchFamily="34" charset="0"/>
                <a:sym typeface="Helvetica" charset="0"/>
              </a:rPr>
              <a:t>Milyen termékeket kell hűtőtáskában hazavinni a boltból? (Több válasz is helyes lehet!)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239487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>
                <a:latin typeface="Cronos Pro Caption" panose="020C0502030503020304" pitchFamily="34" charset="0"/>
              </a:rPr>
              <a:t>JÁTÉK</a:t>
            </a:r>
          </a:p>
        </p:txBody>
      </p:sp>
      <p:pic>
        <p:nvPicPr>
          <p:cNvPr id="14" name="Kép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9263" y="2275485"/>
            <a:ext cx="1584325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Kép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6963" y="3859810"/>
            <a:ext cx="1584325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Kép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3588" y="2261198"/>
            <a:ext cx="1654175" cy="110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Kép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3763" y="3856635"/>
            <a:ext cx="1589088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Kép 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7963" y="3928073"/>
            <a:ext cx="1565275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Kép 8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16038" y="2275485"/>
            <a:ext cx="1584325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Kép 9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300688" y="2285010"/>
            <a:ext cx="1582738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Szövegdoboz 10"/>
          <p:cNvSpPr txBox="1">
            <a:spLocks noChangeArrowheads="1"/>
          </p:cNvSpPr>
          <p:nvPr/>
        </p:nvSpPr>
        <p:spPr bwMode="auto">
          <a:xfrm>
            <a:off x="2844326" y="3315298"/>
            <a:ext cx="18526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hu-HU" dirty="0">
                <a:latin typeface="Cronos Pro" pitchFamily="34" charset="-18"/>
              </a:rPr>
              <a:t>Fagyasztott borsó</a:t>
            </a:r>
          </a:p>
        </p:txBody>
      </p:sp>
      <p:sp>
        <p:nvSpPr>
          <p:cNvPr id="24" name="Szövegdoboz 14"/>
          <p:cNvSpPr txBox="1">
            <a:spLocks noChangeArrowheads="1"/>
          </p:cNvSpPr>
          <p:nvPr/>
        </p:nvSpPr>
        <p:spPr bwMode="auto">
          <a:xfrm>
            <a:off x="4981101" y="3340698"/>
            <a:ext cx="18526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hu-HU">
                <a:latin typeface="Cronos Pro" pitchFamily="34" charset="-18"/>
              </a:rPr>
              <a:t>Fűszerek</a:t>
            </a:r>
          </a:p>
        </p:txBody>
      </p:sp>
      <p:sp>
        <p:nvSpPr>
          <p:cNvPr id="25" name="Szövegdoboz 15"/>
          <p:cNvSpPr txBox="1">
            <a:spLocks noChangeArrowheads="1"/>
          </p:cNvSpPr>
          <p:nvPr/>
        </p:nvSpPr>
        <p:spPr bwMode="auto">
          <a:xfrm>
            <a:off x="7003576" y="3315298"/>
            <a:ext cx="1854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hu-HU">
                <a:latin typeface="Cronos Pro" pitchFamily="34" charset="-18"/>
              </a:rPr>
              <a:t>Keksz</a:t>
            </a:r>
          </a:p>
        </p:txBody>
      </p:sp>
      <p:sp>
        <p:nvSpPr>
          <p:cNvPr id="26" name="Szövegdoboz 16"/>
          <p:cNvSpPr txBox="1">
            <a:spLocks noChangeArrowheads="1"/>
          </p:cNvSpPr>
          <p:nvPr/>
        </p:nvSpPr>
        <p:spPr bwMode="auto">
          <a:xfrm>
            <a:off x="9165751" y="3315298"/>
            <a:ext cx="18526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hu-HU">
                <a:latin typeface="Cronos Pro" pitchFamily="34" charset="-18"/>
              </a:rPr>
              <a:t>Friss eper</a:t>
            </a:r>
          </a:p>
        </p:txBody>
      </p:sp>
      <p:sp>
        <p:nvSpPr>
          <p:cNvPr id="27" name="Szövegdoboz 17"/>
          <p:cNvSpPr txBox="1">
            <a:spLocks noChangeArrowheads="1"/>
          </p:cNvSpPr>
          <p:nvPr/>
        </p:nvSpPr>
        <p:spPr bwMode="auto">
          <a:xfrm>
            <a:off x="3863501" y="4975823"/>
            <a:ext cx="18526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hu-HU" dirty="0">
                <a:latin typeface="Cronos Pro" pitchFamily="34" charset="-18"/>
              </a:rPr>
              <a:t>Fagylalt</a:t>
            </a:r>
          </a:p>
        </p:txBody>
      </p:sp>
      <p:sp>
        <p:nvSpPr>
          <p:cNvPr id="28" name="Szövegdoboz 18"/>
          <p:cNvSpPr txBox="1">
            <a:spLocks noChangeArrowheads="1"/>
          </p:cNvSpPr>
          <p:nvPr/>
        </p:nvSpPr>
        <p:spPr bwMode="auto">
          <a:xfrm>
            <a:off x="6033613" y="4971060"/>
            <a:ext cx="1852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hu-HU">
                <a:latin typeface="Cronos Pro" pitchFamily="34" charset="-18"/>
              </a:rPr>
              <a:t>Banán</a:t>
            </a:r>
          </a:p>
        </p:txBody>
      </p:sp>
      <p:sp>
        <p:nvSpPr>
          <p:cNvPr id="29" name="Szövegdoboz 19"/>
          <p:cNvSpPr txBox="1">
            <a:spLocks noChangeArrowheads="1"/>
          </p:cNvSpPr>
          <p:nvPr/>
        </p:nvSpPr>
        <p:spPr bwMode="auto">
          <a:xfrm>
            <a:off x="8372001" y="4915498"/>
            <a:ext cx="1852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hu-HU">
                <a:latin typeface="Cronos Pro" pitchFamily="34" charset="-18"/>
              </a:rPr>
              <a:t>Konzerv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ED63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ED63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500890" y="6324501"/>
            <a:ext cx="7862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Mese habbal, szülinappal</a:t>
            </a:r>
            <a:r>
              <a:rPr lang="hu-HU" sz="28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 </a:t>
            </a:r>
            <a:r>
              <a:rPr lang="hu-HU" sz="2800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– Bevezetés az élelmiszerbiztonság világába</a:t>
            </a:r>
          </a:p>
          <a:p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212622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>
                <a:latin typeface="Cronos Pro Caption" panose="020C0502030503020304" pitchFamily="34" charset="0"/>
              </a:rPr>
              <a:t>Mit nevezünk élelmiszernek?</a:t>
            </a:r>
            <a:endParaRPr lang="hu-HU" sz="2400" dirty="0">
              <a:latin typeface="Cronos Pro Caption" panose="020C05020305030203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491F9F4-0277-45AA-9273-F6BF5EE505BD}" type="slidenum">
              <a:rPr lang="hu-HU" sz="2400" b="1" smtClean="0">
                <a:solidFill>
                  <a:schemeClr val="bg1"/>
                </a:solidFill>
                <a:latin typeface="Cronos Pro Caption" panose="020C0502030503020304" pitchFamily="34" charset="0"/>
              </a:rPr>
              <a:pPr algn="r"/>
              <a:t>3</a:t>
            </a:fld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220686" y="1052689"/>
            <a:ext cx="9971314" cy="685799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r>
              <a:rPr lang="hu-HU" altLang="hu-HU" sz="2800" b="1" i="1" baseline="30000" dirty="0">
                <a:latin typeface="Cronos Pro Caption" panose="020C0502030503020304" pitchFamily="34" charset="0"/>
                <a:sym typeface="Helvetica" charset="0"/>
              </a:rPr>
              <a:t>Minden emberi fogyasztásra szánt vagy arra alkalmas termék. </a:t>
            </a:r>
            <a:br>
              <a:rPr lang="hu-HU" altLang="hu-HU" sz="2800" b="1" i="1" baseline="30000" dirty="0">
                <a:latin typeface="Cronos Pro Caption" panose="020C0502030503020304" pitchFamily="34" charset="0"/>
                <a:sym typeface="Helvetica" charset="0"/>
              </a:rPr>
            </a:br>
            <a:r>
              <a:rPr lang="hu-HU" altLang="hu-HU" sz="2800" i="1" baseline="30000" dirty="0">
                <a:latin typeface="Cronos Pro Caption" panose="020C0502030503020304" pitchFamily="34" charset="0"/>
                <a:sym typeface="Helvetica" charset="0"/>
              </a:rPr>
              <a:t>(beleértve a nyers vagy akár technológiai folyamatok által előállított anyagot)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239487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>
                <a:latin typeface="Cronos Pro Caption" panose="020C0502030503020304" pitchFamily="34" charset="0"/>
              </a:rPr>
              <a:t>Alapok</a:t>
            </a:r>
          </a:p>
        </p:txBody>
      </p:sp>
      <p:sp>
        <p:nvSpPr>
          <p:cNvPr id="39" name="Téglalap 38"/>
          <p:cNvSpPr/>
          <p:nvPr/>
        </p:nvSpPr>
        <p:spPr bwMode="auto">
          <a:xfrm>
            <a:off x="2562579" y="2485417"/>
            <a:ext cx="9144000" cy="576262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45720" rIns="45720" anchor="ctr">
            <a:spAutoFit/>
          </a:bodyPr>
          <a:lstStyle/>
          <a:p>
            <a:pPr eaLnBrk="1">
              <a:defRPr/>
            </a:pPr>
            <a:endParaRPr lang="hu-HU">
              <a:ea typeface="Calibri" pitchFamily="34" charset="0"/>
            </a:endParaRPr>
          </a:p>
        </p:txBody>
      </p:sp>
      <p:sp>
        <p:nvSpPr>
          <p:cNvPr id="40" name="Téglalap 39"/>
          <p:cNvSpPr/>
          <p:nvPr/>
        </p:nvSpPr>
        <p:spPr bwMode="auto">
          <a:xfrm>
            <a:off x="2562579" y="4524905"/>
            <a:ext cx="9144000" cy="574675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45720" rIns="45720" anchor="ctr">
            <a:spAutoFit/>
          </a:bodyPr>
          <a:lstStyle/>
          <a:p>
            <a:pPr eaLnBrk="1">
              <a:defRPr/>
            </a:pPr>
            <a:endParaRPr lang="hu-HU">
              <a:ea typeface="Calibri" pitchFamily="34" charset="0"/>
            </a:endParaRPr>
          </a:p>
        </p:txBody>
      </p:sp>
      <p:pic>
        <p:nvPicPr>
          <p:cNvPr id="41" name="Kép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0529" y="2148867"/>
            <a:ext cx="1644650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2" name="Kép 6"/>
          <p:cNvPicPr>
            <a:picLocks noChangeAspect="1"/>
          </p:cNvPicPr>
          <p:nvPr/>
        </p:nvPicPr>
        <p:blipFill>
          <a:blip r:embed="rId4" cstate="print"/>
          <a:srcRect l="5399"/>
          <a:stretch>
            <a:fillRect/>
          </a:stretch>
        </p:blipFill>
        <p:spPr bwMode="auto">
          <a:xfrm>
            <a:off x="4470754" y="2150454"/>
            <a:ext cx="1770063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3" name="Kép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98404" y="2182204"/>
            <a:ext cx="1852613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4" name="Kép 10"/>
          <p:cNvPicPr>
            <a:picLocks noChangeAspect="1"/>
          </p:cNvPicPr>
          <p:nvPr/>
        </p:nvPicPr>
        <p:blipFill>
          <a:blip r:embed="rId6" cstate="print"/>
          <a:srcRect l="30655"/>
          <a:stretch>
            <a:fillRect/>
          </a:stretch>
        </p:blipFill>
        <p:spPr bwMode="auto">
          <a:xfrm>
            <a:off x="6410679" y="2148867"/>
            <a:ext cx="13081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5" name="Kép 12"/>
          <p:cNvPicPr>
            <a:picLocks noChangeAspect="1"/>
          </p:cNvPicPr>
          <p:nvPr/>
        </p:nvPicPr>
        <p:blipFill>
          <a:blip r:embed="rId7" cstate="print"/>
          <a:srcRect r="6537"/>
          <a:stretch>
            <a:fillRect/>
          </a:stretch>
        </p:blipFill>
        <p:spPr bwMode="auto">
          <a:xfrm>
            <a:off x="7893404" y="2148867"/>
            <a:ext cx="1751013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6" name="Kép 1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10679" y="4158192"/>
            <a:ext cx="1309688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7" name="Kép 14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93404" y="4158192"/>
            <a:ext cx="1744663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8" name="Kép 15"/>
          <p:cNvPicPr>
            <a:picLocks noChangeAspect="1"/>
          </p:cNvPicPr>
          <p:nvPr/>
        </p:nvPicPr>
        <p:blipFill>
          <a:blip r:embed="rId10" cstate="print"/>
          <a:srcRect l="11710" r="12128"/>
          <a:stretch>
            <a:fillRect/>
          </a:stretch>
        </p:blipFill>
        <p:spPr bwMode="auto">
          <a:xfrm>
            <a:off x="4470754" y="4158192"/>
            <a:ext cx="1770063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9" name="Kép 16"/>
          <p:cNvPicPr>
            <a:picLocks noChangeAspect="1"/>
          </p:cNvPicPr>
          <p:nvPr/>
        </p:nvPicPr>
        <p:blipFill>
          <a:blip r:embed="rId11" cstate="print"/>
          <a:srcRect r="1228"/>
          <a:stretch>
            <a:fillRect/>
          </a:stretch>
        </p:blipFill>
        <p:spPr bwMode="auto">
          <a:xfrm>
            <a:off x="9777767" y="4158192"/>
            <a:ext cx="1873250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0" name="Kép 17"/>
          <p:cNvPicPr>
            <a:picLocks noChangeAspect="1"/>
          </p:cNvPicPr>
          <p:nvPr/>
        </p:nvPicPr>
        <p:blipFill>
          <a:blip r:embed="rId12" cstate="print"/>
          <a:srcRect t="37073" r="72533" b="35371"/>
          <a:stretch>
            <a:fillRect/>
          </a:stretch>
        </p:blipFill>
        <p:spPr bwMode="auto">
          <a:xfrm>
            <a:off x="2643542" y="1810729"/>
            <a:ext cx="3159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Kép 26"/>
          <p:cNvPicPr>
            <a:picLocks noChangeAspect="1"/>
          </p:cNvPicPr>
          <p:nvPr/>
        </p:nvPicPr>
        <p:blipFill>
          <a:blip r:embed="rId12" cstate="print"/>
          <a:srcRect t="37073" r="72533" b="35371"/>
          <a:stretch>
            <a:fillRect/>
          </a:stretch>
        </p:blipFill>
        <p:spPr bwMode="auto">
          <a:xfrm>
            <a:off x="4470754" y="1794854"/>
            <a:ext cx="3159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Kép 27"/>
          <p:cNvPicPr>
            <a:picLocks noChangeAspect="1"/>
          </p:cNvPicPr>
          <p:nvPr/>
        </p:nvPicPr>
        <p:blipFill>
          <a:blip r:embed="rId12" cstate="print"/>
          <a:srcRect t="37073" r="72533" b="35371"/>
          <a:stretch>
            <a:fillRect/>
          </a:stretch>
        </p:blipFill>
        <p:spPr bwMode="auto">
          <a:xfrm>
            <a:off x="6410679" y="1812317"/>
            <a:ext cx="3159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" name="Kép 28"/>
          <p:cNvPicPr>
            <a:picLocks noChangeAspect="1"/>
          </p:cNvPicPr>
          <p:nvPr/>
        </p:nvPicPr>
        <p:blipFill>
          <a:blip r:embed="rId12" cstate="print"/>
          <a:srcRect t="37073" r="72533" b="35371"/>
          <a:stretch>
            <a:fillRect/>
          </a:stretch>
        </p:blipFill>
        <p:spPr bwMode="auto">
          <a:xfrm>
            <a:off x="7893404" y="1810729"/>
            <a:ext cx="317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" name="Kép 29"/>
          <p:cNvPicPr>
            <a:picLocks noChangeAspect="1"/>
          </p:cNvPicPr>
          <p:nvPr/>
        </p:nvPicPr>
        <p:blipFill>
          <a:blip r:embed="rId12" cstate="print"/>
          <a:srcRect t="37073" r="72533" b="35371"/>
          <a:stretch>
            <a:fillRect/>
          </a:stretch>
        </p:blipFill>
        <p:spPr bwMode="auto">
          <a:xfrm>
            <a:off x="9777767" y="1845654"/>
            <a:ext cx="315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Kép 18"/>
          <p:cNvPicPr>
            <a:picLocks noChangeAspect="1"/>
          </p:cNvPicPr>
          <p:nvPr/>
        </p:nvPicPr>
        <p:blipFill>
          <a:blip r:embed="rId13" cstate="print"/>
          <a:srcRect l="34654" t="37051" r="35976" b="35373"/>
          <a:stretch>
            <a:fillRect/>
          </a:stretch>
        </p:blipFill>
        <p:spPr bwMode="auto">
          <a:xfrm>
            <a:off x="2670529" y="3823230"/>
            <a:ext cx="3365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" name="Kép 31"/>
          <p:cNvPicPr>
            <a:picLocks noChangeAspect="1"/>
          </p:cNvPicPr>
          <p:nvPr/>
        </p:nvPicPr>
        <p:blipFill>
          <a:blip r:embed="rId13" cstate="print"/>
          <a:srcRect l="34654" t="37051" r="35976" b="35373"/>
          <a:stretch>
            <a:fillRect/>
          </a:stretch>
        </p:blipFill>
        <p:spPr bwMode="auto">
          <a:xfrm>
            <a:off x="4459642" y="3807355"/>
            <a:ext cx="338137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Kép 32"/>
          <p:cNvPicPr>
            <a:picLocks noChangeAspect="1"/>
          </p:cNvPicPr>
          <p:nvPr/>
        </p:nvPicPr>
        <p:blipFill>
          <a:blip r:embed="rId13" cstate="print"/>
          <a:srcRect l="34654" t="37051" r="35976" b="35373"/>
          <a:stretch>
            <a:fillRect/>
          </a:stretch>
        </p:blipFill>
        <p:spPr bwMode="auto">
          <a:xfrm>
            <a:off x="6390042" y="3807355"/>
            <a:ext cx="3365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Kép 33"/>
          <p:cNvPicPr>
            <a:picLocks noChangeAspect="1"/>
          </p:cNvPicPr>
          <p:nvPr/>
        </p:nvPicPr>
        <p:blipFill>
          <a:blip r:embed="rId13" cstate="print"/>
          <a:srcRect l="34654" t="37051" r="35976" b="35373"/>
          <a:stretch>
            <a:fillRect/>
          </a:stretch>
        </p:blipFill>
        <p:spPr bwMode="auto">
          <a:xfrm>
            <a:off x="7883879" y="3807355"/>
            <a:ext cx="3365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" name="Kép 34"/>
          <p:cNvPicPr>
            <a:picLocks noChangeAspect="1"/>
          </p:cNvPicPr>
          <p:nvPr/>
        </p:nvPicPr>
        <p:blipFill>
          <a:blip r:embed="rId13" cstate="print"/>
          <a:srcRect l="34654" t="37051" r="35976" b="35373"/>
          <a:stretch>
            <a:fillRect/>
          </a:stretch>
        </p:blipFill>
        <p:spPr bwMode="auto">
          <a:xfrm>
            <a:off x="9777767" y="3807355"/>
            <a:ext cx="3365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" name="Kép 2"/>
          <p:cNvPicPr>
            <a:picLocks noChangeAspect="1"/>
          </p:cNvPicPr>
          <p:nvPr/>
        </p:nvPicPr>
        <p:blipFill>
          <a:blip r:embed="rId14" cstate="print"/>
          <a:srcRect r="8075"/>
          <a:stretch>
            <a:fillRect/>
          </a:stretch>
        </p:blipFill>
        <p:spPr bwMode="auto">
          <a:xfrm>
            <a:off x="2670529" y="4158192"/>
            <a:ext cx="164465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500890" y="6324501"/>
            <a:ext cx="7862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Mese habbal, szülinappal</a:t>
            </a:r>
            <a:r>
              <a:rPr lang="hu-HU" sz="28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 </a:t>
            </a:r>
            <a:r>
              <a:rPr lang="hu-HU" sz="2800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– Bevezetés az élelmiszerbiztonság világába</a:t>
            </a:r>
          </a:p>
          <a:p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212622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>
                <a:latin typeface="Cronos Pro Caption" panose="020C0502030503020304" pitchFamily="34" charset="0"/>
              </a:rPr>
              <a:t>5/9</a:t>
            </a:r>
            <a:endParaRPr lang="hu-HU" sz="2400" dirty="0">
              <a:latin typeface="Cronos Pro Caption" panose="020C05020305030203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A82DF92-BA42-400C-9414-F36A75AB3AAD}" type="slidenum">
              <a:rPr lang="hu-HU" sz="2400" b="1" smtClean="0">
                <a:solidFill>
                  <a:schemeClr val="bg1"/>
                </a:solidFill>
                <a:latin typeface="Cronos Pro Caption" panose="020C0502030503020304" pitchFamily="34" charset="0"/>
              </a:rPr>
              <a:pPr algn="r"/>
              <a:t>30</a:t>
            </a:fld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220686" y="1052689"/>
            <a:ext cx="9971314" cy="81173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r>
              <a:rPr lang="pt-BR" altLang="hu-HU" sz="2800" b="1" i="1" baseline="30000" dirty="0">
                <a:latin typeface="Cronos Pro Caption" panose="020C0502030503020304" pitchFamily="34" charset="0"/>
                <a:sym typeface="Helvetica" charset="0"/>
              </a:rPr>
              <a:t>Vásárlás után melyik a helyes útvonal?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239487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>
                <a:latin typeface="Cronos Pro Caption" panose="020C0502030503020304" pitchFamily="34" charset="0"/>
              </a:rPr>
              <a:t>JÁTÉK</a:t>
            </a:r>
          </a:p>
        </p:txBody>
      </p:sp>
      <p:sp>
        <p:nvSpPr>
          <p:cNvPr id="30" name="Téglalap 29"/>
          <p:cNvSpPr/>
          <p:nvPr/>
        </p:nvSpPr>
        <p:spPr>
          <a:xfrm>
            <a:off x="2798619" y="2365698"/>
            <a:ext cx="796042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UcPeriod"/>
              <a:defRPr/>
            </a:pPr>
            <a:r>
              <a:rPr lang="hu-HU" sz="2800" dirty="0">
                <a:latin typeface="Cronos Pro" pitchFamily="34" charset="-18"/>
              </a:rPr>
              <a:t>Bolt – Mozi – Otthon</a:t>
            </a:r>
            <a:br>
              <a:rPr lang="hu-HU" sz="2800" dirty="0">
                <a:latin typeface="Cronos Pro" pitchFamily="34" charset="-18"/>
              </a:rPr>
            </a:br>
            <a:endParaRPr lang="hu-HU" sz="2800" dirty="0">
              <a:latin typeface="Cronos Pro" pitchFamily="34" charset="-18"/>
            </a:endParaRPr>
          </a:p>
          <a:p>
            <a:pPr marL="514350" indent="-514350">
              <a:buFont typeface="+mj-lt"/>
              <a:buAutoNum type="alphaUcPeriod"/>
              <a:defRPr/>
            </a:pPr>
            <a:r>
              <a:rPr lang="hu-HU" sz="2800" dirty="0">
                <a:latin typeface="Cronos Pro" pitchFamily="34" charset="-18"/>
              </a:rPr>
              <a:t>Bolt – Nagymama – Fagylaltozó – Otthon</a:t>
            </a:r>
            <a:br>
              <a:rPr lang="hu-HU" sz="2800" dirty="0">
                <a:latin typeface="Cronos Pro" pitchFamily="34" charset="-18"/>
              </a:rPr>
            </a:br>
            <a:endParaRPr lang="hu-HU" sz="2800" dirty="0">
              <a:latin typeface="Cronos Pro" pitchFamily="34" charset="-18"/>
            </a:endParaRPr>
          </a:p>
          <a:p>
            <a:pPr marL="514350" indent="-514350">
              <a:buFont typeface="+mj-lt"/>
              <a:buAutoNum type="alphaUcPeriod"/>
              <a:defRPr/>
            </a:pPr>
            <a:r>
              <a:rPr lang="hu-HU" sz="2800" dirty="0">
                <a:latin typeface="Cronos Pro" pitchFamily="34" charset="-18"/>
              </a:rPr>
              <a:t>Bolt – Otthon</a:t>
            </a:r>
            <a:br>
              <a:rPr lang="hu-HU" sz="2800" dirty="0">
                <a:latin typeface="Cronos Pro" pitchFamily="34" charset="-18"/>
              </a:rPr>
            </a:br>
            <a:endParaRPr lang="hu-HU" sz="2800" dirty="0">
              <a:latin typeface="Cronos Pro" pitchFamily="34" charset="-18"/>
            </a:endParaRPr>
          </a:p>
          <a:p>
            <a:pPr marL="514350" indent="-514350">
              <a:buFont typeface="+mj-lt"/>
              <a:buAutoNum type="alphaUcPeriod"/>
              <a:defRPr/>
            </a:pPr>
            <a:r>
              <a:rPr lang="hu-HU" sz="2800" dirty="0">
                <a:latin typeface="Cronos Pro" pitchFamily="34" charset="-18"/>
              </a:rPr>
              <a:t>Bolt – Gyorsétterem – Otthon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ED63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500890" y="6324501"/>
            <a:ext cx="7862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Mese habbal, szülinappal</a:t>
            </a:r>
            <a:r>
              <a:rPr lang="hu-HU" sz="28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 </a:t>
            </a:r>
            <a:r>
              <a:rPr lang="hu-HU" sz="2800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– Bevezetés az élelmiszerbiztonság világába</a:t>
            </a:r>
          </a:p>
          <a:p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212622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>
                <a:latin typeface="Cronos Pro Caption" panose="020C0502030503020304" pitchFamily="34" charset="0"/>
              </a:rPr>
              <a:t>6/9</a:t>
            </a:r>
            <a:endParaRPr lang="hu-HU" sz="2400" dirty="0">
              <a:latin typeface="Cronos Pro Caption" panose="020C05020305030203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5969393-44D4-4FAC-A55C-65B1EF8385A0}" type="slidenum">
              <a:rPr lang="hu-HU" sz="2400" b="1" smtClean="0">
                <a:solidFill>
                  <a:schemeClr val="bg1"/>
                </a:solidFill>
                <a:latin typeface="Cronos Pro Caption" panose="020C0502030503020304" pitchFamily="34" charset="0"/>
              </a:rPr>
              <a:pPr algn="r"/>
              <a:t>31</a:t>
            </a:fld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220686" y="1052689"/>
            <a:ext cx="9971314" cy="81173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pt-BR" altLang="hu-HU" sz="2800" b="1" i="1" baseline="30000" dirty="0">
                <a:latin typeface="Cronos Pro Caption" panose="020C0502030503020304" pitchFamily="34" charset="0"/>
                <a:sym typeface="Helvetica" charset="0"/>
              </a:rPr>
              <a:t>Mire kell odafigyelni kézmosáskor? (Több válasz is helyes lehet!)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239487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>
                <a:latin typeface="Cronos Pro Caption" panose="020C0502030503020304" pitchFamily="34" charset="0"/>
              </a:rPr>
              <a:t>JÁTÉK</a:t>
            </a:r>
          </a:p>
        </p:txBody>
      </p:sp>
      <p:sp>
        <p:nvSpPr>
          <p:cNvPr id="30" name="Szövegdoboz 29"/>
          <p:cNvSpPr txBox="1"/>
          <p:nvPr/>
        </p:nvSpPr>
        <p:spPr>
          <a:xfrm>
            <a:off x="2347355" y="1706584"/>
            <a:ext cx="9844645" cy="4104065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>
              <a:buFont typeface="Calibri" pitchFamily="34" charset="0"/>
              <a:buAutoNum type="alphaUcPeriod"/>
            </a:pPr>
            <a:r>
              <a:rPr lang="hu-HU" altLang="hu-HU" sz="2400" dirty="0">
                <a:latin typeface="Cronos Pro" pitchFamily="34" charset="-18"/>
              </a:rPr>
              <a:t> A koszos kezünkkel a lehető legtöbb dolgot összefogdossuk kézmosás előtt</a:t>
            </a:r>
            <a:br>
              <a:rPr lang="hu-HU" altLang="hu-HU" sz="2400" dirty="0">
                <a:latin typeface="Cronos Pro" pitchFamily="34" charset="-18"/>
              </a:rPr>
            </a:br>
            <a:endParaRPr lang="hu-HU" altLang="hu-HU" sz="2400" dirty="0">
              <a:latin typeface="Cronos Pro" pitchFamily="34" charset="-18"/>
            </a:endParaRPr>
          </a:p>
          <a:p>
            <a:pPr>
              <a:buFont typeface="Calibri" pitchFamily="34" charset="0"/>
              <a:buAutoNum type="alphaUcPeriod"/>
            </a:pPr>
            <a:r>
              <a:rPr lang="hu-HU" altLang="hu-HU" sz="2400" dirty="0">
                <a:latin typeface="Cronos Pro" pitchFamily="34" charset="-18"/>
              </a:rPr>
              <a:t> Minél gyorsabban legyünk túl rajta</a:t>
            </a:r>
            <a:br>
              <a:rPr lang="hu-HU" altLang="hu-HU" sz="2400" dirty="0">
                <a:latin typeface="Cronos Pro" pitchFamily="34" charset="-18"/>
              </a:rPr>
            </a:br>
            <a:endParaRPr lang="hu-HU" altLang="hu-HU" sz="2400" dirty="0">
              <a:latin typeface="Cronos Pro" pitchFamily="34" charset="-18"/>
            </a:endParaRPr>
          </a:p>
          <a:p>
            <a:pPr>
              <a:buFont typeface="Calibri" pitchFamily="34" charset="0"/>
              <a:buAutoNum type="alphaUcPeriod"/>
            </a:pPr>
            <a:r>
              <a:rPr lang="hu-HU" altLang="hu-HU" sz="2400" dirty="0">
                <a:latin typeface="Cronos Pro" pitchFamily="34" charset="-18"/>
              </a:rPr>
              <a:t> Meleg vizet és szappant is használjunk</a:t>
            </a:r>
            <a:br>
              <a:rPr lang="hu-HU" altLang="hu-HU" sz="2400" dirty="0">
                <a:latin typeface="Cronos Pro" pitchFamily="34" charset="-18"/>
              </a:rPr>
            </a:br>
            <a:endParaRPr lang="hu-HU" altLang="hu-HU" sz="2400" dirty="0">
              <a:latin typeface="Cronos Pro" pitchFamily="34" charset="-18"/>
            </a:endParaRPr>
          </a:p>
          <a:p>
            <a:pPr>
              <a:buFont typeface="Calibri" pitchFamily="34" charset="0"/>
              <a:buAutoNum type="alphaUcPeriod"/>
            </a:pPr>
            <a:r>
              <a:rPr lang="hu-HU" altLang="hu-HU" sz="2400" dirty="0">
                <a:latin typeface="Cronos Pro" pitchFamily="34" charset="-18"/>
              </a:rPr>
              <a:t> Csak hideg vizet használjunk, hogy megfagyjanak a baktériumok</a:t>
            </a:r>
            <a:br>
              <a:rPr lang="hu-HU" altLang="hu-HU" sz="2400" dirty="0">
                <a:latin typeface="Cronos Pro" pitchFamily="34" charset="-18"/>
              </a:rPr>
            </a:br>
            <a:endParaRPr lang="hu-HU" altLang="hu-HU" sz="2400" dirty="0">
              <a:latin typeface="Cronos Pro" pitchFamily="34" charset="-18"/>
            </a:endParaRPr>
          </a:p>
          <a:p>
            <a:pPr>
              <a:buFont typeface="Calibri" pitchFamily="34" charset="0"/>
              <a:buAutoNum type="alphaUcPeriod"/>
            </a:pPr>
            <a:r>
              <a:rPr lang="hu-HU" altLang="hu-HU" sz="2400" dirty="0">
                <a:latin typeface="Cronos Pro" pitchFamily="34" charset="-18"/>
              </a:rPr>
              <a:t> Kézmosás után töröljük szárazra a kezünket</a:t>
            </a:r>
            <a:br>
              <a:rPr lang="hu-HU" altLang="hu-HU" sz="2400" dirty="0">
                <a:latin typeface="Cronos Pro" pitchFamily="34" charset="-18"/>
              </a:rPr>
            </a:br>
            <a:endParaRPr lang="hu-HU" altLang="hu-HU" sz="2400" dirty="0">
              <a:latin typeface="Cronos Pro" pitchFamily="34" charset="-18"/>
            </a:endParaRPr>
          </a:p>
          <a:p>
            <a:pPr>
              <a:buFont typeface="Calibri" pitchFamily="34" charset="0"/>
              <a:buAutoNum type="alphaUcPeriod"/>
            </a:pPr>
            <a:r>
              <a:rPr lang="hu-HU" altLang="hu-HU" sz="2400" dirty="0">
                <a:latin typeface="Cronos Pro" pitchFamily="34" charset="-18"/>
              </a:rPr>
              <a:t> A kézmosás legalább 20 másodpercig tartson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ED63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ED63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ED63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500890" y="6324501"/>
            <a:ext cx="7862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Mese habbal, szülinappal</a:t>
            </a:r>
            <a:r>
              <a:rPr lang="hu-HU" sz="28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 </a:t>
            </a:r>
            <a:r>
              <a:rPr lang="hu-HU" sz="2800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– Bevezetés az élelmiszerbiztonság világába</a:t>
            </a:r>
          </a:p>
          <a:p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212622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>
                <a:latin typeface="Cronos Pro Caption" panose="020C0502030503020304" pitchFamily="34" charset="0"/>
              </a:rPr>
              <a:t>7/9</a:t>
            </a:r>
            <a:endParaRPr lang="hu-HU" sz="2400" dirty="0">
              <a:latin typeface="Cronos Pro Caption" panose="020C05020305030203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E6EFD26-5F4A-40A3-9DA8-3D72E79C05AD}" type="slidenum">
              <a:rPr lang="hu-HU" sz="2400" b="1" smtClean="0">
                <a:solidFill>
                  <a:schemeClr val="bg1"/>
                </a:solidFill>
                <a:latin typeface="Cronos Pro Caption" panose="020C0502030503020304" pitchFamily="34" charset="0"/>
              </a:rPr>
              <a:pPr algn="r"/>
              <a:t>32</a:t>
            </a:fld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220686" y="1052689"/>
            <a:ext cx="9971314" cy="81173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r>
              <a:rPr lang="pt-BR" altLang="hu-HU" sz="2800" b="1" i="1" baseline="30000" dirty="0">
                <a:latin typeface="Cronos Pro Caption" panose="020C0502030503020304" pitchFamily="34" charset="0"/>
                <a:sym typeface="Helvetica" charset="0"/>
              </a:rPr>
              <a:t>Milyen esetben kell külön vágódeszkát és kést használni? 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239487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>
                <a:latin typeface="Cronos Pro Caption" panose="020C0502030503020304" pitchFamily="34" charset="0"/>
              </a:rPr>
              <a:t>JÁTÉK</a:t>
            </a:r>
          </a:p>
        </p:txBody>
      </p:sp>
      <p:sp>
        <p:nvSpPr>
          <p:cNvPr id="12" name="Téglalap 11"/>
          <p:cNvSpPr/>
          <p:nvPr/>
        </p:nvSpPr>
        <p:spPr>
          <a:xfrm>
            <a:off x="2311020" y="213280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UcPeriod"/>
              <a:defRPr/>
            </a:pPr>
            <a:r>
              <a:rPr lang="hu-HU" sz="2800" dirty="0">
                <a:latin typeface="Cronos Pro" pitchFamily="34" charset="-18"/>
              </a:rPr>
              <a:t>Nyers húsok után friss zöldségek szeleteléséhez</a:t>
            </a:r>
            <a:br>
              <a:rPr lang="hu-HU" sz="2800" dirty="0">
                <a:latin typeface="Cronos Pro" pitchFamily="34" charset="-18"/>
              </a:rPr>
            </a:br>
            <a:endParaRPr lang="hu-HU" sz="2800" dirty="0">
              <a:latin typeface="Cronos Pro" pitchFamily="34" charset="-18"/>
            </a:endParaRPr>
          </a:p>
          <a:p>
            <a:pPr marL="514350" indent="-514350">
              <a:buFont typeface="+mj-lt"/>
              <a:buAutoNum type="alphaUcPeriod"/>
              <a:defRPr/>
            </a:pPr>
            <a:r>
              <a:rPr lang="hu-HU" sz="2800" dirty="0">
                <a:latin typeface="Cronos Pro" pitchFamily="34" charset="-18"/>
              </a:rPr>
              <a:t>Saláta, paradicsom, uborka felvágásához</a:t>
            </a:r>
            <a:br>
              <a:rPr lang="hu-HU" sz="2800" dirty="0">
                <a:latin typeface="Cronos Pro" pitchFamily="34" charset="-18"/>
              </a:rPr>
            </a:br>
            <a:endParaRPr lang="hu-HU" sz="2800" dirty="0">
              <a:latin typeface="Cronos Pro" pitchFamily="34" charset="-18"/>
            </a:endParaRPr>
          </a:p>
          <a:p>
            <a:pPr marL="514350" indent="-514350">
              <a:buFont typeface="+mj-lt"/>
              <a:buAutoNum type="alphaUcPeriod"/>
              <a:defRPr/>
            </a:pPr>
            <a:r>
              <a:rPr lang="hu-HU" sz="2800" dirty="0">
                <a:latin typeface="Cronos Pro" pitchFamily="34" charset="-18"/>
              </a:rPr>
              <a:t>Minden ételkészítéskor vadonatúj vágódeszkát és kést kell használni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ED63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Karolina\Creative Cloud Files\SZK\écsó_ovis program\ppt\Mese habbal ppt\mese habbal ppt képek\macska asztal.tif"/>
          <p:cNvPicPr>
            <a:picLocks noChangeAspect="1" noChangeArrowheads="1"/>
          </p:cNvPicPr>
          <p:nvPr/>
        </p:nvPicPr>
        <p:blipFill>
          <a:blip r:embed="rId3" cstate="print"/>
          <a:srcRect l="14421" t="19699" r="13743" b="19413"/>
          <a:stretch>
            <a:fillRect/>
          </a:stretch>
        </p:blipFill>
        <p:spPr bwMode="auto">
          <a:xfrm>
            <a:off x="4108862" y="1128156"/>
            <a:ext cx="5688281" cy="4821382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2500890" y="6324501"/>
            <a:ext cx="7862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Mese habbal, szülinappal</a:t>
            </a:r>
            <a:r>
              <a:rPr lang="hu-HU" sz="28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 </a:t>
            </a:r>
            <a:r>
              <a:rPr lang="hu-HU" sz="2800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– Bevezetés az élelmiszerbiztonság világába</a:t>
            </a:r>
          </a:p>
          <a:p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212622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>
                <a:latin typeface="Cronos Pro Caption" panose="020C0502030503020304" pitchFamily="34" charset="0"/>
              </a:rPr>
              <a:t>8/9</a:t>
            </a:r>
            <a:endParaRPr lang="hu-HU" sz="2400" dirty="0">
              <a:latin typeface="Cronos Pro Caption" panose="020C05020305030203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E4ECDFA-F694-4164-BABB-E7D0DC74CE96}" type="slidenum">
              <a:rPr lang="hu-HU" sz="2400" b="1" smtClean="0">
                <a:solidFill>
                  <a:schemeClr val="bg1"/>
                </a:solidFill>
                <a:latin typeface="Cronos Pro Caption" panose="020C0502030503020304" pitchFamily="34" charset="0"/>
              </a:rPr>
              <a:pPr algn="r"/>
              <a:t>33</a:t>
            </a:fld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220686" y="1052689"/>
            <a:ext cx="9971314" cy="81173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r>
              <a:rPr lang="es-ES" altLang="hu-HU" sz="2800" b="1" i="1" baseline="30000" dirty="0">
                <a:latin typeface="Cronos Pro Caption" panose="020C0502030503020304" pitchFamily="34" charset="0"/>
                <a:sym typeface="Helvetica" charset="0"/>
              </a:rPr>
              <a:t>Mi a hiba a képen?</a:t>
            </a:r>
            <a:endParaRPr lang="pt-BR" altLang="hu-HU" sz="2800" b="1" i="1" baseline="30000" dirty="0">
              <a:latin typeface="Cronos Pro Caption" panose="020C0502030503020304" pitchFamily="34" charset="0"/>
              <a:sym typeface="Helvetica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239487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>
                <a:latin typeface="Cronos Pro Caption" panose="020C0502030503020304" pitchFamily="34" charset="0"/>
              </a:rPr>
              <a:t>JÁTÉK</a:t>
            </a:r>
          </a:p>
        </p:txBody>
      </p:sp>
      <p:sp>
        <p:nvSpPr>
          <p:cNvPr id="18" name="Ellipszis 17"/>
          <p:cNvSpPr/>
          <p:nvPr/>
        </p:nvSpPr>
        <p:spPr>
          <a:xfrm>
            <a:off x="8587632" y="2541319"/>
            <a:ext cx="1257014" cy="11751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 w="57150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500890" y="6324501"/>
            <a:ext cx="7862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Mese habbal, szülinappal</a:t>
            </a:r>
            <a:r>
              <a:rPr lang="hu-HU" sz="28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 </a:t>
            </a:r>
            <a:r>
              <a:rPr lang="hu-HU" sz="2800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– Bevezetés az élelmiszerbiztonság világába</a:t>
            </a:r>
          </a:p>
          <a:p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212622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>
                <a:latin typeface="Cronos Pro Caption" panose="020C0502030503020304" pitchFamily="34" charset="0"/>
              </a:rPr>
              <a:t>9/</a:t>
            </a:r>
            <a:r>
              <a:rPr lang="hu-HU" sz="3600" b="1" i="1" baseline="30000" dirty="0" err="1">
                <a:latin typeface="Cronos Pro Caption" panose="020C0502030503020304" pitchFamily="34" charset="0"/>
              </a:rPr>
              <a:t>9</a:t>
            </a:r>
            <a:endParaRPr lang="hu-HU" sz="2400" dirty="0">
              <a:latin typeface="Cronos Pro Caption" panose="020C05020305030203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56CF17-7ACB-4E92-AFC4-E1607BC2A35B}" type="slidenum">
              <a:rPr lang="hu-HU" sz="2400" b="1" smtClean="0">
                <a:solidFill>
                  <a:schemeClr val="bg1"/>
                </a:solidFill>
                <a:latin typeface="Cronos Pro Caption" panose="020C0502030503020304" pitchFamily="34" charset="0"/>
              </a:rPr>
              <a:pPr algn="r"/>
              <a:t>34</a:t>
            </a:fld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220686" y="1052689"/>
            <a:ext cx="9971314" cy="81173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r>
              <a:rPr lang="hu-HU" altLang="hu-HU" sz="2800" b="1" i="1" baseline="30000" dirty="0">
                <a:latin typeface="Cronos Pro Caption" panose="020C0502030503020304" pitchFamily="34" charset="0"/>
                <a:sym typeface="Helvetica" charset="0"/>
              </a:rPr>
              <a:t>Egészítsd ki a következő mondatot!</a:t>
            </a:r>
            <a:endParaRPr lang="pt-BR" altLang="hu-HU" sz="2800" b="1" i="1" baseline="30000" dirty="0">
              <a:latin typeface="Cronos Pro Caption" panose="020C0502030503020304" pitchFamily="34" charset="0"/>
              <a:sym typeface="Helvetica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239487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>
                <a:latin typeface="Cronos Pro Caption" panose="020C0502030503020304" pitchFamily="34" charset="0"/>
              </a:rPr>
              <a:t>JÁTÉK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2220686" y="1722995"/>
            <a:ext cx="9971314" cy="3954474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>
              <a:spcBef>
                <a:spcPts val="2400"/>
              </a:spcBef>
              <a:spcAft>
                <a:spcPts val="2400"/>
              </a:spcAft>
            </a:pPr>
            <a:r>
              <a:rPr lang="hu-HU" altLang="hu-HU" sz="2800" b="1" dirty="0">
                <a:latin typeface="Cronos Pro" pitchFamily="34" charset="-18"/>
              </a:rPr>
              <a:t>Ha betegek vagyunk, ….</a:t>
            </a:r>
          </a:p>
          <a:p>
            <a:pPr>
              <a:buFont typeface="Calibri" pitchFamily="34" charset="0"/>
              <a:buAutoNum type="alphaUcPeriod"/>
            </a:pPr>
            <a:r>
              <a:rPr lang="hu-HU" altLang="hu-HU" sz="2800" dirty="0">
                <a:latin typeface="Cronos Pro" pitchFamily="34" charset="-18"/>
              </a:rPr>
              <a:t> … csak az étel közelében tüsszenthetünk.</a:t>
            </a:r>
            <a:br>
              <a:rPr lang="hu-HU" altLang="hu-HU" sz="2800" dirty="0">
                <a:latin typeface="Cronos Pro" pitchFamily="34" charset="-18"/>
              </a:rPr>
            </a:br>
            <a:endParaRPr lang="hu-HU" altLang="hu-HU" sz="2800" dirty="0">
              <a:latin typeface="Cronos Pro" pitchFamily="34" charset="-18"/>
            </a:endParaRPr>
          </a:p>
          <a:p>
            <a:pPr>
              <a:buFont typeface="Calibri" pitchFamily="34" charset="0"/>
              <a:buAutoNum type="alphaUcPeriod"/>
            </a:pPr>
            <a:r>
              <a:rPr lang="hu-HU" altLang="hu-HU" sz="2800" dirty="0">
                <a:latin typeface="Cronos Pro" pitchFamily="34" charset="-18"/>
              </a:rPr>
              <a:t> … ne készítsünk ételt másoknak.</a:t>
            </a:r>
            <a:br>
              <a:rPr lang="hu-HU" altLang="hu-HU" sz="2800" dirty="0">
                <a:solidFill>
                  <a:srgbClr val="00B050"/>
                </a:solidFill>
                <a:latin typeface="Cronos Pro" pitchFamily="34" charset="-18"/>
              </a:rPr>
            </a:br>
            <a:endParaRPr lang="hu-HU" altLang="hu-HU" sz="2800" dirty="0">
              <a:latin typeface="Cronos Pro" pitchFamily="34" charset="-18"/>
            </a:endParaRPr>
          </a:p>
          <a:p>
            <a:pPr>
              <a:buFont typeface="Calibri" pitchFamily="34" charset="0"/>
              <a:buAutoNum type="alphaUcPeriod"/>
            </a:pPr>
            <a:r>
              <a:rPr lang="hu-HU" altLang="hu-HU" sz="2800" dirty="0">
                <a:latin typeface="Cronos Pro" pitchFamily="34" charset="-18"/>
              </a:rPr>
              <a:t> ... bele szabad nyúlni ujjal a közös ételben.</a:t>
            </a:r>
            <a:br>
              <a:rPr lang="hu-HU" altLang="hu-HU" sz="2800" dirty="0">
                <a:latin typeface="Cronos Pro" pitchFamily="34" charset="-18"/>
              </a:rPr>
            </a:br>
            <a:endParaRPr lang="hu-HU" altLang="hu-HU" sz="2800" dirty="0">
              <a:latin typeface="Cronos Pro" pitchFamily="34" charset="-18"/>
            </a:endParaRPr>
          </a:p>
          <a:p>
            <a:pPr>
              <a:buFont typeface="Calibri" pitchFamily="34" charset="0"/>
              <a:buAutoNum type="alphaUcPeriod"/>
            </a:pPr>
            <a:r>
              <a:rPr lang="hu-HU" altLang="hu-HU" sz="2800" dirty="0">
                <a:latin typeface="Cronos Pro" pitchFamily="34" charset="-18"/>
              </a:rPr>
              <a:t> … érdemes a gőzölgő étel felett inhalálni.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ED63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Csoportba foglalás 71"/>
          <p:cNvGrpSpPr/>
          <p:nvPr/>
        </p:nvGrpSpPr>
        <p:grpSpPr>
          <a:xfrm>
            <a:off x="7350152" y="964846"/>
            <a:ext cx="4121232" cy="4780043"/>
            <a:chOff x="-1708123" y="1002946"/>
            <a:chExt cx="4121232" cy="4780043"/>
          </a:xfrm>
        </p:grpSpPr>
        <p:grpSp>
          <p:nvGrpSpPr>
            <p:cNvPr id="92" name="Csoportba foglalás 91"/>
            <p:cNvGrpSpPr/>
            <p:nvPr/>
          </p:nvGrpSpPr>
          <p:grpSpPr>
            <a:xfrm>
              <a:off x="-1708123" y="1002946"/>
              <a:ext cx="4121232" cy="4780043"/>
              <a:chOff x="-2597992" y="1970690"/>
              <a:chExt cx="3425755" cy="4103164"/>
            </a:xfrm>
          </p:grpSpPr>
          <p:pic>
            <p:nvPicPr>
              <p:cNvPr id="64" name="Picture 3" descr="C:\Users\Karolina\Creative Cloud Files\SZK\écsó_ovis program\ppt\Mese habbal ppt\mese habbal ppt képek\Huto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4233" t="19322" r="23948" b="18612"/>
              <a:stretch>
                <a:fillRect/>
              </a:stretch>
            </p:blipFill>
            <p:spPr bwMode="auto">
              <a:xfrm>
                <a:off x="-2597992" y="1970690"/>
                <a:ext cx="3425755" cy="4103164"/>
              </a:xfrm>
              <a:prstGeom prst="rect">
                <a:avLst/>
              </a:prstGeom>
              <a:noFill/>
            </p:spPr>
          </p:pic>
          <p:pic>
            <p:nvPicPr>
              <p:cNvPr id="66" name="Kép 65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-1844614" y="5031566"/>
                <a:ext cx="1127125" cy="433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" name="Kép 66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-1704311" y="2291385"/>
                <a:ext cx="1038225" cy="566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8" name="Kép 12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563204">
                <a:off x="-2028711" y="3343613"/>
                <a:ext cx="936625" cy="588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9" name="Kép 13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-1185998" y="3467393"/>
                <a:ext cx="708025" cy="3889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8" name="Kép 14"/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-1423569" y="2822428"/>
                <a:ext cx="1011238" cy="5349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9" name="Kép 15"/>
              <p:cNvPicPr>
                <a:picLocks noChangeAspect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 rot="5223114">
                <a:off x="-1790942" y="2843497"/>
                <a:ext cx="365010" cy="6374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0" name="Kép 89"/>
              <p:cNvPicPr>
                <a:picLocks noChangeAspect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 rot="585994">
                <a:off x="-220048" y="2797382"/>
                <a:ext cx="582612" cy="1054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1" name="Picture 2" descr="C:\Users\Karolina\Creative Cloud Files\SZK\écsó_ovis program\ppt\Mese habbal ppt\mese habbal ppt képek\Huto ajto.png"/>
            <p:cNvPicPr>
              <a:picLocks noChangeAspect="1" noChangeArrowheads="1"/>
            </p:cNvPicPr>
            <p:nvPr/>
          </p:nvPicPr>
          <p:blipFill>
            <a:blip r:embed="rId11" cstate="print"/>
            <a:srcRect l="57503" t="44123" r="28268" b="51575"/>
            <a:stretch>
              <a:fillRect/>
            </a:stretch>
          </p:blipFill>
          <p:spPr bwMode="auto">
            <a:xfrm>
              <a:off x="1034979" y="2914649"/>
              <a:ext cx="1050995" cy="317743"/>
            </a:xfrm>
            <a:prstGeom prst="rect">
              <a:avLst/>
            </a:prstGeom>
            <a:noFill/>
          </p:spPr>
        </p:pic>
      </p:grpSp>
      <p:pic>
        <p:nvPicPr>
          <p:cNvPr id="30" name="Kép 2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93659" y="1119116"/>
            <a:ext cx="3089299" cy="4615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2" name="Csoportba foglalás 61"/>
          <p:cNvGrpSpPr/>
          <p:nvPr/>
        </p:nvGrpSpPr>
        <p:grpSpPr>
          <a:xfrm>
            <a:off x="3991522" y="2444061"/>
            <a:ext cx="6890219" cy="2644465"/>
            <a:chOff x="2264765" y="6623451"/>
            <a:chExt cx="5540190" cy="2126324"/>
          </a:xfrm>
        </p:grpSpPr>
        <p:pic>
          <p:nvPicPr>
            <p:cNvPr id="52" name="Kép 1"/>
            <p:cNvPicPr>
              <a:picLocks noChangeAspect="1"/>
            </p:cNvPicPr>
            <p:nvPr/>
          </p:nvPicPr>
          <p:blipFill>
            <a:blip r:embed="rId13" cstate="print"/>
            <a:srcRect l="44788" b="44066"/>
            <a:stretch>
              <a:fillRect/>
            </a:stretch>
          </p:blipFill>
          <p:spPr bwMode="auto">
            <a:xfrm>
              <a:off x="5996762" y="6632164"/>
              <a:ext cx="1808193" cy="1550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Kép 3"/>
            <p:cNvPicPr>
              <a:picLocks noChangeAspect="1"/>
            </p:cNvPicPr>
            <p:nvPr/>
          </p:nvPicPr>
          <p:blipFill>
            <a:blip r:embed="rId14" cstate="print"/>
            <a:srcRect b="27612"/>
            <a:stretch>
              <a:fillRect/>
            </a:stretch>
          </p:blipFill>
          <p:spPr bwMode="auto">
            <a:xfrm>
              <a:off x="2264765" y="6623451"/>
              <a:ext cx="2822575" cy="162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4" name="Egyenes összekötő 53"/>
            <p:cNvCxnSpPr/>
            <p:nvPr/>
          </p:nvCxnSpPr>
          <p:spPr bwMode="auto">
            <a:xfrm>
              <a:off x="4715722" y="8178822"/>
              <a:ext cx="1148212" cy="4915"/>
            </a:xfrm>
            <a:prstGeom prst="line">
              <a:avLst/>
            </a:prstGeom>
            <a:solidFill>
              <a:srgbClr val="FFFFFF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55" name="Háromszög 54"/>
            <p:cNvSpPr/>
            <p:nvPr/>
          </p:nvSpPr>
          <p:spPr bwMode="auto">
            <a:xfrm rot="5400000">
              <a:off x="5843979" y="8119924"/>
              <a:ext cx="176213" cy="109537"/>
            </a:xfrm>
            <a:prstGeom prst="triangle">
              <a:avLst/>
            </a:prstGeom>
            <a:solidFill>
              <a:srgbClr val="008000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rgbClr val="000000">
                  <a:alpha val="34999"/>
                </a:srgbClr>
              </a:outerShdw>
            </a:effectLst>
          </p:spPr>
          <p:txBody>
            <a:bodyPr lIns="45720" rIns="45720" anchor="ctr">
              <a:spAutoFit/>
            </a:bodyPr>
            <a:lstStyle/>
            <a:p>
              <a:pPr eaLnBrk="1">
                <a:defRPr/>
              </a:pPr>
              <a:endParaRPr lang="hu-HU">
                <a:ea typeface="Calibri" pitchFamily="34" charset="0"/>
              </a:endParaRPr>
            </a:p>
          </p:txBody>
        </p:sp>
        <p:pic>
          <p:nvPicPr>
            <p:cNvPr id="56" name="Kép 11"/>
            <p:cNvPicPr>
              <a:picLocks noChangeAspect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990502" y="7336465"/>
              <a:ext cx="440497" cy="74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" name="Kép 7"/>
            <p:cNvPicPr>
              <a:picLocks noChangeAspect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503479" y="7498825"/>
              <a:ext cx="1690687" cy="1250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6" name="Csoportba foglalás 45"/>
          <p:cNvGrpSpPr/>
          <p:nvPr/>
        </p:nvGrpSpPr>
        <p:grpSpPr>
          <a:xfrm>
            <a:off x="5614966" y="491320"/>
            <a:ext cx="5983657" cy="5315803"/>
            <a:chOff x="21723041" y="2297458"/>
            <a:chExt cx="4548204" cy="4191483"/>
          </a:xfrm>
        </p:grpSpPr>
        <p:grpSp>
          <p:nvGrpSpPr>
            <p:cNvPr id="42" name="Csoportba foglalás 41"/>
            <p:cNvGrpSpPr/>
            <p:nvPr/>
          </p:nvGrpSpPr>
          <p:grpSpPr>
            <a:xfrm>
              <a:off x="21806540" y="3370712"/>
              <a:ext cx="2359226" cy="1609183"/>
              <a:chOff x="13656238" y="1389835"/>
              <a:chExt cx="2517164" cy="1716909"/>
            </a:xfrm>
          </p:grpSpPr>
          <p:pic>
            <p:nvPicPr>
              <p:cNvPr id="34" name="Picture 3" descr="C:\Users\Karolina\Creative Cloud Files\SZK\écsó_ovis program\ppt\Mese habbal ppt\mese habbal ppt képek\AdobeStock_277985929 [Átalakított].png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14165932" y="1867484"/>
                <a:ext cx="1699603" cy="1159313"/>
              </a:xfrm>
              <a:prstGeom prst="rect">
                <a:avLst/>
              </a:prstGeom>
              <a:noFill/>
            </p:spPr>
          </p:pic>
          <p:grpSp>
            <p:nvGrpSpPr>
              <p:cNvPr id="41" name="Csoportba foglalás 40"/>
              <p:cNvGrpSpPr/>
              <p:nvPr/>
            </p:nvGrpSpPr>
            <p:grpSpPr>
              <a:xfrm>
                <a:off x="13656238" y="1389835"/>
                <a:ext cx="2517164" cy="1716909"/>
                <a:chOff x="12946790" y="995697"/>
                <a:chExt cx="2517164" cy="1716909"/>
              </a:xfrm>
            </p:grpSpPr>
            <p:pic>
              <p:nvPicPr>
                <p:cNvPr id="33" name="Picture 2" descr="C:\Users\Karolina\Creative Cloud Files\SZK\écsó_ovis program\ppt\Mese habbal ppt\mese habbal ppt képek\AdobeStock_162717063 [Átalakított].png"/>
                <p:cNvPicPr>
                  <a:picLocks noChangeAspect="1" noChangeArrowheads="1"/>
                </p:cNvPicPr>
                <p:nvPr/>
              </p:nvPicPr>
              <p:blipFill>
                <a:blip r:embed="rId18" cstate="print"/>
                <a:srcRect/>
                <a:stretch>
                  <a:fillRect/>
                </a:stretch>
              </p:blipFill>
              <p:spPr bwMode="auto">
                <a:xfrm rot="5067618">
                  <a:off x="13003529" y="938958"/>
                  <a:ext cx="1716909" cy="183038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5" name="Picture 2" descr="C:\Users\Karolina\Creative Cloud Files\SZK\écsó_ovis program\ppt\Mese habbal ppt\mese habbal ppt képek\banán.png"/>
                <p:cNvPicPr>
                  <a:picLocks noChangeAspect="1" noChangeArrowheads="1"/>
                </p:cNvPicPr>
                <p:nvPr/>
              </p:nvPicPr>
              <p:blipFill>
                <a:blip r:embed="rId19" cstate="print"/>
                <a:srcRect/>
                <a:stretch>
                  <a:fillRect/>
                </a:stretch>
              </p:blipFill>
              <p:spPr bwMode="auto">
                <a:xfrm>
                  <a:off x="13748158" y="1587162"/>
                  <a:ext cx="1091597" cy="995567"/>
                </a:xfrm>
                <a:prstGeom prst="rect">
                  <a:avLst/>
                </a:prstGeom>
                <a:noFill/>
              </p:spPr>
            </p:pic>
            <p:pic>
              <p:nvPicPr>
                <p:cNvPr id="36" name="Picture 3" descr="C:\Users\Karolina\Creative Cloud Files\SZK\écsó_ovis program\ppt\Mese habbal ppt\mese habbal ppt képek\borsó.png"/>
                <p:cNvPicPr>
                  <a:picLocks noChangeAspect="1" noChangeArrowheads="1"/>
                </p:cNvPicPr>
                <p:nvPr/>
              </p:nvPicPr>
              <p:blipFill>
                <a:blip r:embed="rId20" cstate="print"/>
                <a:srcRect/>
                <a:stretch>
                  <a:fillRect/>
                </a:stretch>
              </p:blipFill>
              <p:spPr bwMode="auto">
                <a:xfrm>
                  <a:off x="14614176" y="1672290"/>
                  <a:ext cx="849778" cy="912867"/>
                </a:xfrm>
                <a:prstGeom prst="rect">
                  <a:avLst/>
                </a:prstGeom>
                <a:noFill/>
              </p:spPr>
            </p:pic>
            <p:pic>
              <p:nvPicPr>
                <p:cNvPr id="37" name="Picture 4" descr="C:\Users\Karolina\Creative Cloud Files\SZK\écsó_ovis program\ppt\Mese habbal ppt\mese habbal ppt képek\tej.png"/>
                <p:cNvPicPr>
                  <a:picLocks noChangeAspect="1" noChangeArrowheads="1"/>
                </p:cNvPicPr>
                <p:nvPr/>
              </p:nvPicPr>
              <p:blipFill>
                <a:blip r:embed="rId21" cstate="print"/>
                <a:srcRect/>
                <a:stretch>
                  <a:fillRect/>
                </a:stretch>
              </p:blipFill>
              <p:spPr bwMode="auto">
                <a:xfrm>
                  <a:off x="14062991" y="1541638"/>
                  <a:ext cx="822588" cy="1018027"/>
                </a:xfrm>
                <a:prstGeom prst="rect">
                  <a:avLst/>
                </a:prstGeom>
                <a:noFill/>
              </p:spPr>
            </p:pic>
            <p:pic>
              <p:nvPicPr>
                <p:cNvPr id="38" name="Picture 5" descr="C:\Users\Karolina\Creative Cloud Files\SZK\écsó_ovis program\ppt\Mese habbal ppt\mese habbal ppt képek\felvagott.png"/>
                <p:cNvPicPr>
                  <a:picLocks noChangeAspect="1" noChangeArrowheads="1"/>
                </p:cNvPicPr>
                <p:nvPr/>
              </p:nvPicPr>
              <p:blipFill>
                <a:blip r:embed="rId22" cstate="print"/>
                <a:srcRect/>
                <a:stretch>
                  <a:fillRect/>
                </a:stretch>
              </p:blipFill>
              <p:spPr bwMode="auto">
                <a:xfrm>
                  <a:off x="13816449" y="1970643"/>
                  <a:ext cx="1578084" cy="593327"/>
                </a:xfrm>
                <a:prstGeom prst="rect">
                  <a:avLst/>
                </a:prstGeom>
                <a:noFill/>
              </p:spPr>
            </p:pic>
            <p:pic>
              <p:nvPicPr>
                <p:cNvPr id="39" name="Picture 6" descr="C:\Users\Karolina\Creative Cloud Files\SZK\écsó_ovis program\ppt\Mese habbal ppt\mese habbal ppt képek\tojas.png"/>
                <p:cNvPicPr>
                  <a:picLocks noChangeAspect="1" noChangeArrowheads="1"/>
                </p:cNvPicPr>
                <p:nvPr/>
              </p:nvPicPr>
              <p:blipFill>
                <a:blip r:embed="rId23" cstate="print"/>
                <a:srcRect/>
                <a:stretch>
                  <a:fillRect/>
                </a:stretch>
              </p:blipFill>
              <p:spPr bwMode="auto">
                <a:xfrm>
                  <a:off x="13333193" y="1739262"/>
                  <a:ext cx="1274380" cy="83791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2" name="Kép 31"/>
                <p:cNvPicPr>
                  <a:picLocks noChangeAspect="1"/>
                </p:cNvPicPr>
                <p:nvPr/>
              </p:nvPicPr>
              <p:blipFill>
                <a:blip r:embed="rId24" cstate="print"/>
                <a:srcRect/>
                <a:stretch>
                  <a:fillRect/>
                </a:stretch>
              </p:blipFill>
              <p:spPr bwMode="auto">
                <a:xfrm>
                  <a:off x="13318136" y="1963584"/>
                  <a:ext cx="1747838" cy="6731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40" name="Picture 8" descr="C:\Users\Karolina\Creative Cloud Files\SZK\écsó_ovis program\ppt\Mese habbal ppt\mese habbal ppt képek\bevasarlokocsi2.tif"/>
            <p:cNvPicPr>
              <a:picLocks noChangeAspect="1" noChangeArrowheads="1"/>
            </p:cNvPicPr>
            <p:nvPr/>
          </p:nvPicPr>
          <p:blipFill>
            <a:blip r:embed="rId25" cstate="print"/>
            <a:srcRect l="9212" t="46685" r="38586" b="5208"/>
            <a:stretch>
              <a:fillRect/>
            </a:stretch>
          </p:blipFill>
          <p:spPr bwMode="auto">
            <a:xfrm flipH="1">
              <a:off x="21723041" y="2297458"/>
              <a:ext cx="4548204" cy="4191483"/>
            </a:xfrm>
            <a:prstGeom prst="rect">
              <a:avLst/>
            </a:prstGeom>
            <a:noFill/>
          </p:spPr>
        </p:pic>
      </p:grpSp>
      <p:pic>
        <p:nvPicPr>
          <p:cNvPr id="63" name="Picture 2" descr="C:\Users\szemank\Creative Cloud Files\SZK\écsó_ovis program\ppt\nebih ppt sablon\hands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5598596" y="1450428"/>
            <a:ext cx="6593404" cy="2996289"/>
          </a:xfrm>
          <a:prstGeom prst="rect">
            <a:avLst/>
          </a:prstGeom>
          <a:noFill/>
        </p:spPr>
      </p:pic>
      <p:pic>
        <p:nvPicPr>
          <p:cNvPr id="93" name="Picture 4" descr="C:\Users\Karolina\Creative Cloud Files\SZK\écsó_ovis program\ppt\Mese habbal ppt\mese habbal ppt képek\laz.png"/>
          <p:cNvPicPr>
            <a:picLocks noChangeAspect="1" noChangeArrowheads="1"/>
          </p:cNvPicPr>
          <p:nvPr/>
        </p:nvPicPr>
        <p:blipFill>
          <a:blip r:embed="rId27" cstate="print"/>
          <a:srcRect b="12072"/>
          <a:stretch>
            <a:fillRect/>
          </a:stretch>
        </p:blipFill>
        <p:spPr bwMode="auto">
          <a:xfrm>
            <a:off x="7378264" y="1300751"/>
            <a:ext cx="3263461" cy="3389817"/>
          </a:xfrm>
          <a:prstGeom prst="rect">
            <a:avLst/>
          </a:prstGeom>
          <a:noFill/>
        </p:spPr>
      </p:pic>
      <p:grpSp>
        <p:nvGrpSpPr>
          <p:cNvPr id="96" name="Csoportba foglalás 95"/>
          <p:cNvGrpSpPr/>
          <p:nvPr/>
        </p:nvGrpSpPr>
        <p:grpSpPr>
          <a:xfrm>
            <a:off x="6256069" y="2038350"/>
            <a:ext cx="4145231" cy="3200426"/>
            <a:chOff x="-5688281" y="1522294"/>
            <a:chExt cx="5688281" cy="4821382"/>
          </a:xfrm>
        </p:grpSpPr>
        <p:pic>
          <p:nvPicPr>
            <p:cNvPr id="94" name="Picture 3" descr="C:\Users\Karolina\Creative Cloud Files\SZK\écsó_ovis program\ppt\Mese habbal ppt\mese habbal ppt képek\macska asztal.tif"/>
            <p:cNvPicPr>
              <a:picLocks noChangeAspect="1" noChangeArrowheads="1"/>
            </p:cNvPicPr>
            <p:nvPr/>
          </p:nvPicPr>
          <p:blipFill>
            <a:blip r:embed="rId28" cstate="print"/>
            <a:srcRect l="14421" t="19699" r="13743" b="19413"/>
            <a:stretch>
              <a:fillRect/>
            </a:stretch>
          </p:blipFill>
          <p:spPr bwMode="auto">
            <a:xfrm>
              <a:off x="-5688281" y="1522294"/>
              <a:ext cx="5688281" cy="4821382"/>
            </a:xfrm>
            <a:prstGeom prst="rect">
              <a:avLst/>
            </a:prstGeom>
            <a:noFill/>
          </p:spPr>
        </p:pic>
        <p:pic>
          <p:nvPicPr>
            <p:cNvPr id="95" name="Kép 18"/>
            <p:cNvPicPr>
              <a:picLocks noChangeAspect="1"/>
            </p:cNvPicPr>
            <p:nvPr/>
          </p:nvPicPr>
          <p:blipFill>
            <a:blip r:embed="rId29" cstate="print"/>
            <a:srcRect l="34654" t="37051" r="35976" b="35373"/>
            <a:stretch>
              <a:fillRect/>
            </a:stretch>
          </p:blipFill>
          <p:spPr bwMode="auto">
            <a:xfrm>
              <a:off x="-1385887" y="2789029"/>
              <a:ext cx="1385887" cy="1379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7" name="Picture 3" descr="C:\Users\Karolina\Creative Cloud Files\SZK\écsó_ovis program\ppt\Mese habbal ppt\mese habbal ppt képek\asztal.tif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6899276" y="476250"/>
            <a:ext cx="4854574" cy="4854574"/>
          </a:xfrm>
          <a:prstGeom prst="rect">
            <a:avLst/>
          </a:prstGeom>
          <a:noFill/>
        </p:spPr>
      </p:pic>
      <p:pic>
        <p:nvPicPr>
          <p:cNvPr id="100" name="Picture 2" descr="C:\Users\Karolina\Creative Cloud Files\SZK\écsó_ovis program\ppt\Mese habbal ppt\mese habbal ppt képek\fozes.pn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6792458" y="1257300"/>
            <a:ext cx="4823348" cy="3190876"/>
          </a:xfrm>
          <a:prstGeom prst="rect">
            <a:avLst/>
          </a:prstGeom>
          <a:noFill/>
        </p:spPr>
      </p:pic>
      <p:grpSp>
        <p:nvGrpSpPr>
          <p:cNvPr id="70" name="Csoportba foglalás 69"/>
          <p:cNvGrpSpPr/>
          <p:nvPr/>
        </p:nvGrpSpPr>
        <p:grpSpPr>
          <a:xfrm>
            <a:off x="7440540" y="1091822"/>
            <a:ext cx="4082919" cy="3728144"/>
            <a:chOff x="8013746" y="2114486"/>
            <a:chExt cx="2155825" cy="1968500"/>
          </a:xfrm>
        </p:grpSpPr>
        <p:sp>
          <p:nvSpPr>
            <p:cNvPr id="59" name="Ellipszis 58"/>
            <p:cNvSpPr/>
            <p:nvPr/>
          </p:nvSpPr>
          <p:spPr bwMode="auto">
            <a:xfrm>
              <a:off x="8013746" y="2114486"/>
              <a:ext cx="2155825" cy="19685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45720" rIns="45720" anchor="ctr">
              <a:spAutoFit/>
            </a:bodyPr>
            <a:lstStyle/>
            <a:p>
              <a:pPr eaLnBrk="1">
                <a:defRPr/>
              </a:pPr>
              <a:endParaRPr lang="hu-HU">
                <a:ea typeface="Calibri" pitchFamily="34" charset="0"/>
              </a:endParaRPr>
            </a:p>
          </p:txBody>
        </p:sp>
        <p:pic>
          <p:nvPicPr>
            <p:cNvPr id="60" name="Picture 2" descr="C:\Users\Karolina\Creative Cloud Files\SZK\écsó_ovis program\ppt\Mese habbal ppt\mese habbal ppt képek\zoldseg 1.png"/>
            <p:cNvPicPr>
              <a:picLocks noChangeAspect="1" noChangeArrowheads="1"/>
            </p:cNvPicPr>
            <p:nvPr/>
          </p:nvPicPr>
          <p:blipFill>
            <a:blip r:embed="rId32" cstate="print"/>
            <a:srcRect/>
            <a:stretch>
              <a:fillRect/>
            </a:stretch>
          </p:blipFill>
          <p:spPr bwMode="auto">
            <a:xfrm>
              <a:off x="8377542" y="3109942"/>
              <a:ext cx="1604492" cy="645430"/>
            </a:xfrm>
            <a:prstGeom prst="rect">
              <a:avLst/>
            </a:prstGeom>
            <a:noFill/>
          </p:spPr>
        </p:pic>
        <p:pic>
          <p:nvPicPr>
            <p:cNvPr id="61" name="Picture 3" descr="C:\Users\Karolina\Creative Cloud Files\SZK\écsó_ovis program\ppt\Mese habbal ppt\mese habbal ppt képek\alma1.png"/>
            <p:cNvPicPr>
              <a:picLocks noChangeAspect="1" noChangeArrowheads="1"/>
            </p:cNvPicPr>
            <p:nvPr/>
          </p:nvPicPr>
          <p:blipFill>
            <a:blip r:embed="rId33" cstate="print"/>
            <a:srcRect/>
            <a:stretch>
              <a:fillRect/>
            </a:stretch>
          </p:blipFill>
          <p:spPr bwMode="auto">
            <a:xfrm>
              <a:off x="8535213" y="2293811"/>
              <a:ext cx="1079741" cy="749595"/>
            </a:xfrm>
            <a:prstGeom prst="rect">
              <a:avLst/>
            </a:prstGeom>
            <a:noFill/>
          </p:spPr>
        </p:pic>
      </p:grpSp>
      <p:sp>
        <p:nvSpPr>
          <p:cNvPr id="5" name="Szövegdoboz 4"/>
          <p:cNvSpPr txBox="1"/>
          <p:nvPr/>
        </p:nvSpPr>
        <p:spPr>
          <a:xfrm>
            <a:off x="2500890" y="6324501"/>
            <a:ext cx="7862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Mese habbal, szülinappal</a:t>
            </a:r>
            <a:r>
              <a:rPr lang="hu-HU" sz="28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 </a:t>
            </a:r>
            <a:r>
              <a:rPr lang="hu-HU" sz="2800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– Bevezetés az élelmiszerbiztonság világába</a:t>
            </a:r>
          </a:p>
          <a:p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212622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>
                <a:latin typeface="Cronos Pro Caption" panose="020C0502030503020304" pitchFamily="34" charset="0"/>
              </a:rPr>
              <a:t>Ezeket jegyezd meg</a:t>
            </a:r>
            <a:endParaRPr lang="hu-HU" sz="2400" dirty="0">
              <a:latin typeface="Cronos Pro Caption" panose="020C05020305030203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1B9CC51-D975-466B-A00B-6ED4C874D6B5}" type="slidenum">
              <a:rPr lang="hu-HU" sz="2400" b="1" smtClean="0">
                <a:solidFill>
                  <a:schemeClr val="bg1"/>
                </a:solidFill>
                <a:latin typeface="Cronos Pro Caption" panose="020C0502030503020304" pitchFamily="34" charset="0"/>
              </a:rPr>
              <a:pPr algn="r"/>
              <a:t>35</a:t>
            </a:fld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-166255" y="2716212"/>
            <a:ext cx="236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>
                <a:latin typeface="Cronos Pro Caption" panose="020C0502030503020304" pitchFamily="34" charset="0"/>
              </a:rPr>
              <a:t>Összefoglalás</a:t>
            </a:r>
          </a:p>
        </p:txBody>
      </p:sp>
      <p:sp>
        <p:nvSpPr>
          <p:cNvPr id="83" name="Szövegdoboz 21"/>
          <p:cNvSpPr txBox="1">
            <a:spLocks noChangeArrowheads="1"/>
          </p:cNvSpPr>
          <p:nvPr/>
        </p:nvSpPr>
        <p:spPr bwMode="auto">
          <a:xfrm>
            <a:off x="2291938" y="1226436"/>
            <a:ext cx="59732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altLang="hu-HU" sz="1400" b="1" dirty="0">
                <a:latin typeface="Helvetica" charset="0"/>
                <a:sym typeface="Helvetica" charset="0"/>
              </a:rPr>
              <a:t>1. Készíts</a:t>
            </a:r>
            <a:r>
              <a:rPr lang="hu-HU" altLang="hu-HU" sz="1400" dirty="0">
                <a:latin typeface="Helvetica" charset="0"/>
                <a:sym typeface="Helvetica" charset="0"/>
              </a:rPr>
              <a:t> </a:t>
            </a:r>
            <a:r>
              <a:rPr lang="hu-HU" altLang="hu-HU" sz="1400" b="1" dirty="0" err="1">
                <a:latin typeface="Helvetica" charset="0"/>
                <a:sym typeface="Helvetica" charset="0"/>
              </a:rPr>
              <a:t>bevásárlólistát</a:t>
            </a:r>
            <a:r>
              <a:rPr lang="hu-HU" altLang="hu-HU" sz="1400" b="1" dirty="0">
                <a:latin typeface="Helvetica" charset="0"/>
                <a:sym typeface="Helvetica" charset="0"/>
              </a:rPr>
              <a:t>!</a:t>
            </a:r>
          </a:p>
        </p:txBody>
      </p:sp>
      <p:sp>
        <p:nvSpPr>
          <p:cNvPr id="84" name="Szövegdoboz 22"/>
          <p:cNvSpPr txBox="1">
            <a:spLocks noChangeArrowheads="1"/>
          </p:cNvSpPr>
          <p:nvPr/>
        </p:nvSpPr>
        <p:spPr bwMode="auto">
          <a:xfrm>
            <a:off x="2291938" y="1702773"/>
            <a:ext cx="598622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altLang="hu-HU" sz="1400" b="1" dirty="0">
                <a:latin typeface="Helvetica" charset="0"/>
                <a:sym typeface="Helvetica" charset="0"/>
              </a:rPr>
              <a:t>2. Ügyelj a bevásárlás sorrendjére!</a:t>
            </a:r>
          </a:p>
        </p:txBody>
      </p:sp>
      <p:sp>
        <p:nvSpPr>
          <p:cNvPr id="85" name="Szövegdoboz 24"/>
          <p:cNvSpPr txBox="1">
            <a:spLocks noChangeArrowheads="1"/>
          </p:cNvSpPr>
          <p:nvPr/>
        </p:nvSpPr>
        <p:spPr bwMode="auto">
          <a:xfrm>
            <a:off x="2291937" y="2179308"/>
            <a:ext cx="59732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altLang="hu-HU" sz="1400" b="1" dirty="0">
                <a:latin typeface="Helvetica" charset="0"/>
                <a:sym typeface="Helvetica" charset="0"/>
              </a:rPr>
              <a:t>3. Bevásárlás után egyből menj haza!</a:t>
            </a:r>
          </a:p>
        </p:txBody>
      </p:sp>
      <p:sp>
        <p:nvSpPr>
          <p:cNvPr id="86" name="Szövegdoboz 25"/>
          <p:cNvSpPr txBox="1">
            <a:spLocks noChangeArrowheads="1"/>
          </p:cNvSpPr>
          <p:nvPr/>
        </p:nvSpPr>
        <p:spPr bwMode="auto">
          <a:xfrm>
            <a:off x="2291937" y="2655645"/>
            <a:ext cx="59732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altLang="hu-HU" sz="1400" b="1" dirty="0">
                <a:latin typeface="Helvetica" charset="0"/>
                <a:sym typeface="Helvetica" charset="0"/>
              </a:rPr>
              <a:t>4. Alaposan mosd meg a kezed!</a:t>
            </a:r>
          </a:p>
        </p:txBody>
      </p:sp>
      <p:sp>
        <p:nvSpPr>
          <p:cNvPr id="87" name="Szövegdoboz 26"/>
          <p:cNvSpPr txBox="1">
            <a:spLocks noChangeArrowheads="1"/>
          </p:cNvSpPr>
          <p:nvPr/>
        </p:nvSpPr>
        <p:spPr bwMode="auto">
          <a:xfrm>
            <a:off x="2291938" y="3132180"/>
            <a:ext cx="59732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altLang="hu-HU" sz="1400" b="1" dirty="0">
                <a:latin typeface="Helvetica" charset="0"/>
                <a:sym typeface="Helvetica" charset="0"/>
              </a:rPr>
              <a:t>5. Otthon minden élelmiszert pakolj a megfelelő helyre!</a:t>
            </a:r>
          </a:p>
        </p:txBody>
      </p:sp>
      <p:sp>
        <p:nvSpPr>
          <p:cNvPr id="25" name="Szövegdoboz 26"/>
          <p:cNvSpPr txBox="1">
            <a:spLocks noChangeArrowheads="1"/>
          </p:cNvSpPr>
          <p:nvPr/>
        </p:nvSpPr>
        <p:spPr bwMode="auto">
          <a:xfrm>
            <a:off x="2291938" y="3608517"/>
            <a:ext cx="59732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hu-HU" altLang="hu-HU" sz="1400" b="1" dirty="0">
                <a:latin typeface="Helvetica" charset="0"/>
                <a:sym typeface="Helvetica" charset="0"/>
              </a:rPr>
              <a:t>6. Betegen ne készíts ételt másoknak!</a:t>
            </a:r>
            <a:endParaRPr lang="hu-HU" sz="1400" b="1" dirty="0"/>
          </a:p>
        </p:txBody>
      </p:sp>
      <p:sp>
        <p:nvSpPr>
          <p:cNvPr id="26" name="Szövegdoboz 26"/>
          <p:cNvSpPr txBox="1">
            <a:spLocks noChangeArrowheads="1"/>
          </p:cNvSpPr>
          <p:nvPr/>
        </p:nvSpPr>
        <p:spPr bwMode="auto">
          <a:xfrm>
            <a:off x="2291938" y="4084854"/>
            <a:ext cx="59732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hu-HU" altLang="hu-HU" sz="1400" b="1" dirty="0">
                <a:latin typeface="Helvetica" charset="0"/>
                <a:sym typeface="Helvetica" charset="0"/>
              </a:rPr>
              <a:t>7. Ne engedj be a konyhába háziállatot! </a:t>
            </a:r>
            <a:endParaRPr lang="hu-HU" sz="1400" b="1" dirty="0"/>
          </a:p>
        </p:txBody>
      </p:sp>
      <p:sp>
        <p:nvSpPr>
          <p:cNvPr id="27" name="Szövegdoboz 26"/>
          <p:cNvSpPr txBox="1">
            <a:spLocks noChangeArrowheads="1"/>
          </p:cNvSpPr>
          <p:nvPr/>
        </p:nvSpPr>
        <p:spPr bwMode="auto">
          <a:xfrm>
            <a:off x="2291938" y="4561191"/>
            <a:ext cx="59732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hu-HU" altLang="hu-HU" sz="1400" b="1" dirty="0">
                <a:latin typeface="Helvetica" charset="0"/>
                <a:sym typeface="Helvetica" charset="0"/>
              </a:rPr>
              <a:t>8. Használj külön eszközöket a nyers húshoz és friss zöldségekhez!</a:t>
            </a:r>
            <a:endParaRPr lang="hu-HU" sz="1400" b="1" dirty="0"/>
          </a:p>
        </p:txBody>
      </p:sp>
      <p:sp>
        <p:nvSpPr>
          <p:cNvPr id="28" name="Szövegdoboz 27"/>
          <p:cNvSpPr txBox="1">
            <a:spLocks noChangeArrowheads="1"/>
          </p:cNvSpPr>
          <p:nvPr/>
        </p:nvSpPr>
        <p:spPr bwMode="auto">
          <a:xfrm>
            <a:off x="2291938" y="5037528"/>
            <a:ext cx="59732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hu-HU" altLang="hu-HU" sz="1400" b="1" dirty="0">
                <a:latin typeface="Helvetica" charset="0"/>
                <a:sym typeface="Helvetica" charset="0"/>
              </a:rPr>
              <a:t>9. Alaposan süss/főzz meg mindent!</a:t>
            </a:r>
            <a:endParaRPr lang="hu-HU" sz="1400" b="1" dirty="0"/>
          </a:p>
        </p:txBody>
      </p:sp>
      <p:sp>
        <p:nvSpPr>
          <p:cNvPr id="29" name="Szövegdoboz 28"/>
          <p:cNvSpPr txBox="1">
            <a:spLocks noChangeArrowheads="1"/>
          </p:cNvSpPr>
          <p:nvPr/>
        </p:nvSpPr>
        <p:spPr bwMode="auto">
          <a:xfrm>
            <a:off x="2291938" y="5513863"/>
            <a:ext cx="59732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hu-HU" altLang="hu-HU" sz="1400" b="1" dirty="0">
                <a:latin typeface="Helvetica" charset="0"/>
                <a:sym typeface="Helvetica" charset="0"/>
              </a:rPr>
              <a:t>10. Mosd meg a nyers gyümölcsöket és a zöldségeket!</a:t>
            </a:r>
            <a:endParaRPr lang="hu-HU" sz="1400" b="1" dirty="0"/>
          </a:p>
        </p:txBody>
      </p:sp>
      <p:pic>
        <p:nvPicPr>
          <p:cNvPr id="1026" name="Picture 2" descr="C:\Users\Karolina\Creative Cloud Files\SZK\écsó_ovis program\ppt\Mese habbal ppt\mese habbal ppt képek\papa.tif"/>
          <p:cNvPicPr>
            <a:picLocks noChangeAspect="1" noChangeArrowheads="1"/>
          </p:cNvPicPr>
          <p:nvPr/>
        </p:nvPicPr>
        <p:blipFill>
          <a:blip r:embed="rId34" cstate="print"/>
          <a:srcRect b="35954"/>
          <a:stretch>
            <a:fillRect/>
          </a:stretch>
        </p:blipFill>
        <p:spPr bwMode="auto">
          <a:xfrm>
            <a:off x="8733191" y="3264575"/>
            <a:ext cx="4489450" cy="28752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7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7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decel="100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" decel="100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" decel="100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decel="100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90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000"/>
                            </p:stCondLst>
                            <p:childTnLst>
                              <p:par>
                                <p:cTn id="19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decel="100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5" grpId="0"/>
      <p:bldP spid="86" grpId="0"/>
      <p:bldP spid="87" grpId="0"/>
      <p:bldP spid="25" grpId="0"/>
      <p:bldP spid="26" grpId="0"/>
      <p:bldP spid="27" grpId="0"/>
      <p:bldP spid="28" grpId="0"/>
      <p:bldP spid="2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2749" cy="685700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241466" y="4072212"/>
            <a:ext cx="6831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i="1" dirty="0">
                <a:solidFill>
                  <a:schemeClr val="bg1"/>
                </a:solidFill>
                <a:latin typeface="Cronos Pro" panose="020C0702030403020304" pitchFamily="34" charset="0"/>
              </a:rPr>
              <a:t>KÖSZÖNÖM A FIGYELMET!</a:t>
            </a:r>
            <a:endParaRPr lang="hu-HU" altLang="hu-HU" sz="2400" i="1" dirty="0">
              <a:solidFill>
                <a:schemeClr val="bg1"/>
              </a:solidFill>
              <a:latin typeface="Helvetica" charset="0"/>
              <a:sym typeface="Helvetica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24104C81-6254-4C89-9F0D-A70154B741DB}"/>
              </a:ext>
            </a:extLst>
          </p:cNvPr>
          <p:cNvSpPr txBox="1"/>
          <p:nvPr/>
        </p:nvSpPr>
        <p:spPr>
          <a:xfrm>
            <a:off x="4595789" y="6251284"/>
            <a:ext cx="3000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chemeClr val="bg1"/>
                </a:solidFill>
              </a:rPr>
              <a:t>nebihoktatas.hu</a:t>
            </a:r>
          </a:p>
        </p:txBody>
      </p:sp>
      <p:sp>
        <p:nvSpPr>
          <p:cNvPr id="9" name="Lekerekített téglalap 8"/>
          <p:cNvSpPr/>
          <p:nvPr/>
        </p:nvSpPr>
        <p:spPr>
          <a:xfrm>
            <a:off x="8781393" y="331076"/>
            <a:ext cx="3410607" cy="1718441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C83B5EB-9605-44F0-9D2E-4A5F9E47D6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484" y="576573"/>
            <a:ext cx="3000424" cy="122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76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500890" y="6324501"/>
            <a:ext cx="7862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Mese habbal, szülinappal</a:t>
            </a:r>
            <a:r>
              <a:rPr lang="hu-HU" sz="28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 </a:t>
            </a:r>
            <a:r>
              <a:rPr lang="hu-HU" sz="2800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– Bevezetés az élelmiszerbiztonság világába</a:t>
            </a:r>
          </a:p>
          <a:p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212622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>
                <a:latin typeface="Cronos Pro Caption" panose="020C0502030503020304" pitchFamily="34" charset="0"/>
              </a:rPr>
              <a:t>Mit nevezünk élelmiszerláncnak?</a:t>
            </a:r>
            <a:endParaRPr lang="hu-HU" sz="2400" dirty="0">
              <a:latin typeface="Cronos Pro Caption" panose="020C05020305030203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CC7EFE0-A2C1-4C20-A98F-5BD12E73CF1A}" type="slidenum">
              <a:rPr lang="hu-HU" sz="2400" b="1" smtClean="0">
                <a:solidFill>
                  <a:schemeClr val="bg1"/>
                </a:solidFill>
                <a:latin typeface="Cronos Pro Caption" panose="020C0502030503020304" pitchFamily="34" charset="0"/>
              </a:rPr>
              <a:pPr algn="r"/>
              <a:t>4</a:t>
            </a:fld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220686" y="1052689"/>
            <a:ext cx="9971314" cy="685799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r>
              <a:rPr lang="hu-HU" altLang="hu-HU" sz="2800" i="1" baseline="30000" dirty="0">
                <a:latin typeface="Cronos Pro Caption" panose="020C0502030503020304" pitchFamily="34" charset="0"/>
                <a:sym typeface="Helvetica" charset="0"/>
              </a:rPr>
              <a:t>A termőföldtől a fogyasztók asztaláig tartó folyamatok és a közben létrejövő termékek összessége.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239487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>
                <a:latin typeface="Cronos Pro Caption" panose="020C0502030503020304" pitchFamily="34" charset="0"/>
              </a:rPr>
              <a:t>Alapok</a:t>
            </a:r>
          </a:p>
        </p:txBody>
      </p:sp>
      <p:pic>
        <p:nvPicPr>
          <p:cNvPr id="31" name="Picture 5" descr="Kép 8"/>
          <p:cNvPicPr>
            <a:picLocks noChangeAspect="1"/>
          </p:cNvPicPr>
          <p:nvPr/>
        </p:nvPicPr>
        <p:blipFill>
          <a:blip r:embed="rId3" cstate="print"/>
          <a:srcRect l="28786" t="22568" r="1974" b="7755"/>
          <a:stretch>
            <a:fillRect/>
          </a:stretch>
        </p:blipFill>
        <p:spPr bwMode="auto">
          <a:xfrm>
            <a:off x="2856662" y="2212621"/>
            <a:ext cx="2505559" cy="1346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pic>
        <p:nvPicPr>
          <p:cNvPr id="32" name="Picture 4" descr="Kép 7"/>
          <p:cNvPicPr>
            <a:picLocks noChangeAspect="1"/>
          </p:cNvPicPr>
          <p:nvPr/>
        </p:nvPicPr>
        <p:blipFill>
          <a:blip r:embed="rId4" cstate="print"/>
          <a:srcRect l="40630" t="21410" r="1845" b="52463"/>
          <a:stretch>
            <a:fillRect/>
          </a:stretch>
        </p:blipFill>
        <p:spPr bwMode="auto">
          <a:xfrm>
            <a:off x="4466417" y="4436323"/>
            <a:ext cx="4492727" cy="1220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33" name="Picture 2" descr="Kép 5"/>
          <p:cNvPicPr>
            <a:picLocks noChangeAspect="1"/>
          </p:cNvPicPr>
          <p:nvPr/>
        </p:nvPicPr>
        <p:blipFill>
          <a:blip r:embed="rId4" cstate="print"/>
          <a:srcRect l="40630" t="47842" r="1672" b="12154"/>
          <a:stretch>
            <a:fillRect/>
          </a:stretch>
        </p:blipFill>
        <p:spPr bwMode="auto">
          <a:xfrm>
            <a:off x="7532757" y="2180834"/>
            <a:ext cx="4016481" cy="1338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sp>
        <p:nvSpPr>
          <p:cNvPr id="34" name="AutoShape 6" descr="Ív 9"/>
          <p:cNvSpPr>
            <a:spLocks/>
          </p:cNvSpPr>
          <p:nvPr/>
        </p:nvSpPr>
        <p:spPr bwMode="auto">
          <a:xfrm rot="10800000">
            <a:off x="3539782" y="4149984"/>
            <a:ext cx="635938" cy="716476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noFill/>
          <a:ln w="76200" cap="flat" cmpd="sng">
            <a:solidFill>
              <a:srgbClr val="92D050"/>
            </a:solidFill>
            <a:prstDash val="solid"/>
            <a:round/>
            <a:headEnd type="triangle" w="med" len="med"/>
            <a:tailEnd type="none" w="med" len="me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lIns="45720" rIns="45720" anchor="ctr"/>
          <a:lstStyle/>
          <a:p>
            <a:endParaRPr lang="hu-HU"/>
          </a:p>
        </p:txBody>
      </p:sp>
      <p:sp>
        <p:nvSpPr>
          <p:cNvPr id="35" name="AutoShape 7" descr="Ív 10"/>
          <p:cNvSpPr>
            <a:spLocks/>
          </p:cNvSpPr>
          <p:nvPr/>
        </p:nvSpPr>
        <p:spPr bwMode="auto">
          <a:xfrm rot="5400000">
            <a:off x="9214361" y="4185972"/>
            <a:ext cx="716476" cy="6359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noFill/>
          <a:ln w="76200" cap="flat" cmpd="sng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lIns="45720" rIns="45720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500890" y="6324501"/>
            <a:ext cx="7862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Mese habbal, szülinappal</a:t>
            </a:r>
            <a:r>
              <a:rPr lang="hu-HU" sz="28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 </a:t>
            </a:r>
            <a:r>
              <a:rPr lang="hu-HU" sz="2800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– Bevezetés az élelmiszerbiztonság világába</a:t>
            </a:r>
          </a:p>
          <a:p>
            <a:endParaRPr lang="hu-HU" sz="2800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212622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>
                <a:latin typeface="Cronos Pro Caption" panose="020C0502030503020304" pitchFamily="34" charset="0"/>
              </a:rPr>
              <a:t>Élelmiszer = biztonság?</a:t>
            </a:r>
            <a:endParaRPr lang="hu-HU" sz="2400" dirty="0">
              <a:latin typeface="Cronos Pro Caption" panose="020C05020305030203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EF372BE-35A8-4E59-882C-E5F6DD6D49F9}" type="slidenum">
              <a:rPr lang="hu-HU" sz="2400" b="1" smtClean="0">
                <a:solidFill>
                  <a:schemeClr val="bg1"/>
                </a:solidFill>
                <a:latin typeface="Cronos Pro Caption" panose="020C0502030503020304" pitchFamily="34" charset="0"/>
              </a:rPr>
              <a:pPr algn="r"/>
              <a:t>5</a:t>
            </a:fld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220686" y="1052689"/>
            <a:ext cx="9971314" cy="685799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r>
              <a:rPr lang="hu-HU" altLang="hu-HU" sz="2800" i="1" baseline="30000" dirty="0">
                <a:latin typeface="Cronos Pro Caption" panose="020C0502030503020304" pitchFamily="34" charset="0"/>
                <a:sym typeface="Helvetica" charset="0"/>
              </a:rPr>
              <a:t>A biztonságos élelmiszer az emberi szervezet számára nem okoz ártalmat, vagyis az egészségünkre nem káros még hosszú távú fogyasztásnál sem.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239487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>
                <a:latin typeface="Cronos Pro Caption" panose="020C0502030503020304" pitchFamily="34" charset="0"/>
              </a:rPr>
              <a:t>Alapok</a:t>
            </a:r>
          </a:p>
        </p:txBody>
      </p:sp>
      <p:pic>
        <p:nvPicPr>
          <p:cNvPr id="1026" name="Picture 2" descr="C:\Users\szemank\Creative Cloud Files\SZK\écsó_ovis program\ppt\Mese habbal ppt\mese habbal ppt képek\AdobeStock_249061176 [Converted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5666" y="2154043"/>
            <a:ext cx="9493421" cy="30618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szemank\Creative Cloud Files\SZK\écsó_ovis program\Mese Habbal mesekonyv\MeseHabbal_beloldalak_print\Links\Iker_01.tif"/>
          <p:cNvPicPr>
            <a:picLocks noChangeAspect="1" noChangeArrowheads="1"/>
          </p:cNvPicPr>
          <p:nvPr/>
        </p:nvPicPr>
        <p:blipFill>
          <a:blip r:embed="rId3" cstate="print"/>
          <a:srcRect l="10885" r="29891" b="40086"/>
          <a:stretch>
            <a:fillRect/>
          </a:stretch>
        </p:blipFill>
        <p:spPr bwMode="auto">
          <a:xfrm>
            <a:off x="2429301" y="1622616"/>
            <a:ext cx="2920620" cy="2582363"/>
          </a:xfrm>
          <a:prstGeom prst="rect">
            <a:avLst/>
          </a:prstGeom>
          <a:noFill/>
        </p:spPr>
      </p:pic>
      <p:pic>
        <p:nvPicPr>
          <p:cNvPr id="2050" name="Picture 2" descr="C:\Users\szemank\Creative Cloud Files\SZK\écsó_ovis program\Mese Habbal mesekonyv\MeseHabbal_beloldalak_print\Links\Huto.tif"/>
          <p:cNvPicPr>
            <a:picLocks noChangeAspect="1" noChangeArrowheads="1"/>
          </p:cNvPicPr>
          <p:nvPr/>
        </p:nvPicPr>
        <p:blipFill>
          <a:blip r:embed="rId4" cstate="print"/>
          <a:srcRect l="23404" t="19225" r="22766" b="18614"/>
          <a:stretch>
            <a:fillRect/>
          </a:stretch>
        </p:blipFill>
        <p:spPr bwMode="auto">
          <a:xfrm>
            <a:off x="5739906" y="1589965"/>
            <a:ext cx="2292824" cy="2647665"/>
          </a:xfrm>
          <a:prstGeom prst="rect">
            <a:avLst/>
          </a:prstGeom>
          <a:noFill/>
        </p:spPr>
      </p:pic>
      <p:pic>
        <p:nvPicPr>
          <p:cNvPr id="2051" name="Picture 3" descr="C:\Users\szemank\Creative Cloud Files\SZK\écsó_ovis program\Mese Habbal mesekonyv\MeseHabbal_beloldalak_print\Links\illusztracio_05.tif"/>
          <p:cNvPicPr>
            <a:picLocks noChangeAspect="1" noChangeArrowheads="1"/>
          </p:cNvPicPr>
          <p:nvPr/>
        </p:nvPicPr>
        <p:blipFill>
          <a:blip r:embed="rId5" cstate="print"/>
          <a:srcRect l="11072" t="20600" b="9833"/>
          <a:stretch>
            <a:fillRect/>
          </a:stretch>
        </p:blipFill>
        <p:spPr bwMode="auto">
          <a:xfrm>
            <a:off x="8366079" y="1508078"/>
            <a:ext cx="3593910" cy="2811439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2500890" y="6324501"/>
            <a:ext cx="7862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Mese habbal, szülinappal</a:t>
            </a:r>
            <a:r>
              <a:rPr lang="hu-HU" sz="28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 </a:t>
            </a:r>
            <a:r>
              <a:rPr lang="hu-HU" sz="2800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– Bevezetés az élelmiszerbiztonság világába</a:t>
            </a:r>
          </a:p>
          <a:p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212622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>
                <a:latin typeface="Cronos Pro Caption" panose="020C0502030503020304" pitchFamily="34" charset="0"/>
              </a:rPr>
              <a:t>Mit tehetsz az élelmiszerbiztonság fenntartásáért?</a:t>
            </a:r>
            <a:endParaRPr lang="hu-HU" sz="2400" dirty="0">
              <a:latin typeface="Cronos Pro Caption" panose="020C05020305030203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04F2CFF-B112-4693-A8B3-F7CDBF50DB63}" type="slidenum">
              <a:rPr lang="hu-HU" sz="2400" b="1" smtClean="0">
                <a:solidFill>
                  <a:schemeClr val="bg1"/>
                </a:solidFill>
                <a:latin typeface="Cronos Pro Caption" panose="020C0502030503020304" pitchFamily="34" charset="0"/>
              </a:rPr>
              <a:pPr algn="r"/>
              <a:t>6</a:t>
            </a:fld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627892" y="1052689"/>
            <a:ext cx="8991598" cy="685799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endParaRPr lang="hu-HU" altLang="hu-HU" sz="2800" i="1" baseline="30000" dirty="0">
              <a:latin typeface="Cronos Pro Caption" panose="020C0502030503020304" pitchFamily="34" charset="0"/>
              <a:sym typeface="Helvetica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239487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>
                <a:latin typeface="Cronos Pro Caption" panose="020C0502030503020304" pitchFamily="34" charset="0"/>
              </a:rPr>
              <a:t>Alapok</a:t>
            </a:r>
          </a:p>
        </p:txBody>
      </p:sp>
      <p:sp>
        <p:nvSpPr>
          <p:cNvPr id="32" name="Szövegdoboz 4"/>
          <p:cNvSpPr txBox="1">
            <a:spLocks noChangeArrowheads="1"/>
          </p:cNvSpPr>
          <p:nvPr/>
        </p:nvSpPr>
        <p:spPr bwMode="auto">
          <a:xfrm>
            <a:off x="2521186" y="4637500"/>
            <a:ext cx="27368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hu-HU" sz="2000" dirty="0"/>
              <a:t>Moss kezet étkezés előtt!</a:t>
            </a:r>
          </a:p>
        </p:txBody>
      </p:sp>
      <p:sp>
        <p:nvSpPr>
          <p:cNvPr id="34" name="Szövegdoboz 9"/>
          <p:cNvSpPr txBox="1">
            <a:spLocks noChangeArrowheads="1"/>
          </p:cNvSpPr>
          <p:nvPr/>
        </p:nvSpPr>
        <p:spPr bwMode="auto">
          <a:xfrm>
            <a:off x="8939072" y="4637500"/>
            <a:ext cx="2447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hu-HU" sz="2000" dirty="0"/>
              <a:t>Használj tiszta eszközöket!</a:t>
            </a:r>
          </a:p>
        </p:txBody>
      </p:sp>
      <p:sp>
        <p:nvSpPr>
          <p:cNvPr id="33" name="Szövegdoboz 8"/>
          <p:cNvSpPr txBox="1">
            <a:spLocks noChangeArrowheads="1"/>
          </p:cNvSpPr>
          <p:nvPr/>
        </p:nvSpPr>
        <p:spPr bwMode="auto">
          <a:xfrm>
            <a:off x="5661562" y="4483512"/>
            <a:ext cx="24495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hu-HU" sz="2000" dirty="0"/>
              <a:t>A romlékony élelmiszereket tárold a hűtőszekrényben!</a:t>
            </a:r>
          </a:p>
        </p:txBody>
      </p:sp>
      <p:pic>
        <p:nvPicPr>
          <p:cNvPr id="1026" name="Picture 2" descr="C:\Users\Karolina\Creative Cloud Files\SZK\écsó_ovis program\ppt\Mese habbal ppt\mese habbal ppt képek\sparkle giphy.gif"/>
          <p:cNvPicPr>
            <a:picLocks noChangeAspect="1" noChangeArrowheads="1" noCrop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631079" y="3467595"/>
            <a:ext cx="837825" cy="837825"/>
          </a:xfrm>
          <a:prstGeom prst="rect">
            <a:avLst/>
          </a:prstGeom>
          <a:noFill/>
        </p:spPr>
      </p:pic>
      <p:pic>
        <p:nvPicPr>
          <p:cNvPr id="18" name="Picture 2" descr="C:\Users\Karolina\Creative Cloud Files\SZK\écsó_ovis program\ppt\Mese habbal ppt\mese habbal ppt képek\sparkle giphy.gif"/>
          <p:cNvPicPr>
            <a:picLocks noChangeAspect="1" noChangeArrowheads="1" noCrop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084032" y="3431969"/>
            <a:ext cx="906894" cy="906894"/>
          </a:xfrm>
          <a:prstGeom prst="rect">
            <a:avLst/>
          </a:prstGeom>
          <a:noFill/>
        </p:spPr>
      </p:pic>
      <p:pic>
        <p:nvPicPr>
          <p:cNvPr id="19" name="Picture 2" descr="C:\Users\Karolina\Creative Cloud Files\SZK\écsó_ovis program\ppt\Mese habbal ppt\mese habbal ppt képek\sparkle giphy.gif"/>
          <p:cNvPicPr>
            <a:picLocks noChangeAspect="1" noChangeArrowheads="1" noCrop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9248775" y="2879835"/>
            <a:ext cx="520262" cy="520262"/>
          </a:xfrm>
          <a:prstGeom prst="rect">
            <a:avLst/>
          </a:prstGeom>
          <a:noFill/>
        </p:spPr>
      </p:pic>
      <p:pic>
        <p:nvPicPr>
          <p:cNvPr id="20" name="Picture 2" descr="C:\Users\Karolina\Creative Cloud Files\SZK\écsó_ovis program\ppt\Mese habbal ppt\mese habbal ppt képek\sparkle giphy.gif"/>
          <p:cNvPicPr>
            <a:picLocks noChangeAspect="1" noChangeArrowheads="1" noCrop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131644" y="2769476"/>
            <a:ext cx="520262" cy="520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2749" cy="685700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253342" y="4072212"/>
            <a:ext cx="6030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i="1" dirty="0">
                <a:solidFill>
                  <a:schemeClr val="bg1"/>
                </a:solidFill>
                <a:latin typeface="Cronos Pro" panose="020C0702030403020304" pitchFamily="34" charset="0"/>
              </a:rPr>
              <a:t>Bevásárlás előtti teendők</a:t>
            </a:r>
          </a:p>
          <a:p>
            <a:endParaRPr lang="hu-HU" altLang="hu-HU" sz="2400" i="1" dirty="0">
              <a:solidFill>
                <a:schemeClr val="bg1"/>
              </a:solidFill>
              <a:latin typeface="Helvetica" charset="0"/>
              <a:sym typeface="Helvetica" charset="0"/>
            </a:endParaRPr>
          </a:p>
        </p:txBody>
      </p:sp>
      <p:sp>
        <p:nvSpPr>
          <p:cNvPr id="6" name="Lekerekített téglalap 9">
            <a:extLst>
              <a:ext uri="{FF2B5EF4-FFF2-40B4-BE49-F238E27FC236}">
                <a16:creationId xmlns:a16="http://schemas.microsoft.com/office/drawing/2014/main" id="{5E803D32-3B90-4E51-97C7-C04C077A34AF}"/>
              </a:ext>
            </a:extLst>
          </p:cNvPr>
          <p:cNvSpPr/>
          <p:nvPr/>
        </p:nvSpPr>
        <p:spPr>
          <a:xfrm>
            <a:off x="8781393" y="236483"/>
            <a:ext cx="3410607" cy="1718441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26C94382-AC72-4214-81D2-C27F366094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484" y="481980"/>
            <a:ext cx="3000424" cy="122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76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500890" y="6324501"/>
            <a:ext cx="7862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Mese habbal, szülinappal</a:t>
            </a:r>
            <a:r>
              <a:rPr lang="hu-HU" sz="28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 </a:t>
            </a:r>
            <a:r>
              <a:rPr lang="hu-HU" sz="2800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– Bevezetés az élelmiszerbiztonság világába</a:t>
            </a:r>
          </a:p>
          <a:p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212622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 err="1">
                <a:latin typeface="Cronos Pro Caption" panose="020C0502030503020304" pitchFamily="34" charset="0"/>
              </a:rPr>
              <a:t>Bevásárlólista</a:t>
            </a:r>
            <a:r>
              <a:rPr lang="hu-HU" sz="3600" b="1" i="1" baseline="30000" dirty="0">
                <a:latin typeface="Cronos Pro Caption" panose="020C0502030503020304" pitchFamily="34" charset="0"/>
              </a:rPr>
              <a:t> készítése</a:t>
            </a:r>
            <a:endParaRPr lang="hu-HU" sz="2400" dirty="0">
              <a:latin typeface="Cronos Pro Caption" panose="020C05020305030203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FCEE9B-536E-44FD-89F9-67F25A0DED26}" type="slidenum">
              <a:rPr lang="hu-HU" sz="2400" b="1" smtClean="0">
                <a:solidFill>
                  <a:schemeClr val="bg1"/>
                </a:solidFill>
                <a:latin typeface="Cronos Pro Caption" panose="020C0502030503020304" pitchFamily="34" charset="0"/>
              </a:rPr>
              <a:pPr algn="r"/>
              <a:t>8</a:t>
            </a:fld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510639" y="2716213"/>
            <a:ext cx="1735850" cy="103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b="1" i="1" baseline="30000" dirty="0">
                <a:latin typeface="Cronos Pro Caption" panose="020C0502030503020304" pitchFamily="34" charset="0"/>
              </a:rPr>
              <a:t>Bevásárlás előtti teendők</a:t>
            </a:r>
          </a:p>
          <a:p>
            <a:pPr algn="r"/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pic>
        <p:nvPicPr>
          <p:cNvPr id="33" name="Kép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2887" y="4988808"/>
            <a:ext cx="3094037" cy="112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Kép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535" y="645745"/>
            <a:ext cx="2235244" cy="267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Szövegdoboz 34"/>
          <p:cNvSpPr txBox="1"/>
          <p:nvPr/>
        </p:nvSpPr>
        <p:spPr>
          <a:xfrm>
            <a:off x="2898826" y="3548123"/>
            <a:ext cx="5627657" cy="1470378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hu-HU" altLang="hu-HU" sz="2800" i="1" baseline="30000" dirty="0">
                <a:latin typeface="Cronos Pro Caption" panose="020C0502030503020304" pitchFamily="34" charset="0"/>
                <a:sym typeface="Helvetica" charset="0"/>
              </a:rPr>
              <a:t>Így kevesebb élelmiszerhulladék keletkezik! Egy ember egy év alatt 65 kg élelmiszerhulladékot termel. Ennek a fele a figyelmetlenségnek köszönhető!</a:t>
            </a:r>
          </a:p>
          <a:p>
            <a:r>
              <a:rPr lang="hu-HU" altLang="hu-HU" sz="2800" i="1" baseline="30000" dirty="0">
                <a:latin typeface="Cronos Pro Caption" panose="020C0502030503020304" pitchFamily="34" charset="0"/>
                <a:sym typeface="Helvetica" charset="0"/>
              </a:rPr>
              <a:t>Erről bővebben a </a:t>
            </a:r>
            <a:r>
              <a:rPr lang="hu-HU" altLang="hu-HU" sz="2800" i="1" baseline="30000" dirty="0" err="1">
                <a:latin typeface="Cronos Pro Caption" panose="020C0502030503020304" pitchFamily="34" charset="0"/>
                <a:sym typeface="Helvetica" charset="0"/>
              </a:rPr>
              <a:t>Nébih</a:t>
            </a:r>
            <a:r>
              <a:rPr lang="hu-HU" altLang="hu-HU" sz="2800" i="1" baseline="30000" dirty="0">
                <a:latin typeface="Cronos Pro Caption" panose="020C0502030503020304" pitchFamily="34" charset="0"/>
                <a:sym typeface="Helvetica" charset="0"/>
              </a:rPr>
              <a:t> Maradék nélkül programjának honlapján tájékozódhatsz.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5031617" y="1425808"/>
            <a:ext cx="3429995" cy="1481165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hu-HU" altLang="hu-HU" sz="2800" i="1" baseline="30000" dirty="0">
                <a:latin typeface="Cronos Pro Caption" panose="020C0502030503020304" pitchFamily="34" charset="0"/>
                <a:sym typeface="Helvetica" charset="0"/>
              </a:rPr>
              <a:t>A </a:t>
            </a:r>
            <a:r>
              <a:rPr lang="hu-HU" altLang="hu-HU" sz="2800" i="1" baseline="30000" dirty="0" err="1">
                <a:latin typeface="Cronos Pro Caption" panose="020C0502030503020304" pitchFamily="34" charset="0"/>
                <a:sym typeface="Helvetica" charset="0"/>
              </a:rPr>
              <a:t>bevásárlólistára</a:t>
            </a:r>
            <a:r>
              <a:rPr lang="hu-HU" altLang="hu-HU" sz="2800" i="1" baseline="30000" dirty="0">
                <a:latin typeface="Cronos Pro Caption" panose="020C0502030503020304" pitchFamily="34" charset="0"/>
                <a:sym typeface="Helvetica" charset="0"/>
              </a:rPr>
              <a:t> kerülnek azok az élelmiszerek, amiből nincs, vagy kevés van otthon, így csak azt vásároljuk meg, amire tényleg szükségünk van.</a:t>
            </a:r>
          </a:p>
        </p:txBody>
      </p:sp>
      <p:pic>
        <p:nvPicPr>
          <p:cNvPr id="31" name="Kép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14077" y="1146466"/>
            <a:ext cx="1489935" cy="2225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Karolina\Creative Cloud Files\SZK\écsó_ovis program\ppt\Mese habbal ppt\mese habbal ppt képek\Maradék nélkül tananya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67297" y="914399"/>
            <a:ext cx="3465106" cy="49163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llipszis 23"/>
          <p:cNvSpPr/>
          <p:nvPr/>
        </p:nvSpPr>
        <p:spPr>
          <a:xfrm>
            <a:off x="7563137" y="1870881"/>
            <a:ext cx="2019868" cy="2019868"/>
          </a:xfrm>
          <a:prstGeom prst="ellipse">
            <a:avLst/>
          </a:prstGeom>
          <a:solidFill>
            <a:srgbClr val="FFC000"/>
          </a:solidFill>
          <a:ln w="139700" cmpd="dbl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Ellipszis 22"/>
          <p:cNvSpPr/>
          <p:nvPr/>
        </p:nvSpPr>
        <p:spPr>
          <a:xfrm>
            <a:off x="3289111" y="1870881"/>
            <a:ext cx="2019868" cy="2019868"/>
          </a:xfrm>
          <a:prstGeom prst="ellipse">
            <a:avLst/>
          </a:prstGeom>
          <a:solidFill>
            <a:srgbClr val="FFC000"/>
          </a:solidFill>
          <a:ln w="139700" cmpd="dbl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2500890" y="6324501"/>
            <a:ext cx="7862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Mese habbal, szülinappal</a:t>
            </a:r>
            <a:r>
              <a:rPr lang="hu-HU" sz="28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 </a:t>
            </a:r>
            <a:r>
              <a:rPr lang="hu-HU" sz="2800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– Bevezetés az élelmiszerbiztonság világába</a:t>
            </a:r>
          </a:p>
          <a:p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78DAD91-844B-4256-8544-22B144A8491E}" type="slidenum">
              <a:rPr lang="hu-HU" sz="2400" b="1" smtClean="0">
                <a:solidFill>
                  <a:schemeClr val="bg1"/>
                </a:solidFill>
                <a:latin typeface="Cronos Pro Caption" panose="020C0502030503020304" pitchFamily="34" charset="0"/>
              </a:rPr>
              <a:pPr algn="r"/>
              <a:t>9</a:t>
            </a:fld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510639" y="2716213"/>
            <a:ext cx="1735850" cy="103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b="1" i="1" baseline="30000" dirty="0">
                <a:latin typeface="Cronos Pro Caption" panose="020C0502030503020304" pitchFamily="34" charset="0"/>
              </a:rPr>
              <a:t>Bevásárlás előtti teendők</a:t>
            </a:r>
          </a:p>
          <a:p>
            <a:pPr algn="r"/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2260123" y="30557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>
                <a:latin typeface="Cronos Pro Caption" panose="020C0502030503020304" pitchFamily="34" charset="0"/>
              </a:rPr>
              <a:t>Bevásárlótáska bekészítése</a:t>
            </a:r>
            <a:endParaRPr lang="hu-HU" sz="2400" dirty="0">
              <a:latin typeface="Cronos Pro Caption" panose="020C0502030503020304" pitchFamily="34" charset="0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7396982" y="4893109"/>
            <a:ext cx="3775474" cy="723918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r>
              <a:rPr lang="hu-HU" altLang="hu-HU" sz="2800" b="1" i="1" baseline="30000" dirty="0">
                <a:latin typeface="Cronos Pro Caption" panose="020C0502030503020304" pitchFamily="34" charset="0"/>
                <a:sym typeface="Helvetica" charset="0"/>
              </a:rPr>
              <a:t>Hűtőtáska</a:t>
            </a:r>
            <a:r>
              <a:rPr lang="hu-HU" altLang="hu-HU" sz="2800" b="1" i="1" dirty="0">
                <a:latin typeface="Cronos Pro Caption" panose="020C0502030503020304" pitchFamily="34" charset="0"/>
                <a:sym typeface="Helvetica" charset="0"/>
              </a:rPr>
              <a:t> </a:t>
            </a:r>
            <a:r>
              <a:rPr lang="hu-HU" altLang="hu-HU" sz="2800" b="1" i="1" baseline="30000" dirty="0">
                <a:latin typeface="Cronos Pro Caption" panose="020C0502030503020304" pitchFamily="34" charset="0"/>
                <a:sym typeface="Helvetica" charset="0"/>
              </a:rPr>
              <a:t>vagy hűtőláda </a:t>
            </a:r>
          </a:p>
          <a:p>
            <a:pPr algn="ctr"/>
            <a:r>
              <a:rPr lang="hu-HU" altLang="hu-HU" sz="2800" b="1" i="1" baseline="30000" dirty="0">
                <a:latin typeface="Cronos Pro Caption" panose="020C0502030503020304" pitchFamily="34" charset="0"/>
                <a:sym typeface="Helvetica" charset="0"/>
              </a:rPr>
              <a:t>+ jégakku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4056020" y="5061746"/>
            <a:ext cx="1828801" cy="386644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r>
              <a:rPr lang="hu-HU" altLang="hu-HU" sz="2800" b="1" i="1" baseline="30000" dirty="0">
                <a:latin typeface="Cronos Pro Caption" panose="020C0502030503020304" pitchFamily="34" charset="0"/>
                <a:sym typeface="Helvetica" charset="0"/>
              </a:rPr>
              <a:t>Vászontáska</a:t>
            </a:r>
          </a:p>
          <a:p>
            <a:pPr algn="ctr"/>
            <a:endParaRPr lang="hu-HU" altLang="hu-HU" sz="2800" b="1" i="1" baseline="30000" dirty="0">
              <a:latin typeface="Cronos Pro Caption" panose="020C0502030503020304" pitchFamily="34" charset="0"/>
              <a:sym typeface="Helvetica" charset="0"/>
            </a:endParaRPr>
          </a:p>
        </p:txBody>
      </p:sp>
      <p:pic>
        <p:nvPicPr>
          <p:cNvPr id="2050" name="Picture 2" descr="C:\Users\Karolina\Creative Cloud Files\SZK\écsó_ovis program\ppt\Mese habbal ppt\mese habbal ppt képek\AdobeStock_229692659 [Átalakított]_lád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6321" y="2372621"/>
            <a:ext cx="2853958" cy="2379463"/>
          </a:xfrm>
          <a:prstGeom prst="rect">
            <a:avLst/>
          </a:prstGeom>
          <a:noFill/>
        </p:spPr>
      </p:pic>
      <p:pic>
        <p:nvPicPr>
          <p:cNvPr id="2051" name="Picture 3" descr="C:\Users\Karolina\Creative Cloud Files\SZK\écsó_ovis program\ppt\Mese habbal ppt\mese habbal ppt képek\task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31771" y="1406359"/>
            <a:ext cx="1761507" cy="2975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3" descr="C:\Users\Karolina\Creative Cloud Files\SZK\écsó_ovis program\ppt\Mese habbal ppt\mese habbal ppt képek\task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84171" y="1558759"/>
            <a:ext cx="1761507" cy="2975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3" descr="C:\Users\Karolina\Creative Cloud Files\SZK\écsó_ovis program\ppt\Mese habbal ppt\mese habbal ppt képek\task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6571" y="1776760"/>
            <a:ext cx="1761507" cy="297532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4AEA79187D72B845A965D6F52406F74D" ma:contentTypeVersion="0" ma:contentTypeDescription="Új dokumentum létrehozása." ma:contentTypeScope="" ma:versionID="6fd92195e971eacdcd5fb7f3d6c2305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047bb06e0a2f553563b46466d8dd5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E2672E-7209-4DE4-8A2C-32C5CAD3C81C}">
  <ds:schemaRefs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83C4916-3ABD-4B34-9400-54C0E49A0D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4A5D6ED-6785-4448-90CD-48844D4E34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22119</TotalTime>
  <Words>3394</Words>
  <Application>Microsoft Office PowerPoint</Application>
  <PresentationFormat>Szélesvásznú</PresentationFormat>
  <Paragraphs>465</Paragraphs>
  <Slides>36</Slides>
  <Notes>31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36</vt:i4>
      </vt:variant>
    </vt:vector>
  </HeadingPairs>
  <TitlesOfParts>
    <vt:vector size="45" baseType="lpstr">
      <vt:lpstr>Arial</vt:lpstr>
      <vt:lpstr>Calibri</vt:lpstr>
      <vt:lpstr>Calibri Light</vt:lpstr>
      <vt:lpstr>Cronos Pro</vt:lpstr>
      <vt:lpstr>Cronos Pro Caption</vt:lpstr>
      <vt:lpstr>Cronos Pro Light Caption</vt:lpstr>
      <vt:lpstr>Helvetica</vt:lpstr>
      <vt:lpstr>Helvetica Neue Thin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Nati</dc:creator>
  <cp:lastModifiedBy>Szabó Zsanett</cp:lastModifiedBy>
  <cp:revision>334</cp:revision>
  <dcterms:created xsi:type="dcterms:W3CDTF">2016-10-20T08:16:35Z</dcterms:created>
  <dcterms:modified xsi:type="dcterms:W3CDTF">2022-10-24T09:17:53Z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0x0101004AEA79187D72B845A965D6F52406F74D</vt:lpwstr>
  </property>
  <property fmtid="{D5CDD505-2E9C-101B-9397-08002B2CF9AE}" pid="3" name="Order">
    <vt:r8>10700</vt:r8>
  </property>
  <property fmtid="{D5CDD505-2E9C-101B-9397-08002B2CF9AE}" pid="4" name="_CopySource">
    <vt:lpwstr>https://intra.nebih.gov.hu/dokumentumtar/ArculatiElemek/Új arculati elemek/NEBIH_PPT/NÉBIH_ppt_alap_magyar_sablon.pptx</vt:lpwstr>
  </property>
  <property fmtid="{D5CDD505-2E9C-101B-9397-08002B2CF9AE}" pid="5" name="xd_ProgID">
    <vt:lpwstr/>
  </property>
  <property fmtid="{D5CDD505-2E9C-101B-9397-08002B2CF9AE}" pid="6" name="TemplateUrl">
    <vt:lpwstr/>
  </property>
</Properties>
</file>