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67" r:id="rId5"/>
    <p:sldId id="321" r:id="rId6"/>
    <p:sldId id="312" r:id="rId7"/>
    <p:sldId id="289" r:id="rId8"/>
    <p:sldId id="311" r:id="rId9"/>
    <p:sldId id="313" r:id="rId10"/>
    <p:sldId id="317" r:id="rId11"/>
    <p:sldId id="318" r:id="rId12"/>
    <p:sldId id="314" r:id="rId13"/>
    <p:sldId id="319" r:id="rId14"/>
    <p:sldId id="320" r:id="rId15"/>
    <p:sldId id="322" r:id="rId16"/>
    <p:sldId id="323" r:id="rId17"/>
    <p:sldId id="324" r:id="rId18"/>
    <p:sldId id="325" r:id="rId19"/>
    <p:sldId id="306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358"/>
    <a:srgbClr val="BED63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1" autoAdjust="0"/>
    <p:restoredTop sz="60215" autoAdjust="0"/>
  </p:normalViewPr>
  <p:slideViewPr>
    <p:cSldViewPr snapToGrid="0">
      <p:cViewPr varScale="1">
        <p:scale>
          <a:sx n="41" d="100"/>
          <a:sy n="41" d="100"/>
        </p:scale>
        <p:origin x="1824" y="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93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307AB-856F-444F-9C0F-FF10E61AB3E1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E9CCB-AA96-41B5-8BE0-69175397F41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801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Összefoglalás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betegek vagyunk (például gyomorrontásunk vagy náthánk van), ne készítsünk ételt.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forrása: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Étel kóstolásához még főzés és melegítés közben is csak tiszta kanalat használjunk! Az a kanál, amellyel már egyszer kóstoltunk, nem tiszta, el kell mosogatni! Saját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evőkanalunkkal ne nyúljunk a közös tálba (és lehetőleg egymáséba se). Használjunk külön eszközöket a tányérunkra szedéshez.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étel kisebb adagokban higiénikusabban tárolható, hiszen egyszerre csak annyit kell kivenni a hűtőből, amennyit meg tudunk enni.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megmaradt ételt igyekezzünk minél hamarabb szobahőmérsékletűre visszahűteni és hűtőbe tenni.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maradék ételt alaposan melegítsük át fogyasztás előtt.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Gyanús, kockázatosnak tűnő ételt ne fogyasszunk el sem otthon, sem vendégségben, sem vendéglátóhelyen. Gyanúsnak tekintjük azt az ételt is, amelyet koszos helyen készítenek, vagy koszos, rendezetlen környezetben tálalnak fel, vagy a készítője láthatóan beteg, illetve nem tartja be az alapvető higiéniai szabályokat (pl. kézmosás).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élelmiszerbiztonsági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kérdésekben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megelőzés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elve kulcsfontosságú. Összegzésként ezért csokorba szedtük, hogy melyek azok a legfontosabb élelmiszerbiztonsági szabályok, amelyek betartásával megelőzhetjük az élelmiszer eredetű megbetegedéseket.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Lássuk!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Fő üzenet: Csak megbízható helyen vásároljunk.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romlandó élelmiszereket mielőbb vigyük haza (lehetőleg megakadályozva, hogy út közben felmelegedjenek), otthon pedig a lehető leggyorsabban tegyük be azokat a hűtőbe, fagyasztóba.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marR="0" lvl="0" indent="-22860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hu-H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nyers húst tároljuk és kezeljük elkülönítve, és gondoljunk arra is, hogy a lecsöpögő húslé számos veszély forrása lehet.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Adobe </a:t>
            </a:r>
            <a:r>
              <a:rPr lang="hu-H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stock</a:t>
            </a:r>
            <a:endParaRPr lang="hu-H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zöldségeket, gyümölcsöket alaposan mossuk meg fogyasztás előtt.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Mossunk kezet szappannal gyakran és alaposan, főleg ételkészítés, valamint étkezés előtt.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Tartsuk tisztán a konyhát és a konyhai eszközöket.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engedjünk háziállatot a konyhába, és különösen ne a konyhapultra.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 forrása: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94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51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49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9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382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15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23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 userDrawn="1"/>
        </p:nvSpPr>
        <p:spPr>
          <a:xfrm>
            <a:off x="0" y="2716212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Összefoglalás</a:t>
            </a:r>
          </a:p>
        </p:txBody>
      </p:sp>
      <p:sp>
        <p:nvSpPr>
          <p:cNvPr id="6" name="Szövegdoboz 5"/>
          <p:cNvSpPr txBox="1"/>
          <p:nvPr userDrawn="1"/>
        </p:nvSpPr>
        <p:spPr>
          <a:xfrm>
            <a:off x="2579914" y="6357257"/>
            <a:ext cx="6553200" cy="379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Összefoglalás</a:t>
            </a:r>
          </a:p>
        </p:txBody>
      </p:sp>
    </p:spTree>
    <p:extLst>
      <p:ext uri="{BB962C8B-B14F-4D97-AF65-F5344CB8AC3E}">
        <p14:creationId xmlns:p14="http://schemas.microsoft.com/office/powerpoint/2010/main" val="374492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66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62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8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1" y="3732900"/>
            <a:ext cx="7789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rgbClr val="FFFFFF"/>
                </a:solidFill>
              </a:rPr>
              <a:t>Ételt csak </a:t>
            </a:r>
            <a:r>
              <a:rPr lang="hu-HU" sz="6000" b="1" i="1">
                <a:solidFill>
                  <a:srgbClr val="FFFFFF"/>
                </a:solidFill>
              </a:rPr>
              <a:t>okosan!</a:t>
            </a:r>
          </a:p>
          <a:p>
            <a:r>
              <a:rPr lang="hu-HU" sz="6000" b="1" i="1">
                <a:solidFill>
                  <a:srgbClr val="FFFFFF"/>
                </a:solidFill>
              </a:rPr>
              <a:t>Összefoglalás</a:t>
            </a:r>
            <a:endParaRPr lang="hu-HU" sz="6000" b="1" i="1" dirty="0">
              <a:solidFill>
                <a:schemeClr val="bg1"/>
              </a:solidFill>
            </a:endParaRPr>
          </a:p>
        </p:txBody>
      </p:sp>
      <p:sp>
        <p:nvSpPr>
          <p:cNvPr id="4" name="Lekerekített téglalap 9">
            <a:extLst>
              <a:ext uri="{FF2B5EF4-FFF2-40B4-BE49-F238E27FC236}">
                <a16:creationId xmlns:a16="http://schemas.microsoft.com/office/drawing/2014/main" id="{36FD96D1-5052-4322-9006-BC1EF816AA8C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BA6A0CE-EAA8-4F99-B525-71BBC17EC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9AB6D3A-F32F-4BFF-B49B-F36BB4C7CB11}"/>
              </a:ext>
            </a:extLst>
          </p:cNvPr>
          <p:cNvSpPr txBox="1"/>
          <p:nvPr/>
        </p:nvSpPr>
        <p:spPr>
          <a:xfrm>
            <a:off x="8986484" y="1920746"/>
            <a:ext cx="3000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nebihoktatas.hu</a:t>
            </a:r>
          </a:p>
        </p:txBody>
      </p:sp>
      <p:pic>
        <p:nvPicPr>
          <p:cNvPr id="9" name="Picture 3" descr="C:\Users\szemank\Creative Cloud Files\logo tatto\matrica\ecsogyerek.png">
            <a:extLst>
              <a:ext uri="{FF2B5EF4-FFF2-40B4-BE49-F238E27FC236}">
                <a16:creationId xmlns:a16="http://schemas.microsoft.com/office/drawing/2014/main" id="{C4EDA78E-0E87-4263-BFFB-D845F7D2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3182" y="3543299"/>
            <a:ext cx="2938818" cy="2938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10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8. Ha betegek vagyunk ne készítsünk ételt.</a:t>
            </a:r>
            <a:br>
              <a:rPr lang="hu-HU" sz="3600" b="1" i="1" baseline="30000" dirty="0"/>
            </a:br>
            <a:endParaRPr lang="hu-HU" sz="3600" b="1" i="1" baseline="300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286001" y="5409895"/>
            <a:ext cx="990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dirty="0">
                <a:solidFill>
                  <a:srgbClr val="FF0000"/>
                </a:solidFill>
              </a:rPr>
              <a:t>...Ne készíts ételt másoknak! </a:t>
            </a:r>
          </a:p>
        </p:txBody>
      </p:sp>
      <p:sp>
        <p:nvSpPr>
          <p:cNvPr id="23" name="Téglalap 22"/>
          <p:cNvSpPr/>
          <p:nvPr/>
        </p:nvSpPr>
        <p:spPr>
          <a:xfrm>
            <a:off x="2419350" y="1631225"/>
            <a:ext cx="3581400" cy="29649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buClr>
                <a:srgbClr val="1E4358"/>
              </a:buClr>
              <a:buSzPct val="80000"/>
            </a:pPr>
            <a:r>
              <a:rPr lang="hu-HU" sz="4000" b="1" i="1" baseline="30000" dirty="0">
                <a:solidFill>
                  <a:srgbClr val="1E4358"/>
                </a:solidFill>
              </a:rPr>
              <a:t>Köhögés</a:t>
            </a:r>
          </a:p>
          <a:p>
            <a:pPr lvl="0" algn="ctr">
              <a:buClr>
                <a:srgbClr val="1E4358"/>
              </a:buClr>
              <a:buSzPct val="80000"/>
            </a:pPr>
            <a:r>
              <a:rPr lang="hu-HU" sz="4000" b="1" i="1" baseline="30000" dirty="0">
                <a:solidFill>
                  <a:srgbClr val="1E4358"/>
                </a:solidFill>
              </a:rPr>
              <a:t>Láz</a:t>
            </a:r>
          </a:p>
          <a:p>
            <a:pPr lvl="0" algn="ctr">
              <a:buClr>
                <a:srgbClr val="1E4358"/>
              </a:buClr>
              <a:buSzPct val="80000"/>
            </a:pPr>
            <a:r>
              <a:rPr lang="hu-HU" sz="4000" b="1" i="1" baseline="30000" dirty="0">
                <a:solidFill>
                  <a:srgbClr val="1E4358"/>
                </a:solidFill>
              </a:rPr>
              <a:t>Fájó torok</a:t>
            </a:r>
          </a:p>
          <a:p>
            <a:pPr lvl="0" algn="ctr">
              <a:buClr>
                <a:srgbClr val="1E4358"/>
              </a:buClr>
              <a:buSzPct val="80000"/>
            </a:pPr>
            <a:r>
              <a:rPr lang="hu-HU" sz="4000" b="1" i="1" baseline="30000" dirty="0">
                <a:solidFill>
                  <a:srgbClr val="1E4358"/>
                </a:solidFill>
              </a:rPr>
              <a:t>Hasmenés</a:t>
            </a:r>
          </a:p>
          <a:p>
            <a:pPr lvl="0" algn="ctr">
              <a:buClr>
                <a:srgbClr val="1E4358"/>
              </a:buClr>
              <a:buSzPct val="80000"/>
            </a:pPr>
            <a:r>
              <a:rPr lang="hu-HU" sz="4000" b="1" i="1" baseline="30000" dirty="0">
                <a:solidFill>
                  <a:srgbClr val="1E4358"/>
                </a:solidFill>
              </a:rPr>
              <a:t>Hányás</a:t>
            </a:r>
          </a:p>
          <a:p>
            <a:pPr lvl="0" algn="ctr">
              <a:buClr>
                <a:srgbClr val="1E4358"/>
              </a:buClr>
              <a:buSzPct val="80000"/>
            </a:pPr>
            <a:r>
              <a:rPr lang="hu-HU" sz="4000" b="1" i="1" baseline="30000" dirty="0">
                <a:solidFill>
                  <a:srgbClr val="1E4358"/>
                </a:solidFill>
              </a:rPr>
              <a:t>Gennyes sebek</a:t>
            </a:r>
          </a:p>
          <a:p>
            <a:pPr lvl="0" algn="ctr">
              <a:buClr>
                <a:srgbClr val="1E4358"/>
              </a:buClr>
              <a:buSzPct val="80000"/>
            </a:pPr>
            <a:r>
              <a:rPr lang="hu-HU" sz="4000" b="1" i="1" baseline="30000" dirty="0">
                <a:solidFill>
                  <a:srgbClr val="1E4358"/>
                </a:solidFill>
              </a:rPr>
              <a:t>Bőrbetegségek</a:t>
            </a:r>
          </a:p>
        </p:txBody>
      </p:sp>
      <p:pic>
        <p:nvPicPr>
          <p:cNvPr id="24" name="Picture 3" descr="C:\Users\szemank\Creative Cloud Files\SZK\écsó_ovis program\ppt\Mese habbal ppt\mese habbal ppt képek\foz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690" y="1257300"/>
            <a:ext cx="5464060" cy="3614738"/>
          </a:xfrm>
          <a:prstGeom prst="rect">
            <a:avLst/>
          </a:prstGeom>
          <a:noFill/>
        </p:spPr>
      </p:pic>
      <p:grpSp>
        <p:nvGrpSpPr>
          <p:cNvPr id="25" name="Csoportba foglalás 24"/>
          <p:cNvGrpSpPr/>
          <p:nvPr/>
        </p:nvGrpSpPr>
        <p:grpSpPr>
          <a:xfrm>
            <a:off x="7037415" y="1644733"/>
            <a:ext cx="3287991" cy="3047258"/>
            <a:chOff x="3471506" y="4238080"/>
            <a:chExt cx="1664623" cy="1628115"/>
          </a:xfrm>
        </p:grpSpPr>
        <p:sp>
          <p:nvSpPr>
            <p:cNvPr id="26" name="Ellipszis 25"/>
            <p:cNvSpPr/>
            <p:nvPr/>
          </p:nvSpPr>
          <p:spPr>
            <a:xfrm>
              <a:off x="3471506" y="4238080"/>
              <a:ext cx="1664623" cy="162811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27" name="Egyenes összekötő 26"/>
            <p:cNvCxnSpPr/>
            <p:nvPr/>
          </p:nvCxnSpPr>
          <p:spPr>
            <a:xfrm flipH="1">
              <a:off x="3711088" y="4467628"/>
              <a:ext cx="1177067" cy="115125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Kanyar jobbra 27"/>
          <p:cNvSpPr/>
          <p:nvPr/>
        </p:nvSpPr>
        <p:spPr>
          <a:xfrm rot="10800000" flipH="1">
            <a:off x="4114800" y="4914900"/>
            <a:ext cx="2781300" cy="1009650"/>
          </a:xfrm>
          <a:prstGeom prst="bentArrow">
            <a:avLst>
              <a:gd name="adj1" fmla="val 23305"/>
              <a:gd name="adj2" fmla="val 25000"/>
              <a:gd name="adj3" fmla="val 25000"/>
              <a:gd name="adj4" fmla="val 43750"/>
            </a:avLst>
          </a:prstGeom>
          <a:solidFill>
            <a:srgbClr val="BED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4838700" y="5389379"/>
            <a:ext cx="1619250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>
              <a:buClr>
                <a:srgbClr val="1E4358"/>
              </a:buClr>
              <a:buSzPct val="80000"/>
            </a:pPr>
            <a:r>
              <a:rPr lang="hu-HU" sz="3000" b="1" i="1" dirty="0">
                <a:solidFill>
                  <a:srgbClr val="1E4358"/>
                </a:solidFill>
              </a:rPr>
              <a:t>ESETÉN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11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9. kóstoláshoz  tiszta kanalat használjunk! </a:t>
            </a:r>
          </a:p>
          <a:p>
            <a:pPr algn="ctr"/>
            <a:r>
              <a:rPr lang="hu-HU" sz="3600" b="1" i="1" baseline="30000" dirty="0"/>
              <a:t>Saját evőeszközünkkel ne nyúljunk a közös tálba.</a:t>
            </a:r>
          </a:p>
        </p:txBody>
      </p:sp>
      <p:sp>
        <p:nvSpPr>
          <p:cNvPr id="17" name="Téglalap 16"/>
          <p:cNvSpPr/>
          <p:nvPr/>
        </p:nvSpPr>
        <p:spPr>
          <a:xfrm>
            <a:off x="2241428" y="5491012"/>
            <a:ext cx="9921766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4400" b="1" i="1" baseline="30000" dirty="0">
                <a:solidFill>
                  <a:srgbClr val="1E4358"/>
                </a:solidFill>
              </a:rPr>
              <a:t>Tálaláskor se nyúljunk saját evőeszközünkkel a közös tálba! </a:t>
            </a:r>
          </a:p>
        </p:txBody>
      </p:sp>
      <p:sp>
        <p:nvSpPr>
          <p:cNvPr id="18" name="Téglalap 17"/>
          <p:cNvSpPr/>
          <p:nvPr/>
        </p:nvSpPr>
        <p:spPr>
          <a:xfrm>
            <a:off x="2225663" y="1308538"/>
            <a:ext cx="9953297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4400" b="1" i="1" baseline="30000" dirty="0">
                <a:solidFill>
                  <a:srgbClr val="1E4358"/>
                </a:solidFill>
              </a:rPr>
              <a:t>Főzés (és melegítés) közben is csak tiszta kanalat használj!</a:t>
            </a:r>
          </a:p>
        </p:txBody>
      </p:sp>
      <p:pic>
        <p:nvPicPr>
          <p:cNvPr id="19" name="Picture 2" descr="C:\Users\szemank\Creative Cloud Files\SZK\écsó_ovis program\ppt\ppt 1-6\képek\csalá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160" y="1813034"/>
            <a:ext cx="5838303" cy="3406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12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10. kisebb adagok higiénikusabban tárolhatók.</a:t>
            </a:r>
          </a:p>
        </p:txBody>
      </p:sp>
      <p:pic>
        <p:nvPicPr>
          <p:cNvPr id="9" name="Picture 3" descr="C:\Users\Karolina\Creative Cloud Files\SZK\écsó_ovis program\ppt\Mese habbal ppt\mese habbal ppt képek\Huto.png"/>
          <p:cNvPicPr>
            <a:picLocks noChangeAspect="1" noChangeArrowheads="1"/>
          </p:cNvPicPr>
          <p:nvPr/>
        </p:nvPicPr>
        <p:blipFill>
          <a:blip r:embed="rId3" cstate="print"/>
          <a:srcRect l="24233" t="19322" r="23948" b="18612"/>
          <a:stretch>
            <a:fillRect/>
          </a:stretch>
        </p:blipFill>
        <p:spPr bwMode="auto">
          <a:xfrm>
            <a:off x="4336241" y="757275"/>
            <a:ext cx="4432635" cy="5309144"/>
          </a:xfrm>
          <a:prstGeom prst="rect">
            <a:avLst/>
          </a:prstGeom>
          <a:noFill/>
        </p:spPr>
      </p:pic>
      <p:pic>
        <p:nvPicPr>
          <p:cNvPr id="38" name="Picture 2" descr="C:\Users\szemank\Creative Cloud Files\SZK\écsó_ovis program\ppt\ppt 1-6\képek\lany.png"/>
          <p:cNvPicPr>
            <a:picLocks noChangeAspect="1" noChangeArrowheads="1"/>
          </p:cNvPicPr>
          <p:nvPr/>
        </p:nvPicPr>
        <p:blipFill>
          <a:blip r:embed="rId4" cstate="print"/>
          <a:srcRect b="54868"/>
          <a:stretch>
            <a:fillRect/>
          </a:stretch>
        </p:blipFill>
        <p:spPr bwMode="auto">
          <a:xfrm>
            <a:off x="7855760" y="2266951"/>
            <a:ext cx="3948079" cy="3814426"/>
          </a:xfrm>
          <a:prstGeom prst="rect">
            <a:avLst/>
          </a:prstGeom>
          <a:noFill/>
        </p:spPr>
      </p:pic>
      <p:pic>
        <p:nvPicPr>
          <p:cNvPr id="25" name="Picture 6" descr="C:\Users\szemank\Creative Cloud Files\SZK\écsó_ovis program\ppt\ppt 1-6\képek\Asset 4.png">
            <a:extLst>
              <a:ext uri="{FF2B5EF4-FFF2-40B4-BE49-F238E27FC236}">
                <a16:creationId xmlns:a16="http://schemas.microsoft.com/office/drawing/2014/main" id="{1F7F28C2-E013-4681-8CA2-52490BF8A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1357" y="1394726"/>
            <a:ext cx="898760" cy="388938"/>
          </a:xfrm>
          <a:prstGeom prst="rect">
            <a:avLst/>
          </a:prstGeom>
          <a:noFill/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C48335C5-DA69-43C4-90DA-0B0005DBA2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1907" y="1317667"/>
            <a:ext cx="994846" cy="54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9" descr="C:\Users\szemank\Creative Cloud Files\SZK\écsó_ovis program\ppt\ppt 1-6\képek\Asset 7.png">
            <a:extLst>
              <a:ext uri="{FF2B5EF4-FFF2-40B4-BE49-F238E27FC236}">
                <a16:creationId xmlns:a16="http://schemas.microsoft.com/office/drawing/2014/main" id="{9136EC0A-B7B1-403D-B383-FBEA92FF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9586" y="2072482"/>
            <a:ext cx="481151" cy="388937"/>
          </a:xfrm>
          <a:prstGeom prst="rect">
            <a:avLst/>
          </a:prstGeom>
          <a:noFill/>
        </p:spPr>
      </p:pic>
      <p:pic>
        <p:nvPicPr>
          <p:cNvPr id="37" name="Picture 8" descr="C:\Users\szemank\Creative Cloud Files\SZK\écsó_ovis program\ppt\ppt 1-6\képek\Asset 6.png">
            <a:extLst>
              <a:ext uri="{FF2B5EF4-FFF2-40B4-BE49-F238E27FC236}">
                <a16:creationId xmlns:a16="http://schemas.microsoft.com/office/drawing/2014/main" id="{D63D628E-0FB1-4D3A-97E5-B39DD993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1608" y="2056367"/>
            <a:ext cx="781640" cy="441808"/>
          </a:xfrm>
          <a:prstGeom prst="rect">
            <a:avLst/>
          </a:prstGeom>
          <a:noFill/>
        </p:spPr>
      </p:pic>
      <p:pic>
        <p:nvPicPr>
          <p:cNvPr id="39" name="Kép 13">
            <a:extLst>
              <a:ext uri="{FF2B5EF4-FFF2-40B4-BE49-F238E27FC236}">
                <a16:creationId xmlns:a16="http://schemas.microsoft.com/office/drawing/2014/main" id="{D88C96B9-F075-45EA-A33B-0A0CD36B1AA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06852" y="2741298"/>
            <a:ext cx="860496" cy="4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1" descr="C:\Users\szemank\Creative Cloud Files\SZK\écsó_ovis program\ppt\ppt 1-6\képek\Asset 9.png">
            <a:extLst>
              <a:ext uri="{FF2B5EF4-FFF2-40B4-BE49-F238E27FC236}">
                <a16:creationId xmlns:a16="http://schemas.microsoft.com/office/drawing/2014/main" id="{19D4A9C4-D590-4F32-A06C-522F5BDAA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2766936"/>
            <a:ext cx="761311" cy="388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Jobbra nyíl 61"/>
          <p:cNvSpPr/>
          <p:nvPr/>
        </p:nvSpPr>
        <p:spPr>
          <a:xfrm rot="5400000">
            <a:off x="3477125" y="3344778"/>
            <a:ext cx="1239253" cy="565485"/>
          </a:xfrm>
          <a:prstGeom prst="rightArrow">
            <a:avLst/>
          </a:prstGeom>
          <a:solidFill>
            <a:srgbClr val="FF7C80"/>
          </a:solidFill>
          <a:ln>
            <a:solidFill>
              <a:srgbClr val="BED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13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11. A maradékot igyekezzünk minél hamarabb szobahőmérsékletűre</a:t>
            </a:r>
            <a:r>
              <a:rPr lang="hu-HU" sz="3600" b="1" i="1" dirty="0"/>
              <a:t> </a:t>
            </a:r>
            <a:r>
              <a:rPr lang="hu-HU" sz="3600" b="1" i="1" baseline="30000" dirty="0"/>
              <a:t>visszahűteni és hűtőbe tenni.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13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42" name="Balra nyíl 41"/>
          <p:cNvSpPr/>
          <p:nvPr/>
        </p:nvSpPr>
        <p:spPr>
          <a:xfrm rot="10800000">
            <a:off x="2659084" y="3024271"/>
            <a:ext cx="8811666" cy="727249"/>
          </a:xfrm>
          <a:prstGeom prst="leftArrow">
            <a:avLst>
              <a:gd name="adj1" fmla="val 50000"/>
              <a:gd name="adj2" fmla="val 54200"/>
            </a:avLst>
          </a:prstGeom>
          <a:gradFill flip="none" rotWithShape="1">
            <a:gsLst>
              <a:gs pos="79000">
                <a:srgbClr val="BED630"/>
              </a:gs>
              <a:gs pos="41000">
                <a:srgbClr val="1E4358"/>
              </a:gs>
              <a:gs pos="0">
                <a:srgbClr val="1E4358"/>
              </a:gs>
            </a:gsLst>
            <a:lin ang="27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églalap 42"/>
          <p:cNvSpPr/>
          <p:nvPr/>
        </p:nvSpPr>
        <p:spPr>
          <a:xfrm>
            <a:off x="8870102" y="2305492"/>
            <a:ext cx="2645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600" b="1" i="1" baseline="30000" dirty="0">
                <a:solidFill>
                  <a:srgbClr val="1E4358"/>
                </a:solidFill>
              </a:rPr>
              <a:t>2 órán belül hűtőbe</a:t>
            </a:r>
          </a:p>
        </p:txBody>
      </p:sp>
      <p:sp>
        <p:nvSpPr>
          <p:cNvPr id="45" name="Téglalap 44"/>
          <p:cNvSpPr/>
          <p:nvPr/>
        </p:nvSpPr>
        <p:spPr>
          <a:xfrm>
            <a:off x="2651536" y="2257366"/>
            <a:ext cx="2822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600" b="1" i="1" baseline="30000" dirty="0">
                <a:solidFill>
                  <a:srgbClr val="BED630"/>
                </a:solidFill>
              </a:rPr>
              <a:t>Szobahőmérsékleten</a:t>
            </a:r>
          </a:p>
          <a:p>
            <a:pPr algn="ctr"/>
            <a:r>
              <a:rPr lang="hu-HU" sz="3600" b="1" i="1" baseline="30000" dirty="0">
                <a:solidFill>
                  <a:srgbClr val="BED630"/>
                </a:solidFill>
              </a:rPr>
              <a:t> 3-4 óra </a:t>
            </a:r>
          </a:p>
        </p:txBody>
      </p:sp>
      <p:sp>
        <p:nvSpPr>
          <p:cNvPr id="59" name="Téglalap 58"/>
          <p:cNvSpPr/>
          <p:nvPr/>
        </p:nvSpPr>
        <p:spPr>
          <a:xfrm>
            <a:off x="2651536" y="4431071"/>
            <a:ext cx="3361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600" b="1" i="1" baseline="30000" dirty="0">
                <a:solidFill>
                  <a:srgbClr val="FF7C80"/>
                </a:solidFill>
              </a:rPr>
              <a:t>mikrobák elszaporodása </a:t>
            </a:r>
          </a:p>
          <a:p>
            <a:pPr algn="ctr"/>
            <a:r>
              <a:rPr lang="hu-HU" sz="3600" b="1" i="1" baseline="30000" dirty="0">
                <a:solidFill>
                  <a:srgbClr val="FF7C80"/>
                </a:solidFill>
              </a:rPr>
              <a:t>(5°C és 60°C között) </a:t>
            </a:r>
          </a:p>
        </p:txBody>
      </p:sp>
      <p:pic>
        <p:nvPicPr>
          <p:cNvPr id="41" name="Picture 2" descr="C:\Users\szemank\Creative Cloud Files\SZK\écsó_ovis program\ppt\ppt 1-6\képek\o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5851" y="4039805"/>
            <a:ext cx="1254798" cy="1394024"/>
          </a:xfrm>
          <a:prstGeom prst="rect">
            <a:avLst/>
          </a:prstGeom>
          <a:noFill/>
        </p:spPr>
      </p:pic>
      <p:pic>
        <p:nvPicPr>
          <p:cNvPr id="63" name="Picture 2" descr="C:\Users\Karolina\Creative Cloud Files\SZK\Tervezések\écsó_ovis program\ppt\ppt 1-6\képek\1x\főét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582" y="2706820"/>
            <a:ext cx="2805661" cy="1331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kerekített téglalap 15"/>
          <p:cNvSpPr/>
          <p:nvPr/>
        </p:nvSpPr>
        <p:spPr>
          <a:xfrm>
            <a:off x="8591550" y="1371600"/>
            <a:ext cx="3246120" cy="4457700"/>
          </a:xfrm>
          <a:prstGeom prst="roundRect">
            <a:avLst>
              <a:gd name="adj" fmla="val 22576"/>
            </a:avLst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 rot="5400000">
            <a:off x="2621810" y="1219200"/>
            <a:ext cx="5029200" cy="4876800"/>
          </a:xfrm>
          <a:prstGeom prst="roundRect">
            <a:avLst>
              <a:gd name="adj" fmla="val 22576"/>
            </a:avLst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14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12. A maradék ételt alaposan melegítsük át fogyasztás előtt.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14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C:\Users\szemank\Creative Cloud Files\SZK\écsó_ovis program\ppt\ppt 1-6\képek\oven cook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1094" y="2863516"/>
            <a:ext cx="6002133" cy="3251288"/>
          </a:xfrm>
          <a:prstGeom prst="rect">
            <a:avLst/>
          </a:prstGeom>
          <a:noFill/>
        </p:spPr>
      </p:pic>
      <p:pic>
        <p:nvPicPr>
          <p:cNvPr id="14" name="Picture 2" descr="C:\Users\szemank\Creative Cloud Files\SZK\écsó_ovis program\ppt\ppt 1-6\képek\micr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0933" y="1836820"/>
            <a:ext cx="2887355" cy="1897981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341650" y="1781116"/>
            <a:ext cx="3780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i="1" baseline="30000" dirty="0">
                <a:solidFill>
                  <a:srgbClr val="1E4358"/>
                </a:solidFill>
              </a:rPr>
              <a:t>Figyelj, nehogy megégesd magad! </a:t>
            </a:r>
          </a:p>
        </p:txBody>
      </p:sp>
      <p:sp>
        <p:nvSpPr>
          <p:cNvPr id="18" name="Téglalap 17"/>
          <p:cNvSpPr/>
          <p:nvPr/>
        </p:nvSpPr>
        <p:spPr>
          <a:xfrm>
            <a:off x="8709660" y="4352866"/>
            <a:ext cx="3009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i="1" baseline="30000" dirty="0">
                <a:solidFill>
                  <a:srgbClr val="1E4358"/>
                </a:solidFill>
              </a:rPr>
              <a:t>Csak erre a célra alkalmas edényt használjunk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Karolina\Creative Cloud Files\SZK\Tervezések\écsó_ovis program\ppt\ppt 1-6\képek\1x\Asset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52113">
            <a:off x="7105505" y="3253232"/>
            <a:ext cx="2220849" cy="2943422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15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13. Gyanús, ételt ne fogyasszunk el sem otthon, sem vendégségben, sem vendéglátóhelyen.</a:t>
            </a:r>
          </a:p>
        </p:txBody>
      </p:sp>
      <p:sp>
        <p:nvSpPr>
          <p:cNvPr id="39" name="Szövegdoboz 38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15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586530" y="2148958"/>
            <a:ext cx="501442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>
              <a:buClr>
                <a:srgbClr val="BED630"/>
              </a:buClr>
              <a:buSzPct val="118000"/>
              <a:buFont typeface="Arial" pitchFamily="34" charset="0"/>
              <a:buChar char="•"/>
            </a:pPr>
            <a:r>
              <a:rPr lang="hu-HU" sz="2400" dirty="0"/>
              <a:t>koszos helyen készítenek</a:t>
            </a:r>
          </a:p>
          <a:p>
            <a:pPr lvl="0">
              <a:buClr>
                <a:srgbClr val="BED630"/>
              </a:buClr>
              <a:buSzPct val="118000"/>
              <a:buFont typeface="Arial" pitchFamily="34" charset="0"/>
              <a:buChar char="•"/>
            </a:pPr>
            <a:r>
              <a:rPr lang="hu-HU" sz="2400" dirty="0"/>
              <a:t>rendezetlen környezetben tálalnak fel</a:t>
            </a:r>
          </a:p>
          <a:p>
            <a:pPr lvl="0">
              <a:buClr>
                <a:srgbClr val="BED630"/>
              </a:buClr>
              <a:buSzPct val="118000"/>
              <a:buFont typeface="Arial" pitchFamily="34" charset="0"/>
              <a:buChar char="•"/>
            </a:pPr>
            <a:r>
              <a:rPr lang="hu-HU" sz="2400" dirty="0"/>
              <a:t>készítője láthatóan beteg</a:t>
            </a:r>
          </a:p>
          <a:p>
            <a:pPr lvl="0">
              <a:buClr>
                <a:srgbClr val="BED630"/>
              </a:buClr>
              <a:buSzPct val="118000"/>
              <a:buFont typeface="Arial" pitchFamily="34" charset="0"/>
              <a:buChar char="•"/>
            </a:pPr>
            <a:r>
              <a:rPr lang="pt-BR" sz="2400" dirty="0"/>
              <a:t>nem tartja be a higiéniai szabályokat</a:t>
            </a:r>
          </a:p>
          <a:p>
            <a:pPr lvl="0">
              <a:buClr>
                <a:srgbClr val="BED630"/>
              </a:buClr>
              <a:buSzPct val="118000"/>
              <a:buFont typeface="Arial" pitchFamily="34" charset="0"/>
              <a:buChar char="•"/>
            </a:pPr>
            <a:endParaRPr lang="hu-HU" sz="2400" dirty="0"/>
          </a:p>
        </p:txBody>
      </p:sp>
      <p:pic>
        <p:nvPicPr>
          <p:cNvPr id="21" name="Picture 2" descr="C:\Users\Karolina\Creative Cloud Files\SZK\Tervezések\écsó_ovis program\ppt\ppt 1-6\képek\peneszes keny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3181350"/>
            <a:ext cx="2623649" cy="1709738"/>
          </a:xfrm>
          <a:prstGeom prst="rect">
            <a:avLst/>
          </a:prstGeom>
          <a:noFill/>
        </p:spPr>
      </p:pic>
      <p:pic>
        <p:nvPicPr>
          <p:cNvPr id="22" name="Picture 3" descr="C:\Users\Karolina\Creative Cloud Files\SZK\Tervezések\écsó_ovis program\ppt\ppt 1-6\képek\peneszes saj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1765" y="4272686"/>
            <a:ext cx="1920641" cy="1124813"/>
          </a:xfrm>
          <a:prstGeom prst="rect">
            <a:avLst/>
          </a:prstGeom>
          <a:noFill/>
        </p:spPr>
      </p:pic>
      <p:pic>
        <p:nvPicPr>
          <p:cNvPr id="24" name="Picture 3" descr="C:\Users\Karolina\Creative Cloud Files\SZK\Tervezések\écsó_ovis program\ppt\ppt 1-6\képek\1x\Asset 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93435">
            <a:off x="9820275" y="4152899"/>
            <a:ext cx="1379514" cy="1538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241466" y="4072212"/>
            <a:ext cx="7627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i="1" dirty="0">
                <a:solidFill>
                  <a:schemeClr val="bg1"/>
                </a:solidFill>
              </a:rPr>
              <a:t>KÖSZÖNÖM A FIGYELMET!</a:t>
            </a:r>
            <a:endParaRPr lang="hu-HU" altLang="hu-HU" sz="2400" b="1" i="1" dirty="0">
              <a:solidFill>
                <a:schemeClr val="bg1"/>
              </a:solidFill>
              <a:sym typeface="Helvetica" charset="0"/>
            </a:endParaRPr>
          </a:p>
        </p:txBody>
      </p:sp>
      <p:sp>
        <p:nvSpPr>
          <p:cNvPr id="5" name="Lekerekített téglalap 8">
            <a:extLst>
              <a:ext uri="{FF2B5EF4-FFF2-40B4-BE49-F238E27FC236}">
                <a16:creationId xmlns:a16="http://schemas.microsoft.com/office/drawing/2014/main" id="{D7D72A2E-96A3-4705-B553-6FE53EEEDBE4}"/>
              </a:ext>
            </a:extLst>
          </p:cNvPr>
          <p:cNvSpPr/>
          <p:nvPr/>
        </p:nvSpPr>
        <p:spPr>
          <a:xfrm>
            <a:off x="8781393" y="331076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D47445E-CC0E-43E2-98AF-BFD3A3476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576573"/>
            <a:ext cx="3000424" cy="1227446"/>
          </a:xfrm>
          <a:prstGeom prst="rect">
            <a:avLst/>
          </a:prstGeom>
        </p:spPr>
      </p:pic>
      <p:pic>
        <p:nvPicPr>
          <p:cNvPr id="7" name="Picture 3" descr="C:\Users\szemank\Creative Cloud Files\logo tatto\matrica\ecsogyerek.png">
            <a:extLst>
              <a:ext uri="{FF2B5EF4-FFF2-40B4-BE49-F238E27FC236}">
                <a16:creationId xmlns:a16="http://schemas.microsoft.com/office/drawing/2014/main" id="{7716470C-9613-487D-8055-C5D5821E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3182" y="3543299"/>
            <a:ext cx="2938818" cy="2938818"/>
          </a:xfrm>
          <a:prstGeom prst="rect">
            <a:avLst/>
          </a:prstGeom>
          <a:noFill/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CECCEE4-B424-4B9D-A488-55AD564C93FE}"/>
              </a:ext>
            </a:extLst>
          </p:cNvPr>
          <p:cNvSpPr txBox="1"/>
          <p:nvPr/>
        </p:nvSpPr>
        <p:spPr>
          <a:xfrm>
            <a:off x="4595789" y="6251284"/>
            <a:ext cx="3000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nebihoktatas.hu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1" y="3732900"/>
            <a:ext cx="7789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rgbClr val="FFFFFF"/>
                </a:solidFill>
              </a:rPr>
              <a:t>Megelőzés</a:t>
            </a:r>
            <a:endParaRPr lang="hu-HU" sz="6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3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1. Csak megbízható helyen vásároljunk.</a:t>
            </a:r>
          </a:p>
        </p:txBody>
      </p:sp>
      <p:pic>
        <p:nvPicPr>
          <p:cNvPr id="12" name="NÉBIH Zöldszám az élelmiszerbiztonságé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11312" y="867103"/>
            <a:ext cx="9086701" cy="51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4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2. A romlandó élelmiszereket mielőbb vigyük haza,</a:t>
            </a:r>
          </a:p>
          <a:p>
            <a:pPr algn="ctr"/>
            <a:r>
              <a:rPr lang="hu-HU" sz="3600" b="1" i="1" baseline="30000" dirty="0"/>
              <a:t> otthon pedig a lehető leggyorsabban tegyük be a hűtőbe.</a:t>
            </a:r>
          </a:p>
        </p:txBody>
      </p:sp>
      <p:sp>
        <p:nvSpPr>
          <p:cNvPr id="8" name="Szabadkézi sokszög 7"/>
          <p:cNvSpPr/>
          <p:nvPr/>
        </p:nvSpPr>
        <p:spPr bwMode="auto">
          <a:xfrm rot="1754947" flipH="1">
            <a:off x="9838635" y="2870517"/>
            <a:ext cx="1260639" cy="369332"/>
          </a:xfrm>
          <a:custGeom>
            <a:avLst/>
            <a:gdLst>
              <a:gd name="connsiteX0" fmla="*/ 0 w 5193792"/>
              <a:gd name="connsiteY0" fmla="*/ 1040004 h 1040004"/>
              <a:gd name="connsiteX1" fmla="*/ 1560576 w 5193792"/>
              <a:gd name="connsiteY1" fmla="*/ 137796 h 1040004"/>
              <a:gd name="connsiteX2" fmla="*/ 5193792 w 5193792"/>
              <a:gd name="connsiteY2" fmla="*/ 3684 h 1040004"/>
              <a:gd name="connsiteX3" fmla="*/ 5193792 w 5193792"/>
              <a:gd name="connsiteY3" fmla="*/ 3684 h 104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3792" h="1040004">
                <a:moveTo>
                  <a:pt x="0" y="1040004"/>
                </a:moveTo>
                <a:cubicBezTo>
                  <a:pt x="347472" y="675260"/>
                  <a:pt x="694944" y="310516"/>
                  <a:pt x="1560576" y="137796"/>
                </a:cubicBezTo>
                <a:cubicBezTo>
                  <a:pt x="2426208" y="-34924"/>
                  <a:pt x="5193792" y="3684"/>
                  <a:pt x="5193792" y="3684"/>
                </a:cubicBezTo>
                <a:lnTo>
                  <a:pt x="5193792" y="3684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9" name="Szabadkézi sokszög 8"/>
          <p:cNvSpPr/>
          <p:nvPr/>
        </p:nvSpPr>
        <p:spPr bwMode="auto">
          <a:xfrm>
            <a:off x="3412254" y="2635049"/>
            <a:ext cx="1484312" cy="995363"/>
          </a:xfrm>
          <a:custGeom>
            <a:avLst/>
            <a:gdLst>
              <a:gd name="connsiteX0" fmla="*/ 0 w 5193792"/>
              <a:gd name="connsiteY0" fmla="*/ 1040004 h 1040004"/>
              <a:gd name="connsiteX1" fmla="*/ 1560576 w 5193792"/>
              <a:gd name="connsiteY1" fmla="*/ 137796 h 1040004"/>
              <a:gd name="connsiteX2" fmla="*/ 5193792 w 5193792"/>
              <a:gd name="connsiteY2" fmla="*/ 3684 h 1040004"/>
              <a:gd name="connsiteX3" fmla="*/ 5193792 w 5193792"/>
              <a:gd name="connsiteY3" fmla="*/ 3684 h 104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3792" h="1040004">
                <a:moveTo>
                  <a:pt x="0" y="1040004"/>
                </a:moveTo>
                <a:cubicBezTo>
                  <a:pt x="347472" y="675260"/>
                  <a:pt x="694944" y="310516"/>
                  <a:pt x="1560576" y="137796"/>
                </a:cubicBezTo>
                <a:cubicBezTo>
                  <a:pt x="2426208" y="-34924"/>
                  <a:pt x="5193792" y="3684"/>
                  <a:pt x="5193792" y="3684"/>
                </a:cubicBezTo>
                <a:lnTo>
                  <a:pt x="5193792" y="3684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10" name="Kép 1"/>
          <p:cNvPicPr>
            <a:picLocks noChangeAspect="1"/>
          </p:cNvPicPr>
          <p:nvPr/>
        </p:nvPicPr>
        <p:blipFill>
          <a:blip r:embed="rId3" cstate="print"/>
          <a:srcRect b="44066"/>
          <a:stretch>
            <a:fillRect/>
          </a:stretch>
        </p:blipFill>
        <p:spPr bwMode="auto">
          <a:xfrm>
            <a:off x="8381129" y="3693912"/>
            <a:ext cx="327501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509" y="1502332"/>
            <a:ext cx="25177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ép 3"/>
          <p:cNvPicPr>
            <a:picLocks noChangeAspect="1"/>
          </p:cNvPicPr>
          <p:nvPr/>
        </p:nvPicPr>
        <p:blipFill>
          <a:blip r:embed="rId5" cstate="print"/>
          <a:srcRect b="27612"/>
          <a:stretch>
            <a:fillRect/>
          </a:stretch>
        </p:blipFill>
        <p:spPr bwMode="auto">
          <a:xfrm>
            <a:off x="2532779" y="3738362"/>
            <a:ext cx="28225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Kép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9579" y="2081012"/>
            <a:ext cx="554037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Kép 18"/>
          <p:cNvPicPr>
            <a:picLocks noChangeAspect="1"/>
          </p:cNvPicPr>
          <p:nvPr/>
        </p:nvPicPr>
        <p:blipFill>
          <a:blip r:embed="rId7" cstate="print"/>
          <a:srcRect l="34654" t="37051" r="35976" b="35373"/>
          <a:stretch>
            <a:fillRect/>
          </a:stretch>
        </p:blipFill>
        <p:spPr bwMode="auto">
          <a:xfrm>
            <a:off x="5529647" y="1764270"/>
            <a:ext cx="1385887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Kép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1187" y="1518469"/>
            <a:ext cx="133508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Egyenes összekötő 17"/>
          <p:cNvCxnSpPr/>
          <p:nvPr/>
        </p:nvCxnSpPr>
        <p:spPr bwMode="auto">
          <a:xfrm>
            <a:off x="5488704" y="5116312"/>
            <a:ext cx="270192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9" name="Kép 18"/>
          <p:cNvPicPr>
            <a:picLocks noChangeAspect="1"/>
          </p:cNvPicPr>
          <p:nvPr/>
        </p:nvPicPr>
        <p:blipFill>
          <a:blip r:embed="rId7" cstate="print"/>
          <a:srcRect l="34654" t="37051" r="35976" b="35373"/>
          <a:stretch>
            <a:fillRect/>
          </a:stretch>
        </p:blipFill>
        <p:spPr bwMode="auto">
          <a:xfrm>
            <a:off x="8493083" y="1859806"/>
            <a:ext cx="1385888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Egyenes összekötő 20"/>
          <p:cNvCxnSpPr/>
          <p:nvPr/>
        </p:nvCxnSpPr>
        <p:spPr bwMode="auto">
          <a:xfrm>
            <a:off x="7414341" y="2635049"/>
            <a:ext cx="81337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2" name="Háromszög 21"/>
          <p:cNvSpPr/>
          <p:nvPr/>
        </p:nvSpPr>
        <p:spPr bwMode="auto">
          <a:xfrm rot="5400000">
            <a:off x="4779886" y="2580280"/>
            <a:ext cx="176212" cy="111125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23" name="Háromszög 22"/>
          <p:cNvSpPr/>
          <p:nvPr/>
        </p:nvSpPr>
        <p:spPr bwMode="auto">
          <a:xfrm rot="5400000">
            <a:off x="8049341" y="5052812"/>
            <a:ext cx="176213" cy="109537"/>
          </a:xfrm>
          <a:prstGeom prst="triangle">
            <a:avLst/>
          </a:prstGeom>
          <a:solidFill>
            <a:srgbClr val="008000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24" name="Háromszög 23"/>
          <p:cNvSpPr/>
          <p:nvPr/>
        </p:nvSpPr>
        <p:spPr bwMode="auto">
          <a:xfrm rot="5400000">
            <a:off x="8190202" y="2579487"/>
            <a:ext cx="177800" cy="111125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sp>
        <p:nvSpPr>
          <p:cNvPr id="25" name="Háromszög 24"/>
          <p:cNvSpPr/>
          <p:nvPr/>
        </p:nvSpPr>
        <p:spPr bwMode="auto">
          <a:xfrm rot="9910552">
            <a:off x="10821756" y="3395201"/>
            <a:ext cx="187325" cy="157163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1">
              <a:defRPr/>
            </a:pPr>
            <a:endParaRPr lang="hu-HU">
              <a:ea typeface="Calibri" pitchFamily="34" charset="0"/>
            </a:endParaRPr>
          </a:p>
        </p:txBody>
      </p:sp>
      <p:pic>
        <p:nvPicPr>
          <p:cNvPr id="26" name="Kép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716" y="4233662"/>
            <a:ext cx="60166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Kép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06466" y="4572794"/>
            <a:ext cx="169068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154E-6 -1.3691E-6 L 0.51648 -1.3691E-6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5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3. A nyers húst tároljuk és kezeljük elkülönítve</a:t>
            </a:r>
            <a:br>
              <a:rPr lang="hu-HU" sz="3600" b="1" i="1" baseline="30000" dirty="0"/>
            </a:br>
            <a:r>
              <a:rPr lang="hu-HU" sz="3600" b="1" i="1" baseline="30000" dirty="0"/>
              <a:t>(a lecsöpögő húslé számos veszély forrása lehet).</a:t>
            </a:r>
            <a:br>
              <a:rPr lang="hu-HU" sz="3600" b="1" i="1" baseline="30000" dirty="0"/>
            </a:br>
            <a:br>
              <a:rPr lang="hu-HU" sz="3600" b="1" i="1" baseline="30000" dirty="0"/>
            </a:br>
            <a:endParaRPr lang="hu-HU" sz="3600" b="1" i="1" baseline="30000" dirty="0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8243773" y="1118492"/>
            <a:ext cx="3491028" cy="4735767"/>
            <a:chOff x="2890832" y="1505405"/>
            <a:chExt cx="2015971" cy="2734773"/>
          </a:xfrm>
        </p:grpSpPr>
        <p:pic>
          <p:nvPicPr>
            <p:cNvPr id="11" name="Picture 2" descr="https://cdn.pixabay.com/photo/2016/11/01/00/14/kitchen-1787202__34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97" b="46809"/>
            <a:stretch/>
          </p:blipFill>
          <p:spPr bwMode="auto">
            <a:xfrm rot="51251">
              <a:off x="3213406" y="2145402"/>
              <a:ext cx="1010557" cy="209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Csoportba foglalás 61"/>
            <p:cNvGrpSpPr/>
            <p:nvPr/>
          </p:nvGrpSpPr>
          <p:grpSpPr>
            <a:xfrm rot="1046612">
              <a:off x="2890832" y="1505405"/>
              <a:ext cx="2015971" cy="2515713"/>
              <a:chOff x="-524641" y="738993"/>
              <a:chExt cx="3676915" cy="4675217"/>
            </a:xfrm>
          </p:grpSpPr>
          <p:pic>
            <p:nvPicPr>
              <p:cNvPr id="14" name="Picture 4" descr="https://cdn.pixabay.com/photo/2013/07/13/13/42/knife-161412__340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50" t="47406" r="-17073" b="-13336"/>
              <a:stretch/>
            </p:blipFill>
            <p:spPr bwMode="auto">
              <a:xfrm>
                <a:off x="1491916" y="3272589"/>
                <a:ext cx="1660358" cy="2141621"/>
              </a:xfrm>
              <a:prstGeom prst="diamond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https://cdn.pixabay.com/photo/2013/07/13/13/42/knife-161412__340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8858" t="-30828" r="316" b="5255"/>
              <a:stretch/>
            </p:blipFill>
            <p:spPr bwMode="auto">
              <a:xfrm>
                <a:off x="-524641" y="738993"/>
                <a:ext cx="3296652" cy="4066671"/>
              </a:xfrm>
              <a:prstGeom prst="diamond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églalap 15"/>
          <p:cNvSpPr/>
          <p:nvPr/>
        </p:nvSpPr>
        <p:spPr>
          <a:xfrm>
            <a:off x="9326617" y="3231931"/>
            <a:ext cx="184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b="1" i="1" baseline="30000" dirty="0">
                <a:solidFill>
                  <a:schemeClr val="bg1"/>
                </a:solidFill>
              </a:rPr>
              <a:t>Hús</a:t>
            </a:r>
          </a:p>
        </p:txBody>
      </p:sp>
      <p:pic>
        <p:nvPicPr>
          <p:cNvPr id="17" name="Picture 2" descr="C:\Users\szemank\Creative Cloud Files\SZK\écsó_ovis program\ppt\ppt 1-6\képek\hú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0425" y="2853560"/>
            <a:ext cx="3847499" cy="2341560"/>
          </a:xfrm>
          <a:prstGeom prst="rect">
            <a:avLst/>
          </a:prstGeom>
          <a:noFill/>
        </p:spPr>
      </p:pic>
      <p:pic>
        <p:nvPicPr>
          <p:cNvPr id="18" name="Picture 2" descr="C:\Users\szemank\Creative Cloud Files\SZK\écsó_ovis program\ppt\ppt 1-6\képek\szárnyas com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1153">
            <a:off x="4252254" y="3287623"/>
            <a:ext cx="3127713" cy="1733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6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4. A zöldségeket, gyümölcsöket alaposan mossuk meg fogyasztás előtt.</a:t>
            </a:r>
            <a:br>
              <a:rPr lang="hu-HU" sz="3600" b="1" i="1" baseline="30000" dirty="0"/>
            </a:br>
            <a:endParaRPr lang="hu-HU" sz="3600" b="1" i="1" baseline="30000" dirty="0"/>
          </a:p>
        </p:txBody>
      </p:sp>
      <p:pic>
        <p:nvPicPr>
          <p:cNvPr id="18" name="Picture 4" descr="https://cdn.pixabay.com/photo/2013/07/13/01/22/fruits-155616__3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72" y="1718441"/>
            <a:ext cx="5531424" cy="40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s://cdn.pixabay.com/photo/2012/04/13/12/46/button-32259__34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4"/>
          <a:stretch/>
        </p:blipFill>
        <p:spPr bwMode="auto">
          <a:xfrm>
            <a:off x="9670458" y="1950990"/>
            <a:ext cx="1032129" cy="10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ttps://cdn.pixabay.com/photo/2014/04/03/10/20/raindrops-310146__34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7" t="33251" r="77820"/>
          <a:stretch/>
        </p:blipFill>
        <p:spPr bwMode="auto">
          <a:xfrm>
            <a:off x="6396437" y="2001111"/>
            <a:ext cx="586666" cy="11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s://cdn.pixabay.com/photo/2014/04/03/10/20/raindrops-310146__34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7" t="33251" r="77820"/>
          <a:stretch/>
        </p:blipFill>
        <p:spPr bwMode="auto">
          <a:xfrm>
            <a:off x="6990636" y="1612557"/>
            <a:ext cx="586666" cy="11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ttps://cdn.pixabay.com/photo/2014/04/03/10/20/raindrops-310146__34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7" t="33251" r="77820"/>
          <a:stretch/>
        </p:blipFill>
        <p:spPr bwMode="auto">
          <a:xfrm>
            <a:off x="6694550" y="1093141"/>
            <a:ext cx="586666" cy="11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7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5. Alaposan Mossunk kezet Meleg vízzel és szappannal.</a:t>
            </a:r>
            <a:br>
              <a:rPr lang="hu-HU" sz="3600" b="1" i="1" baseline="30000" dirty="0"/>
            </a:br>
            <a:endParaRPr lang="hu-HU" sz="3600" b="1" i="1" baseline="30000" dirty="0"/>
          </a:p>
        </p:txBody>
      </p:sp>
      <p:sp>
        <p:nvSpPr>
          <p:cNvPr id="7" name="Téglalap 6"/>
          <p:cNvSpPr/>
          <p:nvPr/>
        </p:nvSpPr>
        <p:spPr>
          <a:xfrm>
            <a:off x="2310305" y="4542621"/>
            <a:ext cx="9529598" cy="1477328"/>
          </a:xfrm>
          <a:prstGeom prst="rect">
            <a:avLst/>
          </a:prstGeom>
        </p:spPr>
        <p:txBody>
          <a:bodyPr wrap="square" numCol="1" anchor="ctr">
            <a:spAutoFit/>
          </a:bodyPr>
          <a:lstStyle/>
          <a:p>
            <a:pPr lvl="0">
              <a:buClr>
                <a:srgbClr val="1E4358"/>
              </a:buClr>
              <a:buSzPct val="80000"/>
              <a:buFont typeface="Cronos Pro Caption" pitchFamily="34" charset="0"/>
              <a:buChar char="•"/>
            </a:pPr>
            <a:r>
              <a:rPr lang="hu-HU" sz="2400" b="1" i="1" dirty="0">
                <a:solidFill>
                  <a:srgbClr val="1E4358"/>
                </a:solidFill>
              </a:rPr>
              <a:t> </a:t>
            </a:r>
            <a:r>
              <a:rPr lang="hu-HU" sz="2200" b="1" i="1" dirty="0">
                <a:solidFill>
                  <a:srgbClr val="1E4358"/>
                </a:solidFill>
              </a:rPr>
              <a:t>WC használat (előtt és) után</a:t>
            </a:r>
          </a:p>
          <a:p>
            <a:pPr lvl="0">
              <a:buClr>
                <a:srgbClr val="1E4358"/>
              </a:buClr>
              <a:buSzPct val="80000"/>
              <a:buFont typeface="Cronos Pro Caption" pitchFamily="34" charset="0"/>
              <a:buChar char="•"/>
            </a:pPr>
            <a:r>
              <a:rPr lang="hu-HU" sz="2200" b="1" i="1" dirty="0">
                <a:solidFill>
                  <a:srgbClr val="1E4358"/>
                </a:solidFill>
              </a:rPr>
              <a:t> Ételkészítés előtt és után</a:t>
            </a:r>
          </a:p>
          <a:p>
            <a:pPr lvl="0">
              <a:buClr>
                <a:srgbClr val="1E4358"/>
              </a:buClr>
              <a:buSzPct val="80000"/>
              <a:buFont typeface="Cronos Pro Caption" pitchFamily="34" charset="0"/>
              <a:buChar char="•"/>
            </a:pPr>
            <a:r>
              <a:rPr lang="hu-HU" sz="2200" b="1" i="1" dirty="0">
                <a:solidFill>
                  <a:srgbClr val="1E4358"/>
                </a:solidFill>
              </a:rPr>
              <a:t> Ételkészítés közben – munkafázisok között</a:t>
            </a:r>
          </a:p>
          <a:p>
            <a:pPr lvl="0">
              <a:buClr>
                <a:srgbClr val="1E4358"/>
              </a:buClr>
              <a:buSzPct val="80000"/>
              <a:buFont typeface="Cronos Pro Caption" pitchFamily="34" charset="0"/>
              <a:buChar char="•"/>
            </a:pPr>
            <a:r>
              <a:rPr lang="hu-HU" sz="2200" b="1" i="1" dirty="0">
                <a:solidFill>
                  <a:srgbClr val="1E4358"/>
                </a:solidFill>
              </a:rPr>
              <a:t> Hulladék érintése, kezelése után</a:t>
            </a:r>
          </a:p>
        </p:txBody>
      </p:sp>
      <p:pic>
        <p:nvPicPr>
          <p:cNvPr id="9" name="Picture 2" descr="C:\Users\szemank\Creative Cloud Files\SZK\écsó_ovis program\ppt\nebih ppt sablon\han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8460" y="848805"/>
            <a:ext cx="7625640" cy="3465375"/>
          </a:xfrm>
          <a:prstGeom prst="rect">
            <a:avLst/>
          </a:prstGeom>
          <a:noFill/>
        </p:spPr>
      </p:pic>
      <p:sp>
        <p:nvSpPr>
          <p:cNvPr id="11" name="Téglalap 10"/>
          <p:cNvSpPr/>
          <p:nvPr/>
        </p:nvSpPr>
        <p:spPr>
          <a:xfrm>
            <a:off x="8248650" y="2826379"/>
            <a:ext cx="3943350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>
              <a:buClr>
                <a:srgbClr val="1E4358"/>
              </a:buClr>
              <a:buSzPct val="80000"/>
              <a:buFont typeface="Arial" pitchFamily="34" charset="0"/>
              <a:buChar char="•"/>
            </a:pPr>
            <a:r>
              <a:rPr lang="hu-HU" sz="2200" b="1" i="1" dirty="0">
                <a:solidFill>
                  <a:srgbClr val="1E4358"/>
                </a:solidFill>
              </a:rPr>
              <a:t>Vízzel és szappannal</a:t>
            </a:r>
          </a:p>
          <a:p>
            <a:pPr lvl="0">
              <a:buClr>
                <a:srgbClr val="1E4358"/>
              </a:buClr>
              <a:buSzPct val="80000"/>
              <a:buFont typeface="Arial" pitchFamily="34" charset="0"/>
              <a:buChar char="•"/>
            </a:pPr>
            <a:r>
              <a:rPr lang="hu-HU" sz="2200" b="1" i="1" dirty="0">
                <a:solidFill>
                  <a:srgbClr val="1E4358"/>
                </a:solidFill>
              </a:rPr>
              <a:t>Legalább 20 másodperc </a:t>
            </a:r>
          </a:p>
          <a:p>
            <a:pPr lvl="0">
              <a:buClr>
                <a:srgbClr val="1E4358"/>
              </a:buClr>
              <a:buSzPct val="80000"/>
              <a:buFont typeface="Arial" pitchFamily="34" charset="0"/>
              <a:buChar char="•"/>
            </a:pPr>
            <a:r>
              <a:rPr lang="hu-HU" sz="2200" b="1" i="1" dirty="0">
                <a:solidFill>
                  <a:srgbClr val="1E4358"/>
                </a:solidFill>
              </a:rPr>
              <a:t>Kéz szárazra törlése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8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6. Tartsuk tisztán a konyhát és a konyhai eszközöket.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2286000" y="933145"/>
            <a:ext cx="990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/>
              <a:t>Tiszta konyha…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286001" y="5572166"/>
            <a:ext cx="990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i="1" dirty="0"/>
              <a:t>… tiszta kéz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075791" y="4664855"/>
            <a:ext cx="1539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b="1" i="1" baseline="30000" dirty="0">
                <a:solidFill>
                  <a:srgbClr val="1E4358"/>
                </a:solidFill>
              </a:rPr>
              <a:t>Felületek</a:t>
            </a:r>
          </a:p>
        </p:txBody>
      </p:sp>
      <p:sp>
        <p:nvSpPr>
          <p:cNvPr id="16" name="Téglalap 15"/>
          <p:cNvSpPr/>
          <p:nvPr/>
        </p:nvSpPr>
        <p:spPr>
          <a:xfrm>
            <a:off x="6075791" y="2508565"/>
            <a:ext cx="1539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b="1" i="1" baseline="30000" dirty="0">
                <a:solidFill>
                  <a:srgbClr val="1E4358"/>
                </a:solidFill>
              </a:rPr>
              <a:t>Eszközök</a:t>
            </a:r>
          </a:p>
        </p:txBody>
      </p:sp>
      <p:sp>
        <p:nvSpPr>
          <p:cNvPr id="17" name="Téglalap 16"/>
          <p:cNvSpPr/>
          <p:nvPr/>
        </p:nvSpPr>
        <p:spPr>
          <a:xfrm>
            <a:off x="10652234" y="3009475"/>
            <a:ext cx="1539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b="1" i="1" baseline="30000" dirty="0">
                <a:solidFill>
                  <a:srgbClr val="1E4358"/>
                </a:solidFill>
              </a:rPr>
              <a:t>Ékszer</a:t>
            </a:r>
          </a:p>
        </p:txBody>
      </p:sp>
      <p:sp>
        <p:nvSpPr>
          <p:cNvPr id="18" name="Téglalap 17"/>
          <p:cNvSpPr/>
          <p:nvPr/>
        </p:nvSpPr>
        <p:spPr>
          <a:xfrm>
            <a:off x="10715296" y="1688754"/>
            <a:ext cx="700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b="1" i="1" baseline="30000" dirty="0">
                <a:solidFill>
                  <a:srgbClr val="1E4358"/>
                </a:solidFill>
              </a:rPr>
              <a:t>Haj</a:t>
            </a:r>
          </a:p>
        </p:txBody>
      </p:sp>
      <p:pic>
        <p:nvPicPr>
          <p:cNvPr id="19" name="Picture 2" descr="https://cdn.pixabay.com/photo/2016/10/16/16/32/kitchen-1745692__3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99" y="3862284"/>
            <a:ext cx="2423429" cy="24234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szemank\Creative Cloud Files\SZK\écsó_ovis program\ppt\ppt 1-6\képek\ekszerHaj.png"/>
          <p:cNvPicPr>
            <a:picLocks noChangeAspect="1" noChangeArrowheads="1"/>
          </p:cNvPicPr>
          <p:nvPr/>
        </p:nvPicPr>
        <p:blipFill>
          <a:blip r:embed="rId4" cstate="print"/>
          <a:srcRect l="30059" r="27027" b="51464"/>
          <a:stretch>
            <a:fillRect/>
          </a:stretch>
        </p:blipFill>
        <p:spPr bwMode="auto">
          <a:xfrm>
            <a:off x="7904514" y="1560782"/>
            <a:ext cx="1759682" cy="2611752"/>
          </a:xfrm>
          <a:prstGeom prst="rect">
            <a:avLst/>
          </a:prstGeom>
          <a:noFill/>
        </p:spPr>
      </p:pic>
      <p:sp>
        <p:nvSpPr>
          <p:cNvPr id="22" name="Jobbra nyíl 21"/>
          <p:cNvSpPr/>
          <p:nvPr/>
        </p:nvSpPr>
        <p:spPr>
          <a:xfrm rot="10800000">
            <a:off x="5313637" y="2466783"/>
            <a:ext cx="566902" cy="256710"/>
          </a:xfrm>
          <a:prstGeom prst="rightArrow">
            <a:avLst/>
          </a:prstGeom>
          <a:solidFill>
            <a:srgbClr val="BED630"/>
          </a:solidFill>
          <a:ln>
            <a:solidFill>
              <a:srgbClr val="BED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Jobbra nyíl 22"/>
          <p:cNvSpPr/>
          <p:nvPr/>
        </p:nvSpPr>
        <p:spPr>
          <a:xfrm rot="10800000">
            <a:off x="5313638" y="4621404"/>
            <a:ext cx="566902" cy="256710"/>
          </a:xfrm>
          <a:prstGeom prst="rightArrow">
            <a:avLst/>
          </a:prstGeom>
          <a:solidFill>
            <a:srgbClr val="BED630"/>
          </a:solidFill>
          <a:ln>
            <a:solidFill>
              <a:srgbClr val="BED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Jobbra nyíl 23"/>
          <p:cNvSpPr/>
          <p:nvPr/>
        </p:nvSpPr>
        <p:spPr>
          <a:xfrm rot="10800000">
            <a:off x="10016946" y="1657485"/>
            <a:ext cx="566902" cy="256710"/>
          </a:xfrm>
          <a:prstGeom prst="rightArrow">
            <a:avLst/>
          </a:prstGeom>
          <a:solidFill>
            <a:srgbClr val="BED630"/>
          </a:solidFill>
          <a:ln>
            <a:solidFill>
              <a:srgbClr val="BED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Jobbra nyíl 24"/>
          <p:cNvSpPr/>
          <p:nvPr/>
        </p:nvSpPr>
        <p:spPr>
          <a:xfrm rot="10800000">
            <a:off x="9906588" y="2960769"/>
            <a:ext cx="566902" cy="256710"/>
          </a:xfrm>
          <a:prstGeom prst="rightArrow">
            <a:avLst/>
          </a:prstGeom>
          <a:solidFill>
            <a:srgbClr val="BED630"/>
          </a:solidFill>
          <a:ln>
            <a:solidFill>
              <a:srgbClr val="BED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6" name="Picture 5" descr="C:\Users\szemank\Creative Cloud Files\SZK\écsó_ovis program\ppt\ppt 1-6\képek\sparkle giphy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9493" y="4855944"/>
            <a:ext cx="740267" cy="740267"/>
          </a:xfrm>
          <a:prstGeom prst="rect">
            <a:avLst/>
          </a:prstGeom>
          <a:noFill/>
        </p:spPr>
      </p:pic>
      <p:pic>
        <p:nvPicPr>
          <p:cNvPr id="27" name="Picture 6" descr="C:\Users\szemank\Creative Cloud Files\SZK\écsó_ovis program\ppt\ppt 1-6\képek\eszközö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4272" y="1733076"/>
            <a:ext cx="2023349" cy="2062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i="1" smtClean="0">
                <a:solidFill>
                  <a:schemeClr val="bg1"/>
                </a:solidFill>
              </a:rPr>
              <a:pPr algn="r"/>
              <a:t>9</a:t>
            </a:fld>
            <a:endParaRPr lang="hu-HU" sz="2400" b="1" i="1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212623" y="281822"/>
            <a:ext cx="997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7. Ne engedjünk háziállatot a konyhába és különösen ne a konyhapultra.</a:t>
            </a:r>
          </a:p>
        </p:txBody>
      </p:sp>
      <p:pic>
        <p:nvPicPr>
          <p:cNvPr id="1026" name="Picture 2" descr="C:\Users\Karolina\Creative Cloud Files\SZK\Tervezések\écsó_ovis program\ppt\ppt 1-6\képek\1x\konyh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414" y="1032588"/>
            <a:ext cx="6699249" cy="5021888"/>
          </a:xfrm>
          <a:prstGeom prst="rect">
            <a:avLst/>
          </a:prstGeom>
          <a:noFill/>
        </p:spPr>
      </p:pic>
      <p:pic>
        <p:nvPicPr>
          <p:cNvPr id="1027" name="Picture 3" descr="C:\Users\Karolina\Creative Cloud Files\SZK\Tervezések\écsó_ovis program\ppt\ppt 1-6\képek\1x\kuty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865" y="4400868"/>
            <a:ext cx="810461" cy="1504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AEA79187D72B845A965D6F52406F74D" ma:contentTypeVersion="0" ma:contentTypeDescription="Új dokumentum létrehozása." ma:contentTypeScope="" ma:versionID="6fd92195e971eacdcd5fb7f3d6c2305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E2672E-7209-4DE4-8A2C-32C5CAD3C81C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65BA904-71E9-4B32-87F5-15CAF81123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4A5D6ED-6785-4448-90CD-48844D4E34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7831</TotalTime>
  <Words>701</Words>
  <Application>Microsoft Office PowerPoint</Application>
  <PresentationFormat>Szélesvásznú</PresentationFormat>
  <Paragraphs>146</Paragraphs>
  <Slides>16</Slides>
  <Notes>16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Cronos Pro Caption</vt:lpstr>
      <vt:lpstr>Helvetica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Nati</dc:creator>
  <cp:lastModifiedBy>Kasza Gyula</cp:lastModifiedBy>
  <cp:revision>409</cp:revision>
  <dcterms:created xsi:type="dcterms:W3CDTF">2016-10-20T08:16:35Z</dcterms:created>
  <dcterms:modified xsi:type="dcterms:W3CDTF">2021-07-02T13:27:58Z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0x0101004AEA79187D72B845A965D6F52406F74D</vt:lpwstr>
  </property>
  <property fmtid="{D5CDD505-2E9C-101B-9397-08002B2CF9AE}" pid="3" name="Order">
    <vt:r8>10700</vt:r8>
  </property>
  <property fmtid="{D5CDD505-2E9C-101B-9397-08002B2CF9AE}" pid="4" name="_CopySource">
    <vt:lpwstr>https://intra.nebih.gov.hu/dokumentumtar/ArculatiElemek/Új arculati elemek/NEBIH_PPT/NÉBIH_ppt_alap_magyar_sablon.pptx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