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7" r:id="rId5"/>
    <p:sldId id="289" r:id="rId6"/>
    <p:sldId id="308" r:id="rId7"/>
    <p:sldId id="317" r:id="rId8"/>
    <p:sldId id="309" r:id="rId9"/>
    <p:sldId id="310" r:id="rId10"/>
    <p:sldId id="312" r:id="rId11"/>
    <p:sldId id="311" r:id="rId12"/>
    <p:sldId id="313" r:id="rId13"/>
    <p:sldId id="314" r:id="rId14"/>
    <p:sldId id="315" r:id="rId15"/>
    <p:sldId id="316" r:id="rId16"/>
    <p:sldId id="306" r:id="rId1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630"/>
    <a:srgbClr val="1E4358"/>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58910" autoAdjust="0"/>
  </p:normalViewPr>
  <p:slideViewPr>
    <p:cSldViewPr snapToGrid="0">
      <p:cViewPr varScale="1">
        <p:scale>
          <a:sx n="40" d="100"/>
          <a:sy n="40" d="100"/>
        </p:scale>
        <p:origin x="1640" y="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307AB-856F-444F-9C0F-FF10E61AB3E1}" type="datetimeFigureOut">
              <a:rPr lang="hu-HU" smtClean="0"/>
              <a:pPr/>
              <a:t>2021. 07. 02.</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BE9CCB-AA96-41B5-8BE0-69175397F410}" type="slidenum">
              <a:rPr lang="hu-HU" smtClean="0"/>
              <a:pPr/>
              <a:t>‹#›</a:t>
            </a:fld>
            <a:endParaRPr lang="hu-HU"/>
          </a:p>
        </p:txBody>
      </p:sp>
    </p:spTree>
    <p:extLst>
      <p:ext uri="{BB962C8B-B14F-4D97-AF65-F5344CB8AC3E}">
        <p14:creationId xmlns:p14="http://schemas.microsoft.com/office/powerpoint/2010/main" val="58653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4. </a:t>
            </a:r>
            <a:r>
              <a:rPr lang="hu-HU" sz="1200" b="1" kern="1200">
                <a:solidFill>
                  <a:schemeClr val="tx1"/>
                </a:solidFill>
                <a:effectLst/>
                <a:latin typeface="+mn-lt"/>
                <a:ea typeface="+mn-ea"/>
                <a:cs typeface="+mn-cs"/>
              </a:rPr>
              <a:t>fejezet: Jöhet </a:t>
            </a:r>
            <a:r>
              <a:rPr lang="hu-HU" sz="1200" b="1" kern="1200" dirty="0">
                <a:solidFill>
                  <a:schemeClr val="tx1"/>
                </a:solidFill>
                <a:effectLst/>
                <a:latin typeface="+mn-lt"/>
                <a:ea typeface="+mn-ea"/>
                <a:cs typeface="+mn-cs"/>
              </a:rPr>
              <a:t>a rendrakás!</a:t>
            </a:r>
          </a:p>
          <a:p>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negyedik fejezetben a főtt ételekkel, azok újramelegítésével és a mosogatással foglalkozunk kicsit részletesebben.</a:t>
            </a:r>
          </a:p>
          <a:p>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a:solidFill>
                  <a:schemeClr val="tx1"/>
                </a:solidFill>
                <a:effectLst/>
                <a:latin typeface="+mn-lt"/>
                <a:ea typeface="+mn-ea"/>
                <a:cs typeface="+mn-cs"/>
              </a:rPr>
              <a:t>A már egyszer felforralt majd lehűlt ételt nem ajánlott többször melegíteni, ezért fontos, hogy mindig csak annyi ételt melegítsünk, amennyit biztosan meg tudunk enni!</a:t>
            </a:r>
            <a:r>
              <a:rPr lang="hu-HU" sz="1200" kern="1200" baseline="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Tartsuk fejben, hogy a még fogyasztásra alkalmas élelmiszerekből számos lehetőség van </a:t>
            </a:r>
            <a:r>
              <a:rPr lang="hu-HU" sz="1200" b="1" kern="1200" dirty="0">
                <a:solidFill>
                  <a:schemeClr val="tx1"/>
                </a:solidFill>
                <a:effectLst/>
                <a:latin typeface="+mn-lt"/>
                <a:ea typeface="+mn-ea"/>
                <a:cs typeface="+mn-cs"/>
              </a:rPr>
              <a:t>új fogások</a:t>
            </a:r>
            <a:r>
              <a:rPr lang="hu-HU" sz="1200" kern="1200" dirty="0">
                <a:solidFill>
                  <a:schemeClr val="tx1"/>
                </a:solidFill>
                <a:effectLst/>
                <a:latin typeface="+mn-lt"/>
                <a:ea typeface="+mn-ea"/>
                <a:cs typeface="+mn-cs"/>
              </a:rPr>
              <a:t> készítésére. Ne feledjük, a változatosság gyönyörködtet! Ha véletlenül túl sok rizst főztünk, gondolkodhatunk különböző rakott ételekben vagy akár desszertekben is. Azonban vigyázni kell arra, hogy még a főtt rizs is okozhat megbetegedést, ha túl sokáig tároljuk.</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Érdekesség: A műanyag tároló edényeken külön jelzik, ha az edény használható mikrohullámú sütőben.</a:t>
            </a:r>
          </a:p>
          <a:p>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Képek forrása</a:t>
            </a:r>
          </a:p>
          <a:p>
            <a:pPr marL="228600" indent="-228600">
              <a:buAutoNum type="arabicPeriod"/>
            </a:pPr>
            <a:r>
              <a:rPr lang="hu-HU" dirty="0"/>
              <a:t>Adobe </a:t>
            </a:r>
            <a:r>
              <a:rPr lang="hu-HU" dirty="0" err="1"/>
              <a:t>stock</a:t>
            </a:r>
            <a:endParaRPr lang="hu-HU" sz="120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hu-HU" sz="1200" kern="1200" baseline="0" dirty="0">
              <a:solidFill>
                <a:schemeClr val="tx1"/>
              </a:solidFill>
              <a:effectLst/>
              <a:latin typeface="+mn-lt"/>
              <a:ea typeface="+mn-ea"/>
              <a:cs typeface="+mn-cs"/>
            </a:endParaRPr>
          </a:p>
          <a:p>
            <a:endParaRPr lang="hu-HU" sz="1200" b="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p>
        </p:txBody>
      </p:sp>
      <p:sp>
        <p:nvSpPr>
          <p:cNvPr id="4" name="Dia számának helye 3"/>
          <p:cNvSpPr>
            <a:spLocks noGrp="1"/>
          </p:cNvSpPr>
          <p:nvPr>
            <p:ph type="sldNum" sz="quarter" idx="10"/>
          </p:nvPr>
        </p:nvSpPr>
        <p:spPr/>
        <p:txBody>
          <a:bodyPr/>
          <a:lstStyle/>
          <a:p>
            <a:fld id="{F7BE9CCB-AA96-41B5-8BE0-69175397F410}" type="slidenum">
              <a:rPr lang="hu-HU" smtClean="0"/>
              <a:pPr/>
              <a:t>10</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20000"/>
          </a:bodyPr>
          <a:lstStyle/>
          <a:p>
            <a:r>
              <a:rPr lang="hu-HU" sz="1200" b="1" kern="1200" dirty="0">
                <a:solidFill>
                  <a:schemeClr val="tx1"/>
                </a:solidFill>
                <a:effectLst/>
                <a:latin typeface="+mn-lt"/>
                <a:ea typeface="+mn-ea"/>
                <a:cs typeface="+mn-cs"/>
              </a:rPr>
              <a:t>Nem ússzuk meg a mosogatást</a:t>
            </a:r>
          </a:p>
          <a:p>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Otthonunkban – még ha van is mosogatógép – gyakran kézi mosogatásra is szükség van. </a:t>
            </a:r>
          </a:p>
          <a:p>
            <a:endParaRPr lang="hu-HU"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Általános szabályok</a:t>
            </a:r>
          </a:p>
          <a:p>
            <a:endParaRPr lang="hu-HU" sz="1200" b="1"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Minél melegebb vízben és lehetőleg folyóvíz alatt mosogassunk. A meleg víz segít feloldani és eltávolítani a zsíros szennyeződéseket, a folyóvíz pedig megakadályozza, hogy a szennyeződések valamilyen módon visszakerüljenek az eszközökre. Ha nincs lehetőségünk folyóvíz alatt mosogatni, cseréljük többször a mosogatóvizet!</a:t>
            </a:r>
          </a:p>
          <a:p>
            <a:pPr lvl="0"/>
            <a:r>
              <a:rPr lang="hu-HU" sz="1200" kern="1200" dirty="0">
                <a:solidFill>
                  <a:schemeClr val="tx1"/>
                </a:solidFill>
                <a:effectLst/>
                <a:latin typeface="+mn-lt"/>
                <a:ea typeface="+mn-ea"/>
                <a:cs typeface="+mn-cs"/>
              </a:rPr>
              <a:t>Sűrűn cserélt, tiszta szivaccsal és mosogatószerrel dolgozzunk. A mosogatásra használt szivacsot más célra semmiképpen se használjuk! </a:t>
            </a:r>
          </a:p>
          <a:p>
            <a:pPr lvl="0"/>
            <a:r>
              <a:rPr lang="hu-HU" sz="1200" kern="1200" dirty="0">
                <a:solidFill>
                  <a:schemeClr val="tx1"/>
                </a:solidFill>
                <a:effectLst/>
                <a:latin typeface="+mn-lt"/>
                <a:ea typeface="+mn-ea"/>
                <a:cs typeface="+mn-cs"/>
              </a:rPr>
              <a:t>Ha lehet, főzés közben is mosogassunk. Időt és energiát spórolhatunk meg, ha nem várjuk meg, hogy az ételmaradék rászáradjon az edényre. Ha erre nincs lehetőség, öblítsük le előre folyóvízzel az edényeket, vagy mosogatásig hagyjuk őket egy lavórban vagy egy nagyobb lábosban ázni.</a:t>
            </a:r>
          </a:p>
          <a:p>
            <a:pPr lvl="0"/>
            <a:r>
              <a:rPr lang="hu-HU" sz="1200" kern="1200" dirty="0">
                <a:solidFill>
                  <a:schemeClr val="tx1"/>
                </a:solidFill>
                <a:effectLst/>
                <a:latin typeface="+mn-lt"/>
                <a:ea typeface="+mn-ea"/>
                <a:cs typeface="+mn-cs"/>
              </a:rPr>
              <a:t>A mosogatást a poharak és az evőeszközök tisztításával kezdjük, majd a tálalóedények és végül a főzéshez használt edények következzenek. </a:t>
            </a:r>
          </a:p>
          <a:p>
            <a:pPr lvl="0"/>
            <a:r>
              <a:rPr lang="hu-HU" sz="1200" kern="1200" dirty="0">
                <a:solidFill>
                  <a:schemeClr val="tx1"/>
                </a:solidFill>
                <a:effectLst/>
                <a:latin typeface="+mn-lt"/>
                <a:ea typeface="+mn-ea"/>
                <a:cs typeface="+mn-cs"/>
              </a:rPr>
              <a:t>Szárításhoz csepegtetőt használjunk, amely jóval higiénikusabb módszernek számít, mint a törölgetés. Ha kicsi a konyha, és nincs lehetőség csepegtetni, mindenképpen tiszta törlőruhát alkalmazzunk, mert a nedves szövetben gyorsan felszaporodnak a mikrobák. </a:t>
            </a:r>
          </a:p>
          <a:p>
            <a:pPr lvl="0"/>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konyhában lévő felületeket mosogatószeres vagy fertőtlenítőszeres ronggyal gyakran töröljük át, és mindig tartsunk rendet. A mosogatótál és a csöpögtető rendszeres tisztításáról, fertőtlenítéséről se feledkezzünk meg.</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Jó tudni: A mikrobák a szivacs belsejében szeretnek megbújni, ezért a mosogatószivacsot gyakran kell fertőtleníteni vagy cserélni.</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228600" indent="-228600">
              <a:buFont typeface="Arial" panose="020B0604020202020204" pitchFamily="34" charset="0"/>
              <a:buChar char="•"/>
            </a:pPr>
            <a:r>
              <a:rPr lang="hu-HU" sz="1200" kern="1200" dirty="0">
                <a:solidFill>
                  <a:schemeClr val="tx1"/>
                </a:solidFill>
                <a:effectLst/>
                <a:latin typeface="+mn-lt"/>
                <a:ea typeface="+mn-ea"/>
                <a:cs typeface="+mn-cs"/>
              </a:rPr>
              <a:t>Adobe </a:t>
            </a:r>
            <a:r>
              <a:rPr lang="hu-HU" sz="1200" kern="1200" dirty="0" err="1">
                <a:solidFill>
                  <a:schemeClr val="tx1"/>
                </a:solidFill>
                <a:effectLst/>
                <a:latin typeface="+mn-lt"/>
                <a:ea typeface="+mn-ea"/>
                <a:cs typeface="+mn-cs"/>
              </a:rPr>
              <a:t>stock</a:t>
            </a:r>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11</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47500" lnSpcReduction="20000"/>
          </a:bodyPr>
          <a:lstStyle/>
          <a:p>
            <a:r>
              <a:rPr lang="hu-HU" sz="1200" b="1" kern="1200" dirty="0">
                <a:solidFill>
                  <a:schemeClr val="tx1"/>
                </a:solidFill>
                <a:effectLst/>
                <a:latin typeface="+mn-lt"/>
                <a:ea typeface="+mn-ea"/>
                <a:cs typeface="+mn-cs"/>
              </a:rPr>
              <a:t>Vacsora móka</a:t>
            </a:r>
          </a:p>
          <a:p>
            <a:endParaRPr lang="hu-HU" sz="1200" b="1"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 kép</a:t>
            </a:r>
          </a:p>
          <a:p>
            <a:r>
              <a:rPr lang="hu-HU" sz="1200" kern="1200" dirty="0">
                <a:solidFill>
                  <a:schemeClr val="tx1"/>
                </a:solidFill>
                <a:effectLst/>
                <a:latin typeface="+mn-lt"/>
                <a:ea typeface="+mn-ea"/>
                <a:cs typeface="+mn-cs"/>
              </a:rPr>
              <a:t>Kata és Marci a konyhában vannak, nagyon izgatottak, előttük a székre ráfektetve egy kötény, a pulton egy séf sapka és tálak.</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Nagyon jó ötlet volt ez a vacsora!</a:t>
            </a:r>
          </a:p>
          <a:p>
            <a:r>
              <a:rPr lang="hu-HU" sz="1200" i="1" kern="1200" dirty="0">
                <a:solidFill>
                  <a:schemeClr val="tx1"/>
                </a:solidFill>
                <a:effectLst/>
                <a:latin typeface="+mn-lt"/>
                <a:ea typeface="+mn-ea"/>
                <a:cs typeface="+mn-cs"/>
              </a:rPr>
              <a:t>Kata:</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Nézd, Anya! Már egyedül is megy Marcival!</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2. kép</a:t>
            </a:r>
          </a:p>
          <a:p>
            <a:r>
              <a:rPr lang="hu-HU" sz="1200" kern="1200" dirty="0">
                <a:solidFill>
                  <a:schemeClr val="tx1"/>
                </a:solidFill>
                <a:effectLst/>
                <a:latin typeface="+mn-lt"/>
                <a:ea typeface="+mn-ea"/>
                <a:cs typeface="+mn-cs"/>
              </a:rPr>
              <a:t>Marci és Kata szülei (két anyuka, két apuka) egy asztalnál ülnek, rálátnak a két gyerekre a konyhában.</a:t>
            </a:r>
          </a:p>
          <a:p>
            <a:r>
              <a:rPr lang="hu-HU" sz="1200" i="1" kern="1200" dirty="0">
                <a:solidFill>
                  <a:schemeClr val="tx1"/>
                </a:solidFill>
                <a:effectLst/>
                <a:latin typeface="+mn-lt"/>
                <a:ea typeface="+mn-ea"/>
                <a:cs typeface="+mn-cs"/>
              </a:rPr>
              <a:t>Anyuka 1:</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Igen, látom kicsim. Nagyon ügyesek vagytok!</a:t>
            </a:r>
          </a:p>
          <a:p>
            <a:r>
              <a:rPr lang="hu-HU" sz="1200" i="1" kern="1200" dirty="0">
                <a:solidFill>
                  <a:schemeClr val="tx1"/>
                </a:solidFill>
                <a:effectLst/>
                <a:latin typeface="+mn-lt"/>
                <a:ea typeface="+mn-ea"/>
                <a:cs typeface="+mn-cs"/>
              </a:rPr>
              <a:t>Anyuka 2:</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Folytassátok csak, mi innen figyelünk Titeket, nehogy baj történjen.</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3. kép</a:t>
            </a:r>
          </a:p>
          <a:p>
            <a:r>
              <a:rPr lang="hu-HU" sz="1200" kern="1200" dirty="0">
                <a:solidFill>
                  <a:schemeClr val="tx1"/>
                </a:solidFill>
                <a:effectLst/>
                <a:latin typeface="+mn-lt"/>
                <a:ea typeface="+mn-ea"/>
                <a:cs typeface="+mn-cs"/>
              </a:rPr>
              <a:t>Kata bólogat és a tálakért nyúl, fakanalat, és egyéb konyhai eszközöket vesz elő.</a:t>
            </a:r>
          </a:p>
          <a:p>
            <a:r>
              <a:rPr lang="hu-HU" sz="1200" i="1" kern="1200" dirty="0">
                <a:solidFill>
                  <a:schemeClr val="tx1"/>
                </a:solidFill>
                <a:effectLst/>
                <a:latin typeface="+mn-lt"/>
                <a:ea typeface="+mn-ea"/>
                <a:cs typeface="+mn-cs"/>
              </a:rPr>
              <a:t>Kata:</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Marci, én előkészítem az eszközöket. Látod, milyen tiszták?</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4. kép</a:t>
            </a:r>
          </a:p>
          <a:p>
            <a:r>
              <a:rPr lang="hu-HU" sz="1200" kern="1200" dirty="0">
                <a:solidFill>
                  <a:schemeClr val="tx1"/>
                </a:solidFill>
                <a:effectLst/>
                <a:latin typeface="+mn-lt"/>
                <a:ea typeface="+mn-ea"/>
                <a:cs typeface="+mn-cs"/>
              </a:rPr>
              <a:t>Kata és Marci kötényeket vesz fel, Kata beköti a haját, Marci felveszi a séf sapkát.</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Elő a kötényekkel is! Figyelj a hajadra, Kata!</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5. kép</a:t>
            </a:r>
          </a:p>
          <a:p>
            <a:r>
              <a:rPr lang="hu-HU" sz="1200" kern="1200" dirty="0">
                <a:solidFill>
                  <a:schemeClr val="tx1"/>
                </a:solidFill>
                <a:effectLst/>
                <a:latin typeface="+mn-lt"/>
                <a:ea typeface="+mn-ea"/>
                <a:cs typeface="+mn-cs"/>
              </a:rPr>
              <a:t>Kata a mosogatónál áll és megmossa a répákat.</a:t>
            </a:r>
          </a:p>
          <a:p>
            <a:r>
              <a:rPr lang="hu-HU" sz="1200" i="1" kern="1200" dirty="0">
                <a:solidFill>
                  <a:schemeClr val="tx1"/>
                </a:solidFill>
                <a:effectLst/>
                <a:latin typeface="+mn-lt"/>
                <a:ea typeface="+mn-ea"/>
                <a:cs typeface="+mn-cs"/>
              </a:rPr>
              <a:t>Kata:</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Megmosom a zöldségeket, de a húst nem, mert a szétfröccsenő húslé megfertőzheti a többi alapanyagot.</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6. kép</a:t>
            </a:r>
          </a:p>
          <a:p>
            <a:r>
              <a:rPr lang="hu-HU" sz="1200" kern="1200" dirty="0">
                <a:solidFill>
                  <a:schemeClr val="tx1"/>
                </a:solidFill>
                <a:effectLst/>
                <a:latin typeface="+mn-lt"/>
                <a:ea typeface="+mn-ea"/>
                <a:cs typeface="+mn-cs"/>
              </a:rPr>
              <a:t>Marci két vágódeszkáért nyúl. Előtte pár répa hever.</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Egy vágódeszka a húsnak, egy másik pedig a zöldségeknek. Nem szabad összekeverni őket.</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7. kép</a:t>
            </a:r>
          </a:p>
          <a:p>
            <a:r>
              <a:rPr lang="hu-HU" sz="1200" kern="1200" dirty="0">
                <a:solidFill>
                  <a:schemeClr val="tx1"/>
                </a:solidFill>
                <a:effectLst/>
                <a:latin typeface="+mn-lt"/>
                <a:ea typeface="+mn-ea"/>
                <a:cs typeface="+mn-cs"/>
              </a:rPr>
              <a:t>A szülők (2 anyuka, 2 apuka) büszkén figyelik a gyermekeiket. Elismerően beszélnek róluk. Előttük már a megterített asztal látható.</a:t>
            </a:r>
          </a:p>
          <a:p>
            <a:r>
              <a:rPr lang="hu-HU" sz="1200" i="1" kern="1200" dirty="0">
                <a:solidFill>
                  <a:schemeClr val="tx1"/>
                </a:solidFill>
                <a:effectLst/>
                <a:latin typeface="+mn-lt"/>
                <a:ea typeface="+mn-ea"/>
                <a:cs typeface="+mn-cs"/>
              </a:rPr>
              <a:t>Apuka 1:</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Igazán büszkék vagyunk rátok!</a:t>
            </a:r>
          </a:p>
          <a:p>
            <a:r>
              <a:rPr lang="hu-HU" sz="1200" i="1" kern="1200" dirty="0">
                <a:solidFill>
                  <a:schemeClr val="tx1"/>
                </a:solidFill>
                <a:effectLst/>
                <a:latin typeface="+mn-lt"/>
                <a:ea typeface="+mn-ea"/>
                <a:cs typeface="+mn-cs"/>
              </a:rPr>
              <a:t>Apuka 2:</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Hogy ezek a gyerekek, milyen ügyesek…!</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8. kép</a:t>
            </a:r>
          </a:p>
          <a:p>
            <a:r>
              <a:rPr lang="hu-HU" sz="1200" kern="1200" dirty="0">
                <a:solidFill>
                  <a:schemeClr val="tx1"/>
                </a:solidFill>
                <a:effectLst/>
                <a:latin typeface="+mn-lt"/>
                <a:ea typeface="+mn-ea"/>
                <a:cs typeface="+mn-cs"/>
              </a:rPr>
              <a:t>Mindenki az asztalnál ül, előttük üres tányérok, már mindent megettek.</a:t>
            </a:r>
          </a:p>
          <a:p>
            <a:r>
              <a:rPr lang="hu-HU" sz="1200" i="1" kern="1200" dirty="0">
                <a:solidFill>
                  <a:schemeClr val="tx1"/>
                </a:solidFill>
                <a:effectLst/>
                <a:latin typeface="+mn-lt"/>
                <a:ea typeface="+mn-ea"/>
                <a:cs typeface="+mn-cs"/>
              </a:rPr>
              <a:t>Apuka 1:</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Hát ez isteni volt!</a:t>
            </a:r>
          </a:p>
          <a:p>
            <a:r>
              <a:rPr lang="hu-HU" sz="1200" i="1" kern="1200" dirty="0">
                <a:solidFill>
                  <a:schemeClr val="tx1"/>
                </a:solidFill>
                <a:effectLst/>
                <a:latin typeface="+mn-lt"/>
                <a:ea typeface="+mn-ea"/>
                <a:cs typeface="+mn-cs"/>
              </a:rPr>
              <a:t>Anyuka 1 mosolyogva:</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Ezután gyakrabban rendezünk ilyen vacsorákat, szóval készüljetek gyerekek!</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9. kép</a:t>
            </a:r>
          </a:p>
          <a:p>
            <a:r>
              <a:rPr lang="hu-HU" sz="1200" kern="1200" dirty="0">
                <a:solidFill>
                  <a:schemeClr val="tx1"/>
                </a:solidFill>
                <a:effectLst/>
                <a:latin typeface="+mn-lt"/>
                <a:ea typeface="+mn-ea"/>
                <a:cs typeface="+mn-cs"/>
              </a:rPr>
              <a:t>A két gyerek a megmaradt ételeket pakolják el. Műanyagdobozokba adagolják és felcímkézik. A fagyasztó előtt állnak.</a:t>
            </a:r>
          </a:p>
          <a:p>
            <a:r>
              <a:rPr lang="hu-HU" sz="1200" i="1" kern="1200" dirty="0">
                <a:solidFill>
                  <a:schemeClr val="tx1"/>
                </a:solidFill>
                <a:effectLst/>
                <a:latin typeface="+mn-lt"/>
                <a:ea typeface="+mn-ea"/>
                <a:cs typeface="+mn-cs"/>
              </a:rPr>
              <a:t>Kata:</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Gyere, Marci! Csomagoljuk el a maradékot későbbre.</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Rendben! Hozom a dobozokat, így kisebb adagokban tudjuk őket betenni a hűtőbe. Te írd meg a címkéket, utána mehetnek is a fagyasztóba, hiszen kellően kihűltek már!</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171450" indent="-171450">
              <a:buFont typeface="Arial" panose="020B0604020202020204" pitchFamily="34" charset="0"/>
              <a:buChar char="•"/>
            </a:pPr>
            <a:r>
              <a:rPr lang="hu-HU" sz="1200" kern="1200" dirty="0" err="1">
                <a:solidFill>
                  <a:schemeClr val="tx1"/>
                </a:solidFill>
                <a:effectLst/>
                <a:latin typeface="+mn-lt"/>
                <a:ea typeface="+mn-ea"/>
                <a:cs typeface="+mn-cs"/>
              </a:rPr>
              <a:t>Nébih</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p>
          <a:p>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12</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13</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Tegyük el a főtt ételt</a:t>
            </a:r>
          </a:p>
          <a:p>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Ahhoz, hogy az általunk készített étel sokáig finom és biztonságosan fogyasztható maradjon, figyelmet kell fordítanunk a megfelelő hőmérsékleten való tárolásra is. </a:t>
            </a:r>
          </a:p>
          <a:p>
            <a:endParaRPr lang="hu-HU"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A lehűtésről…</a:t>
            </a:r>
          </a:p>
          <a:p>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Szobahőmérsékleten (20-23°C) 3-4 óra bőven elegendő a mikrobák elszaporodáshoz, ugyanis azok ideális szaporodási hőmérséklete általában +5°C és +60°C fok között van. Abban az esetben viszont, ha </a:t>
            </a:r>
            <a:r>
              <a:rPr lang="hu-HU" sz="1200" b="1" kern="1200" dirty="0">
                <a:solidFill>
                  <a:schemeClr val="tx1"/>
                </a:solidFill>
                <a:effectLst/>
                <a:latin typeface="+mn-lt"/>
                <a:ea typeface="+mn-ea"/>
                <a:cs typeface="+mn-cs"/>
              </a:rPr>
              <a:t>2 órán belül hűtőbe helyezzük az ételt</a:t>
            </a:r>
            <a:r>
              <a:rPr lang="hu-HU" sz="1200" kern="1200" dirty="0">
                <a:solidFill>
                  <a:schemeClr val="tx1"/>
                </a:solidFill>
                <a:effectLst/>
                <a:latin typeface="+mn-lt"/>
                <a:ea typeface="+mn-ea"/>
                <a:cs typeface="+mn-cs"/>
              </a:rPr>
              <a:t>, megakadályozhatjuk a mikrobák gyors elszaporodását. Ahogy az előző fejezetben olvashattuk, a bepakolásnál fontos szempont az is, hogy ne zsúfoljuk túl a hűtőszekrényt . </a:t>
            </a:r>
            <a:endParaRPr lang="hu-HU" sz="1200" kern="1200" baseline="0" dirty="0">
              <a:solidFill>
                <a:schemeClr val="tx1"/>
              </a:solidFill>
              <a:effectLst/>
              <a:latin typeface="+mn-lt"/>
              <a:ea typeface="+mn-ea"/>
              <a:cs typeface="+mn-cs"/>
            </a:endParaRPr>
          </a:p>
          <a:p>
            <a:pPr marL="228600" indent="-228600">
              <a:buAutoNum type="arabicPeriod"/>
            </a:pPr>
            <a:endParaRPr lang="hu-HU" sz="1200" kern="1200" dirty="0">
              <a:solidFill>
                <a:schemeClr val="tx1"/>
              </a:solidFill>
              <a:effectLst/>
              <a:latin typeface="+mn-lt"/>
              <a:ea typeface="+mn-ea"/>
              <a:cs typeface="+mn-cs"/>
            </a:endParaRPr>
          </a:p>
          <a:p>
            <a:pPr marL="0" indent="0">
              <a:buFont typeface="Arial" panose="020B0604020202020204" pitchFamily="34" charset="0"/>
              <a:buNone/>
            </a:pPr>
            <a:r>
              <a:rPr lang="hu-HU" sz="1200" kern="1200" dirty="0">
                <a:solidFill>
                  <a:schemeClr val="tx1"/>
                </a:solidFill>
                <a:effectLst/>
                <a:latin typeface="+mn-lt"/>
                <a:ea typeface="+mn-ea"/>
                <a:cs typeface="+mn-cs"/>
              </a:rPr>
              <a:t>Képek forrása:</a:t>
            </a:r>
          </a:p>
          <a:p>
            <a:pPr marL="171450" indent="-171450">
              <a:buFont typeface="Arial" panose="020B0604020202020204" pitchFamily="34" charset="0"/>
              <a:buChar char="•"/>
            </a:pPr>
            <a:r>
              <a:rPr lang="hu-HU" sz="1200" kern="1200" dirty="0" err="1">
                <a:solidFill>
                  <a:schemeClr val="tx1"/>
                </a:solidFill>
                <a:effectLst/>
                <a:latin typeface="+mn-lt"/>
                <a:ea typeface="+mn-ea"/>
                <a:cs typeface="+mn-cs"/>
              </a:rPr>
              <a:t>Nébih</a:t>
            </a:r>
            <a:endParaRPr lang="hu-HU" sz="1200" kern="1200" dirty="0">
              <a:solidFill>
                <a:schemeClr val="tx1"/>
              </a:solidFill>
              <a:effectLst/>
              <a:latin typeface="+mn-lt"/>
              <a:ea typeface="+mn-ea"/>
              <a:cs typeface="+mn-cs"/>
            </a:endParaRPr>
          </a:p>
          <a:p>
            <a:pPr marL="171450" indent="-171450">
              <a:buFont typeface="Arial" panose="020B0604020202020204" pitchFamily="34" charset="0"/>
              <a:buChar char="•"/>
            </a:pPr>
            <a:r>
              <a:rPr lang="hu-HU" sz="1200" kern="1200" dirty="0">
                <a:solidFill>
                  <a:schemeClr val="tx1"/>
                </a:solidFill>
                <a:effectLst/>
                <a:latin typeface="+mn-lt"/>
                <a:ea typeface="+mn-ea"/>
                <a:cs typeface="+mn-cs"/>
              </a:rPr>
              <a:t>Adobe </a:t>
            </a:r>
            <a:r>
              <a:rPr lang="hu-HU" sz="1200" kern="1200" dirty="0" err="1">
                <a:solidFill>
                  <a:schemeClr val="tx1"/>
                </a:solidFill>
                <a:effectLst/>
                <a:latin typeface="+mn-lt"/>
                <a:ea typeface="+mn-ea"/>
                <a:cs typeface="+mn-cs"/>
              </a:rPr>
              <a:t>stock</a:t>
            </a: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2</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Kerüljön külön dobozokba…!</a:t>
            </a:r>
          </a:p>
          <a:p>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 </a:t>
            </a:r>
            <a:r>
              <a:rPr lang="hu-HU" sz="1200" b="1" kern="1200" dirty="0">
                <a:solidFill>
                  <a:schemeClr val="tx1"/>
                </a:solidFill>
                <a:effectLst/>
                <a:latin typeface="+mn-lt"/>
                <a:ea typeface="+mn-ea"/>
                <a:cs typeface="+mn-cs"/>
              </a:rPr>
              <a:t>étel kisebb dobozokba történő adagolásával</a:t>
            </a:r>
            <a:r>
              <a:rPr lang="hu-HU" sz="1200" kern="1200" dirty="0">
                <a:solidFill>
                  <a:schemeClr val="tx1"/>
                </a:solidFill>
                <a:effectLst/>
                <a:latin typeface="+mn-lt"/>
                <a:ea typeface="+mn-ea"/>
                <a:cs typeface="+mn-cs"/>
              </a:rPr>
              <a:t> jelentősen meggyorsítható a hűtés folyamata. Kisebb adagokra porciózva ugyanis gyorsabban éri el az étel a biztonságos +5°C alatti hőmérsékletet. Szobahőmérsékletűnél lényegesen melegebb ételeket azonban ne tegyünk a hűtőbe! A kihűlést elősegíthetjük, ha hőmérséklettől függően 10-30 percre hideg vízbe állítjuk a lábost vagy a dobozokat.</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dobozolás más szempontból is praktikus: mindig csak annyit kell kivenni, amennyi egyszerre elfogy, így nem melegszik fel a teljes élelmiszermennyiség minden étkezéskor. Ráadásul a dobozba csomagolt ételeket könnyen magunkkal vihetjük például az iskolába, munkahelyre, kirándulásra. </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b="1" kern="1200" dirty="0">
              <a:solidFill>
                <a:schemeClr val="tx1"/>
              </a:solidFill>
              <a:effectLst/>
              <a:latin typeface="+mn-lt"/>
              <a:ea typeface="+mn-ea"/>
              <a:cs typeface="+mn-cs"/>
            </a:endParaRPr>
          </a:p>
          <a:p>
            <a:pPr marL="0" indent="0">
              <a:buFont typeface="Arial" panose="020B0604020202020204" pitchFamily="34" charset="0"/>
              <a:buNone/>
            </a:pPr>
            <a:r>
              <a:rPr lang="hu-HU" sz="1200" kern="1200" dirty="0">
                <a:solidFill>
                  <a:schemeClr val="tx1"/>
                </a:solidFill>
                <a:effectLst/>
                <a:latin typeface="+mn-lt"/>
                <a:ea typeface="+mn-ea"/>
                <a:cs typeface="+mn-cs"/>
              </a:rPr>
              <a:t>Képek forrása:</a:t>
            </a:r>
            <a:endParaRPr lang="hu-HU"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hu-HU" sz="1200" kern="1200" baseline="0" dirty="0" err="1">
                <a:solidFill>
                  <a:schemeClr val="tx1"/>
                </a:solidFill>
                <a:effectLst/>
                <a:latin typeface="+mn-lt"/>
                <a:ea typeface="+mn-ea"/>
                <a:cs typeface="+mn-cs"/>
              </a:rPr>
              <a:t>Nébih</a:t>
            </a:r>
            <a:endParaRPr lang="hu-HU" sz="1200" kern="1200" baseline="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3</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Címkézd fel!</a:t>
            </a:r>
          </a:p>
          <a:p>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 edényeket lássuk el olyan </a:t>
            </a:r>
            <a:r>
              <a:rPr lang="hu-HU" sz="1200" b="1" kern="1200" dirty="0">
                <a:solidFill>
                  <a:schemeClr val="tx1"/>
                </a:solidFill>
                <a:effectLst/>
                <a:latin typeface="+mn-lt"/>
                <a:ea typeface="+mn-ea"/>
                <a:cs typeface="+mn-cs"/>
              </a:rPr>
              <a:t>címkékkel, amelyekre felírtuk</a:t>
            </a:r>
            <a:r>
              <a:rPr lang="hu-HU" sz="1200" b="1" kern="1200" baseline="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az étel nevét és készítésének dátumát</a:t>
            </a:r>
            <a:r>
              <a:rPr lang="hu-HU" sz="1200" kern="1200" dirty="0">
                <a:solidFill>
                  <a:schemeClr val="tx1"/>
                </a:solidFill>
                <a:effectLst/>
                <a:latin typeface="+mn-lt"/>
                <a:ea typeface="+mn-ea"/>
                <a:cs typeface="+mn-cs"/>
              </a:rPr>
              <a:t>. Ezzel a módszerrel előre lehet tervezni a későbbi felhasználást, valamint a többi családtag is nyomon tudja követni, hogy mit és mikor tettünk be a hűtőbe.</a:t>
            </a:r>
          </a:p>
          <a:p>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Kép</a:t>
            </a:r>
            <a:r>
              <a:rPr lang="hu-HU" sz="1200" b="0" kern="1200" baseline="0" dirty="0">
                <a:solidFill>
                  <a:schemeClr val="tx1"/>
                </a:solidFill>
                <a:effectLst/>
                <a:latin typeface="+mn-lt"/>
                <a:ea typeface="+mn-ea"/>
                <a:cs typeface="+mn-cs"/>
              </a:rPr>
              <a:t> forrása: </a:t>
            </a:r>
          </a:p>
          <a:p>
            <a:pPr marL="171450" indent="-171450">
              <a:buFont typeface="Arial" panose="020B0604020202020204" pitchFamily="34" charset="0"/>
              <a:buChar char="•"/>
            </a:pPr>
            <a:r>
              <a:rPr lang="hu-HU" sz="1200" b="0" kern="1200" baseline="0" dirty="0" err="1">
                <a:solidFill>
                  <a:schemeClr val="tx1"/>
                </a:solidFill>
                <a:effectLst/>
                <a:latin typeface="+mn-lt"/>
                <a:ea typeface="+mn-ea"/>
                <a:cs typeface="+mn-cs"/>
              </a:rPr>
              <a:t>Nébih</a:t>
            </a:r>
            <a:endParaRPr lang="hu-HU"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hu-HU" sz="1200" b="0" kern="1200" baseline="0" dirty="0">
                <a:solidFill>
                  <a:schemeClr val="tx1"/>
                </a:solidFill>
                <a:effectLst/>
                <a:latin typeface="+mn-lt"/>
                <a:ea typeface="+mn-ea"/>
                <a:cs typeface="+mn-cs"/>
              </a:rPr>
              <a:t>Adobe </a:t>
            </a:r>
            <a:r>
              <a:rPr lang="hu-HU" sz="1200" b="0" kern="1200" baseline="0" dirty="0" err="1">
                <a:solidFill>
                  <a:schemeClr val="tx1"/>
                </a:solidFill>
                <a:effectLst/>
                <a:latin typeface="+mn-lt"/>
                <a:ea typeface="+mn-ea"/>
                <a:cs typeface="+mn-cs"/>
              </a:rPr>
              <a:t>stock</a:t>
            </a:r>
            <a:endParaRPr lang="hu-HU" sz="1200" b="0" kern="1200" baseline="0" dirty="0">
              <a:solidFill>
                <a:schemeClr val="tx1"/>
              </a:solidFill>
              <a:effectLst/>
              <a:latin typeface="+mn-lt"/>
              <a:ea typeface="+mn-ea"/>
              <a:cs typeface="+mn-cs"/>
            </a:endParaRPr>
          </a:p>
          <a:p>
            <a:endParaRPr lang="hu-HU" sz="1200" b="0" kern="1200" dirty="0">
              <a:solidFill>
                <a:schemeClr val="tx1"/>
              </a:solidFill>
              <a:effectLst/>
              <a:latin typeface="+mn-lt"/>
              <a:ea typeface="+mn-ea"/>
              <a:cs typeface="+mn-cs"/>
            </a:endParaRPr>
          </a:p>
          <a:p>
            <a:endParaRPr lang="hu-HU" sz="1200" b="1"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4</a:t>
            </a:fld>
            <a:endParaRPr lang="hu-HU"/>
          </a:p>
        </p:txBody>
      </p:sp>
    </p:spTree>
    <p:extLst>
      <p:ext uri="{BB962C8B-B14F-4D97-AF65-F5344CB8AC3E}">
        <p14:creationId xmlns:p14="http://schemas.microsoft.com/office/powerpoint/2010/main" val="402570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Mit meddig lehet fogyasztani?</a:t>
            </a:r>
          </a:p>
          <a:p>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Ugyan </a:t>
            </a:r>
            <a:r>
              <a:rPr lang="hu-HU" sz="1200" b="1" kern="1200" dirty="0">
                <a:solidFill>
                  <a:schemeClr val="tx1"/>
                </a:solidFill>
                <a:effectLst/>
                <a:latin typeface="+mn-lt"/>
                <a:ea typeface="+mn-ea"/>
                <a:cs typeface="+mn-cs"/>
              </a:rPr>
              <a:t>a tárolhatóság idejét az étel jellege jelentős mértékben meghatározza</a:t>
            </a:r>
            <a:r>
              <a:rPr lang="hu-HU" sz="1200" kern="1200" dirty="0">
                <a:solidFill>
                  <a:schemeClr val="tx1"/>
                </a:solidFill>
                <a:effectLst/>
                <a:latin typeface="+mn-lt"/>
                <a:ea typeface="+mn-ea"/>
                <a:cs typeface="+mn-cs"/>
              </a:rPr>
              <a:t>, általános szabály, hogy a 4-5 napnál tovább hűtőben tárolt ételt nem tanácsos elfogyasztani. Így, ha előre tudjuk, hogy az étel nem fog elfogyni ezen az időn belül, a hűtőszekrény helyett tegyük inkább a fagyasztóba. </a:t>
            </a:r>
          </a:p>
          <a:p>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hu-HU" sz="1200" kern="1200" baseline="0" dirty="0" err="1">
                <a:solidFill>
                  <a:schemeClr val="tx1"/>
                </a:solidFill>
                <a:effectLst/>
                <a:latin typeface="+mn-lt"/>
                <a:ea typeface="+mn-ea"/>
                <a:cs typeface="+mn-cs"/>
              </a:rPr>
              <a:t>Nébih</a:t>
            </a:r>
            <a:endParaRPr lang="hu-HU" sz="1200" kern="1200" baseline="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hu-HU" sz="1200" kern="1200" baseline="0" dirty="0" err="1">
                <a:solidFill>
                  <a:schemeClr val="tx1"/>
                </a:solidFill>
                <a:effectLst/>
                <a:latin typeface="+mn-lt"/>
                <a:ea typeface="+mn-ea"/>
                <a:cs typeface="+mn-cs"/>
              </a:rPr>
              <a:t>Pixabay</a:t>
            </a:r>
            <a:endParaRPr lang="hu-HU"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hu-HU"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hu-HU" sz="1200" kern="1200" baseline="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hu-HU" sz="1200" kern="1200" baseline="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5</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a:solidFill>
                  <a:schemeClr val="tx1"/>
                </a:solidFill>
                <a:effectLst/>
                <a:latin typeface="+mn-lt"/>
                <a:ea typeface="+mn-ea"/>
                <a:cs typeface="+mn-cs"/>
              </a:rPr>
              <a:t>Az egyes élelmiszerek ajánlott tárolási idejét az alábbi táblázatban foglaltuk össze.</a:t>
            </a:r>
          </a:p>
          <a:p>
            <a:endParaRPr lang="hu-HU" dirty="0"/>
          </a:p>
          <a:p>
            <a:r>
              <a:rPr lang="hu-HU" dirty="0"/>
              <a:t>Képek forrása:</a:t>
            </a:r>
          </a:p>
          <a:p>
            <a:pPr marL="171450" indent="-171450">
              <a:buFont typeface="Arial" panose="020B0604020202020204" pitchFamily="34" charset="0"/>
              <a:buChar char="•"/>
            </a:pPr>
            <a:r>
              <a:rPr lang="hu-HU" dirty="0" err="1"/>
              <a:t>Nébih</a:t>
            </a:r>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6</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u="none" kern="1200" dirty="0">
                <a:solidFill>
                  <a:schemeClr val="tx1"/>
                </a:solidFill>
                <a:effectLst/>
                <a:latin typeface="+mn-lt"/>
                <a:ea typeface="+mn-ea"/>
                <a:cs typeface="+mn-cs"/>
              </a:rPr>
              <a:t>Melegítve csak a káposzta jó?</a:t>
            </a:r>
          </a:p>
          <a:p>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Ügyeljünk arra, hogy az előzőleg elkészített ételeket </a:t>
            </a:r>
            <a:r>
              <a:rPr lang="hu-HU" sz="1200" b="1" kern="1200" dirty="0">
                <a:solidFill>
                  <a:schemeClr val="tx1"/>
                </a:solidFill>
                <a:effectLst/>
                <a:latin typeface="+mn-lt"/>
                <a:ea typeface="+mn-ea"/>
                <a:cs typeface="+mn-cs"/>
              </a:rPr>
              <a:t>mindig jól melegítsük meg</a:t>
            </a:r>
            <a:r>
              <a:rPr lang="hu-HU" sz="1200" kern="1200" dirty="0">
                <a:solidFill>
                  <a:schemeClr val="tx1"/>
                </a:solidFill>
                <a:effectLst/>
                <a:latin typeface="+mn-lt"/>
                <a:ea typeface="+mn-ea"/>
                <a:cs typeface="+mn-cs"/>
              </a:rPr>
              <a:t>. </a:t>
            </a:r>
            <a:r>
              <a:rPr lang="hu-HU" sz="1200" u="none" kern="1200" dirty="0">
                <a:solidFill>
                  <a:schemeClr val="tx1"/>
                </a:solidFill>
                <a:effectLst/>
                <a:latin typeface="+mn-lt"/>
                <a:ea typeface="+mn-ea"/>
                <a:cs typeface="+mn-cs"/>
              </a:rPr>
              <a:t>Ez a hőmérséklet ideális esetben 2 percen át tartó 75°C-os maghőmérsékletet, vagy az étel minden pontján legalább 75°C-os hőmérsékletet jelent, </a:t>
            </a:r>
            <a:r>
              <a:rPr lang="hu-HU" sz="1200" kern="1200" dirty="0">
                <a:solidFill>
                  <a:schemeClr val="tx1"/>
                </a:solidFill>
                <a:effectLst/>
                <a:latin typeface="+mn-lt"/>
                <a:ea typeface="+mn-ea"/>
                <a:cs typeface="+mn-cs"/>
              </a:rPr>
              <a:t>ugyanúgy, mint az ételkészítésnél. A kisebb darabok egyenletesebben melegednek, mint a nagyobbak, ezért érdemes mindig egyforma darabokra szeletelni az ételt még a melegítés előtt. Ha már erőteljesen gőzölög az étel, vagy olyan forró, hogy megégetné a nyelvünk, ha kivennénk belőle egy kanállal, akkor biztosak lehetünk benne, hogy eléggé átmelegítettük – azonban legyünk óvatosak, nehogy megégessük magunkat!</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228600" indent="-228600">
              <a:buFont typeface="Arial" panose="020B0604020202020204" pitchFamily="34" charset="0"/>
              <a:buChar char="•"/>
            </a:pPr>
            <a:r>
              <a:rPr lang="hu-HU" sz="1200" kern="1200" dirty="0">
                <a:solidFill>
                  <a:schemeClr val="tx1"/>
                </a:solidFill>
                <a:effectLst/>
                <a:latin typeface="+mn-lt"/>
                <a:ea typeface="+mn-ea"/>
                <a:cs typeface="+mn-cs"/>
              </a:rPr>
              <a:t>Adobe </a:t>
            </a:r>
            <a:r>
              <a:rPr lang="hu-HU" sz="1200" kern="1200" dirty="0" err="1">
                <a:solidFill>
                  <a:schemeClr val="tx1"/>
                </a:solidFill>
                <a:effectLst/>
                <a:latin typeface="+mn-lt"/>
                <a:ea typeface="+mn-ea"/>
                <a:cs typeface="+mn-cs"/>
              </a:rPr>
              <a:t>stock</a:t>
            </a:r>
            <a:endParaRPr lang="hu-HU" sz="120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1200" kern="1200" dirty="0" err="1">
                <a:solidFill>
                  <a:schemeClr val="tx1"/>
                </a:solidFill>
                <a:effectLst/>
                <a:latin typeface="+mn-lt"/>
                <a:ea typeface="+mn-ea"/>
                <a:cs typeface="+mn-cs"/>
              </a:rPr>
              <a:t>Pixabay</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7</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Melegítés tűzhelyen</a:t>
            </a:r>
          </a:p>
          <a:p>
            <a:r>
              <a:rPr lang="hu-HU" sz="1200" b="1"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 egyik melegítési mód szerint tűzhelyen, fémedényben (lábasban, serpenyőben), folyamatos kevergetés mellett forrósítjuk át az ételt. Ilyenkor nagyon vigyázzunk! Nem csak a tűz, hanem a kifröccsenő leves is okozhat égési sérülést.</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228600" indent="-228600">
              <a:buFont typeface="Arial" panose="020B0604020202020204" pitchFamily="34" charset="0"/>
              <a:buChar char="•"/>
            </a:pPr>
            <a:r>
              <a:rPr lang="hu-HU" sz="1200" b="0" kern="1200" dirty="0">
                <a:solidFill>
                  <a:schemeClr val="tx1"/>
                </a:solidFill>
                <a:effectLst/>
                <a:latin typeface="+mn-lt"/>
                <a:ea typeface="+mn-ea"/>
                <a:cs typeface="+mn-cs"/>
              </a:rPr>
              <a:t>Adobe </a:t>
            </a:r>
            <a:r>
              <a:rPr lang="hu-HU" sz="1200" b="0" kern="1200" dirty="0" err="1">
                <a:solidFill>
                  <a:schemeClr val="tx1"/>
                </a:solidFill>
                <a:effectLst/>
                <a:latin typeface="+mn-lt"/>
                <a:ea typeface="+mn-ea"/>
                <a:cs typeface="+mn-cs"/>
              </a:rPr>
              <a:t>stock</a:t>
            </a:r>
            <a:endParaRPr lang="hu-HU" sz="1200" b="0" kern="1200" baseline="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8</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Melegítés a</a:t>
            </a:r>
            <a:r>
              <a:rPr lang="hu-HU" sz="1200" b="1" kern="1200" baseline="0" dirty="0">
                <a:solidFill>
                  <a:schemeClr val="tx1"/>
                </a:solidFill>
                <a:effectLst/>
                <a:latin typeface="+mn-lt"/>
                <a:ea typeface="+mn-ea"/>
                <a:cs typeface="+mn-cs"/>
              </a:rPr>
              <a:t> mikrohullámú sütőben</a:t>
            </a:r>
            <a:endParaRPr lang="hu-HU" sz="1200" b="1"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hu-HU" dirty="0"/>
              <a:t>A mikrohullámú sütőben való melegítés egyszerűbb megoldásnak tűnhet, azonban ügyeljünk arra, hogy csak olyan edényt használjunk, amely erre a célra alkalmas. A célnak nem megfelelő edényekben való melegítés balesetveszélyes lehet, mert elolvadhat, kigyulladhat! A mikrohullámú sütő hátránya, hogy az étel nem egyenletesen melegszik, így időnként tanácsos megszakítani a </a:t>
            </a:r>
            <a:r>
              <a:rPr lang="hu-HU" dirty="0" err="1"/>
              <a:t>mikrózást</a:t>
            </a:r>
            <a:r>
              <a:rPr lang="hu-HU" dirty="0"/>
              <a:t> és átkeverni a melegítendő ételt.</a:t>
            </a:r>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 forrása</a:t>
            </a:r>
          </a:p>
          <a:p>
            <a:pPr marL="171450" indent="-171450">
              <a:buFont typeface="Arial" panose="020B0604020202020204" pitchFamily="34" charset="0"/>
              <a:buChar char="•"/>
            </a:pPr>
            <a:r>
              <a:rPr lang="hu-HU" dirty="0"/>
              <a:t>Adobe </a:t>
            </a:r>
            <a:r>
              <a:rPr lang="hu-HU" dirty="0" err="1"/>
              <a:t>stock</a:t>
            </a:r>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120947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190751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38049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36890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18382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147158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8762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17237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74492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153566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F5DD9DC6-1D26-424D-B5F4-FED13941197B}" type="datetimeFigureOut">
              <a:rPr lang="hu-HU" smtClean="0"/>
              <a:pPr/>
              <a:t>2021. 07. 02.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419862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D9DC6-1D26-424D-B5F4-FED13941197B}" type="datetimeFigureOut">
              <a:rPr lang="hu-HU" smtClean="0"/>
              <a:pPr/>
              <a:t>2021. 07. 02.</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96A2B-CB16-48D8-9C50-74D76CBA7F6B}" type="slidenum">
              <a:rPr lang="hu-HU" smtClean="0"/>
              <a:pPr/>
              <a:t>‹#›</a:t>
            </a:fld>
            <a:endParaRPr lang="hu-HU"/>
          </a:p>
        </p:txBody>
      </p:sp>
    </p:spTree>
    <p:extLst>
      <p:ext uri="{BB962C8B-B14F-4D97-AF65-F5344CB8AC3E}">
        <p14:creationId xmlns:p14="http://schemas.microsoft.com/office/powerpoint/2010/main" val="2863899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6.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32749" cy="6857003"/>
          </a:xfrm>
          <a:prstGeom prst="rect">
            <a:avLst/>
          </a:prstGeom>
        </p:spPr>
      </p:pic>
      <p:sp>
        <p:nvSpPr>
          <p:cNvPr id="7" name="Szövegdoboz 6"/>
          <p:cNvSpPr txBox="1"/>
          <p:nvPr/>
        </p:nvSpPr>
        <p:spPr>
          <a:xfrm>
            <a:off x="2253341" y="3732900"/>
            <a:ext cx="7789293" cy="1938992"/>
          </a:xfrm>
          <a:prstGeom prst="rect">
            <a:avLst/>
          </a:prstGeom>
          <a:noFill/>
        </p:spPr>
        <p:txBody>
          <a:bodyPr wrap="square" rtlCol="0">
            <a:spAutoFit/>
          </a:bodyPr>
          <a:lstStyle/>
          <a:p>
            <a:r>
              <a:rPr lang="hu-HU" sz="6000" b="1" i="1" dirty="0">
                <a:solidFill>
                  <a:srgbClr val="FFFFFF"/>
                </a:solidFill>
              </a:rPr>
              <a:t>Ételt csak </a:t>
            </a:r>
            <a:r>
              <a:rPr lang="hu-HU" sz="6000" b="1" i="1">
                <a:solidFill>
                  <a:srgbClr val="FFFFFF"/>
                </a:solidFill>
              </a:rPr>
              <a:t>okosan!</a:t>
            </a:r>
          </a:p>
          <a:p>
            <a:r>
              <a:rPr lang="hu-HU" sz="6000" b="1" i="1">
                <a:solidFill>
                  <a:srgbClr val="FFFFFF"/>
                </a:solidFill>
              </a:rPr>
              <a:t>Rendrakás</a:t>
            </a:r>
            <a:endParaRPr lang="hu-HU" sz="6000" b="1" i="1" dirty="0">
              <a:solidFill>
                <a:schemeClr val="bg1"/>
              </a:solidFill>
            </a:endParaRPr>
          </a:p>
        </p:txBody>
      </p:sp>
      <p:sp>
        <p:nvSpPr>
          <p:cNvPr id="4" name="Lekerekített téglalap 9">
            <a:extLst>
              <a:ext uri="{FF2B5EF4-FFF2-40B4-BE49-F238E27FC236}">
                <a16:creationId xmlns:a16="http://schemas.microsoft.com/office/drawing/2014/main" id="{77EADA51-6035-441C-A3C4-A8DD485D389E}"/>
              </a:ext>
            </a:extLst>
          </p:cNvPr>
          <p:cNvSpPr/>
          <p:nvPr/>
        </p:nvSpPr>
        <p:spPr>
          <a:xfrm>
            <a:off x="8781393" y="236483"/>
            <a:ext cx="3410607" cy="171844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6" name="Kép 5">
            <a:extLst>
              <a:ext uri="{FF2B5EF4-FFF2-40B4-BE49-F238E27FC236}">
                <a16:creationId xmlns:a16="http://schemas.microsoft.com/office/drawing/2014/main" id="{B0E39C37-422B-4EA2-B040-FB65B357D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6484" y="481980"/>
            <a:ext cx="3000424" cy="1227446"/>
          </a:xfrm>
          <a:prstGeom prst="rect">
            <a:avLst/>
          </a:prstGeom>
        </p:spPr>
      </p:pic>
      <p:sp>
        <p:nvSpPr>
          <p:cNvPr id="8" name="Szövegdoboz 7">
            <a:extLst>
              <a:ext uri="{FF2B5EF4-FFF2-40B4-BE49-F238E27FC236}">
                <a16:creationId xmlns:a16="http://schemas.microsoft.com/office/drawing/2014/main" id="{D68A9D57-EC3B-4426-8562-5A53AE4DBF30}"/>
              </a:ext>
            </a:extLst>
          </p:cNvPr>
          <p:cNvSpPr txBox="1"/>
          <p:nvPr/>
        </p:nvSpPr>
        <p:spPr>
          <a:xfrm>
            <a:off x="8986484" y="1920746"/>
            <a:ext cx="3000424" cy="461665"/>
          </a:xfrm>
          <a:prstGeom prst="rect">
            <a:avLst/>
          </a:prstGeom>
          <a:noFill/>
        </p:spPr>
        <p:txBody>
          <a:bodyPr wrap="square" rtlCol="0">
            <a:spAutoFit/>
          </a:bodyPr>
          <a:lstStyle/>
          <a:p>
            <a:pPr algn="ctr"/>
            <a:r>
              <a:rPr lang="hu-HU" sz="2400" dirty="0">
                <a:solidFill>
                  <a:schemeClr val="bg1"/>
                </a:solidFill>
              </a:rPr>
              <a:t>nebihoktatas.hu</a:t>
            </a:r>
          </a:p>
        </p:txBody>
      </p:sp>
      <p:pic>
        <p:nvPicPr>
          <p:cNvPr id="9" name="Picture 3" descr="C:\Users\szemank\Creative Cloud Files\logo tatto\matrica\ecsogyerek.png">
            <a:extLst>
              <a:ext uri="{FF2B5EF4-FFF2-40B4-BE49-F238E27FC236}">
                <a16:creationId xmlns:a16="http://schemas.microsoft.com/office/drawing/2014/main" id="{E272A8C9-2890-46E3-9AE2-9C10054D86BF}"/>
              </a:ext>
            </a:extLst>
          </p:cNvPr>
          <p:cNvPicPr>
            <a:picLocks noChangeAspect="1" noChangeArrowheads="1"/>
          </p:cNvPicPr>
          <p:nvPr/>
        </p:nvPicPr>
        <p:blipFill>
          <a:blip r:embed="rId5" cstate="print"/>
          <a:srcRect/>
          <a:stretch>
            <a:fillRect/>
          </a:stretch>
        </p:blipFill>
        <p:spPr bwMode="auto">
          <a:xfrm>
            <a:off x="9253182" y="3543299"/>
            <a:ext cx="2938818" cy="2938818"/>
          </a:xfrm>
          <a:prstGeom prst="rect">
            <a:avLst/>
          </a:prstGeom>
          <a:noFill/>
        </p:spPr>
      </p:pic>
    </p:spTree>
    <p:extLst>
      <p:ext uri="{BB962C8B-B14F-4D97-AF65-F5344CB8AC3E}">
        <p14:creationId xmlns:p14="http://schemas.microsoft.com/office/powerpoint/2010/main" val="61177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llipszis 36"/>
          <p:cNvSpPr/>
          <p:nvPr/>
        </p:nvSpPr>
        <p:spPr>
          <a:xfrm>
            <a:off x="5927834" y="1545019"/>
            <a:ext cx="6264166" cy="3342291"/>
          </a:xfrm>
          <a:prstGeom prst="ellipse">
            <a:avLst/>
          </a:prstGeom>
          <a:solidFill>
            <a:srgbClr val="BED63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i="1" dirty="0"/>
              <a:t>   </a:t>
            </a:r>
          </a:p>
        </p:txBody>
      </p:sp>
      <p:sp>
        <p:nvSpPr>
          <p:cNvPr id="2" name="Szövegdoboz 1"/>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i="1" smtClean="0">
                <a:solidFill>
                  <a:schemeClr val="bg1"/>
                </a:solidFill>
              </a:rPr>
              <a:pPr algn="r"/>
              <a:t>10</a:t>
            </a:fld>
            <a:endParaRPr lang="hu-HU" sz="2400" b="1" i="1" dirty="0">
              <a:solidFill>
                <a:schemeClr val="bg1"/>
              </a:solidFill>
            </a:endParaRPr>
          </a:p>
        </p:txBody>
      </p:sp>
      <p:sp>
        <p:nvSpPr>
          <p:cNvPr id="3" name="Szövegdoboz 2"/>
          <p:cNvSpPr txBox="1"/>
          <p:nvPr/>
        </p:nvSpPr>
        <p:spPr>
          <a:xfrm>
            <a:off x="2212623" y="281822"/>
            <a:ext cx="9979377" cy="461665"/>
          </a:xfrm>
          <a:prstGeom prst="rect">
            <a:avLst/>
          </a:prstGeom>
          <a:noFill/>
        </p:spPr>
        <p:txBody>
          <a:bodyPr wrap="square" rtlCol="0">
            <a:spAutoFit/>
          </a:bodyPr>
          <a:lstStyle/>
          <a:p>
            <a:pPr algn="ctr"/>
            <a:r>
              <a:rPr lang="hu-HU" sz="3600" b="1" i="1" baseline="30000" dirty="0"/>
              <a:t>Tudtad?</a:t>
            </a:r>
          </a:p>
        </p:txBody>
      </p:sp>
      <p:sp>
        <p:nvSpPr>
          <p:cNvPr id="4" name="Szövegdoboz 3"/>
          <p:cNvSpPr txBox="1"/>
          <p:nvPr/>
        </p:nvSpPr>
        <p:spPr>
          <a:xfrm>
            <a:off x="239488" y="2716212"/>
            <a:ext cx="1817914" cy="461665"/>
          </a:xfrm>
          <a:prstGeom prst="rect">
            <a:avLst/>
          </a:prstGeom>
          <a:noFill/>
        </p:spPr>
        <p:txBody>
          <a:bodyPr wrap="square" rtlCol="0">
            <a:spAutoFit/>
          </a:bodyPr>
          <a:lstStyle/>
          <a:p>
            <a:pPr algn="r"/>
            <a:r>
              <a:rPr lang="hu-HU" sz="3600" b="1" i="1" baseline="30000" dirty="0"/>
              <a:t>Rendrakás</a:t>
            </a:r>
          </a:p>
        </p:txBody>
      </p:sp>
      <p:sp>
        <p:nvSpPr>
          <p:cNvPr id="6" name="Szövegdoboz 5"/>
          <p:cNvSpPr txBox="1"/>
          <p:nvPr/>
        </p:nvSpPr>
        <p:spPr>
          <a:xfrm>
            <a:off x="2579914" y="6357257"/>
            <a:ext cx="6553200" cy="379591"/>
          </a:xfrm>
          <a:prstGeom prst="rect">
            <a:avLst/>
          </a:prstGeom>
          <a:noFill/>
        </p:spPr>
        <p:txBody>
          <a:bodyPr wrap="square" rtlCol="0" anchor="ctr">
            <a:spAutoFit/>
          </a:bodyPr>
          <a:lstStyle/>
          <a:p>
            <a:r>
              <a:rPr lang="hu-HU" sz="2800" b="1" i="1" baseline="30000" dirty="0">
                <a:solidFill>
                  <a:schemeClr val="bg1"/>
                </a:solidFill>
              </a:rPr>
              <a:t>Rendrakás</a:t>
            </a:r>
          </a:p>
        </p:txBody>
      </p:sp>
      <p:sp>
        <p:nvSpPr>
          <p:cNvPr id="16" name="Lekerekített téglalap feliratnak 15"/>
          <p:cNvSpPr/>
          <p:nvPr/>
        </p:nvSpPr>
        <p:spPr>
          <a:xfrm>
            <a:off x="5152039" y="5139559"/>
            <a:ext cx="6766692" cy="945929"/>
          </a:xfrm>
          <a:prstGeom prst="wedgeRoundRectCallout">
            <a:avLst>
              <a:gd name="adj1" fmla="val -54717"/>
              <a:gd name="adj2" fmla="val -41526"/>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Fogyasztásra alkalmas élelmiszerekből lehetőség van új fogások készítésére</a:t>
            </a:r>
          </a:p>
        </p:txBody>
      </p:sp>
      <p:pic>
        <p:nvPicPr>
          <p:cNvPr id="17" name="Picture 2" descr="C:\Users\szemank\Creative Cloud Files\SZK\écsó_ovis program\ppt\ppt 1-6\képek\lany.png"/>
          <p:cNvPicPr>
            <a:picLocks noChangeAspect="1" noChangeArrowheads="1"/>
          </p:cNvPicPr>
          <p:nvPr/>
        </p:nvPicPr>
        <p:blipFill>
          <a:blip r:embed="rId3" cstate="print"/>
          <a:srcRect b="54868"/>
          <a:stretch>
            <a:fillRect/>
          </a:stretch>
        </p:blipFill>
        <p:spPr bwMode="auto">
          <a:xfrm>
            <a:off x="2480278" y="3704897"/>
            <a:ext cx="2529278" cy="2443655"/>
          </a:xfrm>
          <a:prstGeom prst="rect">
            <a:avLst/>
          </a:prstGeom>
          <a:noFill/>
        </p:spPr>
      </p:pic>
      <p:sp>
        <p:nvSpPr>
          <p:cNvPr id="18" name="Lekerekített téglalap feliratnak 17"/>
          <p:cNvSpPr/>
          <p:nvPr/>
        </p:nvSpPr>
        <p:spPr>
          <a:xfrm>
            <a:off x="2327385" y="1776332"/>
            <a:ext cx="3285139" cy="1581723"/>
          </a:xfrm>
          <a:prstGeom prst="wedgeRoundRectCallout">
            <a:avLst>
              <a:gd name="adj1" fmla="val -16668"/>
              <a:gd name="adj2" fmla="val 75732"/>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Felforralt, majd lehűlt ételmaradékot </a:t>
            </a:r>
          </a:p>
          <a:p>
            <a:pPr algn="ctr"/>
            <a:r>
              <a:rPr lang="hu-HU" sz="3600" b="1" i="1" baseline="30000" dirty="0">
                <a:solidFill>
                  <a:schemeClr val="bg1"/>
                </a:solidFill>
              </a:rPr>
              <a:t>nem ajánlott többször melegíteni</a:t>
            </a:r>
          </a:p>
          <a:p>
            <a:pPr algn="ctr"/>
            <a:endParaRPr lang="hu-HU" sz="3600" b="1" i="1" baseline="30000" dirty="0">
              <a:solidFill>
                <a:schemeClr val="bg1"/>
              </a:solidFill>
            </a:endParaRPr>
          </a:p>
        </p:txBody>
      </p:sp>
      <p:sp>
        <p:nvSpPr>
          <p:cNvPr id="23" name="Szövegdoboz 22"/>
          <p:cNvSpPr txBox="1"/>
          <p:nvPr/>
        </p:nvSpPr>
        <p:spPr>
          <a:xfrm>
            <a:off x="2249312" y="933145"/>
            <a:ext cx="9905999" cy="523220"/>
          </a:xfrm>
          <a:prstGeom prst="rect">
            <a:avLst/>
          </a:prstGeom>
          <a:noFill/>
        </p:spPr>
        <p:txBody>
          <a:bodyPr wrap="square" rtlCol="0">
            <a:spAutoFit/>
          </a:bodyPr>
          <a:lstStyle/>
          <a:p>
            <a:pPr algn="ctr"/>
            <a:r>
              <a:rPr lang="hu-HU" sz="2800" b="1" i="1" dirty="0"/>
              <a:t>Segíts új receptek kitalálásában!</a:t>
            </a:r>
          </a:p>
        </p:txBody>
      </p:sp>
      <p:pic>
        <p:nvPicPr>
          <p:cNvPr id="1028" name="Picture 4" descr="C:\Users\szemank\Creative Cloud Files\SZK\écsó_ovis program\ppt\ppt 1-6\képek\rizsgoloy.png"/>
          <p:cNvPicPr>
            <a:picLocks noChangeAspect="1" noChangeArrowheads="1"/>
          </p:cNvPicPr>
          <p:nvPr/>
        </p:nvPicPr>
        <p:blipFill>
          <a:blip r:embed="rId4" cstate="print"/>
          <a:srcRect/>
          <a:stretch>
            <a:fillRect/>
          </a:stretch>
        </p:blipFill>
        <p:spPr bwMode="auto">
          <a:xfrm>
            <a:off x="6150743" y="3736427"/>
            <a:ext cx="1656210" cy="561427"/>
          </a:xfrm>
          <a:prstGeom prst="rect">
            <a:avLst/>
          </a:prstGeom>
          <a:noFill/>
        </p:spPr>
      </p:pic>
      <p:pic>
        <p:nvPicPr>
          <p:cNvPr id="1029" name="Picture 5" descr="C:\Users\szemank\Creative Cloud Files\SZK\écsó_ovis program\ppt\ppt 1-6\képek\tejberizs.png"/>
          <p:cNvPicPr>
            <a:picLocks noChangeAspect="1" noChangeArrowheads="1"/>
          </p:cNvPicPr>
          <p:nvPr/>
        </p:nvPicPr>
        <p:blipFill>
          <a:blip r:embed="rId5" cstate="print"/>
          <a:srcRect/>
          <a:stretch>
            <a:fillRect/>
          </a:stretch>
        </p:blipFill>
        <p:spPr bwMode="auto">
          <a:xfrm>
            <a:off x="10518609" y="3689132"/>
            <a:ext cx="1162197" cy="549770"/>
          </a:xfrm>
          <a:prstGeom prst="rect">
            <a:avLst/>
          </a:prstGeom>
          <a:noFill/>
        </p:spPr>
      </p:pic>
      <p:sp>
        <p:nvSpPr>
          <p:cNvPr id="14" name="Téglalap 13"/>
          <p:cNvSpPr/>
          <p:nvPr/>
        </p:nvSpPr>
        <p:spPr>
          <a:xfrm>
            <a:off x="10291599" y="3302837"/>
            <a:ext cx="1548304" cy="543739"/>
          </a:xfrm>
          <a:prstGeom prst="rect">
            <a:avLst/>
          </a:prstGeom>
        </p:spPr>
        <p:txBody>
          <a:bodyPr wrap="square" anchor="ctr">
            <a:spAutoFit/>
          </a:bodyPr>
          <a:lstStyle/>
          <a:p>
            <a:pPr lvl="0"/>
            <a:r>
              <a:rPr lang="hu-HU" sz="4400" b="1" i="1" baseline="30000" dirty="0">
                <a:solidFill>
                  <a:srgbClr val="1E4358"/>
                </a:solidFill>
              </a:rPr>
              <a:t>Tejberizs</a:t>
            </a:r>
            <a:endParaRPr lang="hu-HU" sz="5400" b="1" i="1" baseline="30000" dirty="0">
              <a:solidFill>
                <a:srgbClr val="1E4358"/>
              </a:solidFill>
            </a:endParaRPr>
          </a:p>
        </p:txBody>
      </p:sp>
      <p:grpSp>
        <p:nvGrpSpPr>
          <p:cNvPr id="20" name="Csoportba foglalás 19"/>
          <p:cNvGrpSpPr/>
          <p:nvPr/>
        </p:nvGrpSpPr>
        <p:grpSpPr>
          <a:xfrm>
            <a:off x="8083501" y="1657967"/>
            <a:ext cx="1952833" cy="1152307"/>
            <a:chOff x="7464437" y="1657967"/>
            <a:chExt cx="1952833" cy="1152307"/>
          </a:xfrm>
        </p:grpSpPr>
        <p:pic>
          <p:nvPicPr>
            <p:cNvPr id="1026" name="Picture 2" descr="C:\Users\szemank\Creative Cloud Files\SZK\écsó_ovis program\ppt\ppt 1-6\képek\rizs.png"/>
            <p:cNvPicPr>
              <a:picLocks noChangeAspect="1" noChangeArrowheads="1"/>
            </p:cNvPicPr>
            <p:nvPr/>
          </p:nvPicPr>
          <p:blipFill>
            <a:blip r:embed="rId6" cstate="print"/>
            <a:srcRect/>
            <a:stretch>
              <a:fillRect/>
            </a:stretch>
          </p:blipFill>
          <p:spPr bwMode="auto">
            <a:xfrm>
              <a:off x="7464437" y="1988340"/>
              <a:ext cx="1952833" cy="821934"/>
            </a:xfrm>
            <a:prstGeom prst="rect">
              <a:avLst/>
            </a:prstGeom>
            <a:noFill/>
          </p:spPr>
        </p:pic>
        <p:sp>
          <p:nvSpPr>
            <p:cNvPr id="15" name="Téglalap 14"/>
            <p:cNvSpPr/>
            <p:nvPr/>
          </p:nvSpPr>
          <p:spPr>
            <a:xfrm>
              <a:off x="7666700" y="1657967"/>
              <a:ext cx="1477299" cy="543739"/>
            </a:xfrm>
            <a:prstGeom prst="rect">
              <a:avLst/>
            </a:prstGeom>
          </p:spPr>
          <p:txBody>
            <a:bodyPr wrap="square" anchor="ctr">
              <a:spAutoFit/>
            </a:bodyPr>
            <a:lstStyle/>
            <a:p>
              <a:pPr lvl="0"/>
              <a:r>
                <a:rPr lang="hu-HU" sz="4400" b="1" i="1" baseline="30000" dirty="0">
                  <a:solidFill>
                    <a:srgbClr val="1E4358"/>
                  </a:solidFill>
                </a:rPr>
                <a:t>Főtt rizs</a:t>
              </a:r>
              <a:endParaRPr lang="hu-HU" sz="5400" b="1" i="1" baseline="30000" dirty="0">
                <a:solidFill>
                  <a:srgbClr val="1E4358"/>
                </a:solidFill>
              </a:endParaRPr>
            </a:p>
          </p:txBody>
        </p:sp>
      </p:grpSp>
      <p:sp>
        <p:nvSpPr>
          <p:cNvPr id="19" name="Téglalap 18"/>
          <p:cNvSpPr/>
          <p:nvPr/>
        </p:nvSpPr>
        <p:spPr>
          <a:xfrm>
            <a:off x="5929806" y="3302837"/>
            <a:ext cx="2425918" cy="543739"/>
          </a:xfrm>
          <a:prstGeom prst="rect">
            <a:avLst/>
          </a:prstGeom>
        </p:spPr>
        <p:txBody>
          <a:bodyPr wrap="square" anchor="ctr">
            <a:spAutoFit/>
          </a:bodyPr>
          <a:lstStyle/>
          <a:p>
            <a:pPr lvl="0"/>
            <a:r>
              <a:rPr lang="hu-HU" sz="4400" b="1" i="1" baseline="30000" dirty="0">
                <a:solidFill>
                  <a:srgbClr val="1E4358"/>
                </a:solidFill>
              </a:rPr>
              <a:t>Sült rizsgolyó</a:t>
            </a:r>
            <a:endParaRPr lang="hu-HU" sz="5400" b="1" i="1" baseline="30000" dirty="0">
              <a:solidFill>
                <a:srgbClr val="1E4358"/>
              </a:solidFill>
            </a:endParaRPr>
          </a:p>
        </p:txBody>
      </p:sp>
      <p:grpSp>
        <p:nvGrpSpPr>
          <p:cNvPr id="36" name="Csoportba foglalás 35"/>
          <p:cNvGrpSpPr/>
          <p:nvPr/>
        </p:nvGrpSpPr>
        <p:grpSpPr>
          <a:xfrm>
            <a:off x="8336020" y="2947416"/>
            <a:ext cx="1447795" cy="962433"/>
            <a:chOff x="7995744" y="2948152"/>
            <a:chExt cx="1447795" cy="1119355"/>
          </a:xfrm>
          <a:solidFill>
            <a:srgbClr val="BED630"/>
          </a:solidFill>
        </p:grpSpPr>
        <p:sp>
          <p:nvSpPr>
            <p:cNvPr id="33" name="Kanyar felfelé 32"/>
            <p:cNvSpPr/>
            <p:nvPr/>
          </p:nvSpPr>
          <p:spPr>
            <a:xfrm rot="5400000">
              <a:off x="8493665" y="3117633"/>
              <a:ext cx="1119355" cy="780393"/>
            </a:xfrm>
            <a:prstGeom prst="bentUpArrow">
              <a:avLst>
                <a:gd name="adj1" fmla="val 16022"/>
                <a:gd name="adj2" fmla="val 21897"/>
                <a:gd name="adj3" fmla="val 213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b="1" i="1"/>
            </a:p>
          </p:txBody>
        </p:sp>
        <p:sp>
          <p:nvSpPr>
            <p:cNvPr id="34" name="Kanyar felfelé 33"/>
            <p:cNvSpPr/>
            <p:nvPr/>
          </p:nvSpPr>
          <p:spPr>
            <a:xfrm rot="16200000" flipH="1">
              <a:off x="7826263" y="3117633"/>
              <a:ext cx="1119355" cy="780393"/>
            </a:xfrm>
            <a:prstGeom prst="bentUpArrow">
              <a:avLst>
                <a:gd name="adj1" fmla="val 16022"/>
                <a:gd name="adj2" fmla="val 21897"/>
                <a:gd name="adj3" fmla="val 213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b="1" i="1"/>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11</a:t>
            </a:fld>
            <a:endParaRPr lang="hu-HU" sz="2400" b="1" dirty="0">
              <a:solidFill>
                <a:schemeClr val="bg1"/>
              </a:solidFill>
            </a:endParaRPr>
          </a:p>
        </p:txBody>
      </p:sp>
      <p:sp>
        <p:nvSpPr>
          <p:cNvPr id="3" name="Szövegdoboz 2"/>
          <p:cNvSpPr txBox="1"/>
          <p:nvPr/>
        </p:nvSpPr>
        <p:spPr>
          <a:xfrm>
            <a:off x="2212623" y="281822"/>
            <a:ext cx="9979377" cy="461665"/>
          </a:xfrm>
          <a:prstGeom prst="rect">
            <a:avLst/>
          </a:prstGeom>
          <a:noFill/>
        </p:spPr>
        <p:txBody>
          <a:bodyPr wrap="square" rtlCol="0">
            <a:spAutoFit/>
          </a:bodyPr>
          <a:lstStyle/>
          <a:p>
            <a:pPr algn="ctr"/>
            <a:r>
              <a:rPr lang="hu-HU" sz="3600" b="1" i="1" baseline="30000" dirty="0"/>
              <a:t>Mosogatás</a:t>
            </a:r>
          </a:p>
        </p:txBody>
      </p:sp>
      <p:sp>
        <p:nvSpPr>
          <p:cNvPr id="4" name="Szövegdoboz 3"/>
          <p:cNvSpPr txBox="1"/>
          <p:nvPr/>
        </p:nvSpPr>
        <p:spPr>
          <a:xfrm>
            <a:off x="239488" y="2716212"/>
            <a:ext cx="1817914" cy="461665"/>
          </a:xfrm>
          <a:prstGeom prst="rect">
            <a:avLst/>
          </a:prstGeom>
          <a:noFill/>
        </p:spPr>
        <p:txBody>
          <a:bodyPr wrap="square" rtlCol="0">
            <a:spAutoFit/>
          </a:bodyPr>
          <a:lstStyle/>
          <a:p>
            <a:pPr algn="r"/>
            <a:r>
              <a:rPr lang="hu-HU" sz="3600" b="1" i="1" baseline="30000" dirty="0"/>
              <a:t>Rendrakás</a:t>
            </a:r>
          </a:p>
        </p:txBody>
      </p:sp>
      <p:sp>
        <p:nvSpPr>
          <p:cNvPr id="6" name="Szövegdoboz 5"/>
          <p:cNvSpPr txBox="1"/>
          <p:nvPr/>
        </p:nvSpPr>
        <p:spPr>
          <a:xfrm>
            <a:off x="2579914" y="6357257"/>
            <a:ext cx="6553200" cy="379591"/>
          </a:xfrm>
          <a:prstGeom prst="rect">
            <a:avLst/>
          </a:prstGeom>
          <a:noFill/>
        </p:spPr>
        <p:txBody>
          <a:bodyPr wrap="square" rtlCol="0" anchor="ctr">
            <a:spAutoFit/>
          </a:bodyPr>
          <a:lstStyle/>
          <a:p>
            <a:r>
              <a:rPr lang="hu-HU" sz="2800" b="1" i="1" baseline="30000" dirty="0">
                <a:solidFill>
                  <a:schemeClr val="bg1"/>
                </a:solidFill>
              </a:rPr>
              <a:t>Rendrakás</a:t>
            </a:r>
          </a:p>
        </p:txBody>
      </p:sp>
      <p:sp>
        <p:nvSpPr>
          <p:cNvPr id="23" name="Szövegdoboz 22"/>
          <p:cNvSpPr txBox="1"/>
          <p:nvPr/>
        </p:nvSpPr>
        <p:spPr>
          <a:xfrm>
            <a:off x="2249312" y="933145"/>
            <a:ext cx="9905999" cy="523220"/>
          </a:xfrm>
          <a:prstGeom prst="rect">
            <a:avLst/>
          </a:prstGeom>
          <a:noFill/>
        </p:spPr>
        <p:txBody>
          <a:bodyPr wrap="square" rtlCol="0">
            <a:spAutoFit/>
          </a:bodyPr>
          <a:lstStyle/>
          <a:p>
            <a:pPr algn="ctr"/>
            <a:r>
              <a:rPr lang="hu-HU" sz="2800" b="1" i="1" dirty="0"/>
              <a:t>Csepegtetőt használjunk, ami higiénikusabb mint a törölgetés!</a:t>
            </a:r>
          </a:p>
        </p:txBody>
      </p:sp>
      <p:sp>
        <p:nvSpPr>
          <p:cNvPr id="24" name="Téglalap 23"/>
          <p:cNvSpPr/>
          <p:nvPr/>
        </p:nvSpPr>
        <p:spPr>
          <a:xfrm>
            <a:off x="4146330" y="1864238"/>
            <a:ext cx="8045670" cy="748923"/>
          </a:xfrm>
          <a:prstGeom prst="rect">
            <a:avLst/>
          </a:prstGeom>
        </p:spPr>
        <p:txBody>
          <a:bodyPr wrap="square" anchor="ctr">
            <a:spAutoFit/>
          </a:bodyPr>
          <a:lstStyle/>
          <a:p>
            <a:pPr lvl="0">
              <a:buClr>
                <a:srgbClr val="BED630"/>
              </a:buClr>
              <a:buSzPct val="80000"/>
              <a:buFont typeface="Wingdings" pitchFamily="2" charset="2"/>
              <a:buChar char="ü"/>
            </a:pPr>
            <a:r>
              <a:rPr lang="hu-HU" sz="3200" b="1" i="1" baseline="30000" dirty="0">
                <a:solidFill>
                  <a:srgbClr val="1E4358"/>
                </a:solidFill>
              </a:rPr>
              <a:t>Minél melegebb vízben és lehetőleg folyóvíz alatt</a:t>
            </a:r>
          </a:p>
          <a:p>
            <a:pPr lvl="0">
              <a:buClr>
                <a:srgbClr val="BED630"/>
              </a:buClr>
              <a:buSzPct val="80000"/>
              <a:buFont typeface="Wingdings" pitchFamily="2" charset="2"/>
              <a:buChar char="ü"/>
            </a:pPr>
            <a:r>
              <a:rPr lang="hu-HU" sz="3200" b="1" i="1" baseline="30000" dirty="0">
                <a:solidFill>
                  <a:srgbClr val="1E4358"/>
                </a:solidFill>
              </a:rPr>
              <a:t>Tiszta szivaccsal és mosogatószerrel</a:t>
            </a:r>
          </a:p>
        </p:txBody>
      </p:sp>
      <p:sp>
        <p:nvSpPr>
          <p:cNvPr id="38" name="Lekerekített téglalap feliratnak 37"/>
          <p:cNvSpPr/>
          <p:nvPr/>
        </p:nvSpPr>
        <p:spPr>
          <a:xfrm>
            <a:off x="2356289" y="1718441"/>
            <a:ext cx="1487869" cy="1024758"/>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u-HU" sz="4000" i="1" baseline="30000" dirty="0">
              <a:solidFill>
                <a:schemeClr val="bg1"/>
              </a:solidFill>
            </a:endParaRPr>
          </a:p>
          <a:p>
            <a:pPr algn="ctr"/>
            <a:r>
              <a:rPr lang="hu-HU" sz="4000" i="1" baseline="30000" dirty="0">
                <a:solidFill>
                  <a:schemeClr val="bg1"/>
                </a:solidFill>
              </a:rPr>
              <a:t>Mivel?</a:t>
            </a:r>
          </a:p>
          <a:p>
            <a:pPr algn="ctr"/>
            <a:endParaRPr lang="hu-HU" sz="4000" i="1" baseline="30000" dirty="0">
              <a:solidFill>
                <a:schemeClr val="bg1"/>
              </a:solidFill>
            </a:endParaRPr>
          </a:p>
        </p:txBody>
      </p:sp>
      <p:sp>
        <p:nvSpPr>
          <p:cNvPr id="40" name="Lekerekített téglalap feliratnak 39"/>
          <p:cNvSpPr/>
          <p:nvPr/>
        </p:nvSpPr>
        <p:spPr>
          <a:xfrm>
            <a:off x="2356289" y="4156841"/>
            <a:ext cx="1487869" cy="1024758"/>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u-HU" sz="4000" i="1" baseline="30000" dirty="0">
              <a:solidFill>
                <a:schemeClr val="bg1"/>
              </a:solidFill>
            </a:endParaRPr>
          </a:p>
          <a:p>
            <a:pPr algn="ctr"/>
            <a:r>
              <a:rPr lang="hu-HU" sz="4000" i="1" baseline="30000" dirty="0">
                <a:solidFill>
                  <a:schemeClr val="bg1"/>
                </a:solidFill>
              </a:rPr>
              <a:t>Hogyan?</a:t>
            </a:r>
          </a:p>
          <a:p>
            <a:pPr algn="ctr"/>
            <a:endParaRPr lang="hu-HU" sz="4000" i="1" baseline="30000" dirty="0">
              <a:solidFill>
                <a:schemeClr val="bg1"/>
              </a:solidFill>
            </a:endParaRPr>
          </a:p>
        </p:txBody>
      </p:sp>
      <p:sp>
        <p:nvSpPr>
          <p:cNvPr id="41" name="Lekerekített téglalap feliratnak 40"/>
          <p:cNvSpPr/>
          <p:nvPr/>
        </p:nvSpPr>
        <p:spPr>
          <a:xfrm>
            <a:off x="2356289" y="2937641"/>
            <a:ext cx="1487869" cy="1024758"/>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u-HU" sz="4000" i="1" baseline="30000" dirty="0">
              <a:solidFill>
                <a:schemeClr val="bg1"/>
              </a:solidFill>
            </a:endParaRPr>
          </a:p>
          <a:p>
            <a:pPr algn="ctr"/>
            <a:r>
              <a:rPr lang="hu-HU" sz="4000" i="1" baseline="30000" dirty="0">
                <a:solidFill>
                  <a:schemeClr val="bg1"/>
                </a:solidFill>
              </a:rPr>
              <a:t>Mikor?</a:t>
            </a:r>
          </a:p>
        </p:txBody>
      </p:sp>
      <p:sp>
        <p:nvSpPr>
          <p:cNvPr id="42" name="Téglalap 41"/>
          <p:cNvSpPr/>
          <p:nvPr/>
        </p:nvSpPr>
        <p:spPr>
          <a:xfrm>
            <a:off x="4146330" y="3347433"/>
            <a:ext cx="8045670" cy="420628"/>
          </a:xfrm>
          <a:prstGeom prst="rect">
            <a:avLst/>
          </a:prstGeom>
        </p:spPr>
        <p:txBody>
          <a:bodyPr wrap="square" anchor="ctr">
            <a:spAutoFit/>
          </a:bodyPr>
          <a:lstStyle/>
          <a:p>
            <a:pPr lvl="0">
              <a:buClr>
                <a:srgbClr val="BED630"/>
              </a:buClr>
              <a:buSzPct val="80000"/>
              <a:buFont typeface="Wingdings" pitchFamily="2" charset="2"/>
              <a:buChar char="ü"/>
            </a:pPr>
            <a:r>
              <a:rPr lang="hu-HU" sz="3200" b="1" i="1" baseline="30000" dirty="0">
                <a:solidFill>
                  <a:srgbClr val="1E4358"/>
                </a:solidFill>
              </a:rPr>
              <a:t>Főzés közben is, vagy hagyjuk az edényeket ázni</a:t>
            </a:r>
          </a:p>
        </p:txBody>
      </p:sp>
      <p:sp>
        <p:nvSpPr>
          <p:cNvPr id="43" name="Téglalap 42"/>
          <p:cNvSpPr/>
          <p:nvPr/>
        </p:nvSpPr>
        <p:spPr>
          <a:xfrm>
            <a:off x="4146330" y="4180533"/>
            <a:ext cx="5707118" cy="1077218"/>
          </a:xfrm>
          <a:prstGeom prst="rect">
            <a:avLst/>
          </a:prstGeom>
        </p:spPr>
        <p:txBody>
          <a:bodyPr wrap="square" anchor="ctr">
            <a:spAutoFit/>
          </a:bodyPr>
          <a:lstStyle/>
          <a:p>
            <a:pPr lvl="0">
              <a:buClr>
                <a:srgbClr val="BED630"/>
              </a:buClr>
              <a:buSzPct val="80000"/>
              <a:buFont typeface="Wingdings" pitchFamily="2" charset="2"/>
              <a:buChar char="ü"/>
            </a:pPr>
            <a:r>
              <a:rPr lang="hu-HU" sz="3200" b="1" i="1" baseline="30000" dirty="0">
                <a:solidFill>
                  <a:srgbClr val="1E4358"/>
                </a:solidFill>
              </a:rPr>
              <a:t>Poharakkal és az evőeszközökkel kezdjük, majd a tálalóedények és végül a főzéshez használt edények következzenek. </a:t>
            </a:r>
          </a:p>
        </p:txBody>
      </p:sp>
      <p:sp>
        <p:nvSpPr>
          <p:cNvPr id="44" name="Kereszt 43"/>
          <p:cNvSpPr/>
          <p:nvPr/>
        </p:nvSpPr>
        <p:spPr>
          <a:xfrm>
            <a:off x="2869324" y="5612524"/>
            <a:ext cx="409903" cy="409903"/>
          </a:xfrm>
          <a:prstGeom prst="plus">
            <a:avLst>
              <a:gd name="adj" fmla="val 38750"/>
            </a:avLst>
          </a:prstGeom>
          <a:solidFill>
            <a:srgbClr val="BED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Téglalap 44"/>
          <p:cNvSpPr/>
          <p:nvPr/>
        </p:nvSpPr>
        <p:spPr>
          <a:xfrm>
            <a:off x="4146330" y="5575627"/>
            <a:ext cx="8045670" cy="420628"/>
          </a:xfrm>
          <a:prstGeom prst="rect">
            <a:avLst/>
          </a:prstGeom>
        </p:spPr>
        <p:txBody>
          <a:bodyPr wrap="square" anchor="ctr">
            <a:spAutoFit/>
          </a:bodyPr>
          <a:lstStyle/>
          <a:p>
            <a:pPr lvl="0">
              <a:buClr>
                <a:srgbClr val="BED630"/>
              </a:buClr>
              <a:buSzPct val="80000"/>
              <a:buFont typeface="Wingdings" pitchFamily="2" charset="2"/>
              <a:buChar char="ü"/>
            </a:pPr>
            <a:r>
              <a:rPr lang="hu-HU" sz="3200" b="1" i="1" baseline="30000" dirty="0">
                <a:solidFill>
                  <a:srgbClr val="1E4358"/>
                </a:solidFill>
              </a:rPr>
              <a:t>A mosogatótál és a csöpögtető rendszeres tisztítása, fertőtlenítése</a:t>
            </a:r>
          </a:p>
        </p:txBody>
      </p:sp>
      <p:pic>
        <p:nvPicPr>
          <p:cNvPr id="2050" name="Picture 2" descr="C:\Users\szemank\Creative Cloud Files\SZK\écsó_ovis program\ppt\ppt 1-6\képek\clean dish.png"/>
          <p:cNvPicPr>
            <a:picLocks noChangeAspect="1" noChangeArrowheads="1"/>
          </p:cNvPicPr>
          <p:nvPr/>
        </p:nvPicPr>
        <p:blipFill>
          <a:blip r:embed="rId3" cstate="print"/>
          <a:srcRect/>
          <a:stretch>
            <a:fillRect/>
          </a:stretch>
        </p:blipFill>
        <p:spPr bwMode="auto">
          <a:xfrm>
            <a:off x="8907517" y="2151437"/>
            <a:ext cx="2988781" cy="314637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Users\szemank\Creative Cloud Files\SZK\écsó_ovis program\ppt\ppt 1-6\képek\kepregenyek\Asset 10.png"/>
          <p:cNvPicPr>
            <a:picLocks noChangeAspect="1" noChangeArrowheads="1"/>
          </p:cNvPicPr>
          <p:nvPr/>
        </p:nvPicPr>
        <p:blipFill>
          <a:blip r:embed="rId3" cstate="print"/>
          <a:srcRect/>
          <a:stretch>
            <a:fillRect/>
          </a:stretch>
        </p:blipFill>
        <p:spPr bwMode="auto">
          <a:xfrm>
            <a:off x="4066687" y="961952"/>
            <a:ext cx="5313798" cy="5073230"/>
          </a:xfrm>
          <a:prstGeom prst="rect">
            <a:avLst/>
          </a:prstGeom>
          <a:noFill/>
        </p:spPr>
      </p:pic>
      <p:sp>
        <p:nvSpPr>
          <p:cNvPr id="2" name="Szövegdoboz 1"/>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12</a:t>
            </a:fld>
            <a:endParaRPr lang="hu-HU" sz="2400" b="1" dirty="0">
              <a:solidFill>
                <a:schemeClr val="bg1"/>
              </a:solidFill>
            </a:endParaRPr>
          </a:p>
        </p:txBody>
      </p:sp>
      <p:sp>
        <p:nvSpPr>
          <p:cNvPr id="3" name="Szövegdoboz 2"/>
          <p:cNvSpPr txBox="1"/>
          <p:nvPr/>
        </p:nvSpPr>
        <p:spPr>
          <a:xfrm>
            <a:off x="2212623" y="281822"/>
            <a:ext cx="9979377" cy="461665"/>
          </a:xfrm>
          <a:prstGeom prst="rect">
            <a:avLst/>
          </a:prstGeom>
          <a:noFill/>
        </p:spPr>
        <p:txBody>
          <a:bodyPr wrap="square" rtlCol="0">
            <a:spAutoFit/>
          </a:bodyPr>
          <a:lstStyle/>
          <a:p>
            <a:pPr algn="ctr"/>
            <a:r>
              <a:rPr lang="hu-HU" sz="3600" b="1" i="1" baseline="30000" dirty="0"/>
              <a:t>Vacsora móka</a:t>
            </a:r>
          </a:p>
        </p:txBody>
      </p:sp>
      <p:sp>
        <p:nvSpPr>
          <p:cNvPr id="4" name="Szövegdoboz 3"/>
          <p:cNvSpPr txBox="1"/>
          <p:nvPr/>
        </p:nvSpPr>
        <p:spPr>
          <a:xfrm>
            <a:off x="239488" y="2716212"/>
            <a:ext cx="1817914" cy="461665"/>
          </a:xfrm>
          <a:prstGeom prst="rect">
            <a:avLst/>
          </a:prstGeom>
          <a:noFill/>
        </p:spPr>
        <p:txBody>
          <a:bodyPr wrap="square" rtlCol="0">
            <a:spAutoFit/>
          </a:bodyPr>
          <a:lstStyle/>
          <a:p>
            <a:pPr algn="r"/>
            <a:r>
              <a:rPr lang="hu-HU" sz="3600" b="1" i="1" baseline="30000" dirty="0"/>
              <a:t>Rendrakás</a:t>
            </a:r>
          </a:p>
        </p:txBody>
      </p:sp>
      <p:sp>
        <p:nvSpPr>
          <p:cNvPr id="6" name="Szövegdoboz 5"/>
          <p:cNvSpPr txBox="1"/>
          <p:nvPr/>
        </p:nvSpPr>
        <p:spPr>
          <a:xfrm>
            <a:off x="2579914" y="6357257"/>
            <a:ext cx="6553200" cy="379591"/>
          </a:xfrm>
          <a:prstGeom prst="rect">
            <a:avLst/>
          </a:prstGeom>
          <a:noFill/>
        </p:spPr>
        <p:txBody>
          <a:bodyPr wrap="square" rtlCol="0" anchor="ctr">
            <a:spAutoFit/>
          </a:bodyPr>
          <a:lstStyle/>
          <a:p>
            <a:r>
              <a:rPr lang="hu-HU" sz="2800" b="1" i="1" baseline="30000" dirty="0">
                <a:solidFill>
                  <a:schemeClr val="bg1"/>
                </a:solidFill>
              </a:rPr>
              <a:t>Rendrakás</a:t>
            </a:r>
          </a:p>
        </p:txBody>
      </p:sp>
      <p:sp>
        <p:nvSpPr>
          <p:cNvPr id="9" name="Lekerekített téglalap feliratnak 8"/>
          <p:cNvSpPr/>
          <p:nvPr/>
        </p:nvSpPr>
        <p:spPr>
          <a:xfrm>
            <a:off x="2680137" y="1056290"/>
            <a:ext cx="3689131" cy="835570"/>
          </a:xfrm>
          <a:prstGeom prst="wedgeRoundRectCallout">
            <a:avLst>
              <a:gd name="adj1" fmla="val 27982"/>
              <a:gd name="adj2" fmla="val 69933"/>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Nagyon jó ötlet volt ez a vacsora!</a:t>
            </a:r>
          </a:p>
        </p:txBody>
      </p:sp>
      <p:sp>
        <p:nvSpPr>
          <p:cNvPr id="18" name="Lekerekített téglalap feliratnak 17"/>
          <p:cNvSpPr/>
          <p:nvPr/>
        </p:nvSpPr>
        <p:spPr>
          <a:xfrm>
            <a:off x="8261131" y="4409089"/>
            <a:ext cx="3158359" cy="835570"/>
          </a:xfrm>
          <a:prstGeom prst="wedgeRoundRectCallout">
            <a:avLst>
              <a:gd name="adj1" fmla="val -43386"/>
              <a:gd name="adj2" fmla="val -10554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Nézd, Anya! Már egyedül is megy Marcival!</a:t>
            </a:r>
          </a:p>
        </p:txBody>
      </p:sp>
      <p:pic>
        <p:nvPicPr>
          <p:cNvPr id="1033" name="Picture 9" descr="C:\Users\szemank\Creative Cloud Files\SZK\écsó_ovis program\ppt\ppt 1-6\képek\kepregenyek\Asset 9.png"/>
          <p:cNvPicPr>
            <a:picLocks noChangeAspect="1" noChangeArrowheads="1"/>
          </p:cNvPicPr>
          <p:nvPr/>
        </p:nvPicPr>
        <p:blipFill>
          <a:blip r:embed="rId4" cstate="print"/>
          <a:srcRect/>
          <a:stretch>
            <a:fillRect/>
          </a:stretch>
        </p:blipFill>
        <p:spPr bwMode="auto">
          <a:xfrm>
            <a:off x="3042745" y="1150042"/>
            <a:ext cx="7888014" cy="4556144"/>
          </a:xfrm>
          <a:prstGeom prst="rect">
            <a:avLst/>
          </a:prstGeom>
          <a:noFill/>
        </p:spPr>
      </p:pic>
      <p:sp>
        <p:nvSpPr>
          <p:cNvPr id="19" name="Lekerekített téglalap feliratnak 18"/>
          <p:cNvSpPr/>
          <p:nvPr/>
        </p:nvSpPr>
        <p:spPr>
          <a:xfrm>
            <a:off x="7835461" y="1287518"/>
            <a:ext cx="3720663" cy="835570"/>
          </a:xfrm>
          <a:prstGeom prst="wedgeRoundRectCallout">
            <a:avLst>
              <a:gd name="adj1" fmla="val -23043"/>
              <a:gd name="adj2" fmla="val 105782"/>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Igen, látom kicsim. Nagyon ügyesek vagytok!</a:t>
            </a:r>
          </a:p>
        </p:txBody>
      </p:sp>
      <p:sp>
        <p:nvSpPr>
          <p:cNvPr id="21" name="Lekerekített téglalap feliratnak 20"/>
          <p:cNvSpPr/>
          <p:nvPr/>
        </p:nvSpPr>
        <p:spPr>
          <a:xfrm>
            <a:off x="2911364" y="1219200"/>
            <a:ext cx="3720663" cy="835570"/>
          </a:xfrm>
          <a:prstGeom prst="wedgeRoundRectCallout">
            <a:avLst>
              <a:gd name="adj1" fmla="val -16687"/>
              <a:gd name="adj2" fmla="val 105782"/>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Folytassátok csak, mi innen figyelünk Titeket, nehogy baj történjen.</a:t>
            </a:r>
          </a:p>
        </p:txBody>
      </p:sp>
      <p:pic>
        <p:nvPicPr>
          <p:cNvPr id="1032" name="Picture 8" descr="C:\Users\szemank\Creative Cloud Files\SZK\écsó_ovis program\ppt\ppt 1-6\képek\kepregenyek\Asset 8.png"/>
          <p:cNvPicPr>
            <a:picLocks noChangeAspect="1" noChangeArrowheads="1"/>
          </p:cNvPicPr>
          <p:nvPr/>
        </p:nvPicPr>
        <p:blipFill>
          <a:blip r:embed="rId5" cstate="print"/>
          <a:srcRect/>
          <a:stretch>
            <a:fillRect/>
          </a:stretch>
        </p:blipFill>
        <p:spPr bwMode="auto">
          <a:xfrm>
            <a:off x="4990500" y="725214"/>
            <a:ext cx="4079951" cy="5281409"/>
          </a:xfrm>
          <a:prstGeom prst="rect">
            <a:avLst/>
          </a:prstGeom>
          <a:noFill/>
        </p:spPr>
      </p:pic>
      <p:sp>
        <p:nvSpPr>
          <p:cNvPr id="22" name="Lekerekített téglalap feliratnak 21"/>
          <p:cNvSpPr/>
          <p:nvPr/>
        </p:nvSpPr>
        <p:spPr>
          <a:xfrm>
            <a:off x="8077198" y="1229710"/>
            <a:ext cx="3720663" cy="835570"/>
          </a:xfrm>
          <a:prstGeom prst="wedgeRoundRectCallout">
            <a:avLst>
              <a:gd name="adj1" fmla="val -40416"/>
              <a:gd name="adj2" fmla="val 105782"/>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Marci, én előkészítem az eszközöket. Látod, milyen tiszták?</a:t>
            </a:r>
          </a:p>
        </p:txBody>
      </p:sp>
      <p:pic>
        <p:nvPicPr>
          <p:cNvPr id="1031" name="Picture 7" descr="C:\Users\szemank\Creative Cloud Files\SZK\écsó_ovis program\ppt\ppt 1-6\képek\kepregenyek\Asset 7.png"/>
          <p:cNvPicPr>
            <a:picLocks noChangeAspect="1" noChangeArrowheads="1"/>
          </p:cNvPicPr>
          <p:nvPr/>
        </p:nvPicPr>
        <p:blipFill>
          <a:blip r:embed="rId6" cstate="print"/>
          <a:srcRect/>
          <a:stretch>
            <a:fillRect/>
          </a:stretch>
        </p:blipFill>
        <p:spPr bwMode="auto">
          <a:xfrm>
            <a:off x="4579284" y="747869"/>
            <a:ext cx="5148041" cy="5232241"/>
          </a:xfrm>
          <a:prstGeom prst="rect">
            <a:avLst/>
          </a:prstGeom>
          <a:noFill/>
        </p:spPr>
      </p:pic>
      <p:sp>
        <p:nvSpPr>
          <p:cNvPr id="23" name="Lekerekített téglalap feliratnak 22"/>
          <p:cNvSpPr/>
          <p:nvPr/>
        </p:nvSpPr>
        <p:spPr>
          <a:xfrm>
            <a:off x="3957143" y="1192924"/>
            <a:ext cx="3720663" cy="835570"/>
          </a:xfrm>
          <a:prstGeom prst="wedgeRoundRectCallout">
            <a:avLst>
              <a:gd name="adj1" fmla="val -6518"/>
              <a:gd name="adj2" fmla="val 105782"/>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Elő a kötényekkel is! Figyelj a hajadra, Kata!</a:t>
            </a:r>
          </a:p>
        </p:txBody>
      </p:sp>
      <p:pic>
        <p:nvPicPr>
          <p:cNvPr id="1030" name="Picture 6" descr="C:\Users\szemank\Creative Cloud Files\SZK\écsó_ovis program\ppt\ppt 1-6\képek\kepregenyek\Asset 6.png"/>
          <p:cNvPicPr>
            <a:picLocks noChangeAspect="1" noChangeArrowheads="1"/>
          </p:cNvPicPr>
          <p:nvPr/>
        </p:nvPicPr>
        <p:blipFill>
          <a:blip r:embed="rId7" cstate="print"/>
          <a:srcRect/>
          <a:stretch>
            <a:fillRect/>
          </a:stretch>
        </p:blipFill>
        <p:spPr bwMode="auto">
          <a:xfrm>
            <a:off x="4219743" y="643001"/>
            <a:ext cx="5318396" cy="5426686"/>
          </a:xfrm>
          <a:prstGeom prst="rect">
            <a:avLst/>
          </a:prstGeom>
          <a:noFill/>
        </p:spPr>
      </p:pic>
      <p:sp>
        <p:nvSpPr>
          <p:cNvPr id="24" name="Lekerekített téglalap feliratnak 23"/>
          <p:cNvSpPr/>
          <p:nvPr/>
        </p:nvSpPr>
        <p:spPr>
          <a:xfrm>
            <a:off x="7788164" y="861846"/>
            <a:ext cx="3720663" cy="2370083"/>
          </a:xfrm>
          <a:prstGeom prst="wedgeRoundRectCallout">
            <a:avLst>
              <a:gd name="adj1" fmla="val -59908"/>
              <a:gd name="adj2" fmla="val 20638"/>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Megmosom a zöldségeket, de a húst nem, mert a szétfröccsenő húslé megfertőzheti a többi alapanyagot.</a:t>
            </a:r>
          </a:p>
        </p:txBody>
      </p:sp>
      <p:pic>
        <p:nvPicPr>
          <p:cNvPr id="1028" name="Picture 4" descr="C:\Users\szemank\Creative Cloud Files\SZK\écsó_ovis program\ppt\ppt 1-6\képek\kepregenyek\Asset 4.png"/>
          <p:cNvPicPr>
            <a:picLocks noChangeAspect="1" noChangeArrowheads="1"/>
          </p:cNvPicPr>
          <p:nvPr/>
        </p:nvPicPr>
        <p:blipFill>
          <a:blip r:embed="rId8" cstate="print"/>
          <a:srcRect/>
          <a:stretch>
            <a:fillRect/>
          </a:stretch>
        </p:blipFill>
        <p:spPr bwMode="auto">
          <a:xfrm>
            <a:off x="3043898" y="625624"/>
            <a:ext cx="6515262" cy="5384747"/>
          </a:xfrm>
          <a:prstGeom prst="rect">
            <a:avLst/>
          </a:prstGeom>
          <a:noFill/>
        </p:spPr>
      </p:pic>
      <p:sp>
        <p:nvSpPr>
          <p:cNvPr id="25" name="Lekerekített téglalap feliratnak 24"/>
          <p:cNvSpPr/>
          <p:nvPr/>
        </p:nvSpPr>
        <p:spPr>
          <a:xfrm>
            <a:off x="8250619" y="1655379"/>
            <a:ext cx="3720663" cy="1639614"/>
          </a:xfrm>
          <a:prstGeom prst="wedgeRoundRectCallout">
            <a:avLst>
              <a:gd name="adj1" fmla="val -59907"/>
              <a:gd name="adj2" fmla="val 17103"/>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Egy vágódeszka a húsnak, egy másik pedig a zöldségeknek. Nem szabad összekeverni őket.</a:t>
            </a:r>
          </a:p>
        </p:txBody>
      </p:sp>
      <p:pic>
        <p:nvPicPr>
          <p:cNvPr id="1029" name="Picture 5" descr="C:\Users\szemank\Creative Cloud Files\SZK\écsó_ovis program\ppt\ppt 1-6\képek\kepregenyek\Asset 5.png"/>
          <p:cNvPicPr>
            <a:picLocks noChangeAspect="1" noChangeArrowheads="1"/>
          </p:cNvPicPr>
          <p:nvPr/>
        </p:nvPicPr>
        <p:blipFill>
          <a:blip r:embed="rId9" cstate="print"/>
          <a:srcRect/>
          <a:stretch>
            <a:fillRect/>
          </a:stretch>
        </p:blipFill>
        <p:spPr bwMode="auto">
          <a:xfrm>
            <a:off x="2865438" y="702746"/>
            <a:ext cx="8423611" cy="5162026"/>
          </a:xfrm>
          <a:prstGeom prst="rect">
            <a:avLst/>
          </a:prstGeom>
          <a:noFill/>
        </p:spPr>
      </p:pic>
      <p:sp>
        <p:nvSpPr>
          <p:cNvPr id="26" name="Lekerekített téglalap feliratnak 25"/>
          <p:cNvSpPr/>
          <p:nvPr/>
        </p:nvSpPr>
        <p:spPr>
          <a:xfrm>
            <a:off x="7866991" y="1166648"/>
            <a:ext cx="3720663" cy="819807"/>
          </a:xfrm>
          <a:prstGeom prst="wedgeRoundRectCallout">
            <a:avLst>
              <a:gd name="adj1" fmla="val -13297"/>
              <a:gd name="adj2" fmla="val 68065"/>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Hogy ezek a gyerekek, milyen ügyesek…!</a:t>
            </a:r>
          </a:p>
        </p:txBody>
      </p:sp>
      <p:sp>
        <p:nvSpPr>
          <p:cNvPr id="27" name="Lekerekített téglalap feliratnak 26"/>
          <p:cNvSpPr/>
          <p:nvPr/>
        </p:nvSpPr>
        <p:spPr>
          <a:xfrm>
            <a:off x="2075791" y="1024759"/>
            <a:ext cx="3720663" cy="630620"/>
          </a:xfrm>
          <a:prstGeom prst="wedgeRoundRectCallout">
            <a:avLst>
              <a:gd name="adj1" fmla="val 35432"/>
              <a:gd name="adj2" fmla="val 106134"/>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Igazán büszkék vagyunk rátok!</a:t>
            </a:r>
          </a:p>
        </p:txBody>
      </p:sp>
      <p:pic>
        <p:nvPicPr>
          <p:cNvPr id="1027" name="Picture 3" descr="C:\Users\szemank\Creative Cloud Files\SZK\écsó_ovis program\ppt\ppt 1-6\képek\kepregenyek\Asset 3.png"/>
          <p:cNvPicPr>
            <a:picLocks noChangeAspect="1" noChangeArrowheads="1"/>
          </p:cNvPicPr>
          <p:nvPr/>
        </p:nvPicPr>
        <p:blipFill>
          <a:blip r:embed="rId10" cstate="print"/>
          <a:srcRect/>
          <a:stretch>
            <a:fillRect/>
          </a:stretch>
        </p:blipFill>
        <p:spPr bwMode="auto">
          <a:xfrm>
            <a:off x="3016091" y="712498"/>
            <a:ext cx="7925178" cy="5297788"/>
          </a:xfrm>
          <a:prstGeom prst="rect">
            <a:avLst/>
          </a:prstGeom>
          <a:noFill/>
        </p:spPr>
      </p:pic>
      <p:sp>
        <p:nvSpPr>
          <p:cNvPr id="29" name="Lekerekített téglalap feliratnak 28"/>
          <p:cNvSpPr/>
          <p:nvPr/>
        </p:nvSpPr>
        <p:spPr>
          <a:xfrm>
            <a:off x="6889531" y="3694386"/>
            <a:ext cx="2580289" cy="1650124"/>
          </a:xfrm>
          <a:prstGeom prst="wedgeRoundRectCallout">
            <a:avLst>
              <a:gd name="adj1" fmla="val 85357"/>
              <a:gd name="adj2" fmla="val 54604"/>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Ezután gyakrabban rendezünk ilyen vacsorákat, szóval készüljetek gyerekek!</a:t>
            </a:r>
          </a:p>
        </p:txBody>
      </p:sp>
      <p:sp>
        <p:nvSpPr>
          <p:cNvPr id="30" name="Lekerekített téglalap feliratnak 29"/>
          <p:cNvSpPr/>
          <p:nvPr/>
        </p:nvSpPr>
        <p:spPr>
          <a:xfrm>
            <a:off x="3762704" y="3862552"/>
            <a:ext cx="2275489" cy="740979"/>
          </a:xfrm>
          <a:prstGeom prst="wedgeRoundRectCallout">
            <a:avLst>
              <a:gd name="adj1" fmla="val -61894"/>
              <a:gd name="adj2" fmla="val -29472"/>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Hát ez isteni volt!</a:t>
            </a:r>
          </a:p>
        </p:txBody>
      </p:sp>
      <p:pic>
        <p:nvPicPr>
          <p:cNvPr id="1026" name="Picture 2" descr="C:\Users\szemank\Creative Cloud Files\SZK\écsó_ovis program\ppt\ppt 1-6\képek\kepregenyek\Asset 2.png"/>
          <p:cNvPicPr>
            <a:picLocks noChangeAspect="1" noChangeArrowheads="1"/>
          </p:cNvPicPr>
          <p:nvPr/>
        </p:nvPicPr>
        <p:blipFill>
          <a:blip r:embed="rId11" cstate="print"/>
          <a:srcRect/>
          <a:stretch>
            <a:fillRect/>
          </a:stretch>
        </p:blipFill>
        <p:spPr bwMode="auto">
          <a:xfrm>
            <a:off x="3999900" y="728660"/>
            <a:ext cx="6436871" cy="5327652"/>
          </a:xfrm>
          <a:prstGeom prst="rect">
            <a:avLst/>
          </a:prstGeom>
          <a:noFill/>
        </p:spPr>
      </p:pic>
      <p:sp>
        <p:nvSpPr>
          <p:cNvPr id="31" name="Lekerekített téglalap feliratnak 30"/>
          <p:cNvSpPr/>
          <p:nvPr/>
        </p:nvSpPr>
        <p:spPr>
          <a:xfrm>
            <a:off x="2596053" y="1224454"/>
            <a:ext cx="3720663" cy="819807"/>
          </a:xfrm>
          <a:prstGeom prst="wedgeRoundRectCallout">
            <a:avLst>
              <a:gd name="adj1" fmla="val 19330"/>
              <a:gd name="adj2" fmla="val 79604"/>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Gyere, Marci! Csomagoljuk el a maradékot későbbre.</a:t>
            </a:r>
          </a:p>
        </p:txBody>
      </p:sp>
      <p:sp>
        <p:nvSpPr>
          <p:cNvPr id="32" name="Lekerekített téglalap feliratnak 31"/>
          <p:cNvSpPr/>
          <p:nvPr/>
        </p:nvSpPr>
        <p:spPr>
          <a:xfrm>
            <a:off x="8944303" y="1534509"/>
            <a:ext cx="2911366" cy="2690650"/>
          </a:xfrm>
          <a:prstGeom prst="wedgeRoundRectCallout">
            <a:avLst>
              <a:gd name="adj1" fmla="val -62663"/>
              <a:gd name="adj2" fmla="val -6889"/>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a:solidFill>
                  <a:schemeClr val="tx1"/>
                </a:solidFill>
              </a:rPr>
              <a:t>Rendben! Hozom a dobozokat, így kisebb adagokban tudjuk őket betenni a hűtőbe. Te írd meg a címkéket, utána mehetnek is a fagyasztóba, hiszen kellően kihűltek már!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34"/>
                                        </p:tgtEl>
                                        <p:attrNameLst>
                                          <p:attrName>style.visibility</p:attrName>
                                        </p:attrNameLst>
                                      </p:cBhvr>
                                      <p:to>
                                        <p:strVal val="visible"/>
                                      </p:to>
                                    </p:set>
                                    <p:anim calcmode="lin" valueType="num">
                                      <p:cBhvr>
                                        <p:cTn id="11" dur="500" fill="hold"/>
                                        <p:tgtEl>
                                          <p:spTgt spid="1034"/>
                                        </p:tgtEl>
                                        <p:attrNameLst>
                                          <p:attrName>ppt_w</p:attrName>
                                        </p:attrNameLst>
                                      </p:cBhvr>
                                      <p:tavLst>
                                        <p:tav tm="0">
                                          <p:val>
                                            <p:fltVal val="0"/>
                                          </p:val>
                                        </p:tav>
                                        <p:tav tm="100000">
                                          <p:val>
                                            <p:strVal val="#ppt_w"/>
                                          </p:val>
                                        </p:tav>
                                      </p:tavLst>
                                    </p:anim>
                                    <p:anim calcmode="lin" valueType="num">
                                      <p:cBhvr>
                                        <p:cTn id="12" dur="500" fill="hold"/>
                                        <p:tgtEl>
                                          <p:spTgt spid="103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grpId="1" nodeType="clickEffect">
                                  <p:stCondLst>
                                    <p:cond delay="0"/>
                                  </p:stCondLst>
                                  <p:childTnLst>
                                    <p:anim calcmode="lin" valueType="num">
                                      <p:cBhvr>
                                        <p:cTn id="20" dur="500"/>
                                        <p:tgtEl>
                                          <p:spTgt spid="9"/>
                                        </p:tgtEl>
                                        <p:attrNameLst>
                                          <p:attrName>ppt_w</p:attrName>
                                        </p:attrNameLst>
                                      </p:cBhvr>
                                      <p:tavLst>
                                        <p:tav tm="0">
                                          <p:val>
                                            <p:strVal val="ppt_w"/>
                                          </p:val>
                                        </p:tav>
                                        <p:tav tm="100000">
                                          <p:val>
                                            <p:fltVal val="0"/>
                                          </p:val>
                                        </p:tav>
                                      </p:tavLst>
                                    </p:anim>
                                    <p:anim calcmode="lin" valueType="num">
                                      <p:cBhvr>
                                        <p:cTn id="21" dur="500"/>
                                        <p:tgtEl>
                                          <p:spTgt spid="9"/>
                                        </p:tgtEl>
                                        <p:attrNameLst>
                                          <p:attrName>ppt_h</p:attrName>
                                        </p:attrNameLst>
                                      </p:cBhvr>
                                      <p:tavLst>
                                        <p:tav tm="0">
                                          <p:val>
                                            <p:strVal val="ppt_h"/>
                                          </p:val>
                                        </p:tav>
                                        <p:tav tm="100000">
                                          <p:val>
                                            <p:fltVal val="0"/>
                                          </p:val>
                                        </p:tav>
                                      </p:tavLst>
                                    </p:anim>
                                    <p:set>
                                      <p:cBhvr>
                                        <p:cTn id="22" dur="1" fill="hold">
                                          <p:stCondLst>
                                            <p:cond delay="499"/>
                                          </p:stCondLst>
                                        </p:cTn>
                                        <p:tgtEl>
                                          <p:spTgt spid="9"/>
                                        </p:tgtEl>
                                        <p:attrNameLst>
                                          <p:attrName>style.visibility</p:attrName>
                                        </p:attrNameLst>
                                      </p:cBhvr>
                                      <p:to>
                                        <p:strVal val="hidden"/>
                                      </p:to>
                                    </p:set>
                                  </p:childTnLst>
                                </p:cTn>
                              </p:par>
                              <p:par>
                                <p:cTn id="23" presetID="23" presetClass="exit" presetSubtype="32" fill="hold" nodeType="withEffect">
                                  <p:stCondLst>
                                    <p:cond delay="0"/>
                                  </p:stCondLst>
                                  <p:childTnLst>
                                    <p:anim calcmode="lin" valueType="num">
                                      <p:cBhvr>
                                        <p:cTn id="24" dur="500"/>
                                        <p:tgtEl>
                                          <p:spTgt spid="1034"/>
                                        </p:tgtEl>
                                        <p:attrNameLst>
                                          <p:attrName>ppt_w</p:attrName>
                                        </p:attrNameLst>
                                      </p:cBhvr>
                                      <p:tavLst>
                                        <p:tav tm="0">
                                          <p:val>
                                            <p:strVal val="ppt_w"/>
                                          </p:val>
                                        </p:tav>
                                        <p:tav tm="100000">
                                          <p:val>
                                            <p:fltVal val="0"/>
                                          </p:val>
                                        </p:tav>
                                      </p:tavLst>
                                    </p:anim>
                                    <p:anim calcmode="lin" valueType="num">
                                      <p:cBhvr>
                                        <p:cTn id="25" dur="500"/>
                                        <p:tgtEl>
                                          <p:spTgt spid="1034"/>
                                        </p:tgtEl>
                                        <p:attrNameLst>
                                          <p:attrName>ppt_h</p:attrName>
                                        </p:attrNameLst>
                                      </p:cBhvr>
                                      <p:tavLst>
                                        <p:tav tm="0">
                                          <p:val>
                                            <p:strVal val="ppt_h"/>
                                          </p:val>
                                        </p:tav>
                                        <p:tav tm="100000">
                                          <p:val>
                                            <p:fltVal val="0"/>
                                          </p:val>
                                        </p:tav>
                                      </p:tavLst>
                                    </p:anim>
                                    <p:set>
                                      <p:cBhvr>
                                        <p:cTn id="26" dur="1" fill="hold">
                                          <p:stCondLst>
                                            <p:cond delay="499"/>
                                          </p:stCondLst>
                                        </p:cTn>
                                        <p:tgtEl>
                                          <p:spTgt spid="1034"/>
                                        </p:tgtEl>
                                        <p:attrNameLst>
                                          <p:attrName>style.visibility</p:attrName>
                                        </p:attrNameLst>
                                      </p:cBhvr>
                                      <p:to>
                                        <p:strVal val="hidden"/>
                                      </p:to>
                                    </p:set>
                                  </p:childTnLst>
                                </p:cTn>
                              </p:par>
                              <p:par>
                                <p:cTn id="27" presetID="23" presetClass="exit" presetSubtype="32" fill="hold" grpId="1" nodeType="withEffect">
                                  <p:stCondLst>
                                    <p:cond delay="0"/>
                                  </p:stCondLst>
                                  <p:childTnLst>
                                    <p:anim calcmode="lin" valueType="num">
                                      <p:cBhvr>
                                        <p:cTn id="28" dur="500"/>
                                        <p:tgtEl>
                                          <p:spTgt spid="18"/>
                                        </p:tgtEl>
                                        <p:attrNameLst>
                                          <p:attrName>ppt_w</p:attrName>
                                        </p:attrNameLst>
                                      </p:cBhvr>
                                      <p:tavLst>
                                        <p:tav tm="0">
                                          <p:val>
                                            <p:strVal val="ppt_w"/>
                                          </p:val>
                                        </p:tav>
                                        <p:tav tm="100000">
                                          <p:val>
                                            <p:fltVal val="0"/>
                                          </p:val>
                                        </p:tav>
                                      </p:tavLst>
                                    </p:anim>
                                    <p:anim calcmode="lin" valueType="num">
                                      <p:cBhvr>
                                        <p:cTn id="29" dur="500"/>
                                        <p:tgtEl>
                                          <p:spTgt spid="18"/>
                                        </p:tgtEl>
                                        <p:attrNameLst>
                                          <p:attrName>ppt_h</p:attrName>
                                        </p:attrNameLst>
                                      </p:cBhvr>
                                      <p:tavLst>
                                        <p:tav tm="0">
                                          <p:val>
                                            <p:strVal val="ppt_h"/>
                                          </p:val>
                                        </p:tav>
                                        <p:tav tm="100000">
                                          <p:val>
                                            <p:fltVal val="0"/>
                                          </p:val>
                                        </p:tav>
                                      </p:tavLst>
                                    </p:anim>
                                    <p:set>
                                      <p:cBhvr>
                                        <p:cTn id="30" dur="1" fill="hold">
                                          <p:stCondLst>
                                            <p:cond delay="499"/>
                                          </p:stCondLst>
                                        </p:cTn>
                                        <p:tgtEl>
                                          <p:spTgt spid="18"/>
                                        </p:tgtEl>
                                        <p:attrNameLst>
                                          <p:attrName>style.visibility</p:attrName>
                                        </p:attrNameLst>
                                      </p:cBhvr>
                                      <p:to>
                                        <p:strVal val="hidden"/>
                                      </p:to>
                                    </p:set>
                                  </p:childTnLst>
                                </p:cTn>
                              </p:par>
                              <p:par>
                                <p:cTn id="31" presetID="23" presetClass="entr" presetSubtype="16"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1033"/>
                                        </p:tgtEl>
                                        <p:attrNameLst>
                                          <p:attrName>style.visibility</p:attrName>
                                        </p:attrNameLst>
                                      </p:cBhvr>
                                      <p:to>
                                        <p:strVal val="visible"/>
                                      </p:to>
                                    </p:set>
                                    <p:anim calcmode="lin" valueType="num">
                                      <p:cBhvr>
                                        <p:cTn id="37" dur="500" fill="hold"/>
                                        <p:tgtEl>
                                          <p:spTgt spid="1033"/>
                                        </p:tgtEl>
                                        <p:attrNameLst>
                                          <p:attrName>ppt_w</p:attrName>
                                        </p:attrNameLst>
                                      </p:cBhvr>
                                      <p:tavLst>
                                        <p:tav tm="0">
                                          <p:val>
                                            <p:fltVal val="0"/>
                                          </p:val>
                                        </p:tav>
                                        <p:tav tm="100000">
                                          <p:val>
                                            <p:strVal val="#ppt_w"/>
                                          </p:val>
                                        </p:tav>
                                      </p:tavLst>
                                    </p:anim>
                                    <p:anim calcmode="lin" valueType="num">
                                      <p:cBhvr>
                                        <p:cTn id="38" dur="500" fill="hold"/>
                                        <p:tgtEl>
                                          <p:spTgt spid="1033"/>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xit" presetSubtype="32" fill="hold" grpId="1" nodeType="clickEffect">
                                  <p:stCondLst>
                                    <p:cond delay="0"/>
                                  </p:stCondLst>
                                  <p:childTnLst>
                                    <p:anim calcmode="lin" valueType="num">
                                      <p:cBhvr>
                                        <p:cTn id="46" dur="500"/>
                                        <p:tgtEl>
                                          <p:spTgt spid="21"/>
                                        </p:tgtEl>
                                        <p:attrNameLst>
                                          <p:attrName>ppt_w</p:attrName>
                                        </p:attrNameLst>
                                      </p:cBhvr>
                                      <p:tavLst>
                                        <p:tav tm="0">
                                          <p:val>
                                            <p:strVal val="ppt_w"/>
                                          </p:val>
                                        </p:tav>
                                        <p:tav tm="100000">
                                          <p:val>
                                            <p:fltVal val="0"/>
                                          </p:val>
                                        </p:tav>
                                      </p:tavLst>
                                    </p:anim>
                                    <p:anim calcmode="lin" valueType="num">
                                      <p:cBhvr>
                                        <p:cTn id="47" dur="500"/>
                                        <p:tgtEl>
                                          <p:spTgt spid="21"/>
                                        </p:tgtEl>
                                        <p:attrNameLst>
                                          <p:attrName>ppt_h</p:attrName>
                                        </p:attrNameLst>
                                      </p:cBhvr>
                                      <p:tavLst>
                                        <p:tav tm="0">
                                          <p:val>
                                            <p:strVal val="ppt_h"/>
                                          </p:val>
                                        </p:tav>
                                        <p:tav tm="100000">
                                          <p:val>
                                            <p:fltVal val="0"/>
                                          </p:val>
                                        </p:tav>
                                      </p:tavLst>
                                    </p:anim>
                                    <p:set>
                                      <p:cBhvr>
                                        <p:cTn id="48" dur="1" fill="hold">
                                          <p:stCondLst>
                                            <p:cond delay="499"/>
                                          </p:stCondLst>
                                        </p:cTn>
                                        <p:tgtEl>
                                          <p:spTgt spid="21"/>
                                        </p:tgtEl>
                                        <p:attrNameLst>
                                          <p:attrName>style.visibility</p:attrName>
                                        </p:attrNameLst>
                                      </p:cBhvr>
                                      <p:to>
                                        <p:strVal val="hidden"/>
                                      </p:to>
                                    </p:set>
                                  </p:childTnLst>
                                </p:cTn>
                              </p:par>
                              <p:par>
                                <p:cTn id="49" presetID="23" presetClass="exit" presetSubtype="32" fill="hold" nodeType="withEffect">
                                  <p:stCondLst>
                                    <p:cond delay="0"/>
                                  </p:stCondLst>
                                  <p:childTnLst>
                                    <p:anim calcmode="lin" valueType="num">
                                      <p:cBhvr>
                                        <p:cTn id="50" dur="500"/>
                                        <p:tgtEl>
                                          <p:spTgt spid="1033"/>
                                        </p:tgtEl>
                                        <p:attrNameLst>
                                          <p:attrName>ppt_w</p:attrName>
                                        </p:attrNameLst>
                                      </p:cBhvr>
                                      <p:tavLst>
                                        <p:tav tm="0">
                                          <p:val>
                                            <p:strVal val="ppt_w"/>
                                          </p:val>
                                        </p:tav>
                                        <p:tav tm="100000">
                                          <p:val>
                                            <p:fltVal val="0"/>
                                          </p:val>
                                        </p:tav>
                                      </p:tavLst>
                                    </p:anim>
                                    <p:anim calcmode="lin" valueType="num">
                                      <p:cBhvr>
                                        <p:cTn id="51" dur="500"/>
                                        <p:tgtEl>
                                          <p:spTgt spid="1033"/>
                                        </p:tgtEl>
                                        <p:attrNameLst>
                                          <p:attrName>ppt_h</p:attrName>
                                        </p:attrNameLst>
                                      </p:cBhvr>
                                      <p:tavLst>
                                        <p:tav tm="0">
                                          <p:val>
                                            <p:strVal val="ppt_h"/>
                                          </p:val>
                                        </p:tav>
                                        <p:tav tm="100000">
                                          <p:val>
                                            <p:fltVal val="0"/>
                                          </p:val>
                                        </p:tav>
                                      </p:tavLst>
                                    </p:anim>
                                    <p:set>
                                      <p:cBhvr>
                                        <p:cTn id="52" dur="1" fill="hold">
                                          <p:stCondLst>
                                            <p:cond delay="499"/>
                                          </p:stCondLst>
                                        </p:cTn>
                                        <p:tgtEl>
                                          <p:spTgt spid="1033"/>
                                        </p:tgtEl>
                                        <p:attrNameLst>
                                          <p:attrName>style.visibility</p:attrName>
                                        </p:attrNameLst>
                                      </p:cBhvr>
                                      <p:to>
                                        <p:strVal val="hidden"/>
                                      </p:to>
                                    </p:set>
                                  </p:childTnLst>
                                </p:cTn>
                              </p:par>
                              <p:par>
                                <p:cTn id="53" presetID="23" presetClass="exit" presetSubtype="32" fill="hold" grpId="1" nodeType="withEffect">
                                  <p:stCondLst>
                                    <p:cond delay="0"/>
                                  </p:stCondLst>
                                  <p:childTnLst>
                                    <p:anim calcmode="lin" valueType="num">
                                      <p:cBhvr>
                                        <p:cTn id="54" dur="500"/>
                                        <p:tgtEl>
                                          <p:spTgt spid="19"/>
                                        </p:tgtEl>
                                        <p:attrNameLst>
                                          <p:attrName>ppt_w</p:attrName>
                                        </p:attrNameLst>
                                      </p:cBhvr>
                                      <p:tavLst>
                                        <p:tav tm="0">
                                          <p:val>
                                            <p:strVal val="ppt_w"/>
                                          </p:val>
                                        </p:tav>
                                        <p:tav tm="100000">
                                          <p:val>
                                            <p:fltVal val="0"/>
                                          </p:val>
                                        </p:tav>
                                      </p:tavLst>
                                    </p:anim>
                                    <p:anim calcmode="lin" valueType="num">
                                      <p:cBhvr>
                                        <p:cTn id="55" dur="500"/>
                                        <p:tgtEl>
                                          <p:spTgt spid="19"/>
                                        </p:tgtEl>
                                        <p:attrNameLst>
                                          <p:attrName>ppt_h</p:attrName>
                                        </p:attrNameLst>
                                      </p:cBhvr>
                                      <p:tavLst>
                                        <p:tav tm="0">
                                          <p:val>
                                            <p:strVal val="ppt_h"/>
                                          </p:val>
                                        </p:tav>
                                        <p:tav tm="100000">
                                          <p:val>
                                            <p:fltVal val="0"/>
                                          </p:val>
                                        </p:tav>
                                      </p:tavLst>
                                    </p:anim>
                                    <p:set>
                                      <p:cBhvr>
                                        <p:cTn id="56" dur="1" fill="hold">
                                          <p:stCondLst>
                                            <p:cond delay="499"/>
                                          </p:stCondLst>
                                        </p:cTn>
                                        <p:tgtEl>
                                          <p:spTgt spid="19"/>
                                        </p:tgtEl>
                                        <p:attrNameLst>
                                          <p:attrName>style.visibility</p:attrName>
                                        </p:attrNameLst>
                                      </p:cBhvr>
                                      <p:to>
                                        <p:strVal val="hidden"/>
                                      </p:to>
                                    </p:set>
                                  </p:childTnLst>
                                </p:cTn>
                              </p:par>
                              <p:par>
                                <p:cTn id="57" presetID="23" presetClass="entr" presetSubtype="16" fill="hold" nodeType="withEffect">
                                  <p:stCondLst>
                                    <p:cond delay="0"/>
                                  </p:stCondLst>
                                  <p:childTnLst>
                                    <p:set>
                                      <p:cBhvr>
                                        <p:cTn id="58" dur="1" fill="hold">
                                          <p:stCondLst>
                                            <p:cond delay="0"/>
                                          </p:stCondLst>
                                        </p:cTn>
                                        <p:tgtEl>
                                          <p:spTgt spid="1032"/>
                                        </p:tgtEl>
                                        <p:attrNameLst>
                                          <p:attrName>style.visibility</p:attrName>
                                        </p:attrNameLst>
                                      </p:cBhvr>
                                      <p:to>
                                        <p:strVal val="visible"/>
                                      </p:to>
                                    </p:set>
                                    <p:anim calcmode="lin" valueType="num">
                                      <p:cBhvr>
                                        <p:cTn id="59" dur="500" fill="hold"/>
                                        <p:tgtEl>
                                          <p:spTgt spid="1032"/>
                                        </p:tgtEl>
                                        <p:attrNameLst>
                                          <p:attrName>ppt_w</p:attrName>
                                        </p:attrNameLst>
                                      </p:cBhvr>
                                      <p:tavLst>
                                        <p:tav tm="0">
                                          <p:val>
                                            <p:fltVal val="0"/>
                                          </p:val>
                                        </p:tav>
                                        <p:tav tm="100000">
                                          <p:val>
                                            <p:strVal val="#ppt_w"/>
                                          </p:val>
                                        </p:tav>
                                      </p:tavLst>
                                    </p:anim>
                                    <p:anim calcmode="lin" valueType="num">
                                      <p:cBhvr>
                                        <p:cTn id="60" dur="500" fill="hold"/>
                                        <p:tgtEl>
                                          <p:spTgt spid="103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xit" presetSubtype="32" fill="hold" nodeType="clickEffect">
                                  <p:stCondLst>
                                    <p:cond delay="0"/>
                                  </p:stCondLst>
                                  <p:childTnLst>
                                    <p:anim calcmode="lin" valueType="num">
                                      <p:cBhvr>
                                        <p:cTn id="68" dur="500"/>
                                        <p:tgtEl>
                                          <p:spTgt spid="1032"/>
                                        </p:tgtEl>
                                        <p:attrNameLst>
                                          <p:attrName>ppt_w</p:attrName>
                                        </p:attrNameLst>
                                      </p:cBhvr>
                                      <p:tavLst>
                                        <p:tav tm="0">
                                          <p:val>
                                            <p:strVal val="ppt_w"/>
                                          </p:val>
                                        </p:tav>
                                        <p:tav tm="100000">
                                          <p:val>
                                            <p:fltVal val="0"/>
                                          </p:val>
                                        </p:tav>
                                      </p:tavLst>
                                    </p:anim>
                                    <p:anim calcmode="lin" valueType="num">
                                      <p:cBhvr>
                                        <p:cTn id="69" dur="500"/>
                                        <p:tgtEl>
                                          <p:spTgt spid="1032"/>
                                        </p:tgtEl>
                                        <p:attrNameLst>
                                          <p:attrName>ppt_h</p:attrName>
                                        </p:attrNameLst>
                                      </p:cBhvr>
                                      <p:tavLst>
                                        <p:tav tm="0">
                                          <p:val>
                                            <p:strVal val="ppt_h"/>
                                          </p:val>
                                        </p:tav>
                                        <p:tav tm="100000">
                                          <p:val>
                                            <p:fltVal val="0"/>
                                          </p:val>
                                        </p:tav>
                                      </p:tavLst>
                                    </p:anim>
                                    <p:set>
                                      <p:cBhvr>
                                        <p:cTn id="70" dur="1" fill="hold">
                                          <p:stCondLst>
                                            <p:cond delay="499"/>
                                          </p:stCondLst>
                                        </p:cTn>
                                        <p:tgtEl>
                                          <p:spTgt spid="1032"/>
                                        </p:tgtEl>
                                        <p:attrNameLst>
                                          <p:attrName>style.visibility</p:attrName>
                                        </p:attrNameLst>
                                      </p:cBhvr>
                                      <p:to>
                                        <p:strVal val="hidden"/>
                                      </p:to>
                                    </p:set>
                                  </p:childTnLst>
                                </p:cTn>
                              </p:par>
                              <p:par>
                                <p:cTn id="71" presetID="23" presetClass="exit" presetSubtype="32" fill="hold" grpId="1" nodeType="withEffect">
                                  <p:stCondLst>
                                    <p:cond delay="0"/>
                                  </p:stCondLst>
                                  <p:childTnLst>
                                    <p:anim calcmode="lin" valueType="num">
                                      <p:cBhvr>
                                        <p:cTn id="72" dur="500"/>
                                        <p:tgtEl>
                                          <p:spTgt spid="22"/>
                                        </p:tgtEl>
                                        <p:attrNameLst>
                                          <p:attrName>ppt_w</p:attrName>
                                        </p:attrNameLst>
                                      </p:cBhvr>
                                      <p:tavLst>
                                        <p:tav tm="0">
                                          <p:val>
                                            <p:strVal val="ppt_w"/>
                                          </p:val>
                                        </p:tav>
                                        <p:tav tm="100000">
                                          <p:val>
                                            <p:fltVal val="0"/>
                                          </p:val>
                                        </p:tav>
                                      </p:tavLst>
                                    </p:anim>
                                    <p:anim calcmode="lin" valueType="num">
                                      <p:cBhvr>
                                        <p:cTn id="73" dur="500"/>
                                        <p:tgtEl>
                                          <p:spTgt spid="22"/>
                                        </p:tgtEl>
                                        <p:attrNameLst>
                                          <p:attrName>ppt_h</p:attrName>
                                        </p:attrNameLst>
                                      </p:cBhvr>
                                      <p:tavLst>
                                        <p:tav tm="0">
                                          <p:val>
                                            <p:strVal val="ppt_h"/>
                                          </p:val>
                                        </p:tav>
                                        <p:tav tm="100000">
                                          <p:val>
                                            <p:fltVal val="0"/>
                                          </p:val>
                                        </p:tav>
                                      </p:tavLst>
                                    </p:anim>
                                    <p:set>
                                      <p:cBhvr>
                                        <p:cTn id="74" dur="1" fill="hold">
                                          <p:stCondLst>
                                            <p:cond delay="499"/>
                                          </p:stCondLst>
                                        </p:cTn>
                                        <p:tgtEl>
                                          <p:spTgt spid="22"/>
                                        </p:tgtEl>
                                        <p:attrNameLst>
                                          <p:attrName>style.visibility</p:attrName>
                                        </p:attrNameLst>
                                      </p:cBhvr>
                                      <p:to>
                                        <p:strVal val="hidden"/>
                                      </p:to>
                                    </p:set>
                                  </p:childTnLst>
                                </p:cTn>
                              </p:par>
                              <p:par>
                                <p:cTn id="75" presetID="23" presetClass="entr" presetSubtype="16"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childTnLst>
                                </p:cTn>
                              </p:par>
                              <p:par>
                                <p:cTn id="79" presetID="23" presetClass="entr" presetSubtype="16" fill="hold" nodeType="withEffect">
                                  <p:stCondLst>
                                    <p:cond delay="0"/>
                                  </p:stCondLst>
                                  <p:childTnLst>
                                    <p:set>
                                      <p:cBhvr>
                                        <p:cTn id="80" dur="1" fill="hold">
                                          <p:stCondLst>
                                            <p:cond delay="0"/>
                                          </p:stCondLst>
                                        </p:cTn>
                                        <p:tgtEl>
                                          <p:spTgt spid="1031"/>
                                        </p:tgtEl>
                                        <p:attrNameLst>
                                          <p:attrName>style.visibility</p:attrName>
                                        </p:attrNameLst>
                                      </p:cBhvr>
                                      <p:to>
                                        <p:strVal val="visible"/>
                                      </p:to>
                                    </p:set>
                                    <p:anim calcmode="lin" valueType="num">
                                      <p:cBhvr>
                                        <p:cTn id="81" dur="500" fill="hold"/>
                                        <p:tgtEl>
                                          <p:spTgt spid="1031"/>
                                        </p:tgtEl>
                                        <p:attrNameLst>
                                          <p:attrName>ppt_w</p:attrName>
                                        </p:attrNameLst>
                                      </p:cBhvr>
                                      <p:tavLst>
                                        <p:tav tm="0">
                                          <p:val>
                                            <p:fltVal val="0"/>
                                          </p:val>
                                        </p:tav>
                                        <p:tav tm="100000">
                                          <p:val>
                                            <p:strVal val="#ppt_w"/>
                                          </p:val>
                                        </p:tav>
                                      </p:tavLst>
                                    </p:anim>
                                    <p:anim calcmode="lin" valueType="num">
                                      <p:cBhvr>
                                        <p:cTn id="82" dur="500" fill="hold"/>
                                        <p:tgtEl>
                                          <p:spTgt spid="1031"/>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xit" presetSubtype="32" fill="hold" grpId="1" nodeType="clickEffect">
                                  <p:stCondLst>
                                    <p:cond delay="0"/>
                                  </p:stCondLst>
                                  <p:childTnLst>
                                    <p:anim calcmode="lin" valueType="num">
                                      <p:cBhvr>
                                        <p:cTn id="86" dur="500"/>
                                        <p:tgtEl>
                                          <p:spTgt spid="23"/>
                                        </p:tgtEl>
                                        <p:attrNameLst>
                                          <p:attrName>ppt_w</p:attrName>
                                        </p:attrNameLst>
                                      </p:cBhvr>
                                      <p:tavLst>
                                        <p:tav tm="0">
                                          <p:val>
                                            <p:strVal val="ppt_w"/>
                                          </p:val>
                                        </p:tav>
                                        <p:tav tm="100000">
                                          <p:val>
                                            <p:fltVal val="0"/>
                                          </p:val>
                                        </p:tav>
                                      </p:tavLst>
                                    </p:anim>
                                    <p:anim calcmode="lin" valueType="num">
                                      <p:cBhvr>
                                        <p:cTn id="87" dur="500"/>
                                        <p:tgtEl>
                                          <p:spTgt spid="23"/>
                                        </p:tgtEl>
                                        <p:attrNameLst>
                                          <p:attrName>ppt_h</p:attrName>
                                        </p:attrNameLst>
                                      </p:cBhvr>
                                      <p:tavLst>
                                        <p:tav tm="0">
                                          <p:val>
                                            <p:strVal val="ppt_h"/>
                                          </p:val>
                                        </p:tav>
                                        <p:tav tm="100000">
                                          <p:val>
                                            <p:fltVal val="0"/>
                                          </p:val>
                                        </p:tav>
                                      </p:tavLst>
                                    </p:anim>
                                    <p:set>
                                      <p:cBhvr>
                                        <p:cTn id="88" dur="1" fill="hold">
                                          <p:stCondLst>
                                            <p:cond delay="499"/>
                                          </p:stCondLst>
                                        </p:cTn>
                                        <p:tgtEl>
                                          <p:spTgt spid="23"/>
                                        </p:tgtEl>
                                        <p:attrNameLst>
                                          <p:attrName>style.visibility</p:attrName>
                                        </p:attrNameLst>
                                      </p:cBhvr>
                                      <p:to>
                                        <p:strVal val="hidden"/>
                                      </p:to>
                                    </p:set>
                                  </p:childTnLst>
                                </p:cTn>
                              </p:par>
                              <p:par>
                                <p:cTn id="89" presetID="23" presetClass="exit" presetSubtype="32" fill="hold" nodeType="withEffect">
                                  <p:stCondLst>
                                    <p:cond delay="0"/>
                                  </p:stCondLst>
                                  <p:childTnLst>
                                    <p:anim calcmode="lin" valueType="num">
                                      <p:cBhvr>
                                        <p:cTn id="90" dur="500"/>
                                        <p:tgtEl>
                                          <p:spTgt spid="1031"/>
                                        </p:tgtEl>
                                        <p:attrNameLst>
                                          <p:attrName>ppt_w</p:attrName>
                                        </p:attrNameLst>
                                      </p:cBhvr>
                                      <p:tavLst>
                                        <p:tav tm="0">
                                          <p:val>
                                            <p:strVal val="ppt_w"/>
                                          </p:val>
                                        </p:tav>
                                        <p:tav tm="100000">
                                          <p:val>
                                            <p:fltVal val="0"/>
                                          </p:val>
                                        </p:tav>
                                      </p:tavLst>
                                    </p:anim>
                                    <p:anim calcmode="lin" valueType="num">
                                      <p:cBhvr>
                                        <p:cTn id="91" dur="500"/>
                                        <p:tgtEl>
                                          <p:spTgt spid="1031"/>
                                        </p:tgtEl>
                                        <p:attrNameLst>
                                          <p:attrName>ppt_h</p:attrName>
                                        </p:attrNameLst>
                                      </p:cBhvr>
                                      <p:tavLst>
                                        <p:tav tm="0">
                                          <p:val>
                                            <p:strVal val="ppt_h"/>
                                          </p:val>
                                        </p:tav>
                                        <p:tav tm="100000">
                                          <p:val>
                                            <p:fltVal val="0"/>
                                          </p:val>
                                        </p:tav>
                                      </p:tavLst>
                                    </p:anim>
                                    <p:set>
                                      <p:cBhvr>
                                        <p:cTn id="92" dur="1" fill="hold">
                                          <p:stCondLst>
                                            <p:cond delay="499"/>
                                          </p:stCondLst>
                                        </p:cTn>
                                        <p:tgtEl>
                                          <p:spTgt spid="1031"/>
                                        </p:tgtEl>
                                        <p:attrNameLst>
                                          <p:attrName>style.visibility</p:attrName>
                                        </p:attrNameLst>
                                      </p:cBhvr>
                                      <p:to>
                                        <p:strVal val="hidden"/>
                                      </p:to>
                                    </p:set>
                                  </p:childTnLst>
                                </p:cTn>
                              </p:par>
                              <p:par>
                                <p:cTn id="93" presetID="23" presetClass="entr" presetSubtype="16"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1030"/>
                                        </p:tgtEl>
                                        <p:attrNameLst>
                                          <p:attrName>style.visibility</p:attrName>
                                        </p:attrNameLst>
                                      </p:cBhvr>
                                      <p:to>
                                        <p:strVal val="visible"/>
                                      </p:to>
                                    </p:set>
                                    <p:anim calcmode="lin" valueType="num">
                                      <p:cBhvr>
                                        <p:cTn id="99" dur="500" fill="hold"/>
                                        <p:tgtEl>
                                          <p:spTgt spid="1030"/>
                                        </p:tgtEl>
                                        <p:attrNameLst>
                                          <p:attrName>ppt_w</p:attrName>
                                        </p:attrNameLst>
                                      </p:cBhvr>
                                      <p:tavLst>
                                        <p:tav tm="0">
                                          <p:val>
                                            <p:fltVal val="0"/>
                                          </p:val>
                                        </p:tav>
                                        <p:tav tm="100000">
                                          <p:val>
                                            <p:strVal val="#ppt_w"/>
                                          </p:val>
                                        </p:tav>
                                      </p:tavLst>
                                    </p:anim>
                                    <p:anim calcmode="lin" valueType="num">
                                      <p:cBhvr>
                                        <p:cTn id="100" dur="500" fill="hold"/>
                                        <p:tgtEl>
                                          <p:spTgt spid="1030"/>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23" presetClass="exit" presetSubtype="32" fill="hold" nodeType="clickEffect">
                                  <p:stCondLst>
                                    <p:cond delay="0"/>
                                  </p:stCondLst>
                                  <p:childTnLst>
                                    <p:anim calcmode="lin" valueType="num">
                                      <p:cBhvr>
                                        <p:cTn id="104" dur="500"/>
                                        <p:tgtEl>
                                          <p:spTgt spid="1030"/>
                                        </p:tgtEl>
                                        <p:attrNameLst>
                                          <p:attrName>ppt_w</p:attrName>
                                        </p:attrNameLst>
                                      </p:cBhvr>
                                      <p:tavLst>
                                        <p:tav tm="0">
                                          <p:val>
                                            <p:strVal val="ppt_w"/>
                                          </p:val>
                                        </p:tav>
                                        <p:tav tm="100000">
                                          <p:val>
                                            <p:fltVal val="0"/>
                                          </p:val>
                                        </p:tav>
                                      </p:tavLst>
                                    </p:anim>
                                    <p:anim calcmode="lin" valueType="num">
                                      <p:cBhvr>
                                        <p:cTn id="105" dur="500"/>
                                        <p:tgtEl>
                                          <p:spTgt spid="1030"/>
                                        </p:tgtEl>
                                        <p:attrNameLst>
                                          <p:attrName>ppt_h</p:attrName>
                                        </p:attrNameLst>
                                      </p:cBhvr>
                                      <p:tavLst>
                                        <p:tav tm="0">
                                          <p:val>
                                            <p:strVal val="ppt_h"/>
                                          </p:val>
                                        </p:tav>
                                        <p:tav tm="100000">
                                          <p:val>
                                            <p:fltVal val="0"/>
                                          </p:val>
                                        </p:tav>
                                      </p:tavLst>
                                    </p:anim>
                                    <p:set>
                                      <p:cBhvr>
                                        <p:cTn id="106" dur="1" fill="hold">
                                          <p:stCondLst>
                                            <p:cond delay="499"/>
                                          </p:stCondLst>
                                        </p:cTn>
                                        <p:tgtEl>
                                          <p:spTgt spid="1030"/>
                                        </p:tgtEl>
                                        <p:attrNameLst>
                                          <p:attrName>style.visibility</p:attrName>
                                        </p:attrNameLst>
                                      </p:cBhvr>
                                      <p:to>
                                        <p:strVal val="hidden"/>
                                      </p:to>
                                    </p:set>
                                  </p:childTnLst>
                                </p:cTn>
                              </p:par>
                              <p:par>
                                <p:cTn id="107" presetID="23" presetClass="exit" presetSubtype="32" fill="hold" grpId="1" nodeType="withEffect">
                                  <p:stCondLst>
                                    <p:cond delay="0"/>
                                  </p:stCondLst>
                                  <p:childTnLst>
                                    <p:anim calcmode="lin" valueType="num">
                                      <p:cBhvr>
                                        <p:cTn id="108" dur="500"/>
                                        <p:tgtEl>
                                          <p:spTgt spid="24"/>
                                        </p:tgtEl>
                                        <p:attrNameLst>
                                          <p:attrName>ppt_w</p:attrName>
                                        </p:attrNameLst>
                                      </p:cBhvr>
                                      <p:tavLst>
                                        <p:tav tm="0">
                                          <p:val>
                                            <p:strVal val="ppt_w"/>
                                          </p:val>
                                        </p:tav>
                                        <p:tav tm="100000">
                                          <p:val>
                                            <p:fltVal val="0"/>
                                          </p:val>
                                        </p:tav>
                                      </p:tavLst>
                                    </p:anim>
                                    <p:anim calcmode="lin" valueType="num">
                                      <p:cBhvr>
                                        <p:cTn id="109" dur="500"/>
                                        <p:tgtEl>
                                          <p:spTgt spid="24"/>
                                        </p:tgtEl>
                                        <p:attrNameLst>
                                          <p:attrName>ppt_h</p:attrName>
                                        </p:attrNameLst>
                                      </p:cBhvr>
                                      <p:tavLst>
                                        <p:tav tm="0">
                                          <p:val>
                                            <p:strVal val="ppt_h"/>
                                          </p:val>
                                        </p:tav>
                                        <p:tav tm="100000">
                                          <p:val>
                                            <p:fltVal val="0"/>
                                          </p:val>
                                        </p:tav>
                                      </p:tavLst>
                                    </p:anim>
                                    <p:set>
                                      <p:cBhvr>
                                        <p:cTn id="110" dur="1" fill="hold">
                                          <p:stCondLst>
                                            <p:cond delay="499"/>
                                          </p:stCondLst>
                                        </p:cTn>
                                        <p:tgtEl>
                                          <p:spTgt spid="24"/>
                                        </p:tgtEl>
                                        <p:attrNameLst>
                                          <p:attrName>style.visibility</p:attrName>
                                        </p:attrNameLst>
                                      </p:cBhvr>
                                      <p:to>
                                        <p:strVal val="hidden"/>
                                      </p:to>
                                    </p:set>
                                  </p:childTnLst>
                                </p:cTn>
                              </p:par>
                              <p:par>
                                <p:cTn id="111" presetID="23" presetClass="entr" presetSubtype="16" fill="hold" nodeType="withEffect">
                                  <p:stCondLst>
                                    <p:cond delay="0"/>
                                  </p:stCondLst>
                                  <p:childTnLst>
                                    <p:set>
                                      <p:cBhvr>
                                        <p:cTn id="112" dur="1" fill="hold">
                                          <p:stCondLst>
                                            <p:cond delay="0"/>
                                          </p:stCondLst>
                                        </p:cTn>
                                        <p:tgtEl>
                                          <p:spTgt spid="1028"/>
                                        </p:tgtEl>
                                        <p:attrNameLst>
                                          <p:attrName>style.visibility</p:attrName>
                                        </p:attrNameLst>
                                      </p:cBhvr>
                                      <p:to>
                                        <p:strVal val="visible"/>
                                      </p:to>
                                    </p:set>
                                    <p:anim calcmode="lin" valueType="num">
                                      <p:cBhvr>
                                        <p:cTn id="113" dur="500" fill="hold"/>
                                        <p:tgtEl>
                                          <p:spTgt spid="1028"/>
                                        </p:tgtEl>
                                        <p:attrNameLst>
                                          <p:attrName>ppt_w</p:attrName>
                                        </p:attrNameLst>
                                      </p:cBhvr>
                                      <p:tavLst>
                                        <p:tav tm="0">
                                          <p:val>
                                            <p:fltVal val="0"/>
                                          </p:val>
                                        </p:tav>
                                        <p:tav tm="100000">
                                          <p:val>
                                            <p:strVal val="#ppt_w"/>
                                          </p:val>
                                        </p:tav>
                                      </p:tavLst>
                                    </p:anim>
                                    <p:anim calcmode="lin" valueType="num">
                                      <p:cBhvr>
                                        <p:cTn id="114" dur="500" fill="hold"/>
                                        <p:tgtEl>
                                          <p:spTgt spid="1028"/>
                                        </p:tgtEl>
                                        <p:attrNameLst>
                                          <p:attrName>ppt_h</p:attrName>
                                        </p:attrNameLst>
                                      </p:cBhvr>
                                      <p:tavLst>
                                        <p:tav tm="0">
                                          <p:val>
                                            <p:fltVal val="0"/>
                                          </p:val>
                                        </p:tav>
                                        <p:tav tm="100000">
                                          <p:val>
                                            <p:strVal val="#ppt_h"/>
                                          </p:val>
                                        </p:tav>
                                      </p:tavLst>
                                    </p:anim>
                                  </p:childTnLst>
                                </p:cTn>
                              </p:par>
                              <p:par>
                                <p:cTn id="115" presetID="23" presetClass="entr" presetSubtype="16"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p:cTn id="117" dur="500" fill="hold"/>
                                        <p:tgtEl>
                                          <p:spTgt spid="25"/>
                                        </p:tgtEl>
                                        <p:attrNameLst>
                                          <p:attrName>ppt_w</p:attrName>
                                        </p:attrNameLst>
                                      </p:cBhvr>
                                      <p:tavLst>
                                        <p:tav tm="0">
                                          <p:val>
                                            <p:fltVal val="0"/>
                                          </p:val>
                                        </p:tav>
                                        <p:tav tm="100000">
                                          <p:val>
                                            <p:strVal val="#ppt_w"/>
                                          </p:val>
                                        </p:tav>
                                      </p:tavLst>
                                    </p:anim>
                                    <p:anim calcmode="lin" valueType="num">
                                      <p:cBhvr>
                                        <p:cTn id="11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23" presetClass="exit" presetSubtype="32" fill="hold" nodeType="clickEffect">
                                  <p:stCondLst>
                                    <p:cond delay="0"/>
                                  </p:stCondLst>
                                  <p:childTnLst>
                                    <p:anim calcmode="lin" valueType="num">
                                      <p:cBhvr>
                                        <p:cTn id="122" dur="500"/>
                                        <p:tgtEl>
                                          <p:spTgt spid="1028"/>
                                        </p:tgtEl>
                                        <p:attrNameLst>
                                          <p:attrName>ppt_w</p:attrName>
                                        </p:attrNameLst>
                                      </p:cBhvr>
                                      <p:tavLst>
                                        <p:tav tm="0">
                                          <p:val>
                                            <p:strVal val="ppt_w"/>
                                          </p:val>
                                        </p:tav>
                                        <p:tav tm="100000">
                                          <p:val>
                                            <p:fltVal val="0"/>
                                          </p:val>
                                        </p:tav>
                                      </p:tavLst>
                                    </p:anim>
                                    <p:anim calcmode="lin" valueType="num">
                                      <p:cBhvr>
                                        <p:cTn id="123" dur="500"/>
                                        <p:tgtEl>
                                          <p:spTgt spid="1028"/>
                                        </p:tgtEl>
                                        <p:attrNameLst>
                                          <p:attrName>ppt_h</p:attrName>
                                        </p:attrNameLst>
                                      </p:cBhvr>
                                      <p:tavLst>
                                        <p:tav tm="0">
                                          <p:val>
                                            <p:strVal val="ppt_h"/>
                                          </p:val>
                                        </p:tav>
                                        <p:tav tm="100000">
                                          <p:val>
                                            <p:fltVal val="0"/>
                                          </p:val>
                                        </p:tav>
                                      </p:tavLst>
                                    </p:anim>
                                    <p:set>
                                      <p:cBhvr>
                                        <p:cTn id="124" dur="1" fill="hold">
                                          <p:stCondLst>
                                            <p:cond delay="499"/>
                                          </p:stCondLst>
                                        </p:cTn>
                                        <p:tgtEl>
                                          <p:spTgt spid="1028"/>
                                        </p:tgtEl>
                                        <p:attrNameLst>
                                          <p:attrName>style.visibility</p:attrName>
                                        </p:attrNameLst>
                                      </p:cBhvr>
                                      <p:to>
                                        <p:strVal val="hidden"/>
                                      </p:to>
                                    </p:set>
                                  </p:childTnLst>
                                </p:cTn>
                              </p:par>
                              <p:par>
                                <p:cTn id="125" presetID="23" presetClass="exit" presetSubtype="32" fill="hold" grpId="1" nodeType="withEffect">
                                  <p:stCondLst>
                                    <p:cond delay="0"/>
                                  </p:stCondLst>
                                  <p:childTnLst>
                                    <p:anim calcmode="lin" valueType="num">
                                      <p:cBhvr>
                                        <p:cTn id="126" dur="500"/>
                                        <p:tgtEl>
                                          <p:spTgt spid="25"/>
                                        </p:tgtEl>
                                        <p:attrNameLst>
                                          <p:attrName>ppt_w</p:attrName>
                                        </p:attrNameLst>
                                      </p:cBhvr>
                                      <p:tavLst>
                                        <p:tav tm="0">
                                          <p:val>
                                            <p:strVal val="ppt_w"/>
                                          </p:val>
                                        </p:tav>
                                        <p:tav tm="100000">
                                          <p:val>
                                            <p:fltVal val="0"/>
                                          </p:val>
                                        </p:tav>
                                      </p:tavLst>
                                    </p:anim>
                                    <p:anim calcmode="lin" valueType="num">
                                      <p:cBhvr>
                                        <p:cTn id="127" dur="500"/>
                                        <p:tgtEl>
                                          <p:spTgt spid="25"/>
                                        </p:tgtEl>
                                        <p:attrNameLst>
                                          <p:attrName>ppt_h</p:attrName>
                                        </p:attrNameLst>
                                      </p:cBhvr>
                                      <p:tavLst>
                                        <p:tav tm="0">
                                          <p:val>
                                            <p:strVal val="ppt_h"/>
                                          </p:val>
                                        </p:tav>
                                        <p:tav tm="100000">
                                          <p:val>
                                            <p:fltVal val="0"/>
                                          </p:val>
                                        </p:tav>
                                      </p:tavLst>
                                    </p:anim>
                                    <p:set>
                                      <p:cBhvr>
                                        <p:cTn id="128" dur="1" fill="hold">
                                          <p:stCondLst>
                                            <p:cond delay="499"/>
                                          </p:stCondLst>
                                        </p:cTn>
                                        <p:tgtEl>
                                          <p:spTgt spid="25"/>
                                        </p:tgtEl>
                                        <p:attrNameLst>
                                          <p:attrName>style.visibility</p:attrName>
                                        </p:attrNameLst>
                                      </p:cBhvr>
                                      <p:to>
                                        <p:strVal val="hidden"/>
                                      </p:to>
                                    </p:set>
                                  </p:childTnLst>
                                </p:cTn>
                              </p:par>
                              <p:par>
                                <p:cTn id="129" presetID="23" presetClass="entr" presetSubtype="16" fill="hold" nodeType="withEffect">
                                  <p:stCondLst>
                                    <p:cond delay="0"/>
                                  </p:stCondLst>
                                  <p:childTnLst>
                                    <p:set>
                                      <p:cBhvr>
                                        <p:cTn id="130" dur="1" fill="hold">
                                          <p:stCondLst>
                                            <p:cond delay="0"/>
                                          </p:stCondLst>
                                        </p:cTn>
                                        <p:tgtEl>
                                          <p:spTgt spid="1029"/>
                                        </p:tgtEl>
                                        <p:attrNameLst>
                                          <p:attrName>style.visibility</p:attrName>
                                        </p:attrNameLst>
                                      </p:cBhvr>
                                      <p:to>
                                        <p:strVal val="visible"/>
                                      </p:to>
                                    </p:set>
                                    <p:anim calcmode="lin" valueType="num">
                                      <p:cBhvr>
                                        <p:cTn id="131" dur="500" fill="hold"/>
                                        <p:tgtEl>
                                          <p:spTgt spid="1029"/>
                                        </p:tgtEl>
                                        <p:attrNameLst>
                                          <p:attrName>ppt_w</p:attrName>
                                        </p:attrNameLst>
                                      </p:cBhvr>
                                      <p:tavLst>
                                        <p:tav tm="0">
                                          <p:val>
                                            <p:fltVal val="0"/>
                                          </p:val>
                                        </p:tav>
                                        <p:tav tm="100000">
                                          <p:val>
                                            <p:strVal val="#ppt_w"/>
                                          </p:val>
                                        </p:tav>
                                      </p:tavLst>
                                    </p:anim>
                                    <p:anim calcmode="lin" valueType="num">
                                      <p:cBhvr>
                                        <p:cTn id="132" dur="500" fill="hold"/>
                                        <p:tgtEl>
                                          <p:spTgt spid="1029"/>
                                        </p:tgtEl>
                                        <p:attrNameLst>
                                          <p:attrName>ppt_h</p:attrName>
                                        </p:attrNameLst>
                                      </p:cBhvr>
                                      <p:tavLst>
                                        <p:tav tm="0">
                                          <p:val>
                                            <p:fltVal val="0"/>
                                          </p:val>
                                        </p:tav>
                                        <p:tav tm="100000">
                                          <p:val>
                                            <p:strVal val="#ppt_h"/>
                                          </p:val>
                                        </p:tav>
                                      </p:tavLst>
                                    </p:anim>
                                  </p:childTnLst>
                                </p:cTn>
                              </p:par>
                              <p:par>
                                <p:cTn id="133" presetID="23" presetClass="entr" presetSubtype="16" fill="hold" grpId="0" nodeType="withEffect">
                                  <p:stCondLst>
                                    <p:cond delay="0"/>
                                  </p:stCondLst>
                                  <p:childTnLst>
                                    <p:set>
                                      <p:cBhvr>
                                        <p:cTn id="134" dur="1" fill="hold">
                                          <p:stCondLst>
                                            <p:cond delay="0"/>
                                          </p:stCondLst>
                                        </p:cTn>
                                        <p:tgtEl>
                                          <p:spTgt spid="26"/>
                                        </p:tgtEl>
                                        <p:attrNameLst>
                                          <p:attrName>style.visibility</p:attrName>
                                        </p:attrNameLst>
                                      </p:cBhvr>
                                      <p:to>
                                        <p:strVal val="visible"/>
                                      </p:to>
                                    </p:set>
                                    <p:anim calcmode="lin" valueType="num">
                                      <p:cBhvr>
                                        <p:cTn id="135" dur="500" fill="hold"/>
                                        <p:tgtEl>
                                          <p:spTgt spid="26"/>
                                        </p:tgtEl>
                                        <p:attrNameLst>
                                          <p:attrName>ppt_w</p:attrName>
                                        </p:attrNameLst>
                                      </p:cBhvr>
                                      <p:tavLst>
                                        <p:tav tm="0">
                                          <p:val>
                                            <p:fltVal val="0"/>
                                          </p:val>
                                        </p:tav>
                                        <p:tav tm="100000">
                                          <p:val>
                                            <p:strVal val="#ppt_w"/>
                                          </p:val>
                                        </p:tav>
                                      </p:tavLst>
                                    </p:anim>
                                    <p:anim calcmode="lin" valueType="num">
                                      <p:cBhvr>
                                        <p:cTn id="136" dur="500" fill="hold"/>
                                        <p:tgtEl>
                                          <p:spTgt spid="26"/>
                                        </p:tgtEl>
                                        <p:attrNameLst>
                                          <p:attrName>ppt_h</p:attrName>
                                        </p:attrNameLst>
                                      </p:cBhvr>
                                      <p:tavLst>
                                        <p:tav tm="0">
                                          <p:val>
                                            <p:fltVal val="0"/>
                                          </p:val>
                                        </p:tav>
                                        <p:tav tm="100000">
                                          <p:val>
                                            <p:strVal val="#ppt_h"/>
                                          </p:val>
                                        </p:tav>
                                      </p:tavLst>
                                    </p:anim>
                                  </p:childTnLst>
                                </p:cTn>
                              </p:par>
                              <p:par>
                                <p:cTn id="137" presetID="23" presetClass="entr" presetSubtype="16" fill="hold" grpId="0" nodeType="with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23" presetClass="exit" presetSubtype="32" fill="hold" nodeType="clickEffect">
                                  <p:stCondLst>
                                    <p:cond delay="0"/>
                                  </p:stCondLst>
                                  <p:childTnLst>
                                    <p:anim calcmode="lin" valueType="num">
                                      <p:cBhvr>
                                        <p:cTn id="144" dur="500"/>
                                        <p:tgtEl>
                                          <p:spTgt spid="1029"/>
                                        </p:tgtEl>
                                        <p:attrNameLst>
                                          <p:attrName>ppt_w</p:attrName>
                                        </p:attrNameLst>
                                      </p:cBhvr>
                                      <p:tavLst>
                                        <p:tav tm="0">
                                          <p:val>
                                            <p:strVal val="ppt_w"/>
                                          </p:val>
                                        </p:tav>
                                        <p:tav tm="100000">
                                          <p:val>
                                            <p:fltVal val="0"/>
                                          </p:val>
                                        </p:tav>
                                      </p:tavLst>
                                    </p:anim>
                                    <p:anim calcmode="lin" valueType="num">
                                      <p:cBhvr>
                                        <p:cTn id="145" dur="500"/>
                                        <p:tgtEl>
                                          <p:spTgt spid="1029"/>
                                        </p:tgtEl>
                                        <p:attrNameLst>
                                          <p:attrName>ppt_h</p:attrName>
                                        </p:attrNameLst>
                                      </p:cBhvr>
                                      <p:tavLst>
                                        <p:tav tm="0">
                                          <p:val>
                                            <p:strVal val="ppt_h"/>
                                          </p:val>
                                        </p:tav>
                                        <p:tav tm="100000">
                                          <p:val>
                                            <p:fltVal val="0"/>
                                          </p:val>
                                        </p:tav>
                                      </p:tavLst>
                                    </p:anim>
                                    <p:set>
                                      <p:cBhvr>
                                        <p:cTn id="146" dur="1" fill="hold">
                                          <p:stCondLst>
                                            <p:cond delay="499"/>
                                          </p:stCondLst>
                                        </p:cTn>
                                        <p:tgtEl>
                                          <p:spTgt spid="1029"/>
                                        </p:tgtEl>
                                        <p:attrNameLst>
                                          <p:attrName>style.visibility</p:attrName>
                                        </p:attrNameLst>
                                      </p:cBhvr>
                                      <p:to>
                                        <p:strVal val="hidden"/>
                                      </p:to>
                                    </p:set>
                                  </p:childTnLst>
                                </p:cTn>
                              </p:par>
                              <p:par>
                                <p:cTn id="147" presetID="23" presetClass="exit" presetSubtype="32" fill="hold" grpId="1" nodeType="withEffect">
                                  <p:stCondLst>
                                    <p:cond delay="0"/>
                                  </p:stCondLst>
                                  <p:childTnLst>
                                    <p:anim calcmode="lin" valueType="num">
                                      <p:cBhvr>
                                        <p:cTn id="148" dur="500"/>
                                        <p:tgtEl>
                                          <p:spTgt spid="26"/>
                                        </p:tgtEl>
                                        <p:attrNameLst>
                                          <p:attrName>ppt_w</p:attrName>
                                        </p:attrNameLst>
                                      </p:cBhvr>
                                      <p:tavLst>
                                        <p:tav tm="0">
                                          <p:val>
                                            <p:strVal val="ppt_w"/>
                                          </p:val>
                                        </p:tav>
                                        <p:tav tm="100000">
                                          <p:val>
                                            <p:fltVal val="0"/>
                                          </p:val>
                                        </p:tav>
                                      </p:tavLst>
                                    </p:anim>
                                    <p:anim calcmode="lin" valueType="num">
                                      <p:cBhvr>
                                        <p:cTn id="149" dur="500"/>
                                        <p:tgtEl>
                                          <p:spTgt spid="26"/>
                                        </p:tgtEl>
                                        <p:attrNameLst>
                                          <p:attrName>ppt_h</p:attrName>
                                        </p:attrNameLst>
                                      </p:cBhvr>
                                      <p:tavLst>
                                        <p:tav tm="0">
                                          <p:val>
                                            <p:strVal val="ppt_h"/>
                                          </p:val>
                                        </p:tav>
                                        <p:tav tm="100000">
                                          <p:val>
                                            <p:fltVal val="0"/>
                                          </p:val>
                                        </p:tav>
                                      </p:tavLst>
                                    </p:anim>
                                    <p:set>
                                      <p:cBhvr>
                                        <p:cTn id="150" dur="1" fill="hold">
                                          <p:stCondLst>
                                            <p:cond delay="499"/>
                                          </p:stCondLst>
                                        </p:cTn>
                                        <p:tgtEl>
                                          <p:spTgt spid="26"/>
                                        </p:tgtEl>
                                        <p:attrNameLst>
                                          <p:attrName>style.visibility</p:attrName>
                                        </p:attrNameLst>
                                      </p:cBhvr>
                                      <p:to>
                                        <p:strVal val="hidden"/>
                                      </p:to>
                                    </p:set>
                                  </p:childTnLst>
                                </p:cTn>
                              </p:par>
                              <p:par>
                                <p:cTn id="151" presetID="23" presetClass="exit" presetSubtype="32" fill="hold" grpId="1" nodeType="withEffect">
                                  <p:stCondLst>
                                    <p:cond delay="0"/>
                                  </p:stCondLst>
                                  <p:childTnLst>
                                    <p:anim calcmode="lin" valueType="num">
                                      <p:cBhvr>
                                        <p:cTn id="152" dur="500"/>
                                        <p:tgtEl>
                                          <p:spTgt spid="27"/>
                                        </p:tgtEl>
                                        <p:attrNameLst>
                                          <p:attrName>ppt_w</p:attrName>
                                        </p:attrNameLst>
                                      </p:cBhvr>
                                      <p:tavLst>
                                        <p:tav tm="0">
                                          <p:val>
                                            <p:strVal val="ppt_w"/>
                                          </p:val>
                                        </p:tav>
                                        <p:tav tm="100000">
                                          <p:val>
                                            <p:fltVal val="0"/>
                                          </p:val>
                                        </p:tav>
                                      </p:tavLst>
                                    </p:anim>
                                    <p:anim calcmode="lin" valueType="num">
                                      <p:cBhvr>
                                        <p:cTn id="153" dur="500"/>
                                        <p:tgtEl>
                                          <p:spTgt spid="27"/>
                                        </p:tgtEl>
                                        <p:attrNameLst>
                                          <p:attrName>ppt_h</p:attrName>
                                        </p:attrNameLst>
                                      </p:cBhvr>
                                      <p:tavLst>
                                        <p:tav tm="0">
                                          <p:val>
                                            <p:strVal val="ppt_h"/>
                                          </p:val>
                                        </p:tav>
                                        <p:tav tm="100000">
                                          <p:val>
                                            <p:fltVal val="0"/>
                                          </p:val>
                                        </p:tav>
                                      </p:tavLst>
                                    </p:anim>
                                    <p:set>
                                      <p:cBhvr>
                                        <p:cTn id="154" dur="1" fill="hold">
                                          <p:stCondLst>
                                            <p:cond delay="499"/>
                                          </p:stCondLst>
                                        </p:cTn>
                                        <p:tgtEl>
                                          <p:spTgt spid="27"/>
                                        </p:tgtEl>
                                        <p:attrNameLst>
                                          <p:attrName>style.visibility</p:attrName>
                                        </p:attrNameLst>
                                      </p:cBhvr>
                                      <p:to>
                                        <p:strVal val="hidden"/>
                                      </p:to>
                                    </p:set>
                                  </p:childTnLst>
                                </p:cTn>
                              </p:par>
                              <p:par>
                                <p:cTn id="155" presetID="23" presetClass="entr" presetSubtype="16" fill="hold" nodeType="withEffect">
                                  <p:stCondLst>
                                    <p:cond delay="0"/>
                                  </p:stCondLst>
                                  <p:childTnLst>
                                    <p:set>
                                      <p:cBhvr>
                                        <p:cTn id="156" dur="1" fill="hold">
                                          <p:stCondLst>
                                            <p:cond delay="0"/>
                                          </p:stCondLst>
                                        </p:cTn>
                                        <p:tgtEl>
                                          <p:spTgt spid="1027"/>
                                        </p:tgtEl>
                                        <p:attrNameLst>
                                          <p:attrName>style.visibility</p:attrName>
                                        </p:attrNameLst>
                                      </p:cBhvr>
                                      <p:to>
                                        <p:strVal val="visible"/>
                                      </p:to>
                                    </p:set>
                                    <p:anim calcmode="lin" valueType="num">
                                      <p:cBhvr>
                                        <p:cTn id="157" dur="500" fill="hold"/>
                                        <p:tgtEl>
                                          <p:spTgt spid="1027"/>
                                        </p:tgtEl>
                                        <p:attrNameLst>
                                          <p:attrName>ppt_w</p:attrName>
                                        </p:attrNameLst>
                                      </p:cBhvr>
                                      <p:tavLst>
                                        <p:tav tm="0">
                                          <p:val>
                                            <p:fltVal val="0"/>
                                          </p:val>
                                        </p:tav>
                                        <p:tav tm="100000">
                                          <p:val>
                                            <p:strVal val="#ppt_w"/>
                                          </p:val>
                                        </p:tav>
                                      </p:tavLst>
                                    </p:anim>
                                    <p:anim calcmode="lin" valueType="num">
                                      <p:cBhvr>
                                        <p:cTn id="158" dur="500" fill="hold"/>
                                        <p:tgtEl>
                                          <p:spTgt spid="1027"/>
                                        </p:tgtEl>
                                        <p:attrNameLst>
                                          <p:attrName>ppt_h</p:attrName>
                                        </p:attrNameLst>
                                      </p:cBhvr>
                                      <p:tavLst>
                                        <p:tav tm="0">
                                          <p:val>
                                            <p:fltVal val="0"/>
                                          </p:val>
                                        </p:tav>
                                        <p:tav tm="100000">
                                          <p:val>
                                            <p:strVal val="#ppt_h"/>
                                          </p:val>
                                        </p:tav>
                                      </p:tavLst>
                                    </p:anim>
                                  </p:childTnLst>
                                </p:cTn>
                              </p:par>
                              <p:par>
                                <p:cTn id="159" presetID="23" presetClass="entr" presetSubtype="16" fill="hold" grpId="0" nodeType="withEffect">
                                  <p:stCondLst>
                                    <p:cond delay="0"/>
                                  </p:stCondLst>
                                  <p:childTnLst>
                                    <p:set>
                                      <p:cBhvr>
                                        <p:cTn id="160" dur="1" fill="hold">
                                          <p:stCondLst>
                                            <p:cond delay="0"/>
                                          </p:stCondLst>
                                        </p:cTn>
                                        <p:tgtEl>
                                          <p:spTgt spid="29"/>
                                        </p:tgtEl>
                                        <p:attrNameLst>
                                          <p:attrName>style.visibility</p:attrName>
                                        </p:attrNameLst>
                                      </p:cBhvr>
                                      <p:to>
                                        <p:strVal val="visible"/>
                                      </p:to>
                                    </p:set>
                                    <p:anim calcmode="lin" valueType="num">
                                      <p:cBhvr>
                                        <p:cTn id="161" dur="500" fill="hold"/>
                                        <p:tgtEl>
                                          <p:spTgt spid="29"/>
                                        </p:tgtEl>
                                        <p:attrNameLst>
                                          <p:attrName>ppt_w</p:attrName>
                                        </p:attrNameLst>
                                      </p:cBhvr>
                                      <p:tavLst>
                                        <p:tav tm="0">
                                          <p:val>
                                            <p:fltVal val="0"/>
                                          </p:val>
                                        </p:tav>
                                        <p:tav tm="100000">
                                          <p:val>
                                            <p:strVal val="#ppt_w"/>
                                          </p:val>
                                        </p:tav>
                                      </p:tavLst>
                                    </p:anim>
                                    <p:anim calcmode="lin" valueType="num">
                                      <p:cBhvr>
                                        <p:cTn id="162" dur="500" fill="hold"/>
                                        <p:tgtEl>
                                          <p:spTgt spid="29"/>
                                        </p:tgtEl>
                                        <p:attrNameLst>
                                          <p:attrName>ppt_h</p:attrName>
                                        </p:attrNameLst>
                                      </p:cBhvr>
                                      <p:tavLst>
                                        <p:tav tm="0">
                                          <p:val>
                                            <p:fltVal val="0"/>
                                          </p:val>
                                        </p:tav>
                                        <p:tav tm="100000">
                                          <p:val>
                                            <p:strVal val="#ppt_h"/>
                                          </p:val>
                                        </p:tav>
                                      </p:tavLst>
                                    </p:anim>
                                  </p:childTnLst>
                                </p:cTn>
                              </p:par>
                              <p:par>
                                <p:cTn id="163" presetID="23" presetClass="entr" presetSubtype="16" fill="hold" grpId="2" nodeType="withEffect">
                                  <p:stCondLst>
                                    <p:cond delay="0"/>
                                  </p:stCondLst>
                                  <p:childTnLst>
                                    <p:set>
                                      <p:cBhvr>
                                        <p:cTn id="164" dur="1" fill="hold">
                                          <p:stCondLst>
                                            <p:cond delay="0"/>
                                          </p:stCondLst>
                                        </p:cTn>
                                        <p:tgtEl>
                                          <p:spTgt spid="29"/>
                                        </p:tgtEl>
                                        <p:attrNameLst>
                                          <p:attrName>style.visibility</p:attrName>
                                        </p:attrNameLst>
                                      </p:cBhvr>
                                      <p:to>
                                        <p:strVal val="visible"/>
                                      </p:to>
                                    </p:set>
                                    <p:anim calcmode="lin" valueType="num">
                                      <p:cBhvr>
                                        <p:cTn id="165" dur="500" fill="hold"/>
                                        <p:tgtEl>
                                          <p:spTgt spid="29"/>
                                        </p:tgtEl>
                                        <p:attrNameLst>
                                          <p:attrName>ppt_w</p:attrName>
                                        </p:attrNameLst>
                                      </p:cBhvr>
                                      <p:tavLst>
                                        <p:tav tm="0">
                                          <p:val>
                                            <p:fltVal val="0"/>
                                          </p:val>
                                        </p:tav>
                                        <p:tav tm="100000">
                                          <p:val>
                                            <p:strVal val="#ppt_w"/>
                                          </p:val>
                                        </p:tav>
                                      </p:tavLst>
                                    </p:anim>
                                    <p:anim calcmode="lin" valueType="num">
                                      <p:cBhvr>
                                        <p:cTn id="166" dur="500" fill="hold"/>
                                        <p:tgtEl>
                                          <p:spTgt spid="29"/>
                                        </p:tgtEl>
                                        <p:attrNameLst>
                                          <p:attrName>ppt_h</p:attrName>
                                        </p:attrNameLst>
                                      </p:cBhvr>
                                      <p:tavLst>
                                        <p:tav tm="0">
                                          <p:val>
                                            <p:fltVal val="0"/>
                                          </p:val>
                                        </p:tav>
                                        <p:tav tm="100000">
                                          <p:val>
                                            <p:strVal val="#ppt_h"/>
                                          </p:val>
                                        </p:tav>
                                      </p:tavLst>
                                    </p:anim>
                                  </p:childTnLst>
                                </p:cTn>
                              </p:par>
                              <p:par>
                                <p:cTn id="167" presetID="23" presetClass="entr" presetSubtype="16"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500" fill="hold"/>
                                        <p:tgtEl>
                                          <p:spTgt spid="30"/>
                                        </p:tgtEl>
                                        <p:attrNameLst>
                                          <p:attrName>ppt_w</p:attrName>
                                        </p:attrNameLst>
                                      </p:cBhvr>
                                      <p:tavLst>
                                        <p:tav tm="0">
                                          <p:val>
                                            <p:fltVal val="0"/>
                                          </p:val>
                                        </p:tav>
                                        <p:tav tm="100000">
                                          <p:val>
                                            <p:strVal val="#ppt_w"/>
                                          </p:val>
                                        </p:tav>
                                      </p:tavLst>
                                    </p:anim>
                                    <p:anim calcmode="lin" valueType="num">
                                      <p:cBhvr>
                                        <p:cTn id="170" dur="500" fill="hold"/>
                                        <p:tgtEl>
                                          <p:spTgt spid="30"/>
                                        </p:tgtEl>
                                        <p:attrNameLst>
                                          <p:attrName>ppt_h</p:attrName>
                                        </p:attrNameLst>
                                      </p:cBhvr>
                                      <p:tavLst>
                                        <p:tav tm="0">
                                          <p:val>
                                            <p:fltVal val="0"/>
                                          </p:val>
                                        </p:tav>
                                        <p:tav tm="100000">
                                          <p:val>
                                            <p:strVal val="#ppt_h"/>
                                          </p:val>
                                        </p:tav>
                                      </p:tavLst>
                                    </p:anim>
                                  </p:childTnLst>
                                </p:cTn>
                              </p:par>
                              <p:par>
                                <p:cTn id="171" presetID="23" presetClass="entr" presetSubtype="16" fill="hold" grpId="2" nodeType="withEffect">
                                  <p:stCondLst>
                                    <p:cond delay="0"/>
                                  </p:stCondLst>
                                  <p:childTnLst>
                                    <p:set>
                                      <p:cBhvr>
                                        <p:cTn id="172" dur="1" fill="hold">
                                          <p:stCondLst>
                                            <p:cond delay="0"/>
                                          </p:stCondLst>
                                        </p:cTn>
                                        <p:tgtEl>
                                          <p:spTgt spid="30"/>
                                        </p:tgtEl>
                                        <p:attrNameLst>
                                          <p:attrName>style.visibility</p:attrName>
                                        </p:attrNameLst>
                                      </p:cBhvr>
                                      <p:to>
                                        <p:strVal val="visible"/>
                                      </p:to>
                                    </p:set>
                                    <p:anim calcmode="lin" valueType="num">
                                      <p:cBhvr>
                                        <p:cTn id="173" dur="500" fill="hold"/>
                                        <p:tgtEl>
                                          <p:spTgt spid="30"/>
                                        </p:tgtEl>
                                        <p:attrNameLst>
                                          <p:attrName>ppt_w</p:attrName>
                                        </p:attrNameLst>
                                      </p:cBhvr>
                                      <p:tavLst>
                                        <p:tav tm="0">
                                          <p:val>
                                            <p:fltVal val="0"/>
                                          </p:val>
                                        </p:tav>
                                        <p:tav tm="100000">
                                          <p:val>
                                            <p:strVal val="#ppt_w"/>
                                          </p:val>
                                        </p:tav>
                                      </p:tavLst>
                                    </p:anim>
                                    <p:anim calcmode="lin" valueType="num">
                                      <p:cBhvr>
                                        <p:cTn id="174"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23" presetClass="exit" presetSubtype="32" fill="hold" nodeType="clickEffect">
                                  <p:stCondLst>
                                    <p:cond delay="0"/>
                                  </p:stCondLst>
                                  <p:childTnLst>
                                    <p:anim calcmode="lin" valueType="num">
                                      <p:cBhvr>
                                        <p:cTn id="178" dur="500"/>
                                        <p:tgtEl>
                                          <p:spTgt spid="1027"/>
                                        </p:tgtEl>
                                        <p:attrNameLst>
                                          <p:attrName>ppt_w</p:attrName>
                                        </p:attrNameLst>
                                      </p:cBhvr>
                                      <p:tavLst>
                                        <p:tav tm="0">
                                          <p:val>
                                            <p:strVal val="ppt_w"/>
                                          </p:val>
                                        </p:tav>
                                        <p:tav tm="100000">
                                          <p:val>
                                            <p:fltVal val="0"/>
                                          </p:val>
                                        </p:tav>
                                      </p:tavLst>
                                    </p:anim>
                                    <p:anim calcmode="lin" valueType="num">
                                      <p:cBhvr>
                                        <p:cTn id="179" dur="500"/>
                                        <p:tgtEl>
                                          <p:spTgt spid="1027"/>
                                        </p:tgtEl>
                                        <p:attrNameLst>
                                          <p:attrName>ppt_h</p:attrName>
                                        </p:attrNameLst>
                                      </p:cBhvr>
                                      <p:tavLst>
                                        <p:tav tm="0">
                                          <p:val>
                                            <p:strVal val="ppt_h"/>
                                          </p:val>
                                        </p:tav>
                                        <p:tav tm="100000">
                                          <p:val>
                                            <p:fltVal val="0"/>
                                          </p:val>
                                        </p:tav>
                                      </p:tavLst>
                                    </p:anim>
                                    <p:set>
                                      <p:cBhvr>
                                        <p:cTn id="180" dur="1" fill="hold">
                                          <p:stCondLst>
                                            <p:cond delay="499"/>
                                          </p:stCondLst>
                                        </p:cTn>
                                        <p:tgtEl>
                                          <p:spTgt spid="1027"/>
                                        </p:tgtEl>
                                        <p:attrNameLst>
                                          <p:attrName>style.visibility</p:attrName>
                                        </p:attrNameLst>
                                      </p:cBhvr>
                                      <p:to>
                                        <p:strVal val="hidden"/>
                                      </p:to>
                                    </p:set>
                                  </p:childTnLst>
                                </p:cTn>
                              </p:par>
                              <p:par>
                                <p:cTn id="181" presetID="23" presetClass="exit" presetSubtype="32" fill="hold" grpId="1" nodeType="withEffect">
                                  <p:stCondLst>
                                    <p:cond delay="0"/>
                                  </p:stCondLst>
                                  <p:childTnLst>
                                    <p:anim calcmode="lin" valueType="num">
                                      <p:cBhvr>
                                        <p:cTn id="182" dur="500"/>
                                        <p:tgtEl>
                                          <p:spTgt spid="29"/>
                                        </p:tgtEl>
                                        <p:attrNameLst>
                                          <p:attrName>ppt_w</p:attrName>
                                        </p:attrNameLst>
                                      </p:cBhvr>
                                      <p:tavLst>
                                        <p:tav tm="0">
                                          <p:val>
                                            <p:strVal val="ppt_w"/>
                                          </p:val>
                                        </p:tav>
                                        <p:tav tm="100000">
                                          <p:val>
                                            <p:fltVal val="0"/>
                                          </p:val>
                                        </p:tav>
                                      </p:tavLst>
                                    </p:anim>
                                    <p:anim calcmode="lin" valueType="num">
                                      <p:cBhvr>
                                        <p:cTn id="183" dur="500"/>
                                        <p:tgtEl>
                                          <p:spTgt spid="29"/>
                                        </p:tgtEl>
                                        <p:attrNameLst>
                                          <p:attrName>ppt_h</p:attrName>
                                        </p:attrNameLst>
                                      </p:cBhvr>
                                      <p:tavLst>
                                        <p:tav tm="0">
                                          <p:val>
                                            <p:strVal val="ppt_h"/>
                                          </p:val>
                                        </p:tav>
                                        <p:tav tm="100000">
                                          <p:val>
                                            <p:fltVal val="0"/>
                                          </p:val>
                                        </p:tav>
                                      </p:tavLst>
                                    </p:anim>
                                    <p:set>
                                      <p:cBhvr>
                                        <p:cTn id="184" dur="1" fill="hold">
                                          <p:stCondLst>
                                            <p:cond delay="499"/>
                                          </p:stCondLst>
                                        </p:cTn>
                                        <p:tgtEl>
                                          <p:spTgt spid="29"/>
                                        </p:tgtEl>
                                        <p:attrNameLst>
                                          <p:attrName>style.visibility</p:attrName>
                                        </p:attrNameLst>
                                      </p:cBhvr>
                                      <p:to>
                                        <p:strVal val="hidden"/>
                                      </p:to>
                                    </p:set>
                                  </p:childTnLst>
                                </p:cTn>
                              </p:par>
                              <p:par>
                                <p:cTn id="185" presetID="23" presetClass="exit" presetSubtype="32" fill="hold" grpId="3" nodeType="withEffect">
                                  <p:stCondLst>
                                    <p:cond delay="0"/>
                                  </p:stCondLst>
                                  <p:childTnLst>
                                    <p:anim calcmode="lin" valueType="num">
                                      <p:cBhvr>
                                        <p:cTn id="186" dur="500"/>
                                        <p:tgtEl>
                                          <p:spTgt spid="29"/>
                                        </p:tgtEl>
                                        <p:attrNameLst>
                                          <p:attrName>ppt_w</p:attrName>
                                        </p:attrNameLst>
                                      </p:cBhvr>
                                      <p:tavLst>
                                        <p:tav tm="0">
                                          <p:val>
                                            <p:strVal val="ppt_w"/>
                                          </p:val>
                                        </p:tav>
                                        <p:tav tm="100000">
                                          <p:val>
                                            <p:fltVal val="0"/>
                                          </p:val>
                                        </p:tav>
                                      </p:tavLst>
                                    </p:anim>
                                    <p:anim calcmode="lin" valueType="num">
                                      <p:cBhvr>
                                        <p:cTn id="187" dur="500"/>
                                        <p:tgtEl>
                                          <p:spTgt spid="29"/>
                                        </p:tgtEl>
                                        <p:attrNameLst>
                                          <p:attrName>ppt_h</p:attrName>
                                        </p:attrNameLst>
                                      </p:cBhvr>
                                      <p:tavLst>
                                        <p:tav tm="0">
                                          <p:val>
                                            <p:strVal val="ppt_h"/>
                                          </p:val>
                                        </p:tav>
                                        <p:tav tm="100000">
                                          <p:val>
                                            <p:fltVal val="0"/>
                                          </p:val>
                                        </p:tav>
                                      </p:tavLst>
                                    </p:anim>
                                    <p:set>
                                      <p:cBhvr>
                                        <p:cTn id="188" dur="1" fill="hold">
                                          <p:stCondLst>
                                            <p:cond delay="499"/>
                                          </p:stCondLst>
                                        </p:cTn>
                                        <p:tgtEl>
                                          <p:spTgt spid="29"/>
                                        </p:tgtEl>
                                        <p:attrNameLst>
                                          <p:attrName>style.visibility</p:attrName>
                                        </p:attrNameLst>
                                      </p:cBhvr>
                                      <p:to>
                                        <p:strVal val="hidden"/>
                                      </p:to>
                                    </p:set>
                                  </p:childTnLst>
                                </p:cTn>
                              </p:par>
                              <p:par>
                                <p:cTn id="189" presetID="23" presetClass="exit" presetSubtype="32" fill="hold" grpId="1" nodeType="withEffect">
                                  <p:stCondLst>
                                    <p:cond delay="0"/>
                                  </p:stCondLst>
                                  <p:childTnLst>
                                    <p:anim calcmode="lin" valueType="num">
                                      <p:cBhvr>
                                        <p:cTn id="190" dur="500"/>
                                        <p:tgtEl>
                                          <p:spTgt spid="30"/>
                                        </p:tgtEl>
                                        <p:attrNameLst>
                                          <p:attrName>ppt_w</p:attrName>
                                        </p:attrNameLst>
                                      </p:cBhvr>
                                      <p:tavLst>
                                        <p:tav tm="0">
                                          <p:val>
                                            <p:strVal val="ppt_w"/>
                                          </p:val>
                                        </p:tav>
                                        <p:tav tm="100000">
                                          <p:val>
                                            <p:fltVal val="0"/>
                                          </p:val>
                                        </p:tav>
                                      </p:tavLst>
                                    </p:anim>
                                    <p:anim calcmode="lin" valueType="num">
                                      <p:cBhvr>
                                        <p:cTn id="191" dur="500"/>
                                        <p:tgtEl>
                                          <p:spTgt spid="30"/>
                                        </p:tgtEl>
                                        <p:attrNameLst>
                                          <p:attrName>ppt_h</p:attrName>
                                        </p:attrNameLst>
                                      </p:cBhvr>
                                      <p:tavLst>
                                        <p:tav tm="0">
                                          <p:val>
                                            <p:strVal val="ppt_h"/>
                                          </p:val>
                                        </p:tav>
                                        <p:tav tm="100000">
                                          <p:val>
                                            <p:fltVal val="0"/>
                                          </p:val>
                                        </p:tav>
                                      </p:tavLst>
                                    </p:anim>
                                    <p:set>
                                      <p:cBhvr>
                                        <p:cTn id="192" dur="1" fill="hold">
                                          <p:stCondLst>
                                            <p:cond delay="499"/>
                                          </p:stCondLst>
                                        </p:cTn>
                                        <p:tgtEl>
                                          <p:spTgt spid="30"/>
                                        </p:tgtEl>
                                        <p:attrNameLst>
                                          <p:attrName>style.visibility</p:attrName>
                                        </p:attrNameLst>
                                      </p:cBhvr>
                                      <p:to>
                                        <p:strVal val="hidden"/>
                                      </p:to>
                                    </p:set>
                                  </p:childTnLst>
                                </p:cTn>
                              </p:par>
                              <p:par>
                                <p:cTn id="193" presetID="23" presetClass="exit" presetSubtype="32" fill="hold" grpId="3" nodeType="withEffect">
                                  <p:stCondLst>
                                    <p:cond delay="0"/>
                                  </p:stCondLst>
                                  <p:childTnLst>
                                    <p:anim calcmode="lin" valueType="num">
                                      <p:cBhvr>
                                        <p:cTn id="194" dur="500"/>
                                        <p:tgtEl>
                                          <p:spTgt spid="30"/>
                                        </p:tgtEl>
                                        <p:attrNameLst>
                                          <p:attrName>ppt_w</p:attrName>
                                        </p:attrNameLst>
                                      </p:cBhvr>
                                      <p:tavLst>
                                        <p:tav tm="0">
                                          <p:val>
                                            <p:strVal val="ppt_w"/>
                                          </p:val>
                                        </p:tav>
                                        <p:tav tm="100000">
                                          <p:val>
                                            <p:fltVal val="0"/>
                                          </p:val>
                                        </p:tav>
                                      </p:tavLst>
                                    </p:anim>
                                    <p:anim calcmode="lin" valueType="num">
                                      <p:cBhvr>
                                        <p:cTn id="195" dur="500"/>
                                        <p:tgtEl>
                                          <p:spTgt spid="30"/>
                                        </p:tgtEl>
                                        <p:attrNameLst>
                                          <p:attrName>ppt_h</p:attrName>
                                        </p:attrNameLst>
                                      </p:cBhvr>
                                      <p:tavLst>
                                        <p:tav tm="0">
                                          <p:val>
                                            <p:strVal val="ppt_h"/>
                                          </p:val>
                                        </p:tav>
                                        <p:tav tm="100000">
                                          <p:val>
                                            <p:fltVal val="0"/>
                                          </p:val>
                                        </p:tav>
                                      </p:tavLst>
                                    </p:anim>
                                    <p:set>
                                      <p:cBhvr>
                                        <p:cTn id="196" dur="1" fill="hold">
                                          <p:stCondLst>
                                            <p:cond delay="499"/>
                                          </p:stCondLst>
                                        </p:cTn>
                                        <p:tgtEl>
                                          <p:spTgt spid="30"/>
                                        </p:tgtEl>
                                        <p:attrNameLst>
                                          <p:attrName>style.visibility</p:attrName>
                                        </p:attrNameLst>
                                      </p:cBhvr>
                                      <p:to>
                                        <p:strVal val="hidden"/>
                                      </p:to>
                                    </p:set>
                                  </p:childTnLst>
                                </p:cTn>
                              </p:par>
                              <p:par>
                                <p:cTn id="197" presetID="23" presetClass="entr" presetSubtype="16" fill="hold" nodeType="withEffect">
                                  <p:stCondLst>
                                    <p:cond delay="0"/>
                                  </p:stCondLst>
                                  <p:childTnLst>
                                    <p:set>
                                      <p:cBhvr>
                                        <p:cTn id="198" dur="1" fill="hold">
                                          <p:stCondLst>
                                            <p:cond delay="0"/>
                                          </p:stCondLst>
                                        </p:cTn>
                                        <p:tgtEl>
                                          <p:spTgt spid="1026"/>
                                        </p:tgtEl>
                                        <p:attrNameLst>
                                          <p:attrName>style.visibility</p:attrName>
                                        </p:attrNameLst>
                                      </p:cBhvr>
                                      <p:to>
                                        <p:strVal val="visible"/>
                                      </p:to>
                                    </p:set>
                                    <p:anim calcmode="lin" valueType="num">
                                      <p:cBhvr>
                                        <p:cTn id="199" dur="500" fill="hold"/>
                                        <p:tgtEl>
                                          <p:spTgt spid="1026"/>
                                        </p:tgtEl>
                                        <p:attrNameLst>
                                          <p:attrName>ppt_w</p:attrName>
                                        </p:attrNameLst>
                                      </p:cBhvr>
                                      <p:tavLst>
                                        <p:tav tm="0">
                                          <p:val>
                                            <p:fltVal val="0"/>
                                          </p:val>
                                        </p:tav>
                                        <p:tav tm="100000">
                                          <p:val>
                                            <p:strVal val="#ppt_w"/>
                                          </p:val>
                                        </p:tav>
                                      </p:tavLst>
                                    </p:anim>
                                    <p:anim calcmode="lin" valueType="num">
                                      <p:cBhvr>
                                        <p:cTn id="200" dur="500" fill="hold"/>
                                        <p:tgtEl>
                                          <p:spTgt spid="1026"/>
                                        </p:tgtEl>
                                        <p:attrNameLst>
                                          <p:attrName>ppt_h</p:attrName>
                                        </p:attrNameLst>
                                      </p:cBhvr>
                                      <p:tavLst>
                                        <p:tav tm="0">
                                          <p:val>
                                            <p:fltVal val="0"/>
                                          </p:val>
                                        </p:tav>
                                        <p:tav tm="100000">
                                          <p:val>
                                            <p:strVal val="#ppt_h"/>
                                          </p:val>
                                        </p:tav>
                                      </p:tavLst>
                                    </p:anim>
                                  </p:childTnLst>
                                </p:cTn>
                              </p:par>
                              <p:par>
                                <p:cTn id="201" presetID="23" presetClass="entr" presetSubtype="16" fill="hold" grpId="0" nodeType="withEffect">
                                  <p:stCondLst>
                                    <p:cond delay="0"/>
                                  </p:stCondLst>
                                  <p:childTnLst>
                                    <p:set>
                                      <p:cBhvr>
                                        <p:cTn id="202" dur="1" fill="hold">
                                          <p:stCondLst>
                                            <p:cond delay="0"/>
                                          </p:stCondLst>
                                        </p:cTn>
                                        <p:tgtEl>
                                          <p:spTgt spid="31"/>
                                        </p:tgtEl>
                                        <p:attrNameLst>
                                          <p:attrName>style.visibility</p:attrName>
                                        </p:attrNameLst>
                                      </p:cBhvr>
                                      <p:to>
                                        <p:strVal val="visible"/>
                                      </p:to>
                                    </p:set>
                                    <p:anim calcmode="lin" valueType="num">
                                      <p:cBhvr>
                                        <p:cTn id="203" dur="500" fill="hold"/>
                                        <p:tgtEl>
                                          <p:spTgt spid="31"/>
                                        </p:tgtEl>
                                        <p:attrNameLst>
                                          <p:attrName>ppt_w</p:attrName>
                                        </p:attrNameLst>
                                      </p:cBhvr>
                                      <p:tavLst>
                                        <p:tav tm="0">
                                          <p:val>
                                            <p:fltVal val="0"/>
                                          </p:val>
                                        </p:tav>
                                        <p:tav tm="100000">
                                          <p:val>
                                            <p:strVal val="#ppt_w"/>
                                          </p:val>
                                        </p:tav>
                                      </p:tavLst>
                                    </p:anim>
                                    <p:anim calcmode="lin" valueType="num">
                                      <p:cBhvr>
                                        <p:cTn id="204" dur="500" fill="hold"/>
                                        <p:tgtEl>
                                          <p:spTgt spid="31"/>
                                        </p:tgtEl>
                                        <p:attrNameLst>
                                          <p:attrName>ppt_h</p:attrName>
                                        </p:attrNameLst>
                                      </p:cBhvr>
                                      <p:tavLst>
                                        <p:tav tm="0">
                                          <p:val>
                                            <p:fltVal val="0"/>
                                          </p:val>
                                        </p:tav>
                                        <p:tav tm="100000">
                                          <p:val>
                                            <p:strVal val="#ppt_h"/>
                                          </p:val>
                                        </p:tav>
                                      </p:tavLst>
                                    </p:anim>
                                  </p:childTnLst>
                                </p:cTn>
                              </p:par>
                              <p:par>
                                <p:cTn id="205" presetID="23" presetClass="entr" presetSubtype="16" fill="hold" grpId="0" nodeType="withEffect">
                                  <p:stCondLst>
                                    <p:cond delay="0"/>
                                  </p:stCondLst>
                                  <p:childTnLst>
                                    <p:set>
                                      <p:cBhvr>
                                        <p:cTn id="206" dur="1" fill="hold">
                                          <p:stCondLst>
                                            <p:cond delay="0"/>
                                          </p:stCondLst>
                                        </p:cTn>
                                        <p:tgtEl>
                                          <p:spTgt spid="32"/>
                                        </p:tgtEl>
                                        <p:attrNameLst>
                                          <p:attrName>style.visibility</p:attrName>
                                        </p:attrNameLst>
                                      </p:cBhvr>
                                      <p:to>
                                        <p:strVal val="visible"/>
                                      </p:to>
                                    </p:set>
                                    <p:anim calcmode="lin" valueType="num">
                                      <p:cBhvr>
                                        <p:cTn id="207" dur="500" fill="hold"/>
                                        <p:tgtEl>
                                          <p:spTgt spid="32"/>
                                        </p:tgtEl>
                                        <p:attrNameLst>
                                          <p:attrName>ppt_w</p:attrName>
                                        </p:attrNameLst>
                                      </p:cBhvr>
                                      <p:tavLst>
                                        <p:tav tm="0">
                                          <p:val>
                                            <p:fltVal val="0"/>
                                          </p:val>
                                        </p:tav>
                                        <p:tav tm="100000">
                                          <p:val>
                                            <p:strVal val="#ppt_w"/>
                                          </p:val>
                                        </p:tav>
                                      </p:tavLst>
                                    </p:anim>
                                    <p:anim calcmode="lin" valueType="num">
                                      <p:cBhvr>
                                        <p:cTn id="208"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209" fill="hold">
                      <p:stCondLst>
                        <p:cond delay="indefinite"/>
                      </p:stCondLst>
                      <p:childTnLst>
                        <p:par>
                          <p:cTn id="210" fill="hold">
                            <p:stCondLst>
                              <p:cond delay="0"/>
                            </p:stCondLst>
                            <p:childTnLst>
                              <p:par>
                                <p:cTn id="211" presetID="23" presetClass="exit" presetSubtype="32" fill="hold" nodeType="clickEffect">
                                  <p:stCondLst>
                                    <p:cond delay="0"/>
                                  </p:stCondLst>
                                  <p:childTnLst>
                                    <p:anim calcmode="lin" valueType="num">
                                      <p:cBhvr>
                                        <p:cTn id="212" dur="500"/>
                                        <p:tgtEl>
                                          <p:spTgt spid="1026"/>
                                        </p:tgtEl>
                                        <p:attrNameLst>
                                          <p:attrName>ppt_w</p:attrName>
                                        </p:attrNameLst>
                                      </p:cBhvr>
                                      <p:tavLst>
                                        <p:tav tm="0">
                                          <p:val>
                                            <p:strVal val="ppt_w"/>
                                          </p:val>
                                        </p:tav>
                                        <p:tav tm="100000">
                                          <p:val>
                                            <p:fltVal val="0"/>
                                          </p:val>
                                        </p:tav>
                                      </p:tavLst>
                                    </p:anim>
                                    <p:anim calcmode="lin" valueType="num">
                                      <p:cBhvr>
                                        <p:cTn id="213" dur="500"/>
                                        <p:tgtEl>
                                          <p:spTgt spid="1026"/>
                                        </p:tgtEl>
                                        <p:attrNameLst>
                                          <p:attrName>ppt_h</p:attrName>
                                        </p:attrNameLst>
                                      </p:cBhvr>
                                      <p:tavLst>
                                        <p:tav tm="0">
                                          <p:val>
                                            <p:strVal val="ppt_h"/>
                                          </p:val>
                                        </p:tav>
                                        <p:tav tm="100000">
                                          <p:val>
                                            <p:fltVal val="0"/>
                                          </p:val>
                                        </p:tav>
                                      </p:tavLst>
                                    </p:anim>
                                    <p:set>
                                      <p:cBhvr>
                                        <p:cTn id="214" dur="1" fill="hold">
                                          <p:stCondLst>
                                            <p:cond delay="499"/>
                                          </p:stCondLst>
                                        </p:cTn>
                                        <p:tgtEl>
                                          <p:spTgt spid="1026"/>
                                        </p:tgtEl>
                                        <p:attrNameLst>
                                          <p:attrName>style.visibility</p:attrName>
                                        </p:attrNameLst>
                                      </p:cBhvr>
                                      <p:to>
                                        <p:strVal val="hidden"/>
                                      </p:to>
                                    </p:set>
                                  </p:childTnLst>
                                </p:cTn>
                              </p:par>
                              <p:par>
                                <p:cTn id="215" presetID="23" presetClass="exit" presetSubtype="32" fill="hold" grpId="1" nodeType="withEffect">
                                  <p:stCondLst>
                                    <p:cond delay="0"/>
                                  </p:stCondLst>
                                  <p:childTnLst>
                                    <p:anim calcmode="lin" valueType="num">
                                      <p:cBhvr>
                                        <p:cTn id="216" dur="500"/>
                                        <p:tgtEl>
                                          <p:spTgt spid="31"/>
                                        </p:tgtEl>
                                        <p:attrNameLst>
                                          <p:attrName>ppt_w</p:attrName>
                                        </p:attrNameLst>
                                      </p:cBhvr>
                                      <p:tavLst>
                                        <p:tav tm="0">
                                          <p:val>
                                            <p:strVal val="ppt_w"/>
                                          </p:val>
                                        </p:tav>
                                        <p:tav tm="100000">
                                          <p:val>
                                            <p:fltVal val="0"/>
                                          </p:val>
                                        </p:tav>
                                      </p:tavLst>
                                    </p:anim>
                                    <p:anim calcmode="lin" valueType="num">
                                      <p:cBhvr>
                                        <p:cTn id="217" dur="500"/>
                                        <p:tgtEl>
                                          <p:spTgt spid="31"/>
                                        </p:tgtEl>
                                        <p:attrNameLst>
                                          <p:attrName>ppt_h</p:attrName>
                                        </p:attrNameLst>
                                      </p:cBhvr>
                                      <p:tavLst>
                                        <p:tav tm="0">
                                          <p:val>
                                            <p:strVal val="ppt_h"/>
                                          </p:val>
                                        </p:tav>
                                        <p:tav tm="100000">
                                          <p:val>
                                            <p:fltVal val="0"/>
                                          </p:val>
                                        </p:tav>
                                      </p:tavLst>
                                    </p:anim>
                                    <p:set>
                                      <p:cBhvr>
                                        <p:cTn id="218" dur="1" fill="hold">
                                          <p:stCondLst>
                                            <p:cond delay="499"/>
                                          </p:stCondLst>
                                        </p:cTn>
                                        <p:tgtEl>
                                          <p:spTgt spid="31"/>
                                        </p:tgtEl>
                                        <p:attrNameLst>
                                          <p:attrName>style.visibility</p:attrName>
                                        </p:attrNameLst>
                                      </p:cBhvr>
                                      <p:to>
                                        <p:strVal val="hidden"/>
                                      </p:to>
                                    </p:set>
                                  </p:childTnLst>
                                </p:cTn>
                              </p:par>
                              <p:par>
                                <p:cTn id="219" presetID="23" presetClass="exit" presetSubtype="32" fill="hold" grpId="1" nodeType="withEffect">
                                  <p:stCondLst>
                                    <p:cond delay="0"/>
                                  </p:stCondLst>
                                  <p:childTnLst>
                                    <p:anim calcmode="lin" valueType="num">
                                      <p:cBhvr>
                                        <p:cTn id="220" dur="500"/>
                                        <p:tgtEl>
                                          <p:spTgt spid="32"/>
                                        </p:tgtEl>
                                        <p:attrNameLst>
                                          <p:attrName>ppt_w</p:attrName>
                                        </p:attrNameLst>
                                      </p:cBhvr>
                                      <p:tavLst>
                                        <p:tav tm="0">
                                          <p:val>
                                            <p:strVal val="ppt_w"/>
                                          </p:val>
                                        </p:tav>
                                        <p:tav tm="100000">
                                          <p:val>
                                            <p:fltVal val="0"/>
                                          </p:val>
                                        </p:tav>
                                      </p:tavLst>
                                    </p:anim>
                                    <p:anim calcmode="lin" valueType="num">
                                      <p:cBhvr>
                                        <p:cTn id="221" dur="500"/>
                                        <p:tgtEl>
                                          <p:spTgt spid="32"/>
                                        </p:tgtEl>
                                        <p:attrNameLst>
                                          <p:attrName>ppt_h</p:attrName>
                                        </p:attrNameLst>
                                      </p:cBhvr>
                                      <p:tavLst>
                                        <p:tav tm="0">
                                          <p:val>
                                            <p:strVal val="ppt_h"/>
                                          </p:val>
                                        </p:tav>
                                        <p:tav tm="100000">
                                          <p:val>
                                            <p:fltVal val="0"/>
                                          </p:val>
                                        </p:tav>
                                      </p:tavLst>
                                    </p:anim>
                                    <p:set>
                                      <p:cBhvr>
                                        <p:cTn id="22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8" grpId="0" animBg="1"/>
      <p:bldP spid="18" grpId="1" animBg="1"/>
      <p:bldP spid="19" grpId="0" animBg="1"/>
      <p:bldP spid="19"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9" grpId="0" animBg="1"/>
      <p:bldP spid="29" grpId="1" animBg="1"/>
      <p:bldP spid="29" grpId="2" animBg="1"/>
      <p:bldP spid="29" grpId="3" animBg="1"/>
      <p:bldP spid="30" grpId="0" animBg="1"/>
      <p:bldP spid="30" grpId="1" animBg="1"/>
      <p:bldP spid="30" grpId="2" animBg="1"/>
      <p:bldP spid="30" grpId="3" animBg="1"/>
      <p:bldP spid="31" grpId="0" animBg="1"/>
      <p:bldP spid="31" grpId="1" animBg="1"/>
      <p:bldP spid="32" grpId="0" animBg="1"/>
      <p:bldP spid="3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32749" cy="6857003"/>
          </a:xfrm>
          <a:prstGeom prst="rect">
            <a:avLst/>
          </a:prstGeom>
        </p:spPr>
      </p:pic>
      <p:sp>
        <p:nvSpPr>
          <p:cNvPr id="10" name="Szövegdoboz 9"/>
          <p:cNvSpPr txBox="1"/>
          <p:nvPr/>
        </p:nvSpPr>
        <p:spPr>
          <a:xfrm>
            <a:off x="2241466" y="4072212"/>
            <a:ext cx="7627748" cy="830997"/>
          </a:xfrm>
          <a:prstGeom prst="rect">
            <a:avLst/>
          </a:prstGeom>
          <a:noFill/>
        </p:spPr>
        <p:txBody>
          <a:bodyPr wrap="square" rtlCol="0">
            <a:spAutoFit/>
          </a:bodyPr>
          <a:lstStyle/>
          <a:p>
            <a:r>
              <a:rPr lang="hu-HU" sz="4800" b="1" i="1" dirty="0">
                <a:solidFill>
                  <a:schemeClr val="bg1"/>
                </a:solidFill>
              </a:rPr>
              <a:t>KÖSZÖNÖM A FIGYELMET!</a:t>
            </a:r>
            <a:endParaRPr lang="hu-HU" altLang="hu-HU" sz="2400" b="1" i="1" dirty="0">
              <a:solidFill>
                <a:schemeClr val="bg1"/>
              </a:solidFill>
              <a:sym typeface="Helvetica" charset="0"/>
            </a:endParaRPr>
          </a:p>
        </p:txBody>
      </p:sp>
      <p:sp>
        <p:nvSpPr>
          <p:cNvPr id="5" name="Lekerekített téglalap 8">
            <a:extLst>
              <a:ext uri="{FF2B5EF4-FFF2-40B4-BE49-F238E27FC236}">
                <a16:creationId xmlns:a16="http://schemas.microsoft.com/office/drawing/2014/main" id="{6961993C-16C0-4501-9453-795D8A17F0B8}"/>
              </a:ext>
            </a:extLst>
          </p:cNvPr>
          <p:cNvSpPr/>
          <p:nvPr/>
        </p:nvSpPr>
        <p:spPr>
          <a:xfrm>
            <a:off x="8781393" y="331076"/>
            <a:ext cx="3410607" cy="171844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6" name="Kép 5">
            <a:extLst>
              <a:ext uri="{FF2B5EF4-FFF2-40B4-BE49-F238E27FC236}">
                <a16:creationId xmlns:a16="http://schemas.microsoft.com/office/drawing/2014/main" id="{5830DA42-B1AF-43B4-AE70-0479F02805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6484" y="576573"/>
            <a:ext cx="3000424" cy="1227446"/>
          </a:xfrm>
          <a:prstGeom prst="rect">
            <a:avLst/>
          </a:prstGeom>
        </p:spPr>
      </p:pic>
      <p:sp>
        <p:nvSpPr>
          <p:cNvPr id="7" name="Szövegdoboz 6">
            <a:extLst>
              <a:ext uri="{FF2B5EF4-FFF2-40B4-BE49-F238E27FC236}">
                <a16:creationId xmlns:a16="http://schemas.microsoft.com/office/drawing/2014/main" id="{F66B179A-433C-4022-9538-07D1BD880C99}"/>
              </a:ext>
            </a:extLst>
          </p:cNvPr>
          <p:cNvSpPr txBox="1"/>
          <p:nvPr/>
        </p:nvSpPr>
        <p:spPr>
          <a:xfrm>
            <a:off x="4595789" y="6251284"/>
            <a:ext cx="3000424" cy="461665"/>
          </a:xfrm>
          <a:prstGeom prst="rect">
            <a:avLst/>
          </a:prstGeom>
          <a:noFill/>
        </p:spPr>
        <p:txBody>
          <a:bodyPr wrap="square" rtlCol="0">
            <a:spAutoFit/>
          </a:bodyPr>
          <a:lstStyle/>
          <a:p>
            <a:pPr algn="ctr"/>
            <a:r>
              <a:rPr lang="hu-HU" sz="2400" dirty="0">
                <a:solidFill>
                  <a:schemeClr val="bg1"/>
                </a:solidFill>
              </a:rPr>
              <a:t>nebihoktatas.hu</a:t>
            </a:r>
          </a:p>
        </p:txBody>
      </p:sp>
      <p:pic>
        <p:nvPicPr>
          <p:cNvPr id="8" name="Picture 3" descr="C:\Users\szemank\Creative Cloud Files\logo tatto\matrica\ecsogyerek.png">
            <a:extLst>
              <a:ext uri="{FF2B5EF4-FFF2-40B4-BE49-F238E27FC236}">
                <a16:creationId xmlns:a16="http://schemas.microsoft.com/office/drawing/2014/main" id="{D0EDBD8E-8AA3-48FA-AF23-CA30AFAFE368}"/>
              </a:ext>
            </a:extLst>
          </p:cNvPr>
          <p:cNvPicPr>
            <a:picLocks noChangeAspect="1" noChangeArrowheads="1"/>
          </p:cNvPicPr>
          <p:nvPr/>
        </p:nvPicPr>
        <p:blipFill>
          <a:blip r:embed="rId5" cstate="print"/>
          <a:srcRect/>
          <a:stretch>
            <a:fillRect/>
          </a:stretch>
        </p:blipFill>
        <p:spPr bwMode="auto">
          <a:xfrm>
            <a:off x="9253182" y="3543299"/>
            <a:ext cx="2938818" cy="2938818"/>
          </a:xfrm>
          <a:prstGeom prst="rect">
            <a:avLst/>
          </a:prstGeom>
          <a:noFill/>
        </p:spPr>
      </p:pic>
    </p:spTree>
    <p:extLst>
      <p:ext uri="{BB962C8B-B14F-4D97-AF65-F5344CB8AC3E}">
        <p14:creationId xmlns:p14="http://schemas.microsoft.com/office/powerpoint/2010/main" val="16236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2</a:t>
            </a:fld>
            <a:endParaRPr lang="hu-HU" sz="2400" b="1" dirty="0">
              <a:solidFill>
                <a:schemeClr val="bg1"/>
              </a:solidFill>
            </a:endParaRPr>
          </a:p>
        </p:txBody>
      </p:sp>
      <p:sp>
        <p:nvSpPr>
          <p:cNvPr id="20" name="Szövegdoboz 19"/>
          <p:cNvSpPr txBox="1"/>
          <p:nvPr/>
        </p:nvSpPr>
        <p:spPr>
          <a:xfrm>
            <a:off x="2212623" y="281822"/>
            <a:ext cx="9979377" cy="830997"/>
          </a:xfrm>
          <a:prstGeom prst="rect">
            <a:avLst/>
          </a:prstGeom>
          <a:noFill/>
        </p:spPr>
        <p:txBody>
          <a:bodyPr wrap="square" rtlCol="0">
            <a:spAutoFit/>
          </a:bodyPr>
          <a:lstStyle/>
          <a:p>
            <a:pPr algn="ctr"/>
            <a:r>
              <a:rPr lang="hu-HU" sz="3600" b="1" i="1" baseline="30000" dirty="0"/>
              <a:t>Főtt étel: 2 órán belül hűtőbe</a:t>
            </a:r>
          </a:p>
          <a:p>
            <a:pPr algn="ctr"/>
            <a:endParaRPr lang="hu-HU" sz="3600" b="1" i="1" baseline="30000" dirty="0"/>
          </a:p>
        </p:txBody>
      </p:sp>
      <p:sp>
        <p:nvSpPr>
          <p:cNvPr id="22" name="Szövegdoboz 21"/>
          <p:cNvSpPr txBox="1"/>
          <p:nvPr/>
        </p:nvSpPr>
        <p:spPr>
          <a:xfrm>
            <a:off x="239488" y="2716212"/>
            <a:ext cx="1817914" cy="461665"/>
          </a:xfrm>
          <a:prstGeom prst="rect">
            <a:avLst/>
          </a:prstGeom>
          <a:noFill/>
        </p:spPr>
        <p:txBody>
          <a:bodyPr wrap="square" rtlCol="0">
            <a:spAutoFit/>
          </a:bodyPr>
          <a:lstStyle/>
          <a:p>
            <a:pPr algn="r"/>
            <a:r>
              <a:rPr lang="hu-HU" sz="3600" b="1" i="1" baseline="30000" dirty="0"/>
              <a:t>Rendrakás</a:t>
            </a:r>
          </a:p>
        </p:txBody>
      </p:sp>
      <p:sp>
        <p:nvSpPr>
          <p:cNvPr id="15" name="Szövegdoboz 14"/>
          <p:cNvSpPr txBox="1"/>
          <p:nvPr/>
        </p:nvSpPr>
        <p:spPr>
          <a:xfrm>
            <a:off x="2579914" y="6357257"/>
            <a:ext cx="6553200" cy="379591"/>
          </a:xfrm>
          <a:prstGeom prst="rect">
            <a:avLst/>
          </a:prstGeom>
          <a:noFill/>
        </p:spPr>
        <p:txBody>
          <a:bodyPr wrap="square" rtlCol="0" anchor="ctr">
            <a:spAutoFit/>
          </a:bodyPr>
          <a:lstStyle/>
          <a:p>
            <a:r>
              <a:rPr lang="hu-HU" sz="2800" b="1" i="1" baseline="30000" dirty="0">
                <a:solidFill>
                  <a:schemeClr val="bg1"/>
                </a:solidFill>
              </a:rPr>
              <a:t>Rendrakás</a:t>
            </a:r>
          </a:p>
        </p:txBody>
      </p:sp>
      <p:sp>
        <p:nvSpPr>
          <p:cNvPr id="31" name="Lekerekített téglalap feliratnak 30"/>
          <p:cNvSpPr/>
          <p:nvPr/>
        </p:nvSpPr>
        <p:spPr>
          <a:xfrm>
            <a:off x="2648607" y="930166"/>
            <a:ext cx="2995448" cy="2569779"/>
          </a:xfrm>
          <a:prstGeom prst="wedgeRoundRectCallout">
            <a:avLst>
              <a:gd name="adj1" fmla="val -12564"/>
              <a:gd name="adj2" fmla="val 61982"/>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200" b="1" i="1" baseline="30000" dirty="0">
                <a:solidFill>
                  <a:srgbClr val="BED630"/>
                </a:solidFill>
              </a:rPr>
              <a:t>Emlékszel?</a:t>
            </a:r>
          </a:p>
          <a:p>
            <a:pPr algn="ctr"/>
            <a:endParaRPr lang="hu-HU" sz="3600" b="1" i="1" baseline="30000" dirty="0">
              <a:solidFill>
                <a:schemeClr val="bg1"/>
              </a:solidFill>
            </a:endParaRPr>
          </a:p>
          <a:p>
            <a:pPr algn="ctr"/>
            <a:r>
              <a:rPr lang="hu-HU" sz="3600" b="1" i="1" baseline="30000" dirty="0">
                <a:solidFill>
                  <a:schemeClr val="bg1"/>
                </a:solidFill>
              </a:rPr>
              <a:t>Hűtő hőmérséklete</a:t>
            </a:r>
            <a:br>
              <a:rPr lang="hu-HU" sz="3600" b="1" i="1" baseline="30000" dirty="0">
                <a:solidFill>
                  <a:schemeClr val="bg1"/>
                </a:solidFill>
              </a:rPr>
            </a:br>
            <a:r>
              <a:rPr lang="hu-HU" sz="3600" b="1" i="1" baseline="30000" dirty="0">
                <a:solidFill>
                  <a:schemeClr val="bg1"/>
                </a:solidFill>
              </a:rPr>
              <a:t>0-5 °C </a:t>
            </a:r>
          </a:p>
          <a:p>
            <a:pPr algn="ctr"/>
            <a:endParaRPr lang="hu-HU" sz="3600" b="1" i="1" baseline="30000" dirty="0">
              <a:solidFill>
                <a:schemeClr val="bg1"/>
              </a:solidFill>
            </a:endParaRPr>
          </a:p>
          <a:p>
            <a:pPr algn="ctr"/>
            <a:r>
              <a:rPr lang="hu-HU" sz="3600" b="1" i="1" baseline="30000" dirty="0">
                <a:solidFill>
                  <a:schemeClr val="bg1"/>
                </a:solidFill>
              </a:rPr>
              <a:t>Ne zsúfold túl!</a:t>
            </a:r>
          </a:p>
          <a:p>
            <a:pPr algn="ctr"/>
            <a:endParaRPr lang="hu-HU" sz="2800" b="1" i="1" baseline="30000" dirty="0">
              <a:solidFill>
                <a:srgbClr val="BED630"/>
              </a:solidFill>
            </a:endParaRPr>
          </a:p>
          <a:p>
            <a:pPr algn="ctr"/>
            <a:endParaRPr lang="hu-HU" sz="2800" b="1" i="1" baseline="30000" dirty="0">
              <a:solidFill>
                <a:schemeClr val="tx1"/>
              </a:solidFill>
            </a:endParaRPr>
          </a:p>
          <a:p>
            <a:pPr algn="ctr"/>
            <a:endParaRPr lang="hu-HU" sz="2800" b="1" i="1" baseline="30000" dirty="0">
              <a:solidFill>
                <a:schemeClr val="tx1"/>
              </a:solidFill>
            </a:endParaRPr>
          </a:p>
        </p:txBody>
      </p:sp>
      <p:pic>
        <p:nvPicPr>
          <p:cNvPr id="32" name="Picture 2" descr="C:\Users\szemank\Creative Cloud Files\SZK\écsó_ovis program\ppt\ppt 1-6\képek\lany.png"/>
          <p:cNvPicPr>
            <a:picLocks noChangeAspect="1" noChangeArrowheads="1"/>
          </p:cNvPicPr>
          <p:nvPr/>
        </p:nvPicPr>
        <p:blipFill>
          <a:blip r:embed="rId3" cstate="print"/>
          <a:srcRect b="54868"/>
          <a:stretch>
            <a:fillRect/>
          </a:stretch>
        </p:blipFill>
        <p:spPr bwMode="auto">
          <a:xfrm>
            <a:off x="2779823" y="3704897"/>
            <a:ext cx="2529278" cy="2443655"/>
          </a:xfrm>
          <a:prstGeom prst="rect">
            <a:avLst/>
          </a:prstGeom>
          <a:noFill/>
        </p:spPr>
      </p:pic>
      <p:pic>
        <p:nvPicPr>
          <p:cNvPr id="17" name="Picture 3" descr="C:\Users\Karolina\Creative Cloud Files\SZK\écsó_ovis program\ppt\Mese habbal ppt\mese habbal ppt képek\Huto.png"/>
          <p:cNvPicPr>
            <a:picLocks noChangeAspect="1" noChangeArrowheads="1"/>
          </p:cNvPicPr>
          <p:nvPr/>
        </p:nvPicPr>
        <p:blipFill>
          <a:blip r:embed="rId4" cstate="print"/>
          <a:srcRect l="24233" t="19322" r="23948" b="18612"/>
          <a:stretch>
            <a:fillRect/>
          </a:stretch>
        </p:blipFill>
        <p:spPr bwMode="auto">
          <a:xfrm>
            <a:off x="5141529" y="2017985"/>
            <a:ext cx="1026694" cy="1229712"/>
          </a:xfrm>
          <a:prstGeom prst="rect">
            <a:avLst/>
          </a:prstGeom>
          <a:noFill/>
        </p:spPr>
      </p:pic>
      <p:sp>
        <p:nvSpPr>
          <p:cNvPr id="35" name="Téglalap 34"/>
          <p:cNvSpPr/>
          <p:nvPr/>
        </p:nvSpPr>
        <p:spPr>
          <a:xfrm>
            <a:off x="6923361" y="1427437"/>
            <a:ext cx="3581400" cy="913070"/>
          </a:xfrm>
          <a:prstGeom prst="rect">
            <a:avLst/>
          </a:prstGeom>
        </p:spPr>
        <p:txBody>
          <a:bodyPr wrap="square" anchor="ctr">
            <a:spAutoFit/>
          </a:bodyPr>
          <a:lstStyle/>
          <a:p>
            <a:pPr lvl="0" algn="ctr">
              <a:buClr>
                <a:srgbClr val="1E4358"/>
              </a:buClr>
              <a:buSzPct val="80000"/>
            </a:pPr>
            <a:r>
              <a:rPr lang="hu-HU" sz="4000" b="1" i="1" baseline="30000" dirty="0">
                <a:solidFill>
                  <a:srgbClr val="1E4358"/>
                </a:solidFill>
              </a:rPr>
              <a:t>Szobahőmérsékleten</a:t>
            </a:r>
          </a:p>
          <a:p>
            <a:pPr lvl="0" algn="ctr">
              <a:buClr>
                <a:srgbClr val="1E4358"/>
              </a:buClr>
              <a:buSzPct val="80000"/>
            </a:pPr>
            <a:r>
              <a:rPr lang="hu-HU" sz="4000" b="1" i="1" baseline="30000" dirty="0">
                <a:solidFill>
                  <a:srgbClr val="1E4358"/>
                </a:solidFill>
              </a:rPr>
              <a:t> 3-4 óra </a:t>
            </a:r>
          </a:p>
        </p:txBody>
      </p:sp>
      <p:sp>
        <p:nvSpPr>
          <p:cNvPr id="36" name="Lefelé nyíl 35"/>
          <p:cNvSpPr/>
          <p:nvPr/>
        </p:nvSpPr>
        <p:spPr>
          <a:xfrm>
            <a:off x="8430282" y="2632841"/>
            <a:ext cx="567558" cy="1103587"/>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6376496" y="4212678"/>
            <a:ext cx="4675131" cy="913070"/>
          </a:xfrm>
          <a:prstGeom prst="rect">
            <a:avLst/>
          </a:prstGeom>
        </p:spPr>
        <p:txBody>
          <a:bodyPr wrap="square" anchor="ctr">
            <a:spAutoFit/>
          </a:bodyPr>
          <a:lstStyle/>
          <a:p>
            <a:pPr lvl="0" algn="ctr">
              <a:buClr>
                <a:srgbClr val="1E4358"/>
              </a:buClr>
              <a:buSzPct val="80000"/>
            </a:pPr>
            <a:r>
              <a:rPr lang="hu-HU" sz="4000" b="1" i="1" baseline="30000" dirty="0">
                <a:solidFill>
                  <a:srgbClr val="1E4358"/>
                </a:solidFill>
              </a:rPr>
              <a:t>Mikrobák elszaporodása </a:t>
            </a:r>
          </a:p>
          <a:p>
            <a:pPr lvl="0" algn="ctr">
              <a:buClr>
                <a:srgbClr val="1E4358"/>
              </a:buClr>
              <a:buSzPct val="80000"/>
            </a:pPr>
            <a:r>
              <a:rPr lang="hu-HU" sz="4000" b="1" i="1" baseline="30000" dirty="0">
                <a:solidFill>
                  <a:srgbClr val="1E4358"/>
                </a:solidFill>
              </a:rPr>
              <a:t>(+5°C és +60°C fok között) </a:t>
            </a:r>
          </a:p>
        </p:txBody>
      </p:sp>
      <p:pic>
        <p:nvPicPr>
          <p:cNvPr id="39" name="Picture 2" descr="C:\Users\szemank\Creative Cloud Files\SZK\écsó_ovis program\ppt\ppt 1-6\képek\ora.png"/>
          <p:cNvPicPr>
            <a:picLocks noChangeAspect="1" noChangeArrowheads="1"/>
          </p:cNvPicPr>
          <p:nvPr/>
        </p:nvPicPr>
        <p:blipFill>
          <a:blip r:embed="rId5" cstate="print"/>
          <a:srcRect/>
          <a:stretch>
            <a:fillRect/>
          </a:stretch>
        </p:blipFill>
        <p:spPr bwMode="auto">
          <a:xfrm>
            <a:off x="9685997" y="2432437"/>
            <a:ext cx="1192209" cy="1324490"/>
          </a:xfrm>
          <a:prstGeom prst="rect">
            <a:avLst/>
          </a:prstGeom>
          <a:noFill/>
        </p:spPr>
      </p:pic>
    </p:spTree>
    <p:extLst>
      <p:ext uri="{BB962C8B-B14F-4D97-AF65-F5344CB8AC3E}">
        <p14:creationId xmlns:p14="http://schemas.microsoft.com/office/powerpoint/2010/main" val="16236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3</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Külön dobozok</a:t>
            </a:r>
          </a:p>
        </p:txBody>
      </p:sp>
      <p:sp>
        <p:nvSpPr>
          <p:cNvPr id="22" name="Szövegdoboz 21"/>
          <p:cNvSpPr txBox="1"/>
          <p:nvPr/>
        </p:nvSpPr>
        <p:spPr>
          <a:xfrm>
            <a:off x="239488" y="2716212"/>
            <a:ext cx="1817914" cy="461665"/>
          </a:xfrm>
          <a:prstGeom prst="rect">
            <a:avLst/>
          </a:prstGeom>
          <a:noFill/>
        </p:spPr>
        <p:txBody>
          <a:bodyPr wrap="square" rtlCol="0">
            <a:spAutoFit/>
          </a:bodyPr>
          <a:lstStyle/>
          <a:p>
            <a:pPr algn="r"/>
            <a:r>
              <a:rPr lang="hu-HU" sz="3600" b="1" i="1" baseline="30000" dirty="0"/>
              <a:t>Rendrakás</a:t>
            </a:r>
          </a:p>
        </p:txBody>
      </p:sp>
      <p:sp>
        <p:nvSpPr>
          <p:cNvPr id="15" name="Szövegdoboz 14"/>
          <p:cNvSpPr txBox="1"/>
          <p:nvPr/>
        </p:nvSpPr>
        <p:spPr>
          <a:xfrm>
            <a:off x="2579914" y="6357257"/>
            <a:ext cx="6553200" cy="379591"/>
          </a:xfrm>
          <a:prstGeom prst="rect">
            <a:avLst/>
          </a:prstGeom>
          <a:noFill/>
        </p:spPr>
        <p:txBody>
          <a:bodyPr wrap="square" rtlCol="0" anchor="ctr">
            <a:spAutoFit/>
          </a:bodyPr>
          <a:lstStyle/>
          <a:p>
            <a:r>
              <a:rPr lang="hu-HU" sz="2800" b="1" i="1" baseline="30000" dirty="0">
                <a:solidFill>
                  <a:schemeClr val="bg1"/>
                </a:solidFill>
              </a:rPr>
              <a:t>Rendrakás</a:t>
            </a:r>
          </a:p>
        </p:txBody>
      </p:sp>
      <p:sp>
        <p:nvSpPr>
          <p:cNvPr id="38" name="Téglalap 37"/>
          <p:cNvSpPr/>
          <p:nvPr/>
        </p:nvSpPr>
        <p:spPr>
          <a:xfrm>
            <a:off x="3459874" y="2225527"/>
            <a:ext cx="4675131" cy="2144177"/>
          </a:xfrm>
          <a:prstGeom prst="rect">
            <a:avLst/>
          </a:prstGeom>
        </p:spPr>
        <p:txBody>
          <a:bodyPr wrap="square" anchor="ctr">
            <a:spAutoFit/>
          </a:bodyPr>
          <a:lstStyle/>
          <a:p>
            <a:pPr lvl="0">
              <a:buClr>
                <a:srgbClr val="1E4358"/>
              </a:buClr>
              <a:buSzPct val="80000"/>
            </a:pPr>
            <a:r>
              <a:rPr lang="hu-HU" sz="4000" b="1" i="1" baseline="30000" dirty="0">
                <a:solidFill>
                  <a:srgbClr val="1E4358"/>
                </a:solidFill>
              </a:rPr>
              <a:t>Gyorsabb hűtés </a:t>
            </a:r>
          </a:p>
          <a:p>
            <a:pPr lvl="0">
              <a:buClr>
                <a:srgbClr val="1E4358"/>
              </a:buClr>
              <a:buSzPct val="80000"/>
            </a:pPr>
            <a:endParaRPr lang="hu-HU" sz="4000" b="1" i="1" baseline="30000" dirty="0">
              <a:solidFill>
                <a:srgbClr val="1E4358"/>
              </a:solidFill>
            </a:endParaRPr>
          </a:p>
          <a:p>
            <a:pPr lvl="0">
              <a:buClr>
                <a:srgbClr val="1E4358"/>
              </a:buClr>
              <a:buSzPct val="80000"/>
            </a:pPr>
            <a:r>
              <a:rPr lang="hu-HU" sz="4000" b="1" i="1" baseline="30000" dirty="0">
                <a:solidFill>
                  <a:srgbClr val="1E4358"/>
                </a:solidFill>
              </a:rPr>
              <a:t>Egyszerűbb porciózás</a:t>
            </a:r>
          </a:p>
          <a:p>
            <a:pPr lvl="0">
              <a:buClr>
                <a:srgbClr val="1E4358"/>
              </a:buClr>
              <a:buSzPct val="80000"/>
            </a:pPr>
            <a:endParaRPr lang="hu-HU" sz="4000" b="1" i="1" baseline="30000" dirty="0">
              <a:solidFill>
                <a:srgbClr val="1E4358"/>
              </a:solidFill>
            </a:endParaRPr>
          </a:p>
          <a:p>
            <a:pPr lvl="0">
              <a:buClr>
                <a:srgbClr val="1E4358"/>
              </a:buClr>
              <a:buSzPct val="80000"/>
            </a:pPr>
            <a:r>
              <a:rPr lang="hu-HU" sz="4000" b="1" i="1" baseline="30000" dirty="0">
                <a:solidFill>
                  <a:srgbClr val="1E4358"/>
                </a:solidFill>
              </a:rPr>
              <a:t>Útrakész</a:t>
            </a:r>
          </a:p>
        </p:txBody>
      </p:sp>
      <p:pic>
        <p:nvPicPr>
          <p:cNvPr id="13" name="Picture 3" descr="C:\Users\Karolina\Creative Cloud Files\SZK\écsó_ovis program\ppt\Mese habbal ppt\mese habbal ppt képek\Huto.png"/>
          <p:cNvPicPr>
            <a:picLocks noChangeAspect="1" noChangeArrowheads="1"/>
          </p:cNvPicPr>
          <p:nvPr/>
        </p:nvPicPr>
        <p:blipFill>
          <a:blip r:embed="rId3" cstate="print"/>
          <a:srcRect l="24233" t="19322" r="23948" b="18612"/>
          <a:stretch>
            <a:fillRect/>
          </a:stretch>
        </p:blipFill>
        <p:spPr bwMode="auto">
          <a:xfrm>
            <a:off x="7086600" y="1089055"/>
            <a:ext cx="4163483" cy="4986770"/>
          </a:xfrm>
          <a:prstGeom prst="rect">
            <a:avLst/>
          </a:prstGeom>
          <a:noFill/>
        </p:spPr>
      </p:pic>
      <p:pic>
        <p:nvPicPr>
          <p:cNvPr id="14" name="Kép 13"/>
          <p:cNvPicPr>
            <a:picLocks noChangeAspect="1"/>
          </p:cNvPicPr>
          <p:nvPr/>
        </p:nvPicPr>
        <p:blipFill>
          <a:blip r:embed="rId4" cstate="print"/>
          <a:srcRect/>
          <a:stretch>
            <a:fillRect/>
          </a:stretch>
        </p:blipFill>
        <p:spPr bwMode="auto">
          <a:xfrm>
            <a:off x="8769170" y="1582723"/>
            <a:ext cx="994846" cy="543057"/>
          </a:xfrm>
          <a:prstGeom prst="rect">
            <a:avLst/>
          </a:prstGeom>
          <a:noFill/>
          <a:ln w="9525">
            <a:noFill/>
            <a:miter lim="800000"/>
            <a:headEnd/>
            <a:tailEnd/>
          </a:ln>
        </p:spPr>
      </p:pic>
      <p:pic>
        <p:nvPicPr>
          <p:cNvPr id="18" name="Kép 13"/>
          <p:cNvPicPr>
            <a:picLocks noChangeAspect="1"/>
          </p:cNvPicPr>
          <p:nvPr/>
        </p:nvPicPr>
        <p:blipFill>
          <a:blip r:embed="rId5" cstate="print"/>
          <a:srcRect/>
          <a:stretch>
            <a:fillRect/>
          </a:stretch>
        </p:blipFill>
        <p:spPr bwMode="auto">
          <a:xfrm>
            <a:off x="7845422" y="2928630"/>
            <a:ext cx="860496" cy="472695"/>
          </a:xfrm>
          <a:prstGeom prst="rect">
            <a:avLst/>
          </a:prstGeom>
          <a:noFill/>
          <a:ln w="9525">
            <a:noFill/>
            <a:miter lim="800000"/>
            <a:headEnd/>
            <a:tailEnd/>
          </a:ln>
        </p:spPr>
      </p:pic>
      <p:pic>
        <p:nvPicPr>
          <p:cNvPr id="28" name="Picture 18" descr="https://cdn.pixabay.com/photo/2012/04/13/12/46/button-32259__34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464"/>
          <a:stretch/>
        </p:blipFill>
        <p:spPr bwMode="auto">
          <a:xfrm>
            <a:off x="2631156" y="2190279"/>
            <a:ext cx="498300" cy="5029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https://cdn.pixabay.com/photo/2012/04/13/12/46/button-32259__34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464"/>
          <a:stretch/>
        </p:blipFill>
        <p:spPr bwMode="auto">
          <a:xfrm>
            <a:off x="2631156" y="3666982"/>
            <a:ext cx="498300" cy="5029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https://cdn.pixabay.com/photo/2012/04/13/12/46/button-32259__34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464"/>
          <a:stretch/>
        </p:blipFill>
        <p:spPr bwMode="auto">
          <a:xfrm>
            <a:off x="2631156" y="2928630"/>
            <a:ext cx="498300" cy="5029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C:\Users\Karolina\Creative Cloud Files\SZK\écsó_ovis program\ppt\Mese habbal ppt\mese habbal ppt képek\Mara1.png"/>
          <p:cNvPicPr>
            <a:picLocks noChangeAspect="1" noChangeArrowheads="1"/>
          </p:cNvPicPr>
          <p:nvPr/>
        </p:nvPicPr>
        <p:blipFill>
          <a:blip r:embed="rId7" cstate="print"/>
          <a:srcRect l="43323" t="31024" r="30616" b="11799"/>
          <a:stretch>
            <a:fillRect/>
          </a:stretch>
        </p:blipFill>
        <p:spPr bwMode="auto">
          <a:xfrm>
            <a:off x="10325236" y="2400299"/>
            <a:ext cx="1670778" cy="3665737"/>
          </a:xfrm>
          <a:prstGeom prst="rect">
            <a:avLst/>
          </a:prstGeom>
          <a:noFill/>
        </p:spPr>
      </p:pic>
      <p:pic>
        <p:nvPicPr>
          <p:cNvPr id="26" name="Picture 9" descr="C:\Users\szemank\Creative Cloud Files\SZK\écsó_ovis program\ppt\ppt 1-6\képek\Asset 7.png">
            <a:extLst>
              <a:ext uri="{FF2B5EF4-FFF2-40B4-BE49-F238E27FC236}">
                <a16:creationId xmlns:a16="http://schemas.microsoft.com/office/drawing/2014/main" id="{95B11CFD-ABB7-4571-84CA-014052E3F504}"/>
              </a:ext>
            </a:extLst>
          </p:cNvPr>
          <p:cNvPicPr>
            <a:picLocks noChangeAspect="1" noChangeArrowheads="1"/>
          </p:cNvPicPr>
          <p:nvPr/>
        </p:nvPicPr>
        <p:blipFill>
          <a:blip r:embed="rId8" cstate="print"/>
          <a:srcRect/>
          <a:stretch>
            <a:fillRect/>
          </a:stretch>
        </p:blipFill>
        <p:spPr bwMode="auto">
          <a:xfrm>
            <a:off x="8026819" y="2341809"/>
            <a:ext cx="481151" cy="388937"/>
          </a:xfrm>
          <a:prstGeom prst="rect">
            <a:avLst/>
          </a:prstGeom>
          <a:noFill/>
        </p:spPr>
      </p:pic>
      <p:pic>
        <p:nvPicPr>
          <p:cNvPr id="27" name="Picture 6" descr="C:\Users\szemank\Creative Cloud Files\SZK\écsó_ovis program\ppt\ppt 1-6\képek\Asset 4.png">
            <a:extLst>
              <a:ext uri="{FF2B5EF4-FFF2-40B4-BE49-F238E27FC236}">
                <a16:creationId xmlns:a16="http://schemas.microsoft.com/office/drawing/2014/main" id="{79C46CE3-2A29-456E-83FE-9A9878477F20}"/>
              </a:ext>
            </a:extLst>
          </p:cNvPr>
          <p:cNvPicPr>
            <a:picLocks noChangeAspect="1" noChangeArrowheads="1"/>
          </p:cNvPicPr>
          <p:nvPr/>
        </p:nvPicPr>
        <p:blipFill>
          <a:blip r:embed="rId9" cstate="print"/>
          <a:srcRect/>
          <a:stretch>
            <a:fillRect/>
          </a:stretch>
        </p:blipFill>
        <p:spPr bwMode="auto">
          <a:xfrm>
            <a:off x="7894430" y="1683020"/>
            <a:ext cx="898760" cy="388938"/>
          </a:xfrm>
          <a:prstGeom prst="rect">
            <a:avLst/>
          </a:prstGeom>
          <a:noFill/>
        </p:spPr>
      </p:pic>
      <p:pic>
        <p:nvPicPr>
          <p:cNvPr id="31" name="Picture 11" descr="C:\Users\szemank\Creative Cloud Files\SZK\écsó_ovis program\ppt\ppt 1-6\képek\Asset 9.png">
            <a:extLst>
              <a:ext uri="{FF2B5EF4-FFF2-40B4-BE49-F238E27FC236}">
                <a16:creationId xmlns:a16="http://schemas.microsoft.com/office/drawing/2014/main" id="{A634ED2B-6384-47ED-B2AD-1F5AC2CC0704}"/>
              </a:ext>
            </a:extLst>
          </p:cNvPr>
          <p:cNvPicPr>
            <a:picLocks noChangeAspect="1" noChangeArrowheads="1"/>
          </p:cNvPicPr>
          <p:nvPr/>
        </p:nvPicPr>
        <p:blipFill>
          <a:blip r:embed="rId10" cstate="print"/>
          <a:srcRect/>
          <a:stretch>
            <a:fillRect/>
          </a:stretch>
        </p:blipFill>
        <p:spPr bwMode="auto">
          <a:xfrm>
            <a:off x="8769170" y="2985272"/>
            <a:ext cx="761311" cy="388937"/>
          </a:xfrm>
          <a:prstGeom prst="rect">
            <a:avLst/>
          </a:prstGeom>
          <a:noFill/>
        </p:spPr>
      </p:pic>
      <p:pic>
        <p:nvPicPr>
          <p:cNvPr id="32" name="Picture 8" descr="C:\Users\szemank\Creative Cloud Files\SZK\écsó_ovis program\ppt\ppt 1-6\képek\Asset 6.png">
            <a:extLst>
              <a:ext uri="{FF2B5EF4-FFF2-40B4-BE49-F238E27FC236}">
                <a16:creationId xmlns:a16="http://schemas.microsoft.com/office/drawing/2014/main" id="{0E0CDE59-5B16-4BF5-90BF-08BF83FB12BF}"/>
              </a:ext>
            </a:extLst>
          </p:cNvPr>
          <p:cNvPicPr>
            <a:picLocks noChangeAspect="1" noChangeArrowheads="1"/>
          </p:cNvPicPr>
          <p:nvPr/>
        </p:nvPicPr>
        <p:blipFill>
          <a:blip r:embed="rId11" cstate="print"/>
          <a:srcRect/>
          <a:stretch>
            <a:fillRect/>
          </a:stretch>
        </p:blipFill>
        <p:spPr bwMode="auto">
          <a:xfrm>
            <a:off x="8706566" y="2252763"/>
            <a:ext cx="781640" cy="441808"/>
          </a:xfrm>
          <a:prstGeom prst="rect">
            <a:avLst/>
          </a:prstGeom>
          <a:noFill/>
        </p:spPr>
      </p:pic>
    </p:spTree>
    <p:extLst>
      <p:ext uri="{BB962C8B-B14F-4D97-AF65-F5344CB8AC3E}">
        <p14:creationId xmlns:p14="http://schemas.microsoft.com/office/powerpoint/2010/main" val="16236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4</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Címkézd fel!</a:t>
            </a:r>
          </a:p>
        </p:txBody>
      </p:sp>
      <p:sp>
        <p:nvSpPr>
          <p:cNvPr id="22" name="Szövegdoboz 21"/>
          <p:cNvSpPr txBox="1"/>
          <p:nvPr/>
        </p:nvSpPr>
        <p:spPr>
          <a:xfrm>
            <a:off x="239488" y="2716212"/>
            <a:ext cx="1817914" cy="461665"/>
          </a:xfrm>
          <a:prstGeom prst="rect">
            <a:avLst/>
          </a:prstGeom>
          <a:noFill/>
        </p:spPr>
        <p:txBody>
          <a:bodyPr wrap="square" rtlCol="0">
            <a:spAutoFit/>
          </a:bodyPr>
          <a:lstStyle/>
          <a:p>
            <a:pPr algn="r"/>
            <a:r>
              <a:rPr lang="hu-HU" sz="3600" b="1" i="1" baseline="30000" dirty="0"/>
              <a:t>Rendrakás</a:t>
            </a:r>
          </a:p>
        </p:txBody>
      </p:sp>
      <p:sp>
        <p:nvSpPr>
          <p:cNvPr id="8" name="Szövegdoboz 7"/>
          <p:cNvSpPr txBox="1"/>
          <p:nvPr/>
        </p:nvSpPr>
        <p:spPr>
          <a:xfrm>
            <a:off x="2286001" y="933145"/>
            <a:ext cx="9905999" cy="523220"/>
          </a:xfrm>
          <a:prstGeom prst="rect">
            <a:avLst/>
          </a:prstGeom>
          <a:noFill/>
        </p:spPr>
        <p:txBody>
          <a:bodyPr wrap="square" rtlCol="0">
            <a:spAutoFit/>
          </a:bodyPr>
          <a:lstStyle/>
          <a:p>
            <a:pPr algn="ctr"/>
            <a:r>
              <a:rPr lang="hu-HU" sz="2800" b="1" i="1" dirty="0"/>
              <a:t>Címkézd fel!</a:t>
            </a:r>
          </a:p>
        </p:txBody>
      </p:sp>
      <p:sp>
        <p:nvSpPr>
          <p:cNvPr id="15" name="Szövegdoboz 14"/>
          <p:cNvSpPr txBox="1"/>
          <p:nvPr/>
        </p:nvSpPr>
        <p:spPr>
          <a:xfrm>
            <a:off x="2579914" y="6357257"/>
            <a:ext cx="6553200" cy="379591"/>
          </a:xfrm>
          <a:prstGeom prst="rect">
            <a:avLst/>
          </a:prstGeom>
          <a:noFill/>
        </p:spPr>
        <p:txBody>
          <a:bodyPr wrap="square" rtlCol="0" anchor="ctr">
            <a:spAutoFit/>
          </a:bodyPr>
          <a:lstStyle/>
          <a:p>
            <a:r>
              <a:rPr lang="hu-HU" sz="2800" b="1" i="1" baseline="30000" dirty="0">
                <a:solidFill>
                  <a:schemeClr val="bg1"/>
                </a:solidFill>
              </a:rPr>
              <a:t>Rendrakás</a:t>
            </a:r>
          </a:p>
        </p:txBody>
      </p:sp>
      <p:grpSp>
        <p:nvGrpSpPr>
          <p:cNvPr id="31" name="Csoportba foglalás 30"/>
          <p:cNvGrpSpPr/>
          <p:nvPr/>
        </p:nvGrpSpPr>
        <p:grpSpPr>
          <a:xfrm>
            <a:off x="3162300" y="1397489"/>
            <a:ext cx="6781801" cy="4221135"/>
            <a:chOff x="2705100" y="1397489"/>
            <a:chExt cx="6781801" cy="4221135"/>
          </a:xfrm>
        </p:grpSpPr>
        <p:pic>
          <p:nvPicPr>
            <p:cNvPr id="13" name="Picture 3" descr="C:\Users\Karolina\Creative Cloud Files\SZK\écsó_ovis program\ppt\Mese habbal ppt\mese habbal ppt képek\Huto.png"/>
            <p:cNvPicPr>
              <a:picLocks noChangeAspect="1" noChangeArrowheads="1"/>
            </p:cNvPicPr>
            <p:nvPr/>
          </p:nvPicPr>
          <p:blipFill>
            <a:blip r:embed="rId3" cstate="print"/>
            <a:srcRect l="24233" t="19322" r="23948" b="18612"/>
            <a:stretch>
              <a:fillRect/>
            </a:stretch>
          </p:blipFill>
          <p:spPr bwMode="auto">
            <a:xfrm>
              <a:off x="5962651" y="1397489"/>
              <a:ext cx="3524250" cy="4221135"/>
            </a:xfrm>
            <a:prstGeom prst="rect">
              <a:avLst/>
            </a:prstGeom>
            <a:noFill/>
          </p:spPr>
        </p:pic>
        <p:pic>
          <p:nvPicPr>
            <p:cNvPr id="1029" name="Picture 5" descr="C:\Users\szemank\Creative Cloud Files\SZK\écsó_ovis program\ppt\ppt 1-6\képek\box4.png"/>
            <p:cNvPicPr>
              <a:picLocks noChangeAspect="1" noChangeArrowheads="1"/>
            </p:cNvPicPr>
            <p:nvPr/>
          </p:nvPicPr>
          <p:blipFill>
            <a:blip r:embed="rId4" cstate="print"/>
            <a:srcRect/>
            <a:stretch>
              <a:fillRect/>
            </a:stretch>
          </p:blipFill>
          <p:spPr bwMode="auto">
            <a:xfrm>
              <a:off x="7645400" y="2899304"/>
              <a:ext cx="584200" cy="410634"/>
            </a:xfrm>
            <a:prstGeom prst="rect">
              <a:avLst/>
            </a:prstGeom>
            <a:noFill/>
          </p:spPr>
        </p:pic>
        <p:pic>
          <p:nvPicPr>
            <p:cNvPr id="1030" name="Picture 6" descr="C:\Users\szemank\Creative Cloud Files\SZK\écsó_ovis program\ppt\ppt 1-6\képek\Asset 4.png"/>
            <p:cNvPicPr>
              <a:picLocks noChangeAspect="1" noChangeArrowheads="1"/>
            </p:cNvPicPr>
            <p:nvPr/>
          </p:nvPicPr>
          <p:blipFill>
            <a:blip r:embed="rId5" cstate="print"/>
            <a:srcRect/>
            <a:stretch>
              <a:fillRect/>
            </a:stretch>
          </p:blipFill>
          <p:spPr bwMode="auto">
            <a:xfrm>
              <a:off x="6629400" y="1823982"/>
              <a:ext cx="939241" cy="406456"/>
            </a:xfrm>
            <a:prstGeom prst="rect">
              <a:avLst/>
            </a:prstGeom>
            <a:noFill/>
          </p:spPr>
        </p:pic>
        <p:pic>
          <p:nvPicPr>
            <p:cNvPr id="1032" name="Picture 8" descr="C:\Users\szemank\Creative Cloud Files\SZK\écsó_ovis program\ppt\ppt 1-6\képek\Asset 6.png"/>
            <p:cNvPicPr>
              <a:picLocks noChangeAspect="1" noChangeArrowheads="1"/>
            </p:cNvPicPr>
            <p:nvPr/>
          </p:nvPicPr>
          <p:blipFill>
            <a:blip r:embed="rId6" cstate="print"/>
            <a:srcRect/>
            <a:stretch>
              <a:fillRect/>
            </a:stretch>
          </p:blipFill>
          <p:spPr bwMode="auto">
            <a:xfrm>
              <a:off x="7346950" y="2323744"/>
              <a:ext cx="711200" cy="401993"/>
            </a:xfrm>
            <a:prstGeom prst="rect">
              <a:avLst/>
            </a:prstGeom>
            <a:noFill/>
          </p:spPr>
        </p:pic>
        <p:pic>
          <p:nvPicPr>
            <p:cNvPr id="1035" name="Picture 11" descr="C:\Users\szemank\Creative Cloud Files\SZK\écsó_ovis program\ppt\ppt 1-6\képek\Asset 9.png"/>
            <p:cNvPicPr>
              <a:picLocks noChangeAspect="1" noChangeArrowheads="1"/>
            </p:cNvPicPr>
            <p:nvPr/>
          </p:nvPicPr>
          <p:blipFill>
            <a:blip r:embed="rId7" cstate="print"/>
            <a:srcRect/>
            <a:stretch>
              <a:fillRect/>
            </a:stretch>
          </p:blipFill>
          <p:spPr bwMode="auto">
            <a:xfrm>
              <a:off x="6661150" y="2859658"/>
              <a:ext cx="1005678" cy="513779"/>
            </a:xfrm>
            <a:prstGeom prst="rect">
              <a:avLst/>
            </a:prstGeom>
            <a:noFill/>
          </p:spPr>
        </p:pic>
        <p:sp>
          <p:nvSpPr>
            <p:cNvPr id="24" name="Lekerekített téglalap 23"/>
            <p:cNvSpPr/>
            <p:nvPr/>
          </p:nvSpPr>
          <p:spPr>
            <a:xfrm>
              <a:off x="2705100" y="1924050"/>
              <a:ext cx="2667000" cy="1066800"/>
            </a:xfrm>
            <a:prstGeom prst="roundRect">
              <a:avLst/>
            </a:prstGeom>
            <a:solidFill>
              <a:srgbClr val="BED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3200" i="1" dirty="0"/>
                <a:t>Hús</a:t>
              </a:r>
            </a:p>
            <a:p>
              <a:r>
                <a:rPr lang="hu-HU" sz="3200" i="1" dirty="0"/>
                <a:t>2021.09.13</a:t>
              </a:r>
              <a:endParaRPr lang="hu-HU" sz="3200" dirty="0">
                <a:solidFill>
                  <a:srgbClr val="1E4358"/>
                </a:solidFill>
              </a:endParaRPr>
            </a:p>
          </p:txBody>
        </p:sp>
        <p:sp>
          <p:nvSpPr>
            <p:cNvPr id="25" name="Lekerekített téglalap 24"/>
            <p:cNvSpPr/>
            <p:nvPr/>
          </p:nvSpPr>
          <p:spPr>
            <a:xfrm>
              <a:off x="2705100" y="3905250"/>
              <a:ext cx="2667000" cy="1066800"/>
            </a:xfrm>
            <a:prstGeom prst="roundRect">
              <a:avLst/>
            </a:prstGeom>
            <a:solidFill>
              <a:srgbClr val="BED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3200" i="1" dirty="0"/>
                <a:t>Húsleves </a:t>
              </a:r>
            </a:p>
            <a:p>
              <a:r>
                <a:rPr lang="hu-HU" sz="3200" i="1" dirty="0"/>
                <a:t>2021.09.13</a:t>
              </a:r>
              <a:endParaRPr lang="hu-HU" sz="3200" dirty="0">
                <a:solidFill>
                  <a:srgbClr val="1E4358"/>
                </a:solidFill>
              </a:endParaRPr>
            </a:p>
          </p:txBody>
        </p:sp>
        <p:sp>
          <p:nvSpPr>
            <p:cNvPr id="29" name="Jobbra nyíl 28"/>
            <p:cNvSpPr/>
            <p:nvPr/>
          </p:nvSpPr>
          <p:spPr>
            <a:xfrm rot="20737873">
              <a:off x="5524500" y="2152650"/>
              <a:ext cx="1390650" cy="266700"/>
            </a:xfrm>
            <a:prstGeom prst="rightArrow">
              <a:avLst/>
            </a:prstGeom>
            <a:solidFill>
              <a:srgbClr val="1E4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Lekerekített téglalap 32"/>
            <p:cNvSpPr/>
            <p:nvPr/>
          </p:nvSpPr>
          <p:spPr>
            <a:xfrm>
              <a:off x="6932711" y="1954860"/>
              <a:ext cx="430198" cy="188181"/>
            </a:xfrm>
            <a:prstGeom prst="roundRect">
              <a:avLst/>
            </a:prstGeom>
            <a:solidFill>
              <a:srgbClr val="BED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sz="1000" dirty="0">
                <a:solidFill>
                  <a:srgbClr val="1E4358"/>
                </a:solidFill>
              </a:endParaRPr>
            </a:p>
          </p:txBody>
        </p:sp>
        <p:pic>
          <p:nvPicPr>
            <p:cNvPr id="1036" name="Picture 12" descr="C:\Users\szemank\Creative Cloud Files\SZK\écsó_ovis program\ppt\ppt 1-6\képek\leves.png"/>
            <p:cNvPicPr>
              <a:picLocks noChangeAspect="1" noChangeArrowheads="1"/>
            </p:cNvPicPr>
            <p:nvPr/>
          </p:nvPicPr>
          <p:blipFill>
            <a:blip r:embed="rId8" cstate="print"/>
            <a:srcRect/>
            <a:stretch>
              <a:fillRect/>
            </a:stretch>
          </p:blipFill>
          <p:spPr bwMode="auto">
            <a:xfrm>
              <a:off x="6695059" y="4185417"/>
              <a:ext cx="704375" cy="710433"/>
            </a:xfrm>
            <a:prstGeom prst="rect">
              <a:avLst/>
            </a:prstGeom>
            <a:noFill/>
          </p:spPr>
        </p:pic>
        <p:sp>
          <p:nvSpPr>
            <p:cNvPr id="35" name="Lekerekített téglalap 34"/>
            <p:cNvSpPr/>
            <p:nvPr/>
          </p:nvSpPr>
          <p:spPr>
            <a:xfrm>
              <a:off x="7498579" y="2504825"/>
              <a:ext cx="430198" cy="188181"/>
            </a:xfrm>
            <a:prstGeom prst="roundRect">
              <a:avLst/>
            </a:prstGeom>
            <a:solidFill>
              <a:srgbClr val="BED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sz="1000" dirty="0">
                <a:solidFill>
                  <a:srgbClr val="1E4358"/>
                </a:solidFill>
              </a:endParaRPr>
            </a:p>
          </p:txBody>
        </p:sp>
        <p:sp>
          <p:nvSpPr>
            <p:cNvPr id="36" name="Lekerekített téglalap 35"/>
            <p:cNvSpPr/>
            <p:nvPr/>
          </p:nvSpPr>
          <p:spPr>
            <a:xfrm>
              <a:off x="6814766" y="3009834"/>
              <a:ext cx="675362" cy="295423"/>
            </a:xfrm>
            <a:prstGeom prst="roundRect">
              <a:avLst/>
            </a:prstGeom>
            <a:solidFill>
              <a:srgbClr val="BED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sz="1000" dirty="0">
                <a:solidFill>
                  <a:srgbClr val="1E4358"/>
                </a:solidFill>
              </a:endParaRPr>
            </a:p>
          </p:txBody>
        </p:sp>
        <p:sp>
          <p:nvSpPr>
            <p:cNvPr id="37" name="Lekerekített téglalap 36"/>
            <p:cNvSpPr/>
            <p:nvPr/>
          </p:nvSpPr>
          <p:spPr>
            <a:xfrm>
              <a:off x="7808681" y="3138516"/>
              <a:ext cx="253942" cy="111082"/>
            </a:xfrm>
            <a:prstGeom prst="roundRect">
              <a:avLst/>
            </a:prstGeom>
            <a:solidFill>
              <a:srgbClr val="BED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sz="1000" dirty="0">
                <a:solidFill>
                  <a:srgbClr val="1E4358"/>
                </a:solidFill>
              </a:endParaRPr>
            </a:p>
          </p:txBody>
        </p:sp>
        <p:sp>
          <p:nvSpPr>
            <p:cNvPr id="38" name="Lekerekített téglalap 37"/>
            <p:cNvSpPr/>
            <p:nvPr/>
          </p:nvSpPr>
          <p:spPr>
            <a:xfrm>
              <a:off x="7776874" y="2956726"/>
              <a:ext cx="142625" cy="62284"/>
            </a:xfrm>
            <a:prstGeom prst="roundRect">
              <a:avLst/>
            </a:prstGeom>
            <a:solidFill>
              <a:srgbClr val="BED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sz="1000" dirty="0">
                <a:solidFill>
                  <a:srgbClr val="1E4358"/>
                </a:solidFill>
              </a:endParaRPr>
            </a:p>
          </p:txBody>
        </p:sp>
        <p:sp>
          <p:nvSpPr>
            <p:cNvPr id="40" name="Lekerekített téglalap 39"/>
            <p:cNvSpPr/>
            <p:nvPr/>
          </p:nvSpPr>
          <p:spPr>
            <a:xfrm>
              <a:off x="6840194" y="4484451"/>
              <a:ext cx="430198" cy="283845"/>
            </a:xfrm>
            <a:prstGeom prst="roundRect">
              <a:avLst/>
            </a:prstGeom>
            <a:solidFill>
              <a:srgbClr val="BED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sz="1000" dirty="0">
                <a:solidFill>
                  <a:srgbClr val="1E4358"/>
                </a:solidFill>
              </a:endParaRPr>
            </a:p>
          </p:txBody>
        </p:sp>
        <p:sp>
          <p:nvSpPr>
            <p:cNvPr id="41" name="Jobbra nyíl 40"/>
            <p:cNvSpPr/>
            <p:nvPr/>
          </p:nvSpPr>
          <p:spPr>
            <a:xfrm rot="18942285">
              <a:off x="5186899" y="3195419"/>
              <a:ext cx="1822802" cy="266700"/>
            </a:xfrm>
            <a:prstGeom prst="rightArrow">
              <a:avLst/>
            </a:prstGeom>
            <a:solidFill>
              <a:srgbClr val="1E4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Jobbra nyíl 41"/>
            <p:cNvSpPr/>
            <p:nvPr/>
          </p:nvSpPr>
          <p:spPr>
            <a:xfrm>
              <a:off x="5734049" y="4414619"/>
              <a:ext cx="780351" cy="214531"/>
            </a:xfrm>
            <a:prstGeom prst="rightArrow">
              <a:avLst/>
            </a:prstGeom>
            <a:solidFill>
              <a:srgbClr val="1E4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45" name="Picture 12" descr="C:\Users\szemank\Creative Cloud Files\SZK\écsó_ovis program\ppt\ppt 1-6\képek\leves.png"/>
            <p:cNvPicPr>
              <a:picLocks noChangeAspect="1" noChangeArrowheads="1"/>
            </p:cNvPicPr>
            <p:nvPr/>
          </p:nvPicPr>
          <p:blipFill>
            <a:blip r:embed="rId8" cstate="print"/>
            <a:srcRect/>
            <a:stretch>
              <a:fillRect/>
            </a:stretch>
          </p:blipFill>
          <p:spPr bwMode="auto">
            <a:xfrm>
              <a:off x="6714109" y="2282652"/>
              <a:ext cx="791591" cy="479598"/>
            </a:xfrm>
            <a:prstGeom prst="rect">
              <a:avLst/>
            </a:prstGeom>
            <a:noFill/>
          </p:spPr>
        </p:pic>
        <p:sp>
          <p:nvSpPr>
            <p:cNvPr id="46" name="Lekerekített téglalap 45"/>
            <p:cNvSpPr/>
            <p:nvPr/>
          </p:nvSpPr>
          <p:spPr>
            <a:xfrm>
              <a:off x="6934200" y="2476740"/>
              <a:ext cx="457200" cy="171210"/>
            </a:xfrm>
            <a:prstGeom prst="roundRect">
              <a:avLst/>
            </a:prstGeom>
            <a:solidFill>
              <a:srgbClr val="BED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sz="1000" dirty="0">
                <a:solidFill>
                  <a:srgbClr val="1E4358"/>
                </a:solidFill>
              </a:endParaRPr>
            </a:p>
          </p:txBody>
        </p:sp>
      </p:grpSp>
      <p:sp>
        <p:nvSpPr>
          <p:cNvPr id="30" name="Szövegdoboz 29"/>
          <p:cNvSpPr txBox="1"/>
          <p:nvPr/>
        </p:nvSpPr>
        <p:spPr>
          <a:xfrm>
            <a:off x="2286001" y="5600395"/>
            <a:ext cx="9905999" cy="523220"/>
          </a:xfrm>
          <a:prstGeom prst="rect">
            <a:avLst/>
          </a:prstGeom>
          <a:noFill/>
        </p:spPr>
        <p:txBody>
          <a:bodyPr wrap="square" rtlCol="0">
            <a:spAutoFit/>
          </a:bodyPr>
          <a:lstStyle/>
          <a:p>
            <a:pPr algn="ctr"/>
            <a:r>
              <a:rPr lang="hu-HU" sz="2800" b="1" i="1" dirty="0"/>
              <a:t>Név és készítés dátuma</a:t>
            </a:r>
          </a:p>
        </p:txBody>
      </p:sp>
    </p:spTree>
    <p:extLst>
      <p:ext uri="{BB962C8B-B14F-4D97-AF65-F5344CB8AC3E}">
        <p14:creationId xmlns:p14="http://schemas.microsoft.com/office/powerpoint/2010/main" val="397103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5</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Meddig fogyasztható?</a:t>
            </a:r>
          </a:p>
        </p:txBody>
      </p:sp>
      <p:sp>
        <p:nvSpPr>
          <p:cNvPr id="22" name="Szövegdoboz 21"/>
          <p:cNvSpPr txBox="1"/>
          <p:nvPr/>
        </p:nvSpPr>
        <p:spPr>
          <a:xfrm>
            <a:off x="239488" y="2716212"/>
            <a:ext cx="1817914" cy="461665"/>
          </a:xfrm>
          <a:prstGeom prst="rect">
            <a:avLst/>
          </a:prstGeom>
          <a:noFill/>
        </p:spPr>
        <p:txBody>
          <a:bodyPr wrap="square" rtlCol="0">
            <a:spAutoFit/>
          </a:bodyPr>
          <a:lstStyle/>
          <a:p>
            <a:pPr algn="r"/>
            <a:r>
              <a:rPr lang="hu-HU" sz="3600" b="1" i="1" baseline="30000" dirty="0"/>
              <a:t>Rendrakás</a:t>
            </a:r>
          </a:p>
        </p:txBody>
      </p:sp>
      <p:sp>
        <p:nvSpPr>
          <p:cNvPr id="8" name="Szövegdoboz 7"/>
          <p:cNvSpPr txBox="1"/>
          <p:nvPr/>
        </p:nvSpPr>
        <p:spPr>
          <a:xfrm>
            <a:off x="2286001" y="933145"/>
            <a:ext cx="9905999" cy="523220"/>
          </a:xfrm>
          <a:prstGeom prst="rect">
            <a:avLst/>
          </a:prstGeom>
          <a:noFill/>
        </p:spPr>
        <p:txBody>
          <a:bodyPr wrap="square" rtlCol="0">
            <a:spAutoFit/>
          </a:bodyPr>
          <a:lstStyle/>
          <a:p>
            <a:pPr algn="ctr"/>
            <a:r>
              <a:rPr lang="hu-HU" sz="2800" b="1" i="1" dirty="0"/>
              <a:t>Étel jellege határozza meg</a:t>
            </a:r>
          </a:p>
        </p:txBody>
      </p:sp>
      <p:sp>
        <p:nvSpPr>
          <p:cNvPr id="15" name="Szövegdoboz 14"/>
          <p:cNvSpPr txBox="1"/>
          <p:nvPr/>
        </p:nvSpPr>
        <p:spPr>
          <a:xfrm>
            <a:off x="2579914" y="6357257"/>
            <a:ext cx="6553200" cy="379591"/>
          </a:xfrm>
          <a:prstGeom prst="rect">
            <a:avLst/>
          </a:prstGeom>
          <a:noFill/>
        </p:spPr>
        <p:txBody>
          <a:bodyPr wrap="square" rtlCol="0" anchor="ctr">
            <a:spAutoFit/>
          </a:bodyPr>
          <a:lstStyle/>
          <a:p>
            <a:pPr>
              <a:tabLst>
                <a:tab pos="4303713" algn="l"/>
              </a:tabLst>
            </a:pPr>
            <a:r>
              <a:rPr lang="hu-HU" sz="2800" b="1" i="1" baseline="30000" dirty="0">
                <a:solidFill>
                  <a:schemeClr val="bg1"/>
                </a:solidFill>
              </a:rPr>
              <a:t>Rendrakás</a:t>
            </a:r>
          </a:p>
        </p:txBody>
      </p:sp>
      <p:pic>
        <p:nvPicPr>
          <p:cNvPr id="13" name="Picture 3" descr="C:\Users\Karolina\Creative Cloud Files\SZK\écsó_ovis program\ppt\Mese habbal ppt\mese habbal ppt képek\Huto.png"/>
          <p:cNvPicPr>
            <a:picLocks noChangeAspect="1" noChangeArrowheads="1"/>
          </p:cNvPicPr>
          <p:nvPr/>
        </p:nvPicPr>
        <p:blipFill>
          <a:blip r:embed="rId3" cstate="print"/>
          <a:srcRect l="24233" t="19322" r="23948" b="18612"/>
          <a:stretch>
            <a:fillRect/>
          </a:stretch>
        </p:blipFill>
        <p:spPr bwMode="auto">
          <a:xfrm>
            <a:off x="6229350" y="1657350"/>
            <a:ext cx="1701831" cy="2038350"/>
          </a:xfrm>
          <a:prstGeom prst="rect">
            <a:avLst/>
          </a:prstGeom>
          <a:noFill/>
        </p:spPr>
      </p:pic>
      <p:sp>
        <p:nvSpPr>
          <p:cNvPr id="9" name="Szövegdoboz 8"/>
          <p:cNvSpPr txBox="1"/>
          <p:nvPr/>
        </p:nvSpPr>
        <p:spPr>
          <a:xfrm>
            <a:off x="5791201" y="3028645"/>
            <a:ext cx="2819399" cy="523220"/>
          </a:xfrm>
          <a:prstGeom prst="rect">
            <a:avLst/>
          </a:prstGeom>
          <a:solidFill>
            <a:schemeClr val="bg1"/>
          </a:solidFill>
          <a:effectLst>
            <a:softEdge rad="127000"/>
          </a:effectLst>
        </p:spPr>
        <p:txBody>
          <a:bodyPr wrap="square" rtlCol="0">
            <a:spAutoFit/>
          </a:bodyPr>
          <a:lstStyle/>
          <a:p>
            <a:pPr algn="ctr"/>
            <a:r>
              <a:rPr lang="hu-HU" sz="2800" b="1" i="1" dirty="0">
                <a:solidFill>
                  <a:srgbClr val="1E4358"/>
                </a:solidFill>
              </a:rPr>
              <a:t>Fagyasztás: -18°C</a:t>
            </a:r>
          </a:p>
        </p:txBody>
      </p:sp>
      <p:sp>
        <p:nvSpPr>
          <p:cNvPr id="21" name="Szövegdoboz 20"/>
          <p:cNvSpPr txBox="1"/>
          <p:nvPr/>
        </p:nvSpPr>
        <p:spPr>
          <a:xfrm>
            <a:off x="5715001" y="1999945"/>
            <a:ext cx="2819399" cy="523220"/>
          </a:xfrm>
          <a:prstGeom prst="rect">
            <a:avLst/>
          </a:prstGeom>
          <a:solidFill>
            <a:schemeClr val="bg1"/>
          </a:solidFill>
          <a:effectLst>
            <a:softEdge rad="127000"/>
          </a:effectLst>
        </p:spPr>
        <p:txBody>
          <a:bodyPr wrap="square" rtlCol="0">
            <a:spAutoFit/>
          </a:bodyPr>
          <a:lstStyle/>
          <a:p>
            <a:pPr algn="ctr"/>
            <a:r>
              <a:rPr lang="hu-HU" sz="2800" b="1" i="1" dirty="0">
                <a:solidFill>
                  <a:srgbClr val="1E4358"/>
                </a:solidFill>
              </a:rPr>
              <a:t>Hűtés: 0-5°C </a:t>
            </a:r>
          </a:p>
        </p:txBody>
      </p:sp>
      <p:grpSp>
        <p:nvGrpSpPr>
          <p:cNvPr id="100" name="Csoportba foglalás 99"/>
          <p:cNvGrpSpPr/>
          <p:nvPr/>
        </p:nvGrpSpPr>
        <p:grpSpPr>
          <a:xfrm>
            <a:off x="2247899" y="693013"/>
            <a:ext cx="9944101" cy="4838475"/>
            <a:chOff x="334858" y="572300"/>
            <a:chExt cx="11723809" cy="5313254"/>
          </a:xfrm>
        </p:grpSpPr>
        <p:sp>
          <p:nvSpPr>
            <p:cNvPr id="24" name="Ellipszis 23"/>
            <p:cNvSpPr/>
            <p:nvPr/>
          </p:nvSpPr>
          <p:spPr>
            <a:xfrm>
              <a:off x="8383339" y="4797378"/>
              <a:ext cx="914400" cy="914400"/>
            </a:xfrm>
            <a:prstGeom prst="ellipse">
              <a:avLst/>
            </a:prstGeom>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hu-HU" sz="1400" b="1" dirty="0"/>
                <a:t>3-4 nap</a:t>
              </a:r>
            </a:p>
          </p:txBody>
        </p:sp>
        <p:sp>
          <p:nvSpPr>
            <p:cNvPr id="25" name="Ellipszis 24"/>
            <p:cNvSpPr/>
            <p:nvPr/>
          </p:nvSpPr>
          <p:spPr>
            <a:xfrm>
              <a:off x="10111794" y="3342231"/>
              <a:ext cx="914400" cy="914400"/>
            </a:xfrm>
            <a:prstGeom prst="ellipse">
              <a:avLst/>
            </a:prstGeom>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hu-HU" sz="1400" b="1" dirty="0"/>
                <a:t>1-2 nap</a:t>
              </a:r>
            </a:p>
          </p:txBody>
        </p:sp>
        <p:sp>
          <p:nvSpPr>
            <p:cNvPr id="26" name="Ellipszis 25"/>
            <p:cNvSpPr/>
            <p:nvPr/>
          </p:nvSpPr>
          <p:spPr>
            <a:xfrm>
              <a:off x="5438580" y="4689799"/>
              <a:ext cx="914400" cy="914400"/>
            </a:xfrm>
            <a:prstGeom prst="ellipse">
              <a:avLst/>
            </a:prstGeom>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hu-HU" sz="1400" b="1" dirty="0"/>
                <a:t>5-7 nap</a:t>
              </a:r>
            </a:p>
          </p:txBody>
        </p:sp>
        <p:sp>
          <p:nvSpPr>
            <p:cNvPr id="27" name="Ellipszis 26"/>
            <p:cNvSpPr/>
            <p:nvPr/>
          </p:nvSpPr>
          <p:spPr>
            <a:xfrm>
              <a:off x="3073702" y="4727370"/>
              <a:ext cx="914400" cy="914400"/>
            </a:xfrm>
            <a:prstGeom prst="ellipse">
              <a:avLst/>
            </a:prstGeom>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hu-HU" sz="1400" b="1" dirty="0"/>
                <a:t>2-3 nap</a:t>
              </a:r>
            </a:p>
          </p:txBody>
        </p:sp>
        <p:sp>
          <p:nvSpPr>
            <p:cNvPr id="28" name="Ellipszis 27"/>
            <p:cNvSpPr/>
            <p:nvPr/>
          </p:nvSpPr>
          <p:spPr>
            <a:xfrm>
              <a:off x="334858" y="3956878"/>
              <a:ext cx="914400" cy="914400"/>
            </a:xfrm>
            <a:prstGeom prst="ellipse">
              <a:avLst/>
            </a:prstGeom>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hu-HU" sz="1400" b="1" dirty="0"/>
                <a:t>2-3 nap</a:t>
              </a:r>
            </a:p>
          </p:txBody>
        </p:sp>
        <p:pic>
          <p:nvPicPr>
            <p:cNvPr id="29" name="Picture 2" descr="https://cdn.pixabay.com/photo/2014/04/02/14/03/soup-306021__3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8139" y="788621"/>
              <a:ext cx="1036673" cy="106165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s://cdn.pixabay.com/photo/2013/07/12/17/20/turkey-152050__3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5987" y="2262674"/>
              <a:ext cx="1259009" cy="128547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https://cdn.pixabay.com/photo/2014/12/21/23/56/pasta-576417__3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5766" y="3289686"/>
              <a:ext cx="1524208" cy="76210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https://cdn.pixabay.com/photo/2014/12/22/00/01/pasta-576583__340.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42" t="-19820" r="4798" b="55116"/>
            <a:stretch/>
          </p:blipFill>
          <p:spPr bwMode="auto">
            <a:xfrm rot="357157">
              <a:off x="7101351" y="3794107"/>
              <a:ext cx="1273822" cy="802315"/>
            </a:xfrm>
            <a:prstGeom prst="ellipse">
              <a:avLst/>
            </a:prstGeom>
            <a:noFill/>
            <a:extLst>
              <a:ext uri="{909E8E84-426E-40DD-AFC4-6F175D3DCCD1}">
                <a14:hiddenFill xmlns:a14="http://schemas.microsoft.com/office/drawing/2010/main">
                  <a:solidFill>
                    <a:srgbClr val="FFFFFF"/>
                  </a:solidFill>
                </a14:hiddenFill>
              </a:ext>
            </a:extLst>
          </p:spPr>
        </p:pic>
        <p:pic>
          <p:nvPicPr>
            <p:cNvPr id="44" name="Picture 10" descr="https://cdn.pixabay.com/photo/2014/12/21/23/57/soup-576424__34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6623" y="1478316"/>
              <a:ext cx="1288804" cy="68361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https://cdn.pixabay.com/photo/2013/07/13/09/36/pizza-155771__34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695978">
              <a:off x="2333338" y="3743614"/>
              <a:ext cx="1289943" cy="85660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6" descr="https://cdn.pixabay.com/photo/2013/07/12/14/13/sandwich-148023__3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43730" y="3699511"/>
              <a:ext cx="1189680" cy="1061656"/>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Csoportba foglalás 46"/>
            <p:cNvGrpSpPr/>
            <p:nvPr/>
          </p:nvGrpSpPr>
          <p:grpSpPr>
            <a:xfrm rot="158980">
              <a:off x="5802846" y="3662937"/>
              <a:ext cx="1249030" cy="1060307"/>
              <a:chOff x="7146690" y="392514"/>
              <a:chExt cx="3838575" cy="3238501"/>
            </a:xfrm>
          </p:grpSpPr>
          <p:pic>
            <p:nvPicPr>
              <p:cNvPr id="48" name="Picture 18" descr="https://cdn.pixabay.com/photo/2012/04/05/00/38/egg-25369__340.png"/>
              <p:cNvPicPr>
                <a:picLocks noChangeAspect="1" noChangeArrowheads="1"/>
              </p:cNvPicPr>
              <p:nvPr/>
            </p:nvPicPr>
            <p:blipFill>
              <a:blip r:embed="rId11" cstate="print">
                <a:lum bright="70000" contrast="-70000"/>
                <a:extLst>
                  <a:ext uri="{28A0092B-C50C-407E-A947-70E740481C1C}">
                    <a14:useLocalDpi xmlns:a14="http://schemas.microsoft.com/office/drawing/2010/main" val="0"/>
                  </a:ext>
                </a:extLst>
              </a:blip>
              <a:srcRect/>
              <a:stretch>
                <a:fillRect/>
              </a:stretch>
            </p:blipFill>
            <p:spPr bwMode="auto">
              <a:xfrm>
                <a:off x="7146690" y="392514"/>
                <a:ext cx="3838575" cy="323850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8" descr="https://cdn.pixabay.com/photo/2012/04/05/00/38/egg-25369__340.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5314" t="30196" r="40021" b="29802"/>
              <a:stretch/>
            </p:blipFill>
            <p:spPr bwMode="auto">
              <a:xfrm rot="20391222">
                <a:off x="7573369" y="1629012"/>
                <a:ext cx="1752889" cy="1324405"/>
              </a:xfrm>
              <a:prstGeom prst="ellipse">
                <a:avLst/>
              </a:prstGeom>
              <a:noFill/>
              <a:extLst>
                <a:ext uri="{909E8E84-426E-40DD-AFC4-6F175D3DCCD1}">
                  <a14:hiddenFill xmlns:a14="http://schemas.microsoft.com/office/drawing/2010/main">
                    <a:solidFill>
                      <a:srgbClr val="FFFFFF"/>
                    </a:solidFill>
                  </a14:hiddenFill>
                </a:ext>
              </a:extLst>
            </p:spPr>
          </p:pic>
        </p:grpSp>
        <p:pic>
          <p:nvPicPr>
            <p:cNvPr id="50" name="Picture 22" descr="https://cdn.pixabay.com/photo/2014/12/22/00/03/tortilla-576693__34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9007992" y="3128800"/>
              <a:ext cx="1000323" cy="74914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4" descr="https://cdn.pixabay.com/photo/2014/07/11/23/28/cupcake-390893__34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12878" y="2079775"/>
              <a:ext cx="724980" cy="96664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6" descr="https://cdn.pixabay.com/photo/2016/01/14/11/57/donut-1139832__34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82397" y="1562145"/>
              <a:ext cx="628677" cy="625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8" descr="https://cdn.pixabay.com/photo/2012/04/11/17/09/waffle-28977__340.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064417" y="1305211"/>
              <a:ext cx="662406" cy="768664"/>
            </a:xfrm>
            <a:prstGeom prst="rect">
              <a:avLst/>
            </a:prstGeom>
            <a:noFill/>
            <a:extLst>
              <a:ext uri="{909E8E84-426E-40DD-AFC4-6F175D3DCCD1}">
                <a14:hiddenFill xmlns:a14="http://schemas.microsoft.com/office/drawing/2010/main">
                  <a:solidFill>
                    <a:srgbClr val="FFFFFF"/>
                  </a:solidFill>
                </a14:hiddenFill>
              </a:ext>
            </a:extLst>
          </p:spPr>
        </p:pic>
        <p:sp>
          <p:nvSpPr>
            <p:cNvPr id="54" name="Ellipszis 53"/>
            <p:cNvSpPr/>
            <p:nvPr/>
          </p:nvSpPr>
          <p:spPr>
            <a:xfrm>
              <a:off x="384490" y="947810"/>
              <a:ext cx="914400" cy="914400"/>
            </a:xfrm>
            <a:prstGeom prst="ellipse">
              <a:avLst/>
            </a:prstGeom>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hu-HU" sz="1400" b="1" dirty="0"/>
                <a:t>2-3 nap</a:t>
              </a:r>
            </a:p>
          </p:txBody>
        </p:sp>
        <p:sp>
          <p:nvSpPr>
            <p:cNvPr id="55" name="Ellipszis 54"/>
            <p:cNvSpPr/>
            <p:nvPr/>
          </p:nvSpPr>
          <p:spPr>
            <a:xfrm>
              <a:off x="1154640" y="1045927"/>
              <a:ext cx="1116000" cy="1116000"/>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hu-HU" sz="1400" b="1" dirty="0"/>
                <a:t>4-6 hónap</a:t>
              </a:r>
            </a:p>
          </p:txBody>
        </p:sp>
        <p:sp>
          <p:nvSpPr>
            <p:cNvPr id="56" name="Ellipszis 55"/>
            <p:cNvSpPr/>
            <p:nvPr/>
          </p:nvSpPr>
          <p:spPr>
            <a:xfrm>
              <a:off x="359098" y="2468551"/>
              <a:ext cx="914400" cy="914400"/>
            </a:xfrm>
            <a:prstGeom prst="ellipse">
              <a:avLst/>
            </a:prstGeom>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hu-HU" sz="1400" b="1" dirty="0"/>
                <a:t>3-4 nap</a:t>
              </a:r>
            </a:p>
          </p:txBody>
        </p:sp>
        <p:sp>
          <p:nvSpPr>
            <p:cNvPr id="57" name="Ellipszis 56"/>
            <p:cNvSpPr/>
            <p:nvPr/>
          </p:nvSpPr>
          <p:spPr>
            <a:xfrm>
              <a:off x="1154640" y="2413238"/>
              <a:ext cx="1116000" cy="1116000"/>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hu-HU" sz="1400" b="1" dirty="0"/>
                <a:t>2-3 hónap</a:t>
              </a:r>
            </a:p>
          </p:txBody>
        </p:sp>
        <p:sp>
          <p:nvSpPr>
            <p:cNvPr id="58" name="Ellipszis 57"/>
            <p:cNvSpPr/>
            <p:nvPr/>
          </p:nvSpPr>
          <p:spPr>
            <a:xfrm>
              <a:off x="10886056" y="3355088"/>
              <a:ext cx="1116000" cy="1116000"/>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hu-HU" sz="1400" b="1" dirty="0"/>
                <a:t>1 hónap</a:t>
              </a:r>
            </a:p>
          </p:txBody>
        </p:sp>
        <p:sp>
          <p:nvSpPr>
            <p:cNvPr id="59" name="Ellipszis 58"/>
            <p:cNvSpPr/>
            <p:nvPr/>
          </p:nvSpPr>
          <p:spPr>
            <a:xfrm>
              <a:off x="1154640" y="3601937"/>
              <a:ext cx="1116000" cy="1116000"/>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hu-HU" sz="1400" b="1" dirty="0"/>
                <a:t>3 hónap</a:t>
              </a:r>
            </a:p>
          </p:txBody>
        </p:sp>
        <p:sp>
          <p:nvSpPr>
            <p:cNvPr id="60" name="Ellipszis 59"/>
            <p:cNvSpPr/>
            <p:nvPr/>
          </p:nvSpPr>
          <p:spPr>
            <a:xfrm>
              <a:off x="3865349" y="4626570"/>
              <a:ext cx="1116000" cy="1116000"/>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hu-HU" sz="1400" b="1" dirty="0"/>
                <a:t>1 hónap</a:t>
              </a:r>
            </a:p>
          </p:txBody>
        </p:sp>
        <p:sp>
          <p:nvSpPr>
            <p:cNvPr id="61" name="Ellipszis 60"/>
            <p:cNvSpPr/>
            <p:nvPr/>
          </p:nvSpPr>
          <p:spPr>
            <a:xfrm>
              <a:off x="6258460" y="4493329"/>
              <a:ext cx="1224000" cy="1224000"/>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hu-HU" sz="1200" b="1" dirty="0"/>
                <a:t>Nem ajánlott</a:t>
              </a:r>
            </a:p>
          </p:txBody>
        </p:sp>
        <p:sp>
          <p:nvSpPr>
            <p:cNvPr id="62" name="Ellipszis 61"/>
            <p:cNvSpPr/>
            <p:nvPr/>
          </p:nvSpPr>
          <p:spPr>
            <a:xfrm>
              <a:off x="10073940" y="2033145"/>
              <a:ext cx="914400" cy="914400"/>
            </a:xfrm>
            <a:prstGeom prst="ellipse">
              <a:avLst/>
            </a:prstGeom>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hu-HU" sz="1400" b="1" dirty="0"/>
                <a:t>1-3 nap</a:t>
              </a:r>
            </a:p>
          </p:txBody>
        </p:sp>
        <p:sp>
          <p:nvSpPr>
            <p:cNvPr id="63" name="Ellipszis 62"/>
            <p:cNvSpPr/>
            <p:nvPr/>
          </p:nvSpPr>
          <p:spPr>
            <a:xfrm>
              <a:off x="10886056" y="1906851"/>
              <a:ext cx="1116000" cy="1116000"/>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hu-HU" sz="1400" b="1" dirty="0"/>
                <a:t>4-6 hónap</a:t>
              </a:r>
            </a:p>
          </p:txBody>
        </p:sp>
        <p:sp>
          <p:nvSpPr>
            <p:cNvPr id="64" name="Ellipszis 63"/>
            <p:cNvSpPr/>
            <p:nvPr/>
          </p:nvSpPr>
          <p:spPr>
            <a:xfrm>
              <a:off x="9798334" y="965714"/>
              <a:ext cx="914400" cy="914400"/>
            </a:xfrm>
            <a:prstGeom prst="ellipse">
              <a:avLst/>
            </a:prstGeom>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hu-HU" sz="1400" b="1" dirty="0"/>
                <a:t>4-5 nap</a:t>
              </a:r>
            </a:p>
          </p:txBody>
        </p:sp>
        <p:sp>
          <p:nvSpPr>
            <p:cNvPr id="65" name="Ellipszis 64"/>
            <p:cNvSpPr/>
            <p:nvPr/>
          </p:nvSpPr>
          <p:spPr>
            <a:xfrm>
              <a:off x="10531140" y="659296"/>
              <a:ext cx="1116000" cy="1116000"/>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hu-HU" sz="1400" b="1" dirty="0"/>
                <a:t>1 hónap</a:t>
              </a:r>
            </a:p>
          </p:txBody>
        </p:sp>
        <p:pic>
          <p:nvPicPr>
            <p:cNvPr id="66" name="Picture 20" descr="https://cdn.pixabay.com/photo/2014/12/21/23/29/salad-575436__34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98589" y="4049443"/>
              <a:ext cx="1068746" cy="769859"/>
            </a:xfrm>
            <a:prstGeom prst="rect">
              <a:avLst/>
            </a:prstGeom>
            <a:noFill/>
            <a:extLst>
              <a:ext uri="{909E8E84-426E-40DD-AFC4-6F175D3DCCD1}">
                <a14:hiddenFill xmlns:a14="http://schemas.microsoft.com/office/drawing/2010/main">
                  <a:solidFill>
                    <a:srgbClr val="FFFFFF"/>
                  </a:solidFill>
                </a14:hiddenFill>
              </a:ext>
            </a:extLst>
          </p:spPr>
        </p:pic>
        <p:sp>
          <p:nvSpPr>
            <p:cNvPr id="67" name="Ellipszis 66"/>
            <p:cNvSpPr/>
            <p:nvPr/>
          </p:nvSpPr>
          <p:spPr>
            <a:xfrm>
              <a:off x="9186334" y="4572570"/>
              <a:ext cx="1224000" cy="1224000"/>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hu-HU" sz="1200" b="1" dirty="0"/>
                <a:t>Nem ajánlott</a:t>
              </a:r>
            </a:p>
          </p:txBody>
        </p:sp>
        <p:pic>
          <p:nvPicPr>
            <p:cNvPr id="68" name="Picture 2" descr="https://cdn.pixabay.com/photo/2015/11/30/13/05/flake-1070310__340.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89324" y="1082887"/>
              <a:ext cx="348127" cy="32970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ttps://cdn.pixabay.com/photo/2015/11/30/13/05/flake-1070310__340.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98890" y="1133977"/>
              <a:ext cx="269217" cy="25496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s://cdn.pixabay.com/photo/2015/11/30/13/05/flake-1070310__340.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81856" y="1422914"/>
              <a:ext cx="269217" cy="25496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https://cdn.pixabay.com/photo/2015/11/30/13/05/flake-1070310__340.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716800" y="2363357"/>
              <a:ext cx="421617" cy="39930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s://cdn.pixabay.com/photo/2015/11/30/13/05/flake-1070310__340.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17440" y="2688616"/>
              <a:ext cx="269217" cy="25496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s://cdn.pixabay.com/photo/2015/11/30/13/05/flake-1070310__340.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98575" y="2877328"/>
              <a:ext cx="269217" cy="25496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s://cdn.pixabay.com/photo/2015/11/30/13/05/flake-1070310__340.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69086" y="3601938"/>
              <a:ext cx="343138" cy="32497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https://cdn.pixabay.com/photo/2015/11/30/13/05/flake-1070310__340.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44460" y="4391922"/>
              <a:ext cx="475439" cy="45027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https://cdn.pixabay.com/photo/2015/11/30/13/05/flake-1070310__340.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88314" y="4391921"/>
              <a:ext cx="269217" cy="25496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https://cdn.pixabay.com/photo/2015/11/30/13/05/flake-1070310__340.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265706" y="5425329"/>
              <a:ext cx="315286" cy="2986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s://cdn.pixabay.com/photo/2015/11/30/13/05/flake-1070310__340.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167532" y="4646890"/>
              <a:ext cx="315286" cy="2986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https://cdn.pixabay.com/photo/2015/11/30/13/05/flake-1070310__340.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28886" y="4824205"/>
              <a:ext cx="457714" cy="43349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https://cdn.pixabay.com/photo/2015/11/30/13/05/flake-1070310__340.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844567" y="4519405"/>
              <a:ext cx="315286" cy="29860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s://cdn.pixabay.com/photo/2015/11/30/13/05/flake-1070310__340.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996967" y="4519405"/>
              <a:ext cx="476202" cy="4510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https://cdn.pixabay.com/photo/2015/11/30/13/05/flake-1070310__340.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149367" y="4824205"/>
              <a:ext cx="315286" cy="2986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https://cdn.pixabay.com/photo/2015/11/30/13/05/flake-1070310__340.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0112566" y="4945490"/>
              <a:ext cx="370412" cy="35080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https://cdn.pixabay.com/photo/2015/11/30/13/05/flake-1070310__340.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680428" y="5397985"/>
              <a:ext cx="514815" cy="48756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https://cdn.pixabay.com/photo/2015/11/30/13/05/flake-1070310__340.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450446" y="5497970"/>
              <a:ext cx="315286" cy="2986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s://cdn.pixabay.com/photo/2015/11/30/13/05/flake-1070310__340.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743381" y="3794308"/>
              <a:ext cx="315286" cy="29860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https://cdn.pixabay.com/photo/2015/11/30/13/05/flake-1070310__340.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1214197" y="4186142"/>
              <a:ext cx="438281" cy="41508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https://cdn.pixabay.com/photo/2015/11/30/13/05/flake-1070310__340.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688927" y="3609365"/>
              <a:ext cx="315286" cy="29860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https://cdn.pixabay.com/photo/2015/11/30/13/05/flake-1070310__340.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1499123" y="1906851"/>
              <a:ext cx="426729" cy="40414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https://cdn.pixabay.com/photo/2015/11/30/13/05/flake-1070310__340.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585738" y="2666800"/>
              <a:ext cx="315286" cy="2986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s://cdn.pixabay.com/photo/2015/11/30/13/05/flake-1070310__340.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342751" y="2798245"/>
              <a:ext cx="315286" cy="29860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s://cdn.pixabay.com/photo/2015/11/30/13/05/flake-1070310__340.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1026193" y="572300"/>
              <a:ext cx="407143" cy="38559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https://cdn.pixabay.com/photo/2015/11/30/13/05/flake-1070310__340.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316652" y="918696"/>
              <a:ext cx="315286" cy="2986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s://cdn.pixabay.com/photo/2015/11/30/13/05/flake-1070310__340.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1341479" y="1124313"/>
              <a:ext cx="401901" cy="38063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s://cdn.pixabay.com/photo/2015/11/30/13/05/flake-1070310__340.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531140" y="971678"/>
              <a:ext cx="315286" cy="2986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https://cdn.pixabay.com/photo/2015/11/30/13/05/flake-1070310__340.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0998826" y="3368621"/>
              <a:ext cx="434510" cy="41151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https://cdn.pixabay.com/photo/2015/11/30/13/05/flake-1070310__340.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653205" y="5425329"/>
              <a:ext cx="434510" cy="411514"/>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https://cdn.pixabay.com/photo/2015/11/30/13/05/flake-1070310__340.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899209" y="1081842"/>
              <a:ext cx="434510" cy="411514"/>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https://cdn.pixabay.com/photo/2015/11/30/13/05/flake-1070310__340.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85290" y="3701909"/>
              <a:ext cx="269217" cy="254969"/>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Szövegdoboz 22"/>
          <p:cNvSpPr txBox="1"/>
          <p:nvPr/>
        </p:nvSpPr>
        <p:spPr>
          <a:xfrm>
            <a:off x="2286001" y="5399384"/>
            <a:ext cx="9905999" cy="830997"/>
          </a:xfrm>
          <a:prstGeom prst="rect">
            <a:avLst/>
          </a:prstGeom>
          <a:noFill/>
        </p:spPr>
        <p:txBody>
          <a:bodyPr wrap="square" rtlCol="0">
            <a:spAutoFit/>
          </a:bodyPr>
          <a:lstStyle/>
          <a:p>
            <a:pPr algn="ctr"/>
            <a:r>
              <a:rPr lang="hu-HU" sz="2400" b="1" i="1" dirty="0"/>
              <a:t>Általános: 4-5 napnál tovább hűtőben tárolt ételt nem tanácsos elfogyasztani!</a:t>
            </a:r>
          </a:p>
        </p:txBody>
      </p:sp>
    </p:spTree>
    <p:extLst>
      <p:ext uri="{BB962C8B-B14F-4D97-AF65-F5344CB8AC3E}">
        <p14:creationId xmlns:p14="http://schemas.microsoft.com/office/powerpoint/2010/main" val="162361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6</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Ételmaradékok tárolása</a:t>
            </a:r>
          </a:p>
        </p:txBody>
      </p:sp>
      <p:sp>
        <p:nvSpPr>
          <p:cNvPr id="22" name="Szövegdoboz 21"/>
          <p:cNvSpPr txBox="1"/>
          <p:nvPr/>
        </p:nvSpPr>
        <p:spPr>
          <a:xfrm>
            <a:off x="0" y="2716212"/>
            <a:ext cx="2152650" cy="830997"/>
          </a:xfrm>
          <a:prstGeom prst="rect">
            <a:avLst/>
          </a:prstGeom>
          <a:noFill/>
        </p:spPr>
        <p:txBody>
          <a:bodyPr wrap="square" rtlCol="0">
            <a:spAutoFit/>
          </a:bodyPr>
          <a:lstStyle/>
          <a:p>
            <a:pPr algn="r"/>
            <a:r>
              <a:rPr lang="hu-HU" sz="3600" b="1" i="1" baseline="30000" dirty="0"/>
              <a:t>Ételmaradékok tárolása</a:t>
            </a:r>
          </a:p>
        </p:txBody>
      </p:sp>
      <p:sp>
        <p:nvSpPr>
          <p:cNvPr id="15" name="Szövegdoboz 14"/>
          <p:cNvSpPr txBox="1"/>
          <p:nvPr/>
        </p:nvSpPr>
        <p:spPr>
          <a:xfrm>
            <a:off x="2579914" y="6357257"/>
            <a:ext cx="6553200" cy="379591"/>
          </a:xfrm>
          <a:prstGeom prst="rect">
            <a:avLst/>
          </a:prstGeom>
          <a:noFill/>
        </p:spPr>
        <p:txBody>
          <a:bodyPr wrap="square" rtlCol="0" anchor="ctr">
            <a:spAutoFit/>
          </a:bodyPr>
          <a:lstStyle/>
          <a:p>
            <a:r>
              <a:rPr lang="hu-HU" sz="2800" b="1" i="1" baseline="30000" dirty="0">
                <a:solidFill>
                  <a:schemeClr val="bg1"/>
                </a:solidFill>
              </a:rPr>
              <a:t>Rendrakás</a:t>
            </a:r>
          </a:p>
        </p:txBody>
      </p:sp>
      <p:pic>
        <p:nvPicPr>
          <p:cNvPr id="100" name="Tartalom hely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020" y="540408"/>
            <a:ext cx="4094583" cy="5516445"/>
          </a:xfrm>
          <a:prstGeom prst="rect">
            <a:avLst/>
          </a:prstGeom>
        </p:spPr>
      </p:pic>
    </p:spTree>
    <p:extLst>
      <p:ext uri="{BB962C8B-B14F-4D97-AF65-F5344CB8AC3E}">
        <p14:creationId xmlns:p14="http://schemas.microsoft.com/office/powerpoint/2010/main" val="16236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7</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Melegítés</a:t>
            </a:r>
          </a:p>
        </p:txBody>
      </p:sp>
      <p:sp>
        <p:nvSpPr>
          <p:cNvPr id="22" name="Szövegdoboz 21"/>
          <p:cNvSpPr txBox="1"/>
          <p:nvPr/>
        </p:nvSpPr>
        <p:spPr>
          <a:xfrm>
            <a:off x="239488" y="2716212"/>
            <a:ext cx="1817914" cy="461665"/>
          </a:xfrm>
          <a:prstGeom prst="rect">
            <a:avLst/>
          </a:prstGeom>
          <a:noFill/>
        </p:spPr>
        <p:txBody>
          <a:bodyPr wrap="square" rtlCol="0">
            <a:spAutoFit/>
          </a:bodyPr>
          <a:lstStyle/>
          <a:p>
            <a:pPr algn="r"/>
            <a:r>
              <a:rPr lang="hu-HU" sz="3600" b="1" i="1" baseline="30000" dirty="0"/>
              <a:t>Melegítés</a:t>
            </a:r>
          </a:p>
        </p:txBody>
      </p:sp>
      <p:sp>
        <p:nvSpPr>
          <p:cNvPr id="8" name="Szövegdoboz 7"/>
          <p:cNvSpPr txBox="1"/>
          <p:nvPr/>
        </p:nvSpPr>
        <p:spPr>
          <a:xfrm>
            <a:off x="2286001" y="933145"/>
            <a:ext cx="9905999" cy="523220"/>
          </a:xfrm>
          <a:prstGeom prst="rect">
            <a:avLst/>
          </a:prstGeom>
          <a:noFill/>
        </p:spPr>
        <p:txBody>
          <a:bodyPr wrap="square" rtlCol="0">
            <a:spAutoFit/>
          </a:bodyPr>
          <a:lstStyle/>
          <a:p>
            <a:pPr algn="ctr"/>
            <a:r>
              <a:rPr lang="hu-HU" sz="2800" b="1" i="1" dirty="0"/>
              <a:t>2 percen át 75°C-os maghőmérséklet biztosítása</a:t>
            </a:r>
          </a:p>
        </p:txBody>
      </p:sp>
      <p:sp>
        <p:nvSpPr>
          <p:cNvPr id="15" name="Szövegdoboz 14"/>
          <p:cNvSpPr txBox="1"/>
          <p:nvPr/>
        </p:nvSpPr>
        <p:spPr>
          <a:xfrm>
            <a:off x="2579914" y="6357257"/>
            <a:ext cx="6553200" cy="379591"/>
          </a:xfrm>
          <a:prstGeom prst="rect">
            <a:avLst/>
          </a:prstGeom>
          <a:noFill/>
        </p:spPr>
        <p:txBody>
          <a:bodyPr wrap="square" rtlCol="0" anchor="ctr">
            <a:spAutoFit/>
          </a:bodyPr>
          <a:lstStyle/>
          <a:p>
            <a:r>
              <a:rPr lang="hu-HU" sz="2800" b="1" i="1" baseline="30000" dirty="0">
                <a:solidFill>
                  <a:schemeClr val="bg1"/>
                </a:solidFill>
              </a:rPr>
              <a:t>Rendrakás</a:t>
            </a:r>
          </a:p>
        </p:txBody>
      </p:sp>
      <p:pic>
        <p:nvPicPr>
          <p:cNvPr id="100" name="Picture 2" descr="C:\Users\szemank\Creative Cloud Files\SZK\écsó_ovis program\ppt\ppt 1-6\képek\hőmérő.png"/>
          <p:cNvPicPr>
            <a:picLocks noChangeAspect="1" noChangeArrowheads="1"/>
          </p:cNvPicPr>
          <p:nvPr/>
        </p:nvPicPr>
        <p:blipFill>
          <a:blip r:embed="rId3" cstate="print"/>
          <a:srcRect/>
          <a:stretch>
            <a:fillRect/>
          </a:stretch>
        </p:blipFill>
        <p:spPr bwMode="auto">
          <a:xfrm>
            <a:off x="7162800" y="1610165"/>
            <a:ext cx="1695450" cy="4429663"/>
          </a:xfrm>
          <a:prstGeom prst="rect">
            <a:avLst/>
          </a:prstGeom>
          <a:noFill/>
        </p:spPr>
      </p:pic>
      <p:sp>
        <p:nvSpPr>
          <p:cNvPr id="21" name="Téglalap 20"/>
          <p:cNvSpPr/>
          <p:nvPr/>
        </p:nvSpPr>
        <p:spPr>
          <a:xfrm>
            <a:off x="6038851" y="1757817"/>
            <a:ext cx="1181100" cy="543739"/>
          </a:xfrm>
          <a:prstGeom prst="rect">
            <a:avLst/>
          </a:prstGeom>
        </p:spPr>
        <p:txBody>
          <a:bodyPr wrap="square" anchor="ctr">
            <a:spAutoFit/>
          </a:bodyPr>
          <a:lstStyle/>
          <a:p>
            <a:pPr lvl="0"/>
            <a:r>
              <a:rPr lang="hu-HU" sz="4400" b="1" i="1" baseline="30000" dirty="0"/>
              <a:t>100°C</a:t>
            </a:r>
            <a:endParaRPr lang="hu-HU" sz="5400" b="1" i="1" baseline="30000" dirty="0"/>
          </a:p>
        </p:txBody>
      </p:sp>
      <p:sp>
        <p:nvSpPr>
          <p:cNvPr id="23" name="Téglalap 22"/>
          <p:cNvSpPr/>
          <p:nvPr/>
        </p:nvSpPr>
        <p:spPr>
          <a:xfrm>
            <a:off x="6000751" y="4577217"/>
            <a:ext cx="1181100" cy="543739"/>
          </a:xfrm>
          <a:prstGeom prst="rect">
            <a:avLst/>
          </a:prstGeom>
        </p:spPr>
        <p:txBody>
          <a:bodyPr wrap="square" anchor="ctr">
            <a:spAutoFit/>
          </a:bodyPr>
          <a:lstStyle/>
          <a:p>
            <a:pPr lvl="0"/>
            <a:r>
              <a:rPr lang="hu-HU" sz="4400" b="1" i="1" baseline="30000" dirty="0"/>
              <a:t>0°C</a:t>
            </a:r>
            <a:endParaRPr lang="hu-HU" sz="5400" b="1" i="1" baseline="30000" dirty="0"/>
          </a:p>
        </p:txBody>
      </p:sp>
      <p:sp>
        <p:nvSpPr>
          <p:cNvPr id="24" name="Téglalap 23"/>
          <p:cNvSpPr/>
          <p:nvPr/>
        </p:nvSpPr>
        <p:spPr>
          <a:xfrm>
            <a:off x="9043989" y="5104585"/>
            <a:ext cx="1181100" cy="543739"/>
          </a:xfrm>
          <a:prstGeom prst="rect">
            <a:avLst/>
          </a:prstGeom>
        </p:spPr>
        <p:txBody>
          <a:bodyPr wrap="square" anchor="ctr">
            <a:spAutoFit/>
          </a:bodyPr>
          <a:lstStyle/>
          <a:p>
            <a:pPr lvl="0"/>
            <a:r>
              <a:rPr lang="hu-HU" sz="4400" b="1" i="1" baseline="30000" dirty="0">
                <a:solidFill>
                  <a:schemeClr val="accent1">
                    <a:lumMod val="75000"/>
                  </a:schemeClr>
                </a:solidFill>
              </a:rPr>
              <a:t>-18°C</a:t>
            </a:r>
            <a:endParaRPr lang="hu-HU" sz="5400" b="1" i="1" baseline="30000" dirty="0">
              <a:solidFill>
                <a:schemeClr val="accent1">
                  <a:lumMod val="75000"/>
                </a:schemeClr>
              </a:solidFill>
            </a:endParaRPr>
          </a:p>
        </p:txBody>
      </p:sp>
      <p:sp>
        <p:nvSpPr>
          <p:cNvPr id="25" name="Téglalap 24"/>
          <p:cNvSpPr/>
          <p:nvPr/>
        </p:nvSpPr>
        <p:spPr>
          <a:xfrm>
            <a:off x="9124951" y="4501017"/>
            <a:ext cx="1181100" cy="543739"/>
          </a:xfrm>
          <a:prstGeom prst="rect">
            <a:avLst/>
          </a:prstGeom>
        </p:spPr>
        <p:txBody>
          <a:bodyPr wrap="square" anchor="ctr">
            <a:spAutoFit/>
          </a:bodyPr>
          <a:lstStyle/>
          <a:p>
            <a:pPr lvl="0"/>
            <a:r>
              <a:rPr lang="hu-HU" sz="4400" b="1" i="1" baseline="30000" dirty="0">
                <a:solidFill>
                  <a:schemeClr val="accent4">
                    <a:lumMod val="75000"/>
                  </a:schemeClr>
                </a:solidFill>
              </a:rPr>
              <a:t>5°C</a:t>
            </a:r>
            <a:endParaRPr lang="hu-HU" sz="5400" b="1" i="1" baseline="30000" dirty="0">
              <a:solidFill>
                <a:schemeClr val="accent4">
                  <a:lumMod val="75000"/>
                </a:schemeClr>
              </a:solidFill>
            </a:endParaRPr>
          </a:p>
        </p:txBody>
      </p:sp>
      <p:sp>
        <p:nvSpPr>
          <p:cNvPr id="26" name="Téglalap 25"/>
          <p:cNvSpPr/>
          <p:nvPr/>
        </p:nvSpPr>
        <p:spPr>
          <a:xfrm>
            <a:off x="9124951" y="3167517"/>
            <a:ext cx="1181100" cy="543739"/>
          </a:xfrm>
          <a:prstGeom prst="rect">
            <a:avLst/>
          </a:prstGeom>
        </p:spPr>
        <p:txBody>
          <a:bodyPr wrap="square" anchor="ctr">
            <a:spAutoFit/>
          </a:bodyPr>
          <a:lstStyle/>
          <a:p>
            <a:pPr lvl="0"/>
            <a:r>
              <a:rPr lang="hu-HU" sz="4400" b="1" i="1" baseline="30000" dirty="0">
                <a:solidFill>
                  <a:schemeClr val="accent4">
                    <a:lumMod val="75000"/>
                  </a:schemeClr>
                </a:solidFill>
              </a:rPr>
              <a:t>60°C</a:t>
            </a:r>
            <a:endParaRPr lang="hu-HU" sz="5400" b="1" i="1" baseline="30000" dirty="0">
              <a:solidFill>
                <a:schemeClr val="accent4">
                  <a:lumMod val="75000"/>
                </a:schemeClr>
              </a:solidFill>
            </a:endParaRPr>
          </a:p>
        </p:txBody>
      </p:sp>
      <p:sp>
        <p:nvSpPr>
          <p:cNvPr id="27" name="Téglalap 26"/>
          <p:cNvSpPr/>
          <p:nvPr/>
        </p:nvSpPr>
        <p:spPr>
          <a:xfrm>
            <a:off x="9124951" y="2615067"/>
            <a:ext cx="1181100" cy="543739"/>
          </a:xfrm>
          <a:prstGeom prst="rect">
            <a:avLst/>
          </a:prstGeom>
        </p:spPr>
        <p:txBody>
          <a:bodyPr wrap="square" anchor="ctr">
            <a:spAutoFit/>
          </a:bodyPr>
          <a:lstStyle/>
          <a:p>
            <a:pPr lvl="0"/>
            <a:r>
              <a:rPr lang="hu-HU" sz="4400" b="1" i="1" baseline="30000" dirty="0">
                <a:solidFill>
                  <a:srgbClr val="FF0000"/>
                </a:solidFill>
              </a:rPr>
              <a:t>75°C</a:t>
            </a:r>
            <a:endParaRPr lang="hu-HU" sz="5400" b="1" i="1" baseline="30000" dirty="0">
              <a:solidFill>
                <a:srgbClr val="FF0000"/>
              </a:solidFill>
            </a:endParaRPr>
          </a:p>
        </p:txBody>
      </p:sp>
      <p:pic>
        <p:nvPicPr>
          <p:cNvPr id="1026" name="Picture 2" descr="C:\Users\szemank\Creative Cloud Files\SZK\écsó_ovis program\ppt\ppt 1-6\képek\jel3.png"/>
          <p:cNvPicPr>
            <a:picLocks noChangeAspect="1" noChangeArrowheads="1"/>
          </p:cNvPicPr>
          <p:nvPr/>
        </p:nvPicPr>
        <p:blipFill>
          <a:blip r:embed="rId4" cstate="print"/>
          <a:srcRect/>
          <a:stretch>
            <a:fillRect/>
          </a:stretch>
        </p:blipFill>
        <p:spPr bwMode="auto">
          <a:xfrm>
            <a:off x="9043989" y="3505200"/>
            <a:ext cx="926174" cy="809624"/>
          </a:xfrm>
          <a:prstGeom prst="rect">
            <a:avLst/>
          </a:prstGeom>
          <a:noFill/>
        </p:spPr>
      </p:pic>
      <p:sp>
        <p:nvSpPr>
          <p:cNvPr id="59" name="Téglalap 58"/>
          <p:cNvSpPr/>
          <p:nvPr/>
        </p:nvSpPr>
        <p:spPr>
          <a:xfrm>
            <a:off x="10020300" y="3783979"/>
            <a:ext cx="2171700" cy="502702"/>
          </a:xfrm>
          <a:prstGeom prst="rect">
            <a:avLst/>
          </a:prstGeom>
        </p:spPr>
        <p:txBody>
          <a:bodyPr wrap="square" anchor="ctr">
            <a:spAutoFit/>
          </a:bodyPr>
          <a:lstStyle/>
          <a:p>
            <a:pPr lvl="0" algn="ctr">
              <a:buClr>
                <a:srgbClr val="1E4358"/>
              </a:buClr>
              <a:buSzPct val="80000"/>
            </a:pPr>
            <a:r>
              <a:rPr lang="hu-HU" sz="4000" b="1" i="1" baseline="30000" dirty="0">
                <a:solidFill>
                  <a:schemeClr val="accent4">
                    <a:lumMod val="50000"/>
                  </a:schemeClr>
                </a:solidFill>
              </a:rPr>
              <a:t>Veszély zóna</a:t>
            </a:r>
          </a:p>
        </p:txBody>
      </p:sp>
      <p:pic>
        <p:nvPicPr>
          <p:cNvPr id="1027" name="Picture 3" descr="C:\Users\szemank\Creative Cloud Files\SZK\écsó_ovis program\ppt\ppt 1-6\képek\cooking.png"/>
          <p:cNvPicPr>
            <a:picLocks noChangeAspect="1" noChangeArrowheads="1"/>
          </p:cNvPicPr>
          <p:nvPr/>
        </p:nvPicPr>
        <p:blipFill>
          <a:blip r:embed="rId5" cstate="print"/>
          <a:srcRect/>
          <a:stretch>
            <a:fillRect/>
          </a:stretch>
        </p:blipFill>
        <p:spPr bwMode="auto">
          <a:xfrm>
            <a:off x="2514600" y="1559681"/>
            <a:ext cx="3790950" cy="4383919"/>
          </a:xfrm>
          <a:prstGeom prst="rect">
            <a:avLst/>
          </a:prstGeom>
          <a:noFill/>
        </p:spPr>
      </p:pic>
    </p:spTree>
    <p:extLst>
      <p:ext uri="{BB962C8B-B14F-4D97-AF65-F5344CB8AC3E}">
        <p14:creationId xmlns:p14="http://schemas.microsoft.com/office/powerpoint/2010/main" val="16236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zemank\Creative Cloud Files\SZK\écsó_ovis program\ppt\ppt 1-6\képek\oven cooking.png"/>
          <p:cNvPicPr>
            <a:picLocks noChangeAspect="1" noChangeArrowheads="1"/>
          </p:cNvPicPr>
          <p:nvPr/>
        </p:nvPicPr>
        <p:blipFill>
          <a:blip r:embed="rId3" cstate="print"/>
          <a:srcRect/>
          <a:stretch>
            <a:fillRect/>
          </a:stretch>
        </p:blipFill>
        <p:spPr bwMode="auto">
          <a:xfrm>
            <a:off x="3398661" y="2014898"/>
            <a:ext cx="7607300" cy="4120789"/>
          </a:xfrm>
          <a:prstGeom prst="rect">
            <a:avLst/>
          </a:prstGeom>
          <a:noFill/>
        </p:spPr>
      </p:pic>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8</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Tűzhely</a:t>
            </a:r>
          </a:p>
        </p:txBody>
      </p:sp>
      <p:sp>
        <p:nvSpPr>
          <p:cNvPr id="22" name="Szövegdoboz 21"/>
          <p:cNvSpPr txBox="1"/>
          <p:nvPr/>
        </p:nvSpPr>
        <p:spPr>
          <a:xfrm>
            <a:off x="239488" y="2716212"/>
            <a:ext cx="1817914" cy="461665"/>
          </a:xfrm>
          <a:prstGeom prst="rect">
            <a:avLst/>
          </a:prstGeom>
          <a:noFill/>
        </p:spPr>
        <p:txBody>
          <a:bodyPr wrap="square" rtlCol="0">
            <a:spAutoFit/>
          </a:bodyPr>
          <a:lstStyle/>
          <a:p>
            <a:pPr algn="r"/>
            <a:r>
              <a:rPr lang="hu-HU" sz="3600" b="1" i="1" baseline="30000" dirty="0"/>
              <a:t>Melegítés</a:t>
            </a:r>
          </a:p>
        </p:txBody>
      </p:sp>
      <p:sp>
        <p:nvSpPr>
          <p:cNvPr id="8" name="Szövegdoboz 7"/>
          <p:cNvSpPr txBox="1"/>
          <p:nvPr/>
        </p:nvSpPr>
        <p:spPr>
          <a:xfrm>
            <a:off x="2249312" y="933145"/>
            <a:ext cx="9905999" cy="523220"/>
          </a:xfrm>
          <a:prstGeom prst="rect">
            <a:avLst/>
          </a:prstGeom>
          <a:noFill/>
        </p:spPr>
        <p:txBody>
          <a:bodyPr wrap="square" rtlCol="0">
            <a:spAutoFit/>
          </a:bodyPr>
          <a:lstStyle/>
          <a:p>
            <a:pPr algn="ctr"/>
            <a:r>
              <a:rPr lang="hu-HU" sz="2800" b="1" i="1" dirty="0"/>
              <a:t>Figyelj, nehogy megégesd magad! </a:t>
            </a:r>
          </a:p>
        </p:txBody>
      </p:sp>
      <p:sp>
        <p:nvSpPr>
          <p:cNvPr id="15" name="Szövegdoboz 14"/>
          <p:cNvSpPr txBox="1"/>
          <p:nvPr/>
        </p:nvSpPr>
        <p:spPr>
          <a:xfrm>
            <a:off x="2579914" y="6357257"/>
            <a:ext cx="6553200" cy="379591"/>
          </a:xfrm>
          <a:prstGeom prst="rect">
            <a:avLst/>
          </a:prstGeom>
          <a:noFill/>
        </p:spPr>
        <p:txBody>
          <a:bodyPr wrap="square" rtlCol="0" anchor="ctr">
            <a:spAutoFit/>
          </a:bodyPr>
          <a:lstStyle/>
          <a:p>
            <a:r>
              <a:rPr lang="hu-HU" sz="2800" b="1" i="1" baseline="30000" dirty="0">
                <a:solidFill>
                  <a:schemeClr val="bg1"/>
                </a:solidFill>
              </a:rPr>
              <a:t>Rendrakás</a:t>
            </a:r>
          </a:p>
        </p:txBody>
      </p:sp>
      <p:sp>
        <p:nvSpPr>
          <p:cNvPr id="59" name="Téglalap 58"/>
          <p:cNvSpPr/>
          <p:nvPr/>
        </p:nvSpPr>
        <p:spPr>
          <a:xfrm>
            <a:off x="2249311" y="1935912"/>
            <a:ext cx="9906000" cy="502702"/>
          </a:xfrm>
          <a:prstGeom prst="rect">
            <a:avLst/>
          </a:prstGeom>
        </p:spPr>
        <p:txBody>
          <a:bodyPr wrap="square" anchor="ctr">
            <a:spAutoFit/>
          </a:bodyPr>
          <a:lstStyle/>
          <a:p>
            <a:pPr lvl="0" algn="ctr">
              <a:buClr>
                <a:srgbClr val="1E4358"/>
              </a:buClr>
              <a:buSzPct val="80000"/>
            </a:pPr>
            <a:r>
              <a:rPr lang="hu-HU" sz="4000" b="1" i="1" baseline="30000" dirty="0">
                <a:solidFill>
                  <a:srgbClr val="FF0000"/>
                </a:solidFill>
              </a:rPr>
              <a:t>Nem csak a tűz, hanem a kifröccsenő leves is okozhat égési sérülést.</a:t>
            </a:r>
          </a:p>
        </p:txBody>
      </p:sp>
    </p:spTree>
    <p:extLst>
      <p:ext uri="{BB962C8B-B14F-4D97-AF65-F5344CB8AC3E}">
        <p14:creationId xmlns:p14="http://schemas.microsoft.com/office/powerpoint/2010/main" val="16236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9</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Mikrohullámú sütő</a:t>
            </a:r>
          </a:p>
        </p:txBody>
      </p:sp>
      <p:sp>
        <p:nvSpPr>
          <p:cNvPr id="22" name="Szövegdoboz 21"/>
          <p:cNvSpPr txBox="1"/>
          <p:nvPr/>
        </p:nvSpPr>
        <p:spPr>
          <a:xfrm>
            <a:off x="239488" y="2716212"/>
            <a:ext cx="1817914" cy="461665"/>
          </a:xfrm>
          <a:prstGeom prst="rect">
            <a:avLst/>
          </a:prstGeom>
          <a:noFill/>
        </p:spPr>
        <p:txBody>
          <a:bodyPr wrap="square" rtlCol="0">
            <a:spAutoFit/>
          </a:bodyPr>
          <a:lstStyle/>
          <a:p>
            <a:pPr algn="r"/>
            <a:r>
              <a:rPr lang="hu-HU" sz="3600" b="1" i="1" baseline="30000" dirty="0"/>
              <a:t>Melegítés</a:t>
            </a:r>
          </a:p>
        </p:txBody>
      </p:sp>
      <p:sp>
        <p:nvSpPr>
          <p:cNvPr id="8" name="Szövegdoboz 7"/>
          <p:cNvSpPr txBox="1"/>
          <p:nvPr/>
        </p:nvSpPr>
        <p:spPr>
          <a:xfrm>
            <a:off x="2249312" y="933145"/>
            <a:ext cx="9905999" cy="523220"/>
          </a:xfrm>
          <a:prstGeom prst="rect">
            <a:avLst/>
          </a:prstGeom>
          <a:noFill/>
        </p:spPr>
        <p:txBody>
          <a:bodyPr wrap="square" rtlCol="0">
            <a:spAutoFit/>
          </a:bodyPr>
          <a:lstStyle/>
          <a:p>
            <a:pPr algn="ctr"/>
            <a:r>
              <a:rPr lang="hu-HU" sz="2800" b="1" i="1" dirty="0"/>
              <a:t>Csak erre a célra alkalmas edényt használjunk</a:t>
            </a:r>
          </a:p>
        </p:txBody>
      </p:sp>
      <p:sp>
        <p:nvSpPr>
          <p:cNvPr id="15" name="Szövegdoboz 14"/>
          <p:cNvSpPr txBox="1"/>
          <p:nvPr/>
        </p:nvSpPr>
        <p:spPr>
          <a:xfrm>
            <a:off x="2579914" y="6357257"/>
            <a:ext cx="6553200" cy="379591"/>
          </a:xfrm>
          <a:prstGeom prst="rect">
            <a:avLst/>
          </a:prstGeom>
          <a:noFill/>
        </p:spPr>
        <p:txBody>
          <a:bodyPr wrap="square" rtlCol="0" anchor="ctr">
            <a:spAutoFit/>
          </a:bodyPr>
          <a:lstStyle/>
          <a:p>
            <a:r>
              <a:rPr lang="hu-HU" sz="2800" b="1" i="1" baseline="30000" dirty="0">
                <a:solidFill>
                  <a:schemeClr val="bg1"/>
                </a:solidFill>
              </a:rPr>
              <a:t>Rendrakás</a:t>
            </a:r>
          </a:p>
        </p:txBody>
      </p:sp>
      <p:sp>
        <p:nvSpPr>
          <p:cNvPr id="59" name="Téglalap 58"/>
          <p:cNvSpPr/>
          <p:nvPr/>
        </p:nvSpPr>
        <p:spPr>
          <a:xfrm>
            <a:off x="2249311" y="1730728"/>
            <a:ext cx="9906000" cy="913070"/>
          </a:xfrm>
          <a:prstGeom prst="rect">
            <a:avLst/>
          </a:prstGeom>
        </p:spPr>
        <p:txBody>
          <a:bodyPr wrap="square" anchor="ctr">
            <a:spAutoFit/>
          </a:bodyPr>
          <a:lstStyle/>
          <a:p>
            <a:pPr lvl="0" algn="ctr">
              <a:buClr>
                <a:srgbClr val="1E4358"/>
              </a:buClr>
              <a:buSzPct val="80000"/>
            </a:pPr>
            <a:r>
              <a:rPr lang="hu-HU" sz="4000" b="1" i="1" baseline="30000" dirty="0">
                <a:solidFill>
                  <a:srgbClr val="FF0000"/>
                </a:solidFill>
              </a:rPr>
              <a:t>Időnként tanácsos megszakítani a </a:t>
            </a:r>
            <a:r>
              <a:rPr lang="hu-HU" sz="4000" b="1" i="1" baseline="30000" dirty="0" err="1">
                <a:solidFill>
                  <a:srgbClr val="FF0000"/>
                </a:solidFill>
              </a:rPr>
              <a:t>mikrózást</a:t>
            </a:r>
            <a:r>
              <a:rPr lang="hu-HU" sz="4000" b="1" i="1" baseline="30000" dirty="0">
                <a:solidFill>
                  <a:srgbClr val="FF0000"/>
                </a:solidFill>
              </a:rPr>
              <a:t> és átkeverni a melegítendő ételt.</a:t>
            </a:r>
          </a:p>
        </p:txBody>
      </p:sp>
      <p:sp>
        <p:nvSpPr>
          <p:cNvPr id="9" name="Téglalap 8"/>
          <p:cNvSpPr/>
          <p:nvPr/>
        </p:nvSpPr>
        <p:spPr>
          <a:xfrm>
            <a:off x="2249311" y="5593512"/>
            <a:ext cx="9906000" cy="502702"/>
          </a:xfrm>
          <a:prstGeom prst="rect">
            <a:avLst/>
          </a:prstGeom>
        </p:spPr>
        <p:txBody>
          <a:bodyPr wrap="square" anchor="ctr">
            <a:spAutoFit/>
          </a:bodyPr>
          <a:lstStyle/>
          <a:p>
            <a:pPr lvl="0" algn="ctr">
              <a:buClr>
                <a:srgbClr val="1E4358"/>
              </a:buClr>
              <a:buSzPct val="80000"/>
            </a:pPr>
            <a:r>
              <a:rPr lang="hu-HU" sz="4000" b="1" i="1" baseline="30000" dirty="0">
                <a:solidFill>
                  <a:srgbClr val="FF0000"/>
                </a:solidFill>
              </a:rPr>
              <a:t> Az étel nem egyenletesen melegszik</a:t>
            </a:r>
          </a:p>
        </p:txBody>
      </p:sp>
      <p:pic>
        <p:nvPicPr>
          <p:cNvPr id="2050" name="Picture 2" descr="C:\Users\szemank\Creative Cloud Files\SZK\écsó_ovis program\ppt\ppt 1-6\képek\micro.png"/>
          <p:cNvPicPr>
            <a:picLocks noChangeAspect="1" noChangeArrowheads="1"/>
          </p:cNvPicPr>
          <p:nvPr/>
        </p:nvPicPr>
        <p:blipFill>
          <a:blip r:embed="rId3" cstate="print"/>
          <a:srcRect/>
          <a:stretch>
            <a:fillRect/>
          </a:stretch>
        </p:blipFill>
        <p:spPr bwMode="auto">
          <a:xfrm>
            <a:off x="5181082" y="2657670"/>
            <a:ext cx="4042458" cy="2657280"/>
          </a:xfrm>
          <a:prstGeom prst="rect">
            <a:avLst/>
          </a:prstGeom>
          <a:noFill/>
        </p:spPr>
      </p:pic>
    </p:spTree>
    <p:extLst>
      <p:ext uri="{BB962C8B-B14F-4D97-AF65-F5344CB8AC3E}">
        <p14:creationId xmlns:p14="http://schemas.microsoft.com/office/powerpoint/2010/main" val="162361723"/>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um" ma:contentTypeID="0x0101004AEA79187D72B845A965D6F52406F74D" ma:contentTypeVersion="0" ma:contentTypeDescription="Új dokumentum létrehozása." ma:contentTypeScope="" ma:versionID="6fd92195e971eacdcd5fb7f3d6c23055">
  <xsd:schema xmlns:xsd="http://www.w3.org/2001/XMLSchema" xmlns:xs="http://www.w3.org/2001/XMLSchema" xmlns:p="http://schemas.microsoft.com/office/2006/metadata/properties" targetNamespace="http://schemas.microsoft.com/office/2006/metadata/properties" ma:root="true" ma:fieldsID="d047bb06e0a2f553563b46466d8dd5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A5D6ED-6785-4448-90CD-48844D4E347B}">
  <ds:schemaRefs>
    <ds:schemaRef ds:uri="http://schemas.microsoft.com/sharepoint/v3/contenttype/forms"/>
  </ds:schemaRefs>
</ds:datastoreItem>
</file>

<file path=customXml/itemProps2.xml><?xml version="1.0" encoding="utf-8"?>
<ds:datastoreItem xmlns:ds="http://schemas.openxmlformats.org/officeDocument/2006/customXml" ds:itemID="{C01D7A85-CD8D-444D-A342-ED69AE3266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3E2672E-7209-4DE4-8A2C-32C5CAD3C81C}">
  <ds:schemaRef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8556</TotalTime>
  <Words>1886</Words>
  <Application>Microsoft Office PowerPoint</Application>
  <PresentationFormat>Szélesvásznú</PresentationFormat>
  <Paragraphs>302</Paragraphs>
  <Slides>13</Slides>
  <Notes>13</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13</vt:i4>
      </vt:variant>
    </vt:vector>
  </HeadingPairs>
  <TitlesOfParts>
    <vt:vector size="19" baseType="lpstr">
      <vt:lpstr>Arial</vt:lpstr>
      <vt:lpstr>Calibri</vt:lpstr>
      <vt:lpstr>Calibri Light</vt:lpstr>
      <vt:lpstr>Helvetica</vt:lpstr>
      <vt:lpstr>Wingdings</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Nati</dc:creator>
  <cp:lastModifiedBy>Kasza Gyula</cp:lastModifiedBy>
  <cp:revision>349</cp:revision>
  <dcterms:created xsi:type="dcterms:W3CDTF">2016-10-20T08:16:35Z</dcterms:created>
  <dcterms:modified xsi:type="dcterms:W3CDTF">2021-07-02T09:48:50Z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0x0101004AEA79187D72B845A965D6F52406F74D</vt:lpwstr>
  </property>
  <property fmtid="{D5CDD505-2E9C-101B-9397-08002B2CF9AE}" pid="3" name="Order">
    <vt:r8>10700</vt:r8>
  </property>
  <property fmtid="{D5CDD505-2E9C-101B-9397-08002B2CF9AE}" pid="4" name="_CopySource">
    <vt:lpwstr>https://intra.nebih.gov.hu/dokumentumtar/ArculatiElemek/Új arculati elemek/NEBIH_PPT/NÉBIH_ppt_alap_magyar_sablon.pptx</vt:lpwstr>
  </property>
  <property fmtid="{D5CDD505-2E9C-101B-9397-08002B2CF9AE}" pid="5" name="xd_ProgID">
    <vt:lpwstr/>
  </property>
  <property fmtid="{D5CDD505-2E9C-101B-9397-08002B2CF9AE}" pid="6" name="TemplateUrl">
    <vt:lpwstr/>
  </property>
</Properties>
</file>