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67" r:id="rId5"/>
    <p:sldId id="285" r:id="rId6"/>
    <p:sldId id="272" r:id="rId7"/>
    <p:sldId id="300" r:id="rId8"/>
    <p:sldId id="299" r:id="rId9"/>
    <p:sldId id="301" r:id="rId10"/>
    <p:sldId id="302" r:id="rId11"/>
    <p:sldId id="286" r:id="rId12"/>
    <p:sldId id="303" r:id="rId13"/>
    <p:sldId id="304" r:id="rId14"/>
    <p:sldId id="305" r:id="rId15"/>
    <p:sldId id="306" r:id="rId16"/>
    <p:sldId id="307" r:id="rId17"/>
    <p:sldId id="308" r:id="rId18"/>
    <p:sldId id="309" r:id="rId19"/>
    <p:sldId id="310" r:id="rId20"/>
    <p:sldId id="311" r:id="rId21"/>
    <p:sldId id="312" r:id="rId22"/>
    <p:sldId id="314" r:id="rId23"/>
    <p:sldId id="313" r:id="rId24"/>
    <p:sldId id="315" r:id="rId25"/>
    <p:sldId id="316" r:id="rId26"/>
    <p:sldId id="317" r:id="rId27"/>
    <p:sldId id="318" r:id="rId28"/>
    <p:sldId id="321" r:id="rId29"/>
    <p:sldId id="320" r:id="rId30"/>
    <p:sldId id="297" r:id="rId3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358"/>
    <a:srgbClr val="BED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99" autoAdjust="0"/>
    <p:restoredTop sz="50133" autoAdjust="0"/>
  </p:normalViewPr>
  <p:slideViewPr>
    <p:cSldViewPr snapToGrid="0">
      <p:cViewPr varScale="1">
        <p:scale>
          <a:sx n="34" d="100"/>
          <a:sy n="34" d="100"/>
        </p:scale>
        <p:origin x="2228"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4307AB-856F-444F-9C0F-FF10E61AB3E1}" type="datetimeFigureOut">
              <a:rPr lang="hu-HU" smtClean="0"/>
              <a:pPr/>
              <a:t>2021. 07. 02.</a:t>
            </a:fld>
            <a:endParaRPr lang="hu-HU"/>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BE9CCB-AA96-41B5-8BE0-69175397F410}" type="slidenum">
              <a:rPr lang="hu-HU" smtClean="0"/>
              <a:pPr/>
              <a:t>‹#›</a:t>
            </a:fld>
            <a:endParaRPr lang="hu-HU"/>
          </a:p>
        </p:txBody>
      </p:sp>
    </p:spTree>
    <p:extLst>
      <p:ext uri="{BB962C8B-B14F-4D97-AF65-F5344CB8AC3E}">
        <p14:creationId xmlns:p14="http://schemas.microsoft.com/office/powerpoint/2010/main" val="166545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2. fejezet: Tudatos és biztonságos élelmiszervásárlás 1x1</a:t>
            </a:r>
          </a:p>
          <a:p>
            <a:r>
              <a:rPr lang="hu-HU" sz="1200" b="1" kern="1200" dirty="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következő néhány pontban összefoglaljuk, hogy melyek azok az egyszerű lépések, amelyek révén mindig biztonságos és jó minőségű élelmiszer kerülhet az asztalunkra.</a:t>
            </a:r>
            <a:endParaRPr lang="hu-HU" dirty="0"/>
          </a:p>
          <a:p>
            <a:endParaRPr lang="hu-HU" dirty="0"/>
          </a:p>
        </p:txBody>
      </p:sp>
      <p:sp>
        <p:nvSpPr>
          <p:cNvPr id="4" name="Dia számának helye 3"/>
          <p:cNvSpPr>
            <a:spLocks noGrp="1"/>
          </p:cNvSpPr>
          <p:nvPr>
            <p:ph type="sldNum" sz="quarter" idx="10"/>
          </p:nvPr>
        </p:nvSpPr>
        <p:spPr/>
        <p:txBody>
          <a:bodyPr/>
          <a:lstStyle/>
          <a:p>
            <a:fld id="{F7BE9CCB-AA96-41B5-8BE0-69175397F410}" type="slidenum">
              <a:rPr lang="hu-HU" smtClean="0"/>
              <a:pPr/>
              <a:t>1</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Fontos a sorrend?</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bevásárlás néha hosszadalmas lehet. A felmérések szerint egy nagyobb áruházban akár két órát is eltölt és több mint egy kilométert is megtesz egy vásárló, mire minden termék a kosarába kerül. Ez akár élelmiszerbiztonsági problémát is okozhat. Ha a hűtve tárolandó, romlandó termékeket veszi ki elsőként a hűtőpultból, azok a vásárlás végére már olyan szinten felmelegedhetnek, hogy az egészségre ártalmas mikrobák száma elérheti a kockázatos értéket! Emiatt nagyon fontos, hogy a </a:t>
            </a:r>
            <a:r>
              <a:rPr lang="hu-HU" sz="1200" b="1" kern="1200" dirty="0">
                <a:solidFill>
                  <a:schemeClr val="tx1"/>
                </a:solidFill>
                <a:effectLst/>
                <a:latin typeface="+mn-lt"/>
                <a:ea typeface="+mn-ea"/>
                <a:cs typeface="+mn-cs"/>
              </a:rPr>
              <a:t>fagyasztást és hűtést igénylő termékek csak a bevásárlás végén</a:t>
            </a:r>
            <a:r>
              <a:rPr lang="hu-HU" sz="1200" kern="1200" dirty="0">
                <a:solidFill>
                  <a:schemeClr val="tx1"/>
                </a:solidFill>
                <a:effectLst/>
                <a:latin typeface="+mn-lt"/>
                <a:ea typeface="+mn-ea"/>
                <a:cs typeface="+mn-cs"/>
              </a:rPr>
              <a:t> kerüljenek a kosarunkba.</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Képek forrása</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1200" kern="1200" baseline="0" dirty="0" err="1">
                <a:solidFill>
                  <a:schemeClr val="tx1"/>
                </a:solidFill>
                <a:latin typeface="+mn-lt"/>
                <a:ea typeface="+mn-ea"/>
                <a:cs typeface="+mn-cs"/>
              </a:rPr>
              <a:t>Nébih</a:t>
            </a:r>
            <a:endParaRPr lang="hu-HU" sz="1200" kern="1200" baseline="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1200" kern="1200" baseline="0" dirty="0">
                <a:solidFill>
                  <a:schemeClr val="tx1"/>
                </a:solidFill>
                <a:latin typeface="+mn-lt"/>
                <a:ea typeface="+mn-ea"/>
                <a:cs typeface="+mn-cs"/>
              </a:rPr>
              <a:t>Adobe </a:t>
            </a:r>
            <a:r>
              <a:rPr lang="hu-HU" sz="1200" kern="1200" baseline="0" dirty="0" err="1">
                <a:solidFill>
                  <a:schemeClr val="tx1"/>
                </a:solidFill>
                <a:latin typeface="+mn-lt"/>
                <a:ea typeface="+mn-ea"/>
                <a:cs typeface="+mn-cs"/>
              </a:rPr>
              <a:t>stock</a:t>
            </a:r>
            <a:endParaRPr lang="hu-HU" sz="1200" kern="1200" baseline="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1200" kern="1200" baseline="0" dirty="0" err="1">
                <a:solidFill>
                  <a:schemeClr val="tx1"/>
                </a:solidFill>
                <a:latin typeface="+mn-lt"/>
                <a:ea typeface="+mn-ea"/>
                <a:cs typeface="+mn-cs"/>
              </a:rPr>
              <a:t>Pixabay</a:t>
            </a:r>
            <a:endParaRPr lang="hu-HU" sz="1200" kern="1200" baseline="0" dirty="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12</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Miből és mennyit?</a:t>
            </a:r>
            <a:endParaRPr lang="hu-HU" sz="1200" b="1"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p>
          <a:p>
            <a:r>
              <a:rPr lang="hu-HU" sz="1200" i="1" kern="1200" dirty="0">
                <a:solidFill>
                  <a:schemeClr val="tx1"/>
                </a:solidFill>
                <a:effectLst/>
                <a:latin typeface="+mn-lt"/>
                <a:ea typeface="+mn-ea"/>
                <a:cs typeface="+mn-cs"/>
              </a:rPr>
              <a:t>Ragaszkodjunk a terveinkhez!</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fejezet elején már esett szó arról, hogy mennyire fontos a tervezés bevásárlás előtt. Jó úton vagyunk, ha ezt megtesszük a készülődés során, azonban az áruházban a hatalmas választék láttán a legtöbb vásárló elcsábul. Talán mindenkivel megesett már, hogy a bevásárlókocsit tologatva megláttunk valami finomságot, és azonnal le is csaptunk rá, aztán hazaérve megfeledkeztünk róla, és végül ki kellett dobni. Sajnos ezek a hirtelen elhatározásból megvásárolt élelmiszerek sokszor a konyhaszekrény mélyére kerülnek, elkallódnak és előbb-utóbb hulladékként végzik. Érdemes tehát </a:t>
            </a:r>
            <a:r>
              <a:rPr lang="hu-HU" sz="1200" b="1" kern="1200" dirty="0">
                <a:solidFill>
                  <a:schemeClr val="tx1"/>
                </a:solidFill>
                <a:effectLst/>
                <a:latin typeface="+mn-lt"/>
                <a:ea typeface="+mn-ea"/>
                <a:cs typeface="+mn-cs"/>
              </a:rPr>
              <a:t>törekedni arra, hogy csak az kerüljön a kosarunkba, amelyet valóban</a:t>
            </a:r>
            <a:r>
              <a:rPr lang="hu-HU" sz="1000" b="1" kern="1200" dirty="0">
                <a:solidFill>
                  <a:schemeClr val="tx1"/>
                </a:solidFill>
                <a:effectLst/>
                <a:latin typeface="+mn-lt"/>
                <a:ea typeface="+mn-ea"/>
                <a:cs typeface="+mn-cs"/>
              </a:rPr>
              <a:t> el is fogunk fogyasztani</a:t>
            </a:r>
            <a:r>
              <a:rPr lang="hu-HU" sz="1000" kern="1200" dirty="0">
                <a:solidFill>
                  <a:schemeClr val="tx1"/>
                </a:solidFill>
                <a:effectLst/>
                <a:latin typeface="+mn-lt"/>
                <a:ea typeface="+mn-ea"/>
                <a:cs typeface="+mn-cs"/>
              </a:rPr>
              <a:t>. Ezzel sok pénzt spórolhatunk meg, és nem mellesleg az élelmiszerpazarlás ellen is tehetünk!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Fontos: válaszd a mennyiség helyett a minőséget!</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baseline="0" dirty="0" err="1">
                <a:solidFill>
                  <a:schemeClr val="tx1"/>
                </a:solidFill>
                <a:latin typeface="+mn-lt"/>
                <a:ea typeface="+mn-ea"/>
                <a:cs typeface="+mn-cs"/>
              </a:rPr>
              <a:t>Pixabay</a:t>
            </a:r>
            <a:endParaRPr lang="hu-HU" sz="1000" kern="1200" baseline="0" dirty="0">
              <a:solidFill>
                <a:schemeClr val="tx1"/>
              </a:solidFill>
              <a:latin typeface="+mn-lt"/>
              <a:ea typeface="+mn-ea"/>
              <a:cs typeface="+mn-cs"/>
            </a:endParaRPr>
          </a:p>
          <a:p>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13</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20000"/>
          </a:bodyPr>
          <a:lstStyle/>
          <a:p>
            <a:r>
              <a:rPr lang="hu-HU" sz="1000" b="1" kern="1200" dirty="0">
                <a:solidFill>
                  <a:schemeClr val="tx1"/>
                </a:solidFill>
                <a:effectLst/>
                <a:latin typeface="+mn-lt"/>
                <a:ea typeface="+mn-ea"/>
                <a:cs typeface="+mn-cs"/>
              </a:rPr>
              <a:t>Hazai ízek, hazai földből</a:t>
            </a:r>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 boltok polcain rengeteg olyan élelmiszer található, amelyeket külföldről szereznek be a kereskedők. Ezek között vannak olyan különlegességek, amelyeket Magyarországon nem tudnak</a:t>
            </a:r>
            <a:r>
              <a:rPr lang="hu-HU" sz="1000" kern="1200" baseline="0" dirty="0">
                <a:solidFill>
                  <a:schemeClr val="tx1"/>
                </a:solidFill>
                <a:effectLst/>
                <a:latin typeface="+mn-lt"/>
                <a:ea typeface="+mn-ea"/>
                <a:cs typeface="+mn-cs"/>
              </a:rPr>
              <a:t> előállítani </a:t>
            </a:r>
            <a:r>
              <a:rPr lang="hu-HU" sz="1000" kern="1200" dirty="0">
                <a:solidFill>
                  <a:schemeClr val="tx1"/>
                </a:solidFill>
                <a:effectLst/>
                <a:latin typeface="+mn-lt"/>
                <a:ea typeface="+mn-ea"/>
                <a:cs typeface="+mn-cs"/>
              </a:rPr>
              <a:t>(például tengeri halakból készült termékek, déligyümölcsök), számos más esetben azonban olyan termékekről van szó, amelyeket itthon is nagy mennyiségben és jó minőségben meg tudunk termelni. Ráadásul hazánk adottsága kitűnő a legtöbb élelmiszer előállításához. Jó termőföldek, gazdag vízbázisok és kiegyensúlyozott éghajlati viszonyok jellemzőek, ezért a különböző mezőgazdasági nyersanyagok szinte páratlan választékban és egyedülálló </a:t>
            </a:r>
            <a:r>
              <a:rPr lang="hu-HU" sz="1000" kern="1200" dirty="0" err="1">
                <a:solidFill>
                  <a:schemeClr val="tx1"/>
                </a:solidFill>
                <a:effectLst/>
                <a:latin typeface="+mn-lt"/>
                <a:ea typeface="+mn-ea"/>
                <a:cs typeface="+mn-cs"/>
              </a:rPr>
              <a:t>ízvilágban</a:t>
            </a:r>
            <a:r>
              <a:rPr lang="hu-HU" sz="1000" kern="1200" dirty="0">
                <a:solidFill>
                  <a:schemeClr val="tx1"/>
                </a:solidFill>
                <a:effectLst/>
                <a:latin typeface="+mn-lt"/>
                <a:ea typeface="+mn-ea"/>
                <a:cs typeface="+mn-cs"/>
              </a:rPr>
              <a:t> állíthatók elő.</a:t>
            </a:r>
          </a:p>
          <a:p>
            <a:r>
              <a:rPr lang="hu-HU" sz="1000" kern="1200" dirty="0">
                <a:solidFill>
                  <a:schemeClr val="tx1"/>
                </a:solidFill>
                <a:effectLst/>
                <a:latin typeface="+mn-lt"/>
                <a:ea typeface="+mn-ea"/>
                <a:cs typeface="+mn-cs"/>
              </a:rPr>
              <a:t>Bár fontos tényező az ár, mindig arra gondoljunk, hogy egy embert sem csak egyetlen tulajdonsága alapján ítélünk meg. Az élelmiszereknek is van íze, illata, állaga, tulajdoníthatunk nekik egészséges életmódot támogató hatást, és az sem mellékes, hogy mennyire megbízható helyről származnak. A magyar élelmiszerek útját nyomon követi a hatóság, így probléma esetén gyorsan be tud avatkozni. Sokan kifejezetten keresik a különlegességeket is. Azokat a hagyományos hazai élelmiszereket, amelyeket egyediségük, különlegességük és minőségük révén nem csak Magyarországon, hanem külföldön is elismernek, hungarikumoknak nevezzük. Ilyen például a gyulai kolbász, a csabai kolbász, a debreceni pároskolbász, a Pick téliszalámi, a hízott libamáj, a kürtőskalács, a tokaji aszú, a pálinka, a kalocsai fűszerpaprika-őrlemény, a magyar akácméz, a makói hagyma és a Piros Arany is.</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Vásárláskor fontos azt is mérlegelni, hogy mekkora utat tesz meg a termék, amíg eljut az asztalunkig. Minél hosszabb ugyanis ez a távolság, annál kevésbé környezetbarát termékről beszélhetünk, hiszen a szállítási tevékenység hozzájárul a levegő szennyezettségéhez. Éppen ezért, ha a választék megengedi, a </a:t>
            </a:r>
            <a:r>
              <a:rPr lang="hu-HU" sz="1000" b="1" kern="1200" dirty="0">
                <a:solidFill>
                  <a:schemeClr val="tx1"/>
                </a:solidFill>
                <a:effectLst/>
                <a:latin typeface="+mn-lt"/>
                <a:ea typeface="+mn-ea"/>
                <a:cs typeface="+mn-cs"/>
              </a:rPr>
              <a:t>boltok polcain keressük a minőségi magyar élelmiszereket</a:t>
            </a:r>
            <a:r>
              <a:rPr lang="hu-HU" sz="1000" kern="1200" dirty="0">
                <a:solidFill>
                  <a:schemeClr val="tx1"/>
                </a:solidFill>
                <a:effectLst/>
                <a:latin typeface="+mn-lt"/>
                <a:ea typeface="+mn-ea"/>
                <a:cs typeface="+mn-cs"/>
              </a:rPr>
              <a:t>, amelyek kevesebb utat járnak be, míg eljutnak hozzánk. A legtöbb esetben feltüntetik a származási országot a címkén.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Jó tudni: A hungarikumok részletes listáját megtekinthetjük</a:t>
            </a:r>
            <a:r>
              <a:rPr lang="hu-HU" sz="1000" kern="1200" baseline="0" dirty="0">
                <a:solidFill>
                  <a:schemeClr val="tx1"/>
                </a:solidFill>
                <a:effectLst/>
                <a:latin typeface="+mn-lt"/>
                <a:ea typeface="+mn-ea"/>
                <a:cs typeface="+mn-cs"/>
              </a:rPr>
              <a:t> </a:t>
            </a:r>
            <a:r>
              <a:rPr lang="hu-HU" sz="1000" kern="1200" dirty="0">
                <a:solidFill>
                  <a:schemeClr val="tx1"/>
                </a:solidFill>
                <a:effectLst/>
                <a:latin typeface="+mn-lt"/>
                <a:ea typeface="+mn-ea"/>
                <a:cs typeface="+mn-cs"/>
              </a:rPr>
              <a:t>a </a:t>
            </a:r>
            <a:r>
              <a:rPr lang="hu-HU" sz="1000" i="1" kern="1200" dirty="0">
                <a:solidFill>
                  <a:schemeClr val="tx1"/>
                </a:solidFill>
                <a:effectLst/>
                <a:latin typeface="+mn-lt"/>
                <a:ea typeface="+mn-ea"/>
                <a:cs typeface="+mn-cs"/>
              </a:rPr>
              <a:t>www.hungarikum.hu</a:t>
            </a:r>
            <a:r>
              <a:rPr lang="hu-HU" sz="1000" kern="1200" dirty="0">
                <a:solidFill>
                  <a:schemeClr val="tx1"/>
                </a:solidFill>
                <a:effectLst/>
                <a:latin typeface="+mn-lt"/>
                <a:ea typeface="+mn-ea"/>
                <a:cs typeface="+mn-cs"/>
              </a:rPr>
              <a:t> internetes oldalon, ahol az élelmiszereken túl egyéb jellegű hungarikumokkal is megismerkedhetünk.</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Fontos: Az élelmiszerek csomagolásán, címkéjén mindig szerepelnie kell a származási helynek, de ez lehet akár az Európai Unió is, vagyis nem feltétlenül egy adott ország neve olvasható itt.</a:t>
            </a:r>
          </a:p>
          <a:p>
            <a:r>
              <a:rPr lang="hu-HU" sz="1000" kern="1200" dirty="0">
                <a:solidFill>
                  <a:schemeClr val="tx1"/>
                </a:solidFill>
                <a:effectLst/>
                <a:latin typeface="+mn-lt"/>
                <a:ea typeface="+mn-ea"/>
                <a:cs typeface="+mn-cs"/>
              </a:rPr>
              <a:t> </a:t>
            </a:r>
          </a:p>
        </p:txBody>
      </p:sp>
      <p:sp>
        <p:nvSpPr>
          <p:cNvPr id="4" name="Dia számának helye 3"/>
          <p:cNvSpPr>
            <a:spLocks noGrp="1"/>
          </p:cNvSpPr>
          <p:nvPr>
            <p:ph type="sldNum" sz="quarter" idx="10"/>
          </p:nvPr>
        </p:nvSpPr>
        <p:spPr/>
        <p:txBody>
          <a:bodyPr/>
          <a:lstStyle/>
          <a:p>
            <a:fld id="{F7BE9CCB-AA96-41B5-8BE0-69175397F410}" type="slidenum">
              <a:rPr lang="hu-HU" smtClean="0"/>
              <a:pPr/>
              <a:t>14</a:t>
            </a:fld>
            <a:endParaRPr lang="hu-H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Az áruházban minden élelmiszer biztonságos?</a:t>
            </a:r>
          </a:p>
          <a:p>
            <a:r>
              <a:rPr lang="hu-HU" sz="1000" kern="1200" dirty="0">
                <a:solidFill>
                  <a:schemeClr val="tx1"/>
                </a:solidFill>
                <a:effectLst/>
                <a:latin typeface="+mn-lt"/>
                <a:ea typeface="+mn-ea"/>
                <a:cs typeface="+mn-cs"/>
              </a:rPr>
              <a:t> </a:t>
            </a:r>
          </a:p>
          <a:p>
            <a:r>
              <a:rPr lang="hu-HU" sz="1000" i="1" kern="1200" dirty="0">
                <a:solidFill>
                  <a:schemeClr val="tx1"/>
                </a:solidFill>
                <a:effectLst/>
                <a:latin typeface="+mn-lt"/>
                <a:ea typeface="+mn-ea"/>
                <a:cs typeface="+mn-cs"/>
              </a:rPr>
              <a:t>Csomagolás</a:t>
            </a:r>
            <a:endParaRPr lang="hu-HU" sz="1000" kern="1200" dirty="0">
              <a:solidFill>
                <a:schemeClr val="tx1"/>
              </a:solidFill>
              <a:effectLst/>
              <a:latin typeface="+mn-lt"/>
              <a:ea typeface="+mn-ea"/>
              <a:cs typeface="+mn-cs"/>
            </a:endParaRPr>
          </a:p>
          <a:p>
            <a:r>
              <a:rPr lang="hu-HU" sz="1000" i="1" kern="1200" dirty="0">
                <a:solidFill>
                  <a:schemeClr val="tx1"/>
                </a:solidFill>
                <a:effectLst/>
                <a:latin typeface="+mn-lt"/>
                <a:ea typeface="+mn-ea"/>
                <a:cs typeface="+mn-cs"/>
              </a:rPr>
              <a:t> </a:t>
            </a:r>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Az áruházban dolgozó eladók minden esetben arra törekednek, hogy az eladásra szánt termékek élelmiszerbiztonsági szempontból kifogástalanok legyenek, azonban ennek ellenére is előfordulhat, hogy a termékek nem teljesen felelnek meg ennek.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Egy sérült csomagolású élelmiszer könnyebben szennyeződik, ezáltal fogyasztása egészségünk szempontjából kockázatos lehet.  Előfordulhat, hogy ennek a szennyeződésnek akár már szemmel látható következménye is van. Jó példa erre a penészes felületű élelmiszer. Az ilyen terméket sose tegyük a kosárba, ha véletlenül a kezünk ügyébe akad a vásárlás során. Kivételt képeznek ez alól a nemes penésszel érlelt élelmiszereink, mint például a szalámi vagy bizonyos sajtkülönlegességek. A sérült csomagolású termékekre érdemes felhívni az eladók figyelmét, hogy időben eltávolíthassák a polcról, mielőtt egy óvatlanabb vásárló kosarába bekerül.</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baseline="0" dirty="0" err="1">
                <a:solidFill>
                  <a:schemeClr val="tx1"/>
                </a:solidFill>
                <a:latin typeface="+mn-lt"/>
                <a:ea typeface="+mn-ea"/>
                <a:cs typeface="+mn-cs"/>
              </a:rPr>
              <a:t>Pixabay</a:t>
            </a:r>
            <a:endParaRPr lang="hu-HU" sz="10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u-HU" sz="10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hu-HU" sz="1000" kern="1200" dirty="0">
              <a:solidFill>
                <a:schemeClr val="tx1"/>
              </a:solidFill>
              <a:effectLst/>
              <a:latin typeface="+mn-lt"/>
              <a:ea typeface="+mn-ea"/>
              <a:cs typeface="+mn-cs"/>
            </a:endParaRPr>
          </a:p>
          <a:p>
            <a:pPr marL="228600" indent="-228600">
              <a:buNone/>
            </a:pPr>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15</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i="1" kern="1200" dirty="0">
                <a:solidFill>
                  <a:schemeClr val="tx1"/>
                </a:solidFill>
                <a:effectLst/>
                <a:latin typeface="+mn-lt"/>
                <a:ea typeface="+mn-ea"/>
                <a:cs typeface="+mn-cs"/>
              </a:rPr>
              <a:t>Zöldségek – gyümölcsök</a:t>
            </a:r>
            <a:endParaRPr lang="hu-HU" sz="1000" b="1"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 gyümölcsök és zöldségek hosszú utat tesznek meg, míg az áruház polcaira kerülnek, még akkor is, ha hazai termelésű áruról van szó. Ezalatt az idő alatt sokféle hatás éri őket, amely következtében </a:t>
            </a:r>
            <a:r>
              <a:rPr lang="hu-HU" sz="1000" b="1" kern="1200" dirty="0">
                <a:solidFill>
                  <a:schemeClr val="tx1"/>
                </a:solidFill>
                <a:effectLst/>
                <a:latin typeface="+mn-lt"/>
                <a:ea typeface="+mn-ea"/>
                <a:cs typeface="+mn-cs"/>
              </a:rPr>
              <a:t>megsérülhetnek</a:t>
            </a:r>
            <a:r>
              <a:rPr lang="hu-HU" sz="1000" kern="1200" dirty="0">
                <a:solidFill>
                  <a:schemeClr val="tx1"/>
                </a:solidFill>
                <a:effectLst/>
                <a:latin typeface="+mn-lt"/>
                <a:ea typeface="+mn-ea"/>
                <a:cs typeface="+mn-cs"/>
              </a:rPr>
              <a:t>. A sérült gyümölcsök felszínét könnyebben megtámadhatják a káros mikrobák. A sérült, penészes paradicsom sose kerüljön a kosárba!</a:t>
            </a:r>
          </a:p>
          <a:p>
            <a:r>
              <a:rPr lang="hu-HU" sz="1000" kern="1200" dirty="0">
                <a:solidFill>
                  <a:schemeClr val="tx1"/>
                </a:solidFill>
                <a:effectLst/>
                <a:latin typeface="+mn-lt"/>
                <a:ea typeface="+mn-ea"/>
                <a:cs typeface="+mn-cs"/>
              </a:rPr>
              <a:t>Fontos azonban megjegyezni, hogy a kevésbé szép, szabálytalan alakú, de nem romlott zöldségek fogyasztása semmilyen kockázattal nem jár.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baseline="0" dirty="0" err="1">
                <a:solidFill>
                  <a:schemeClr val="tx1"/>
                </a:solidFill>
                <a:latin typeface="+mn-lt"/>
                <a:ea typeface="+mn-ea"/>
                <a:cs typeface="+mn-cs"/>
              </a:rPr>
              <a:t>Pixabay</a:t>
            </a:r>
            <a:endParaRPr lang="hu-HU" sz="1000" kern="1200" baseline="0" dirty="0">
              <a:solidFill>
                <a:schemeClr val="tx1"/>
              </a:solidFill>
              <a:latin typeface="+mn-lt"/>
              <a:ea typeface="+mn-ea"/>
              <a:cs typeface="+mn-cs"/>
            </a:endParaRPr>
          </a:p>
          <a:p>
            <a:pPr marL="228600" indent="-228600">
              <a:buAutoNum type="arabicPeriod"/>
            </a:pPr>
            <a:endParaRPr lang="hu-HU" sz="1000" kern="1200" dirty="0">
              <a:solidFill>
                <a:schemeClr val="tx1"/>
              </a:solidFill>
              <a:effectLst/>
              <a:latin typeface="+mn-lt"/>
              <a:ea typeface="+mn-ea"/>
              <a:cs typeface="+mn-cs"/>
            </a:endParaRPr>
          </a:p>
          <a:p>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16</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i="1" kern="1200" dirty="0">
                <a:solidFill>
                  <a:schemeClr val="tx1"/>
                </a:solidFill>
                <a:effectLst/>
                <a:latin typeface="+mn-lt"/>
                <a:ea typeface="+mn-ea"/>
                <a:cs typeface="+mn-cs"/>
              </a:rPr>
              <a:t>Lejárati dátum</a:t>
            </a:r>
            <a:endParaRPr lang="hu-HU" sz="1000" b="1"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 boltokban kapható csomagolt élelmiszerek nem használhatók fel korlátlan ideig.</a:t>
            </a:r>
            <a:r>
              <a:rPr lang="hu-HU" sz="1000" kern="1200" baseline="0" dirty="0">
                <a:solidFill>
                  <a:schemeClr val="tx1"/>
                </a:solidFill>
                <a:effectLst/>
                <a:latin typeface="+mn-lt"/>
                <a:ea typeface="+mn-ea"/>
                <a:cs typeface="+mn-cs"/>
              </a:rPr>
              <a:t> </a:t>
            </a:r>
            <a:r>
              <a:rPr lang="hu-HU" sz="1000" kern="1200" dirty="0">
                <a:solidFill>
                  <a:schemeClr val="tx1"/>
                </a:solidFill>
                <a:effectLst/>
                <a:latin typeface="+mn-lt"/>
                <a:ea typeface="+mn-ea"/>
                <a:cs typeface="+mn-cs"/>
              </a:rPr>
              <a:t>Az áruházakban dolgozók folyamatosan ügyelnek arra, hogy a lejárt termékeket leselejtezzék a polcokról, ugyanis ezeket nem szabad értékesíteni. A gondos odafigyelés ellenére is előfordulhat, hogy egy lejárt termék az áruház polcain marad. Éppen ezért nagyon fontos, hogy mielőtt kosarunkba helyezzük a terméket, ellenőrizzük annak lejárati dátumát. Ugyanakkor nem feltétlenül azt a terméket kell választanunk, amely a legtovább eláll. Egy rövidebb lejáratú termék is tökéletesen megfelelő, ha néhány napon belül tervezzük az elfogyasztását. </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baseline="0" dirty="0" err="1">
                <a:solidFill>
                  <a:schemeClr val="tx1"/>
                </a:solidFill>
                <a:latin typeface="+mn-lt"/>
                <a:ea typeface="+mn-ea"/>
                <a:cs typeface="+mn-cs"/>
              </a:rPr>
              <a:t>Pixabay</a:t>
            </a:r>
            <a:endParaRPr lang="hu-HU" sz="1000" kern="1200" baseline="0" dirty="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17</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i="1" kern="1200" dirty="0">
                <a:solidFill>
                  <a:schemeClr val="tx1"/>
                </a:solidFill>
                <a:effectLst/>
                <a:latin typeface="+mn-lt"/>
                <a:ea typeface="+mn-ea"/>
                <a:cs typeface="+mn-cs"/>
              </a:rPr>
              <a:t>Allergének</a:t>
            </a:r>
            <a:endParaRPr lang="hu-HU" sz="1000" b="1"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Az előbb részletezett szempontokat kivétel nélkül, minden embernek érdemes figyelembe venni vásárlás során. Allergének esetében azonban más a helyzet. </a:t>
            </a:r>
          </a:p>
          <a:p>
            <a:r>
              <a:rPr lang="hu-HU" sz="1000" kern="1200" dirty="0">
                <a:solidFill>
                  <a:schemeClr val="tx1"/>
                </a:solidFill>
                <a:effectLst/>
                <a:latin typeface="+mn-lt"/>
                <a:ea typeface="+mn-ea"/>
                <a:cs typeface="+mn-cs"/>
              </a:rPr>
              <a:t>A termékek címkéjén csak abban az esetben szükséges ezt az információt figyelni, ha a megvásárolt élelmiszert elfogyasztók körében valaki allergiával vagy intoleranciával küzd bizonyos élelmiszeralkotók kapcsán. Ha vendégségbe várunk valakit, mindenképpen kérdezzük meg, hogy érzékenyek-e valamilyen élelmiszer-összetevőre.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18</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Bevásárlás a kanapén</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Manapság egyre népszerűbb az internetes élelmiszervásárlás. Ez a vásárlási forma ugyanis csak az utóbbi években fejlődött ki igazán. Mára a legtöbb ember már kipróbálta ezt a fajta vásárlási módot, s a rendszeres internetes vásárlók száma egyre növekszik. Valóban vannak előnyei a folyamatnak. Ám vajon élelmiszerbiztonsági szempontból is ez a legjobb választás?</a:t>
            </a:r>
          </a:p>
          <a:p>
            <a:r>
              <a:rPr lang="hu-HU" sz="1000" kern="1200" dirty="0">
                <a:solidFill>
                  <a:schemeClr val="tx1"/>
                </a:solidFill>
                <a:effectLst/>
                <a:latin typeface="+mn-lt"/>
                <a:ea typeface="+mn-ea"/>
                <a:cs typeface="+mn-cs"/>
              </a:rPr>
              <a:t> </a:t>
            </a:r>
          </a:p>
          <a:p>
            <a:r>
              <a:rPr lang="hu-HU" sz="1000" b="1" kern="1200" dirty="0">
                <a:solidFill>
                  <a:schemeClr val="tx1"/>
                </a:solidFill>
                <a:effectLst/>
                <a:latin typeface="+mn-lt"/>
                <a:ea typeface="+mn-ea"/>
                <a:cs typeface="+mn-cs"/>
              </a:rPr>
              <a:t>A szabály, az szabály!</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Bár az internetes vásárlás esetében nincs fizikai helyszíne a vásárlásunknak, az élelmiszerbiztonsági szabályok ettől még ugyanúgy vonatkoznak a kereskedőkre. Az élelmiszer biztonságának garantálása és ennek megfelelő kezelése (pl. tárolása, szállítása, dokumentálása) az online áruházak számára is kötelező. Ennek elmulasztása büntetéssel járhat, hiszen az internetes oldalakat is ellenőrzi a </a:t>
            </a:r>
            <a:r>
              <a:rPr lang="hu-HU" sz="1000" kern="1200" dirty="0" err="1">
                <a:solidFill>
                  <a:schemeClr val="tx1"/>
                </a:solidFill>
                <a:effectLst/>
                <a:latin typeface="+mn-lt"/>
                <a:ea typeface="+mn-ea"/>
                <a:cs typeface="+mn-cs"/>
              </a:rPr>
              <a:t>Nébih</a:t>
            </a:r>
            <a:r>
              <a:rPr lang="hu-HU" sz="1000" kern="1200" dirty="0">
                <a:solidFill>
                  <a:schemeClr val="tx1"/>
                </a:solidFill>
                <a:effectLst/>
                <a:latin typeface="+mn-lt"/>
                <a:ea typeface="+mn-ea"/>
                <a:cs typeface="+mn-cs"/>
              </a:rPr>
              <a:t> .</a:t>
            </a:r>
            <a:r>
              <a:rPr lang="hu-HU" sz="1000" dirty="0">
                <a:effectLst/>
              </a:rPr>
              <a:t> </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20</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Mi kerül a virtuális kosárba? </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Az internetes élelmiszervásárlás során nem kell cipekedni a vásárlóknak, így akár nagyobb mennyiségben is hajlandók rendelni. Sőt, ma már elmondható, hogy internetes beszerzések esetén többet költenek az emberek egyszerre egy alkalommal, mint egy bolti séta során.</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Hazai kutatások felmérték, hogy mi kerül leggyakrabban a kosárba, amikor élelmiszert vásárolunk az online boltokban. Így alakult ki a következő lista:</a:t>
            </a:r>
          </a:p>
          <a:p>
            <a:r>
              <a:rPr lang="hu-HU" sz="1000" kern="1200" dirty="0">
                <a:solidFill>
                  <a:schemeClr val="tx1"/>
                </a:solidFill>
                <a:effectLst/>
                <a:latin typeface="+mn-lt"/>
                <a:ea typeface="+mn-ea"/>
                <a:cs typeface="+mn-cs"/>
              </a:rPr>
              <a:t> </a:t>
            </a:r>
          </a:p>
          <a:p>
            <a:pPr marL="228600" indent="-228600">
              <a:buFont typeface="+mj-lt"/>
              <a:buAutoNum type="arabicPeriod"/>
            </a:pPr>
            <a:r>
              <a:rPr lang="hu-HU" sz="1000" kern="1200" dirty="0">
                <a:solidFill>
                  <a:schemeClr val="tx1"/>
                </a:solidFill>
                <a:effectLst/>
                <a:latin typeface="+mn-lt"/>
                <a:ea typeface="+mn-ea"/>
                <a:cs typeface="+mn-cs"/>
              </a:rPr>
              <a:t>készételek (pl. ebéd, pizza)</a:t>
            </a:r>
          </a:p>
          <a:p>
            <a:pPr marL="228600" indent="-228600">
              <a:buFont typeface="+mj-lt"/>
              <a:buAutoNum type="arabicPeriod"/>
            </a:pPr>
            <a:r>
              <a:rPr lang="hu-HU" sz="1000" kern="1200" dirty="0">
                <a:solidFill>
                  <a:schemeClr val="tx1"/>
                </a:solidFill>
                <a:effectLst/>
                <a:latin typeface="+mn-lt"/>
                <a:ea typeface="+mn-ea"/>
                <a:cs typeface="+mn-cs"/>
              </a:rPr>
              <a:t>alapvető friss élelmiszerek</a:t>
            </a:r>
          </a:p>
          <a:p>
            <a:pPr marL="228600" indent="-228600">
              <a:buFont typeface="+mj-lt"/>
              <a:buAutoNum type="arabicPeriod"/>
            </a:pPr>
            <a:r>
              <a:rPr lang="hu-HU" sz="1000" kern="1200" dirty="0">
                <a:solidFill>
                  <a:schemeClr val="tx1"/>
                </a:solidFill>
                <a:effectLst/>
                <a:latin typeface="+mn-lt"/>
                <a:ea typeface="+mn-ea"/>
                <a:cs typeface="+mn-cs"/>
              </a:rPr>
              <a:t>kistermelői élelmiszerek</a:t>
            </a:r>
          </a:p>
          <a:p>
            <a:pPr marL="228600" indent="-228600">
              <a:buFont typeface="+mj-lt"/>
              <a:buAutoNum type="arabicPeriod"/>
            </a:pPr>
            <a:r>
              <a:rPr lang="hu-HU" sz="1000" kern="1200" dirty="0">
                <a:solidFill>
                  <a:schemeClr val="tx1"/>
                </a:solidFill>
                <a:effectLst/>
                <a:latin typeface="+mn-lt"/>
                <a:ea typeface="+mn-ea"/>
                <a:cs typeface="+mn-cs"/>
              </a:rPr>
              <a:t>tartós élelmiszerek</a:t>
            </a:r>
          </a:p>
          <a:p>
            <a:pPr marL="228600" indent="-228600">
              <a:buFont typeface="+mj-lt"/>
              <a:buAutoNum type="arabicPeriod"/>
            </a:pPr>
            <a:r>
              <a:rPr lang="hu-HU" sz="1000" kern="1200" dirty="0">
                <a:solidFill>
                  <a:schemeClr val="tx1"/>
                </a:solidFill>
                <a:effectLst/>
                <a:latin typeface="+mn-lt"/>
                <a:ea typeface="+mn-ea"/>
                <a:cs typeface="+mn-cs"/>
              </a:rPr>
              <a:t>édességek, snackek</a:t>
            </a:r>
          </a:p>
          <a:p>
            <a:pPr marL="228600" indent="-228600">
              <a:buFont typeface="+mj-lt"/>
              <a:buAutoNum type="arabicPeriod"/>
            </a:pPr>
            <a:r>
              <a:rPr lang="hu-HU" sz="1000" kern="1200" dirty="0">
                <a:solidFill>
                  <a:schemeClr val="tx1"/>
                </a:solidFill>
                <a:effectLst/>
                <a:latin typeface="+mn-lt"/>
                <a:ea typeface="+mn-ea"/>
                <a:cs typeface="+mn-cs"/>
              </a:rPr>
              <a:t>Magyarországon nem kapható élelmiszerek</a:t>
            </a:r>
          </a:p>
          <a:p>
            <a:pPr marL="228600" indent="-228600">
              <a:buFont typeface="+mj-lt"/>
              <a:buAutoNum type="arabicPeriod"/>
            </a:pPr>
            <a:r>
              <a:rPr lang="hu-HU" sz="1000" kern="1200" dirty="0">
                <a:solidFill>
                  <a:schemeClr val="tx1"/>
                </a:solidFill>
                <a:effectLst/>
                <a:latin typeface="+mn-lt"/>
                <a:ea typeface="+mn-ea"/>
                <a:cs typeface="+mn-cs"/>
              </a:rPr>
              <a:t>alkoholos termékek</a:t>
            </a:r>
          </a:p>
          <a:p>
            <a:pPr marL="228600" indent="-228600">
              <a:buFont typeface="+mj-lt"/>
              <a:buAutoNum type="arabicPeriod"/>
            </a:pPr>
            <a:r>
              <a:rPr lang="hu-HU" sz="1000" kern="1200" dirty="0">
                <a:solidFill>
                  <a:schemeClr val="tx1"/>
                </a:solidFill>
                <a:effectLst/>
                <a:latin typeface="+mn-lt"/>
                <a:ea typeface="+mn-ea"/>
                <a:cs typeface="+mn-cs"/>
              </a:rPr>
              <a:t>funkcionális, egészségvédő készítmények</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Ahogy a sorrend is mutatja, ma a leginkább elterjedt online élelmiszervásárlás termékei a készételek.</a:t>
            </a:r>
          </a:p>
          <a:p>
            <a:endParaRPr lang="hu-HU" sz="1000" dirty="0"/>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21</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Ezt mindig tartsuk fejben!</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Az internetes áruházakat ugyan nem személyesen látogatjuk, de nagyon fontos tudni, hogy hasonló szabályok érvényesek rájuk is, mint akár a sarki kis boltokra, vagy a nagy hipermarketekre. Bizonyosodjunk meg arról, hogy megbízható, ellenőrzött helyről vásárolunk, akárcsak a hétvégi nagy bevásárláskor.</a:t>
            </a:r>
          </a:p>
          <a:p>
            <a:r>
              <a:rPr lang="hu-HU" sz="1000" kern="1200" dirty="0">
                <a:solidFill>
                  <a:schemeClr val="tx1"/>
                </a:solidFill>
                <a:effectLst/>
                <a:latin typeface="+mn-lt"/>
                <a:ea typeface="+mn-ea"/>
                <a:cs typeface="+mn-cs"/>
              </a:rPr>
              <a:t> </a:t>
            </a:r>
          </a:p>
          <a:p>
            <a:r>
              <a:rPr lang="hu-HU" sz="1000" b="1" kern="1200" dirty="0">
                <a:solidFill>
                  <a:schemeClr val="tx1"/>
                </a:solidFill>
                <a:effectLst/>
                <a:latin typeface="+mn-lt"/>
                <a:ea typeface="+mn-ea"/>
                <a:cs typeface="+mn-cs"/>
              </a:rPr>
              <a:t>Internetes vásárlás során:</a:t>
            </a:r>
            <a:r>
              <a:rPr lang="hu-HU" sz="1000" b="1" kern="1200" baseline="0" dirty="0">
                <a:solidFill>
                  <a:schemeClr val="tx1"/>
                </a:solidFill>
                <a:effectLst/>
                <a:latin typeface="+mn-lt"/>
                <a:ea typeface="+mn-ea"/>
                <a:cs typeface="+mn-cs"/>
              </a:rPr>
              <a:t> </a:t>
            </a:r>
            <a:endParaRPr lang="hu-HU" sz="1000" b="1"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Ellenőrizzük le a kereskedő címét, telefonszámát, esetleg más elérhetőségeit is! Fontos tudni, hogy probléma esetén hogyan lehet felvenni a kapcsolatot az adott bolttal. Ha az internetes üzlet címe nem hazai, sőt nem is európai uniós országban található,</a:t>
            </a:r>
            <a:r>
              <a:rPr lang="hu-HU" sz="1000" kern="1200" baseline="0" dirty="0">
                <a:solidFill>
                  <a:schemeClr val="tx1"/>
                </a:solidFill>
                <a:effectLst/>
                <a:latin typeface="+mn-lt"/>
                <a:ea typeface="+mn-ea"/>
                <a:cs typeface="+mn-cs"/>
              </a:rPr>
              <a:t> az gyanús.</a:t>
            </a:r>
            <a:r>
              <a:rPr lang="hu-HU" sz="1000" kern="1200" dirty="0">
                <a:solidFill>
                  <a:schemeClr val="tx1"/>
                </a:solidFill>
                <a:effectLst/>
                <a:latin typeface="+mn-lt"/>
                <a:ea typeface="+mn-ea"/>
                <a:cs typeface="+mn-cs"/>
              </a:rPr>
              <a:t> A zavarosban halászók sok esetben éppen azért jegyzik be távoli országokba az online boltjaikat, hogy nehezebb legyen utolérni őket.</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Ha először vásárolunk az adott boltban, érdemes átnézni az Általános Szerződési Feltételeket! Ez tartalmazza ugyanis a ránk, illetve a kereskedőre vonatkozó kritériumokat. Figyeljünk a rejtett költségekre, ilyen lehet a szállítási díj, vagy a csomagolási díj is. Nagyon fontos, hogy tisztában legyünk a fizetési lehetőségekkel, hiszen a különböző utalási módok között is nagy különbség lehet biztonság szempontjából. Arra is ügyeljünk, hogy csak biztonságos internetkapcsolat esetén vásároljunk (ez legegyszerűbben a „</a:t>
            </a:r>
            <a:r>
              <a:rPr lang="hu-HU" sz="1000" kern="1200" dirty="0" err="1">
                <a:solidFill>
                  <a:schemeClr val="tx1"/>
                </a:solidFill>
                <a:effectLst/>
                <a:latin typeface="+mn-lt"/>
                <a:ea typeface="+mn-ea"/>
                <a:cs typeface="+mn-cs"/>
              </a:rPr>
              <a:t>https</a:t>
            </a:r>
            <a:r>
              <a:rPr lang="hu-HU" sz="1000" kern="1200" dirty="0">
                <a:solidFill>
                  <a:schemeClr val="tx1"/>
                </a:solidFill>
                <a:effectLst/>
                <a:latin typeface="+mn-lt"/>
                <a:ea typeface="+mn-ea"/>
                <a:cs typeface="+mn-cs"/>
              </a:rPr>
              <a:t>” kapcsolatról ismerhető fel, a böngésző címsorában pedig a kis lakat ikonnal ellenőrizhetjük). </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err="1">
                <a:solidFill>
                  <a:schemeClr val="tx1"/>
                </a:solidFill>
                <a:effectLst/>
                <a:latin typeface="+mn-lt"/>
                <a:ea typeface="+mn-ea"/>
                <a:cs typeface="+mn-cs"/>
              </a:rPr>
              <a:t>Nébih</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a:p>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22</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Tervezés</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mindennapi teendők mellett gondoskodni kell arról, hogy beszerezzük a család számára szükséges élelmiszereket. </a:t>
            </a:r>
          </a:p>
          <a:p>
            <a:endParaRPr lang="hu-HU" dirty="0"/>
          </a:p>
          <a:p>
            <a:pPr marL="0" indent="0">
              <a:buFont typeface="Arial" panose="020B0604020202020204" pitchFamily="34" charset="0"/>
              <a:buNone/>
            </a:pPr>
            <a:r>
              <a:rPr lang="hu-HU" dirty="0"/>
              <a:t>Képek forrása:</a:t>
            </a:r>
          </a:p>
          <a:p>
            <a:pPr marL="171450" indent="-171450">
              <a:buFont typeface="Arial" panose="020B0604020202020204" pitchFamily="34" charset="0"/>
              <a:buChar char="•"/>
            </a:pPr>
            <a:r>
              <a:rPr lang="hu-HU" dirty="0"/>
              <a:t>Adobe </a:t>
            </a:r>
            <a:r>
              <a:rPr lang="hu-HU" dirty="0" err="1"/>
              <a:t>stock</a:t>
            </a:r>
            <a:endParaRPr lang="hu-HU" baseline="0" dirty="0"/>
          </a:p>
          <a:p>
            <a:pPr marL="171450" indent="-171450">
              <a:buFont typeface="Arial" panose="020B0604020202020204" pitchFamily="34" charset="0"/>
              <a:buChar char="•"/>
            </a:pPr>
            <a:r>
              <a:rPr lang="hu-HU" baseline="0" dirty="0" err="1"/>
              <a:t>Pixabay</a:t>
            </a:r>
            <a:endParaRPr lang="hu-HU" dirty="0"/>
          </a:p>
        </p:txBody>
      </p:sp>
      <p:sp>
        <p:nvSpPr>
          <p:cNvPr id="4" name="Dia számának helye 3"/>
          <p:cNvSpPr>
            <a:spLocks noGrp="1"/>
          </p:cNvSpPr>
          <p:nvPr>
            <p:ph type="sldNum" sz="quarter" idx="10"/>
          </p:nvPr>
        </p:nvSpPr>
        <p:spPr/>
        <p:txBody>
          <a:bodyPr/>
          <a:lstStyle/>
          <a:p>
            <a:fld id="{F7BE9CCB-AA96-41B5-8BE0-69175397F410}" type="slidenum">
              <a:rPr lang="hu-HU" smtClean="0"/>
              <a:pPr/>
              <a:t>3</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kern="1200" dirty="0">
                <a:solidFill>
                  <a:schemeClr val="tx1"/>
                </a:solidFill>
                <a:effectLst/>
                <a:latin typeface="+mn-lt"/>
                <a:ea typeface="+mn-ea"/>
                <a:cs typeface="+mn-cs"/>
              </a:rPr>
              <a:t>A </a:t>
            </a:r>
            <a:r>
              <a:rPr lang="hu-HU" sz="1000" kern="1200" dirty="0" err="1">
                <a:solidFill>
                  <a:schemeClr val="tx1"/>
                </a:solidFill>
                <a:effectLst/>
                <a:latin typeface="+mn-lt"/>
                <a:ea typeface="+mn-ea"/>
                <a:cs typeface="+mn-cs"/>
              </a:rPr>
              <a:t>webáruháznak</a:t>
            </a:r>
            <a:r>
              <a:rPr lang="hu-HU" sz="1000" kern="1200" dirty="0">
                <a:solidFill>
                  <a:schemeClr val="tx1"/>
                </a:solidFill>
                <a:effectLst/>
                <a:latin typeface="+mn-lt"/>
                <a:ea typeface="+mn-ea"/>
                <a:cs typeface="+mn-cs"/>
              </a:rPr>
              <a:t> biztosítania kell, hogy az alapvető információkról a</a:t>
            </a:r>
            <a:r>
              <a:rPr lang="hu-HU" sz="1000" kern="1200" baseline="0" dirty="0">
                <a:solidFill>
                  <a:schemeClr val="tx1"/>
                </a:solidFill>
                <a:effectLst/>
                <a:latin typeface="+mn-lt"/>
                <a:ea typeface="+mn-ea"/>
                <a:cs typeface="+mn-cs"/>
              </a:rPr>
              <a:t> vásárlók </a:t>
            </a:r>
            <a:r>
              <a:rPr lang="hu-HU" sz="1000" kern="1200" dirty="0">
                <a:solidFill>
                  <a:schemeClr val="tx1"/>
                </a:solidFill>
                <a:effectLst/>
                <a:latin typeface="+mn-lt"/>
                <a:ea typeface="+mn-ea"/>
                <a:cs typeface="+mn-cs"/>
              </a:rPr>
              <a:t>könnyedén tájékozódhassanak. Ennek legfontosabb része, hogy a vevőnek joga van minden olyan lényeges információt (pl. összetevők, pontos tömeg vagy térfogat, gyártó vagy forgalmazó adatai, tápérték-jelölés, tárolási feltételek) megtudni a termékről, amely a kézben tartott élelmiszer címkéjén is olvasható lenne. Egyedüli kivétel ez alól a lejárati idő. Természetesen lejárt terméket nem értékesíthet a </a:t>
            </a:r>
            <a:r>
              <a:rPr lang="hu-HU" sz="1000" kern="1200" dirty="0" err="1">
                <a:solidFill>
                  <a:schemeClr val="tx1"/>
                </a:solidFill>
                <a:effectLst/>
                <a:latin typeface="+mn-lt"/>
                <a:ea typeface="+mn-ea"/>
                <a:cs typeface="+mn-cs"/>
              </a:rPr>
              <a:t>webáruház</a:t>
            </a:r>
            <a:r>
              <a:rPr lang="hu-HU" sz="1000" kern="1200" dirty="0">
                <a:solidFill>
                  <a:schemeClr val="tx1"/>
                </a:solidFill>
                <a:effectLst/>
                <a:latin typeface="+mn-lt"/>
                <a:ea typeface="+mn-ea"/>
                <a:cs typeface="+mn-cs"/>
              </a:rPr>
              <a:t> sem! Ha ez az információszolgáltatás hiányzik, ne bízzunk meg az online árusítóban!</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Fontos:</a:t>
            </a:r>
            <a:r>
              <a:rPr lang="hu-HU" sz="1000" kern="1200" baseline="0" dirty="0">
                <a:solidFill>
                  <a:schemeClr val="tx1"/>
                </a:solidFill>
                <a:effectLst/>
                <a:latin typeface="+mn-lt"/>
                <a:ea typeface="+mn-ea"/>
                <a:cs typeface="+mn-cs"/>
              </a:rPr>
              <a:t> </a:t>
            </a:r>
            <a:r>
              <a:rPr lang="hu-HU" sz="1000" kern="1200" dirty="0">
                <a:solidFill>
                  <a:schemeClr val="tx1"/>
                </a:solidFill>
                <a:effectLst/>
                <a:latin typeface="+mn-lt"/>
                <a:ea typeface="+mn-ea"/>
                <a:cs typeface="+mn-cs"/>
              </a:rPr>
              <a:t>Az élelmiszer címkéjén kötelező elemeket kell feltüntetni!</a:t>
            </a:r>
          </a:p>
          <a:p>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err="1">
                <a:solidFill>
                  <a:schemeClr val="tx1"/>
                </a:solidFill>
                <a:effectLst/>
                <a:latin typeface="+mn-lt"/>
                <a:ea typeface="+mn-ea"/>
                <a:cs typeface="+mn-cs"/>
              </a:rPr>
              <a:t>Nébih</a:t>
            </a:r>
            <a:endParaRPr lang="hu-HU" sz="1000" kern="1200" baseline="0" dirty="0">
              <a:solidFill>
                <a:schemeClr val="tx1"/>
              </a:solidFill>
              <a:latin typeface="+mn-lt"/>
              <a:ea typeface="+mn-ea"/>
              <a:cs typeface="+mn-cs"/>
            </a:endParaRPr>
          </a:p>
          <a:p>
            <a:endParaRPr lang="hu-HU" sz="1000" kern="1200" dirty="0">
              <a:solidFill>
                <a:schemeClr val="tx1"/>
              </a:solidFill>
              <a:effectLst/>
              <a:latin typeface="+mn-lt"/>
              <a:ea typeface="+mn-ea"/>
              <a:cs typeface="+mn-cs"/>
            </a:endParaRPr>
          </a:p>
          <a:p>
            <a:endParaRPr lang="hu-HU" sz="1000" dirty="0"/>
          </a:p>
        </p:txBody>
      </p:sp>
      <p:sp>
        <p:nvSpPr>
          <p:cNvPr id="4" name="Dia számának helye 3"/>
          <p:cNvSpPr>
            <a:spLocks noGrp="1"/>
          </p:cNvSpPr>
          <p:nvPr>
            <p:ph type="sldNum" sz="quarter" idx="10"/>
          </p:nvPr>
        </p:nvSpPr>
        <p:spPr/>
        <p:txBody>
          <a:bodyPr/>
          <a:lstStyle/>
          <a:p>
            <a:fld id="{F7BE9CCB-AA96-41B5-8BE0-69175397F410}" type="slidenum">
              <a:rPr lang="hu-HU" smtClean="0"/>
              <a:pPr/>
              <a:t>23</a:t>
            </a:fld>
            <a:endParaRPr lang="hu-H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a:solidFill>
                  <a:schemeClr val="tx1"/>
                </a:solidFill>
                <a:effectLst/>
                <a:latin typeface="+mn-lt"/>
                <a:ea typeface="+mn-ea"/>
                <a:cs typeface="+mn-cs"/>
              </a:rPr>
              <a:t>Adobe </a:t>
            </a:r>
            <a:r>
              <a:rPr lang="hu-HU" sz="1000" kern="1200" dirty="0" err="1">
                <a:solidFill>
                  <a:schemeClr val="tx1"/>
                </a:solidFill>
                <a:effectLst/>
                <a:latin typeface="+mn-lt"/>
                <a:ea typeface="+mn-ea"/>
                <a:cs typeface="+mn-cs"/>
              </a:rPr>
              <a:t>stock</a:t>
            </a:r>
            <a:endParaRPr lang="hu-HU" sz="10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24</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000" b="1" kern="1200" dirty="0">
                <a:solidFill>
                  <a:schemeClr val="tx1"/>
                </a:solidFill>
                <a:effectLst/>
                <a:latin typeface="+mn-lt"/>
                <a:ea typeface="+mn-ea"/>
                <a:cs typeface="+mn-cs"/>
              </a:rPr>
              <a:t>Megérkezett a csomag!</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Még itt is szemfülesnek kell maradni, azután,</a:t>
            </a:r>
            <a:r>
              <a:rPr lang="hu-HU" sz="1000" kern="1200" baseline="0" dirty="0">
                <a:solidFill>
                  <a:schemeClr val="tx1"/>
                </a:solidFill>
                <a:effectLst/>
                <a:latin typeface="+mn-lt"/>
                <a:ea typeface="+mn-ea"/>
                <a:cs typeface="+mn-cs"/>
              </a:rPr>
              <a:t> hogy </a:t>
            </a:r>
            <a:r>
              <a:rPr lang="hu-HU" sz="1000" kern="1200" dirty="0">
                <a:solidFill>
                  <a:schemeClr val="tx1"/>
                </a:solidFill>
                <a:effectLst/>
                <a:latin typeface="+mn-lt"/>
                <a:ea typeface="+mn-ea"/>
                <a:cs typeface="+mn-cs"/>
              </a:rPr>
              <a:t>leadtuk a rendelést! Minden esetben ellenőrizni kell, hogy a csomag megérkezésekor a kért termékeket kaptuk-e meg, s azoknak zárt, sértetlen-e a csomagolása. Mindenképp számlát kell adniuk a szállítóknak!</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Az élelmiszerek szállítása esetében nem ritka, hogy a megfelelő tárolási módra is oda kell figyelni, épp ezért ellenőrizzük, hogy fuvarozáskor gondoskodtak-e a megfelelő hőmérsékletről! A nem megfelelő szállításnak köszönhetően megromolhatnak az élelmiszerek.</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Minden terméknek magyar nyelvű címkével kell rendelkeznie, amikor megérkezik! Nem tilos természetesen a többnyelvű címke alkalmazása, s az sem, ha a meglévő idegen nyelvű címkére ragasztják rá a magyar nyelvű tájékoztatót. Végül ellenőrizzük a termék lejárati idejét.</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Ha minden rendben volt, nyugodt szívvel rendelhetünk legközelebb is az adott </a:t>
            </a:r>
            <a:r>
              <a:rPr lang="hu-HU" sz="1000" kern="1200" dirty="0" err="1">
                <a:solidFill>
                  <a:schemeClr val="tx1"/>
                </a:solidFill>
                <a:effectLst/>
                <a:latin typeface="+mn-lt"/>
                <a:ea typeface="+mn-ea"/>
                <a:cs typeface="+mn-cs"/>
              </a:rPr>
              <a:t>webáruháztól</a:t>
            </a:r>
            <a:r>
              <a:rPr lang="hu-HU" sz="1000" kern="1200" dirty="0">
                <a:solidFill>
                  <a:schemeClr val="tx1"/>
                </a:solidFill>
                <a:effectLst/>
                <a:latin typeface="+mn-lt"/>
                <a:ea typeface="+mn-ea"/>
                <a:cs typeface="+mn-cs"/>
              </a:rPr>
              <a:t>, viszont továbbra is maradjunk körültekintőek!</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Ez a fajta alaposság az egészség védelme érdekében szükséges.</a:t>
            </a:r>
          </a:p>
          <a:p>
            <a:endParaRPr lang="hu-HU" sz="1000" dirty="0"/>
          </a:p>
          <a:p>
            <a:endParaRPr lang="hu-HU" sz="1000" dirty="0"/>
          </a:p>
          <a:p>
            <a:r>
              <a:rPr lang="hu-HU" sz="800" kern="1200" dirty="0">
                <a:solidFill>
                  <a:schemeClr val="tx1"/>
                </a:solidFill>
                <a:effectLst/>
                <a:latin typeface="+mn-lt"/>
                <a:ea typeface="+mn-ea"/>
                <a:cs typeface="+mn-cs"/>
              </a:rPr>
              <a:t>Képek</a:t>
            </a:r>
            <a:r>
              <a:rPr lang="hu-HU" sz="800" kern="1200" baseline="0" dirty="0">
                <a:solidFill>
                  <a:schemeClr val="tx1"/>
                </a:solidFill>
                <a:effectLst/>
                <a:latin typeface="+mn-lt"/>
                <a:ea typeface="+mn-ea"/>
                <a:cs typeface="+mn-cs"/>
              </a:rPr>
              <a:t> forrása</a:t>
            </a:r>
            <a:endParaRPr lang="hu-HU" sz="8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800" kern="1200" dirty="0">
                <a:solidFill>
                  <a:schemeClr val="tx1"/>
                </a:solidFill>
                <a:effectLst/>
                <a:latin typeface="+mn-lt"/>
                <a:ea typeface="+mn-ea"/>
                <a:cs typeface="+mn-cs"/>
              </a:rPr>
              <a:t>Adobe </a:t>
            </a:r>
            <a:r>
              <a:rPr lang="hu-HU" sz="800" kern="1200" dirty="0" err="1">
                <a:solidFill>
                  <a:schemeClr val="tx1"/>
                </a:solidFill>
                <a:effectLst/>
                <a:latin typeface="+mn-lt"/>
                <a:ea typeface="+mn-ea"/>
                <a:cs typeface="+mn-cs"/>
              </a:rPr>
              <a:t>stock</a:t>
            </a:r>
            <a:endParaRPr lang="hu-HU" sz="800" kern="1200" dirty="0">
              <a:solidFill>
                <a:schemeClr val="tx1"/>
              </a:solidFill>
              <a:effectLst/>
              <a:latin typeface="+mn-lt"/>
              <a:ea typeface="+mn-ea"/>
              <a:cs typeface="+mn-cs"/>
            </a:endParaRPr>
          </a:p>
          <a:p>
            <a:endParaRPr lang="hu-HU" sz="1000" baseline="0" dirty="0"/>
          </a:p>
          <a:p>
            <a:endParaRPr lang="hu-HU" sz="1000" dirty="0"/>
          </a:p>
        </p:txBody>
      </p:sp>
      <p:sp>
        <p:nvSpPr>
          <p:cNvPr id="4" name="Dia számának helye 3"/>
          <p:cNvSpPr>
            <a:spLocks noGrp="1"/>
          </p:cNvSpPr>
          <p:nvPr>
            <p:ph type="sldNum" sz="quarter" idx="10"/>
          </p:nvPr>
        </p:nvSpPr>
        <p:spPr/>
        <p:txBody>
          <a:bodyPr/>
          <a:lstStyle/>
          <a:p>
            <a:fld id="{F7BE9CCB-AA96-41B5-8BE0-69175397F410}" type="slidenum">
              <a:rPr lang="hu-HU" smtClean="0"/>
              <a:pPr/>
              <a:t>25</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0000" lnSpcReduction="20000"/>
          </a:bodyPr>
          <a:lstStyle/>
          <a:p>
            <a:r>
              <a:rPr lang="hu-HU" sz="1000" b="1" kern="1200" dirty="0">
                <a:solidFill>
                  <a:schemeClr val="tx1"/>
                </a:solidFill>
                <a:effectLst/>
                <a:latin typeface="+mn-lt"/>
                <a:ea typeface="+mn-ea"/>
                <a:cs typeface="+mn-cs"/>
              </a:rPr>
              <a:t>Kalandos vásárlás</a:t>
            </a:r>
          </a:p>
          <a:p>
            <a:pPr lvl="0"/>
            <a:endParaRPr lang="hu-HU" sz="1000" kern="1200" dirty="0">
              <a:solidFill>
                <a:schemeClr val="tx1"/>
              </a:solidFill>
              <a:effectLst/>
              <a:latin typeface="+mn-lt"/>
              <a:ea typeface="+mn-ea"/>
              <a:cs typeface="+mn-cs"/>
            </a:endParaRPr>
          </a:p>
          <a:p>
            <a:pPr lvl="0"/>
            <a:r>
              <a:rPr lang="hu-HU" sz="1000" b="1" kern="1200" dirty="0">
                <a:solidFill>
                  <a:schemeClr val="tx1"/>
                </a:solidFill>
                <a:effectLst/>
                <a:latin typeface="+mn-lt"/>
                <a:ea typeface="+mn-ea"/>
                <a:cs typeface="+mn-cs"/>
              </a:rPr>
              <a:t>1. kép</a:t>
            </a:r>
          </a:p>
          <a:p>
            <a:r>
              <a:rPr lang="hu-HU" sz="1000" kern="1200" dirty="0">
                <a:solidFill>
                  <a:schemeClr val="tx1"/>
                </a:solidFill>
                <a:effectLst/>
                <a:latin typeface="+mn-lt"/>
                <a:ea typeface="+mn-ea"/>
                <a:cs typeface="+mn-cs"/>
              </a:rPr>
              <a:t>Kata és Marci egy bevásárlókocsi mellett veszekednek. Körülöttük villámok, a háttérben jön Marci apukája.</a:t>
            </a:r>
          </a:p>
          <a:p>
            <a:r>
              <a:rPr lang="hu-HU" sz="1000" i="1" kern="1200" dirty="0">
                <a:solidFill>
                  <a:schemeClr val="tx1"/>
                </a:solidFill>
                <a:effectLst/>
                <a:latin typeface="+mn-lt"/>
                <a:ea typeface="+mn-ea"/>
                <a:cs typeface="+mn-cs"/>
              </a:rPr>
              <a:t>Kata: 	</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Én értem ide korábban, én ülök bele!</a:t>
            </a:r>
          </a:p>
          <a:p>
            <a:r>
              <a:rPr lang="hu-HU" sz="1000" i="1" kern="1200" dirty="0">
                <a:solidFill>
                  <a:schemeClr val="tx1"/>
                </a:solidFill>
                <a:effectLst/>
                <a:latin typeface="+mn-lt"/>
                <a:ea typeface="+mn-ea"/>
                <a:cs typeface="+mn-cs"/>
              </a:rPr>
              <a:t>Marci:</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De az én apukámmal jöttünk, én ülök bele!</a:t>
            </a:r>
          </a:p>
          <a:p>
            <a:pPr lvl="0"/>
            <a:endParaRPr lang="hu-HU" sz="1000" kern="1200" dirty="0">
              <a:solidFill>
                <a:schemeClr val="tx1"/>
              </a:solidFill>
              <a:effectLst/>
              <a:latin typeface="+mn-lt"/>
              <a:ea typeface="+mn-ea"/>
              <a:cs typeface="+mn-cs"/>
            </a:endParaRPr>
          </a:p>
          <a:p>
            <a:pPr lvl="0"/>
            <a:r>
              <a:rPr lang="hu-HU" sz="1000" b="1" kern="1200" dirty="0">
                <a:solidFill>
                  <a:schemeClr val="tx1"/>
                </a:solidFill>
                <a:effectLst/>
                <a:latin typeface="+mn-lt"/>
                <a:ea typeface="+mn-ea"/>
                <a:cs typeface="+mn-cs"/>
              </a:rPr>
              <a:t>2. kép </a:t>
            </a:r>
          </a:p>
          <a:p>
            <a:r>
              <a:rPr lang="hu-HU" sz="1000" kern="1200" dirty="0">
                <a:solidFill>
                  <a:schemeClr val="tx1"/>
                </a:solidFill>
                <a:effectLst/>
                <a:latin typeface="+mn-lt"/>
                <a:ea typeface="+mn-ea"/>
                <a:cs typeface="+mn-cs"/>
              </a:rPr>
              <a:t>Marci apukája a gyerekek közé áll. A gyerekek megszeppenek.</a:t>
            </a:r>
          </a:p>
          <a:p>
            <a:r>
              <a:rPr lang="hu-HU" sz="1000" i="1" kern="1200" dirty="0">
                <a:solidFill>
                  <a:schemeClr val="tx1"/>
                </a:solidFill>
                <a:effectLst/>
                <a:latin typeface="+mn-lt"/>
                <a:ea typeface="+mn-ea"/>
                <a:cs typeface="+mn-cs"/>
              </a:rPr>
              <a:t>Marci apukája:</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Ne veszekedjetek gyerekek. Az egyik üljön az ülésre, a másik pedig a kocsiba.</a:t>
            </a:r>
          </a:p>
          <a:p>
            <a:pPr lvl="0"/>
            <a:endParaRPr lang="hu-HU" sz="1000" kern="1200" dirty="0">
              <a:solidFill>
                <a:schemeClr val="tx1"/>
              </a:solidFill>
              <a:effectLst/>
              <a:latin typeface="+mn-lt"/>
              <a:ea typeface="+mn-ea"/>
              <a:cs typeface="+mn-cs"/>
            </a:endParaRPr>
          </a:p>
          <a:p>
            <a:pPr lvl="0"/>
            <a:r>
              <a:rPr lang="hu-HU" sz="1000" b="1" kern="1200" dirty="0">
                <a:solidFill>
                  <a:schemeClr val="tx1"/>
                </a:solidFill>
                <a:effectLst/>
                <a:latin typeface="+mn-lt"/>
                <a:ea typeface="+mn-ea"/>
                <a:cs typeface="+mn-cs"/>
              </a:rPr>
              <a:t>3. kép</a:t>
            </a:r>
          </a:p>
          <a:p>
            <a:r>
              <a:rPr lang="hu-HU" sz="1000" kern="1200" dirty="0">
                <a:solidFill>
                  <a:schemeClr val="tx1"/>
                </a:solidFill>
                <a:effectLst/>
                <a:latin typeface="+mn-lt"/>
                <a:ea typeface="+mn-ea"/>
                <a:cs typeface="+mn-cs"/>
              </a:rPr>
              <a:t>Marci aggódva rámutat a lábára.</a:t>
            </a:r>
          </a:p>
          <a:p>
            <a:r>
              <a:rPr lang="hu-HU" sz="1000" i="1" kern="1200" dirty="0">
                <a:solidFill>
                  <a:schemeClr val="tx1"/>
                </a:solidFill>
                <a:effectLst/>
                <a:latin typeface="+mn-lt"/>
                <a:ea typeface="+mn-ea"/>
                <a:cs typeface="+mn-cs"/>
              </a:rPr>
              <a:t>Marci:</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Azt nem szabad! Hiszen piszkos a cipőm talpa! A kosár is piszkos lesz, így azok a dolgok is, amiket beleteszünk.</a:t>
            </a:r>
          </a:p>
          <a:p>
            <a:pPr lvl="0"/>
            <a:endParaRPr lang="hu-HU" sz="1000" kern="1200" dirty="0">
              <a:solidFill>
                <a:schemeClr val="tx1"/>
              </a:solidFill>
              <a:effectLst/>
              <a:latin typeface="+mn-lt"/>
              <a:ea typeface="+mn-ea"/>
              <a:cs typeface="+mn-cs"/>
            </a:endParaRPr>
          </a:p>
          <a:p>
            <a:pPr lvl="0"/>
            <a:r>
              <a:rPr lang="hu-HU" sz="1000" b="1" kern="1200" dirty="0">
                <a:solidFill>
                  <a:schemeClr val="tx1"/>
                </a:solidFill>
                <a:effectLst/>
                <a:latin typeface="+mn-lt"/>
                <a:ea typeface="+mn-ea"/>
                <a:cs typeface="+mn-cs"/>
              </a:rPr>
              <a:t>4. kép</a:t>
            </a:r>
          </a:p>
          <a:p>
            <a:r>
              <a:rPr lang="hu-HU" sz="1000" kern="1200" dirty="0">
                <a:solidFill>
                  <a:schemeClr val="tx1"/>
                </a:solidFill>
                <a:effectLst/>
                <a:latin typeface="+mn-lt"/>
                <a:ea typeface="+mn-ea"/>
                <a:cs typeface="+mn-cs"/>
              </a:rPr>
              <a:t>Marci apukája gondolkodik, a gyerekek tanácstalanul néznek rá.</a:t>
            </a:r>
          </a:p>
          <a:p>
            <a:r>
              <a:rPr lang="hu-HU" sz="1000" i="1" kern="1200" dirty="0">
                <a:solidFill>
                  <a:schemeClr val="tx1"/>
                </a:solidFill>
                <a:effectLst/>
                <a:latin typeface="+mn-lt"/>
                <a:ea typeface="+mn-ea"/>
                <a:cs typeface="+mn-cs"/>
              </a:rPr>
              <a:t>Marci apukája:</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Igazad van, Marci! Akkor legyen úgy, hogy félúton cseréltek, Kata, legyél Te az első.</a:t>
            </a:r>
          </a:p>
          <a:p>
            <a:pPr lvl="0"/>
            <a:endParaRPr lang="hu-HU" sz="1000" kern="1200" dirty="0">
              <a:solidFill>
                <a:schemeClr val="tx1"/>
              </a:solidFill>
              <a:effectLst/>
              <a:latin typeface="+mn-lt"/>
              <a:ea typeface="+mn-ea"/>
              <a:cs typeface="+mn-cs"/>
            </a:endParaRPr>
          </a:p>
          <a:p>
            <a:pPr lvl="0"/>
            <a:r>
              <a:rPr lang="hu-HU" sz="1000" b="1" kern="1200" dirty="0">
                <a:solidFill>
                  <a:schemeClr val="tx1"/>
                </a:solidFill>
                <a:effectLst/>
                <a:latin typeface="+mn-lt"/>
                <a:ea typeface="+mn-ea"/>
                <a:cs typeface="+mn-cs"/>
              </a:rPr>
              <a:t>5. kép</a:t>
            </a:r>
          </a:p>
          <a:p>
            <a:r>
              <a:rPr lang="hu-HU" sz="1000" kern="1200" dirty="0">
                <a:solidFill>
                  <a:schemeClr val="tx1"/>
                </a:solidFill>
                <a:effectLst/>
                <a:latin typeface="+mn-lt"/>
                <a:ea typeface="+mn-ea"/>
                <a:cs typeface="+mn-cs"/>
              </a:rPr>
              <a:t>Az apuka a gyerekekkel járja a boltot, nézelődnek. Kata a kocsi ülésén ül, Marci a kocsi mellett megy.</a:t>
            </a:r>
          </a:p>
          <a:p>
            <a:r>
              <a:rPr lang="hu-HU" sz="1000" i="1" kern="1200" dirty="0">
                <a:solidFill>
                  <a:schemeClr val="tx1"/>
                </a:solidFill>
                <a:effectLst/>
                <a:latin typeface="+mn-lt"/>
                <a:ea typeface="+mn-ea"/>
                <a:cs typeface="+mn-cs"/>
              </a:rPr>
              <a:t>Marci apukája:</a:t>
            </a:r>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Na mivel is kezdjük? Talán a kenyérrel?</a:t>
            </a:r>
          </a:p>
          <a:p>
            <a:r>
              <a:rPr lang="hu-HU" sz="1000" i="1" kern="1200" dirty="0">
                <a:solidFill>
                  <a:schemeClr val="tx1"/>
                </a:solidFill>
                <a:effectLst/>
                <a:latin typeface="+mn-lt"/>
                <a:ea typeface="+mn-ea"/>
                <a:cs typeface="+mn-cs"/>
              </a:rPr>
              <a:t>Gyerekek kórusban:</a:t>
            </a:r>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A jégkrémmel!!!</a:t>
            </a:r>
          </a:p>
          <a:p>
            <a:endParaRPr lang="hu-HU" sz="1000" kern="1200" dirty="0">
              <a:solidFill>
                <a:schemeClr val="tx1"/>
              </a:solidFill>
              <a:effectLst/>
              <a:latin typeface="+mn-lt"/>
              <a:ea typeface="+mn-ea"/>
              <a:cs typeface="+mn-cs"/>
            </a:endParaRPr>
          </a:p>
          <a:p>
            <a:r>
              <a:rPr lang="hu-HU" sz="1000" b="1" kern="1200" dirty="0">
                <a:solidFill>
                  <a:schemeClr val="tx1"/>
                </a:solidFill>
                <a:effectLst/>
                <a:latin typeface="+mn-lt"/>
                <a:ea typeface="+mn-ea"/>
                <a:cs typeface="+mn-cs"/>
              </a:rPr>
              <a:t>6. kép</a:t>
            </a:r>
          </a:p>
          <a:p>
            <a:r>
              <a:rPr lang="hu-HU" sz="1000" kern="1200" dirty="0">
                <a:solidFill>
                  <a:schemeClr val="tx1"/>
                </a:solidFill>
                <a:effectLst/>
                <a:latin typeface="+mn-lt"/>
                <a:ea typeface="+mn-ea"/>
                <a:cs typeface="+mn-cs"/>
              </a:rPr>
              <a:t>Marci apukája a gyerekekhez hajol, a gyerekek tátott szájjal figyelnek.</a:t>
            </a:r>
          </a:p>
          <a:p>
            <a:r>
              <a:rPr lang="hu-HU" sz="1000" i="1" kern="1200" dirty="0">
                <a:solidFill>
                  <a:schemeClr val="tx1"/>
                </a:solidFill>
                <a:effectLst/>
                <a:latin typeface="+mn-lt"/>
                <a:ea typeface="+mn-ea"/>
                <a:cs typeface="+mn-cs"/>
              </a:rPr>
              <a:t>Marci apukája:</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Nem marad el a jégkrém, viszont azt a legvégén tesszük a kosárba, mivel könnyen kiolvadna. Nézzük meg inkább a listánkat.</a:t>
            </a:r>
          </a:p>
          <a:p>
            <a:endParaRPr lang="hu-HU" sz="1000" kern="1200" dirty="0">
              <a:solidFill>
                <a:schemeClr val="tx1"/>
              </a:solidFill>
              <a:effectLst/>
              <a:latin typeface="+mn-lt"/>
              <a:ea typeface="+mn-ea"/>
              <a:cs typeface="+mn-cs"/>
            </a:endParaRPr>
          </a:p>
          <a:p>
            <a:r>
              <a:rPr lang="hu-HU" sz="1000" b="1" kern="1200" dirty="0">
                <a:solidFill>
                  <a:schemeClr val="tx1"/>
                </a:solidFill>
                <a:effectLst/>
                <a:latin typeface="+mn-lt"/>
                <a:ea typeface="+mn-ea"/>
                <a:cs typeface="+mn-cs"/>
              </a:rPr>
              <a:t>7. kép</a:t>
            </a:r>
          </a:p>
          <a:p>
            <a:r>
              <a:rPr lang="hu-HU" sz="1000" kern="1200" dirty="0">
                <a:solidFill>
                  <a:schemeClr val="tx1"/>
                </a:solidFill>
                <a:effectLst/>
                <a:latin typeface="+mn-lt"/>
                <a:ea typeface="+mn-ea"/>
                <a:cs typeface="+mn-cs"/>
              </a:rPr>
              <a:t>Kata már a kocsi mellett áll, csak ő látszódik a képen, mosolyogva mesél.</a:t>
            </a:r>
          </a:p>
          <a:p>
            <a:r>
              <a:rPr lang="hu-HU" sz="1000" i="1" kern="1200" dirty="0">
                <a:solidFill>
                  <a:schemeClr val="tx1"/>
                </a:solidFill>
                <a:effectLst/>
                <a:latin typeface="+mn-lt"/>
                <a:ea typeface="+mn-ea"/>
                <a:cs typeface="+mn-cs"/>
              </a:rPr>
              <a:t>Kata:</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A </a:t>
            </a:r>
            <a:r>
              <a:rPr lang="hu-HU" sz="1000" kern="1200" dirty="0" err="1">
                <a:solidFill>
                  <a:schemeClr val="tx1"/>
                </a:solidFill>
                <a:effectLst/>
                <a:latin typeface="+mn-lt"/>
                <a:ea typeface="+mn-ea"/>
                <a:cs typeface="+mn-cs"/>
              </a:rPr>
              <a:t>bevásárlólistával</a:t>
            </a:r>
            <a:r>
              <a:rPr lang="hu-HU" sz="1000" kern="1200" dirty="0">
                <a:solidFill>
                  <a:schemeClr val="tx1"/>
                </a:solidFill>
                <a:effectLst/>
                <a:latin typeface="+mn-lt"/>
                <a:ea typeface="+mn-ea"/>
                <a:cs typeface="+mn-cs"/>
              </a:rPr>
              <a:t> nem felejtjük el, hogy mire van szükségünk és nem veszünk felesleges dolgokat. Ezt Anya tanította nekem.</a:t>
            </a:r>
          </a:p>
          <a:p>
            <a:endParaRPr lang="hu-HU" sz="1000" kern="1200" dirty="0">
              <a:solidFill>
                <a:schemeClr val="tx1"/>
              </a:solidFill>
              <a:effectLst/>
              <a:latin typeface="+mn-lt"/>
              <a:ea typeface="+mn-ea"/>
              <a:cs typeface="+mn-cs"/>
            </a:endParaRPr>
          </a:p>
          <a:p>
            <a:r>
              <a:rPr lang="hu-HU" sz="1000" b="1" kern="1200" dirty="0">
                <a:solidFill>
                  <a:schemeClr val="tx1"/>
                </a:solidFill>
                <a:effectLst/>
                <a:latin typeface="+mn-lt"/>
                <a:ea typeface="+mn-ea"/>
                <a:cs typeface="+mn-cs"/>
              </a:rPr>
              <a:t>8. kép</a:t>
            </a:r>
          </a:p>
          <a:p>
            <a:r>
              <a:rPr lang="hu-HU" sz="1000" kern="1200" dirty="0">
                <a:solidFill>
                  <a:schemeClr val="tx1"/>
                </a:solidFill>
                <a:effectLst/>
                <a:latin typeface="+mn-lt"/>
                <a:ea typeface="+mn-ea"/>
                <a:cs typeface="+mn-cs"/>
              </a:rPr>
              <a:t>Marci apukája és a gyerekek csomagolják a dolgokat és pakolnak be a kocsijukba.</a:t>
            </a:r>
          </a:p>
          <a:p>
            <a:r>
              <a:rPr lang="hu-HU" sz="1000" i="1" kern="1200" dirty="0">
                <a:solidFill>
                  <a:schemeClr val="tx1"/>
                </a:solidFill>
                <a:effectLst/>
                <a:latin typeface="+mn-lt"/>
                <a:ea typeface="+mn-ea"/>
                <a:cs typeface="+mn-cs"/>
              </a:rPr>
              <a:t>Marci apukája:</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Ezzel végeztünk is. Irány haza minél hamarabb.</a:t>
            </a:r>
          </a:p>
          <a:p>
            <a:r>
              <a:rPr lang="hu-HU" sz="1000" i="1" kern="1200" dirty="0">
                <a:solidFill>
                  <a:schemeClr val="tx1"/>
                </a:solidFill>
                <a:effectLst/>
                <a:latin typeface="+mn-lt"/>
                <a:ea typeface="+mn-ea"/>
                <a:cs typeface="+mn-cs"/>
              </a:rPr>
              <a:t>Marci:</a:t>
            </a:r>
            <a:endParaRPr lang="hu-HU" sz="1000" kern="1200" dirty="0">
              <a:solidFill>
                <a:schemeClr val="tx1"/>
              </a:solidFill>
              <a:effectLst/>
              <a:latin typeface="+mn-lt"/>
              <a:ea typeface="+mn-ea"/>
              <a:cs typeface="+mn-cs"/>
            </a:endParaRPr>
          </a:p>
          <a:p>
            <a:pPr lvl="0"/>
            <a:r>
              <a:rPr lang="hu-HU" sz="1000" kern="1200" dirty="0">
                <a:solidFill>
                  <a:schemeClr val="tx1"/>
                </a:solidFill>
                <a:effectLst/>
                <a:latin typeface="+mn-lt"/>
                <a:ea typeface="+mn-ea"/>
                <a:cs typeface="+mn-cs"/>
              </a:rPr>
              <a:t>Apa, nem lehetne, hogy előtte a játszótérre elmegyünk?</a:t>
            </a:r>
          </a:p>
          <a:p>
            <a:endParaRPr lang="hu-HU" sz="1000" kern="1200" dirty="0">
              <a:solidFill>
                <a:schemeClr val="tx1"/>
              </a:solidFill>
              <a:effectLst/>
              <a:latin typeface="+mn-lt"/>
              <a:ea typeface="+mn-ea"/>
              <a:cs typeface="+mn-cs"/>
            </a:endParaRPr>
          </a:p>
          <a:p>
            <a:r>
              <a:rPr lang="hu-HU" sz="1000" b="1" kern="1200" dirty="0">
                <a:solidFill>
                  <a:schemeClr val="tx1"/>
                </a:solidFill>
                <a:effectLst/>
                <a:latin typeface="+mn-lt"/>
                <a:ea typeface="+mn-ea"/>
                <a:cs typeface="+mn-cs"/>
              </a:rPr>
              <a:t>9. kép</a:t>
            </a:r>
          </a:p>
          <a:p>
            <a:r>
              <a:rPr lang="hu-HU" sz="1000" kern="1200" dirty="0">
                <a:solidFill>
                  <a:schemeClr val="tx1"/>
                </a:solidFill>
                <a:effectLst/>
                <a:latin typeface="+mn-lt"/>
                <a:ea typeface="+mn-ea"/>
                <a:cs typeface="+mn-cs"/>
              </a:rPr>
              <a:t>Marci apukája átkarolja a két gyereket és mosolyogva beszél hozzájuk.</a:t>
            </a:r>
          </a:p>
          <a:p>
            <a:r>
              <a:rPr lang="hu-HU" sz="1000" i="1" kern="1200" dirty="0">
                <a:solidFill>
                  <a:schemeClr val="tx1"/>
                </a:solidFill>
                <a:effectLst/>
                <a:latin typeface="+mn-lt"/>
                <a:ea typeface="+mn-ea"/>
                <a:cs typeface="+mn-cs"/>
              </a:rPr>
              <a:t>Marci apukája:	</a:t>
            </a:r>
            <a:endParaRPr lang="hu-HU" sz="1000" kern="1200" dirty="0">
              <a:solidFill>
                <a:schemeClr val="tx1"/>
              </a:solidFill>
              <a:effectLst/>
              <a:latin typeface="+mn-lt"/>
              <a:ea typeface="+mn-ea"/>
              <a:cs typeface="+mn-cs"/>
            </a:endParaRPr>
          </a:p>
          <a:p>
            <a:r>
              <a:rPr lang="hu-HU" sz="1000" kern="1200" dirty="0">
                <a:solidFill>
                  <a:schemeClr val="tx1"/>
                </a:solidFill>
                <a:effectLst/>
                <a:latin typeface="+mn-lt"/>
                <a:ea typeface="+mn-ea"/>
                <a:cs typeface="+mn-cs"/>
              </a:rPr>
              <a:t>Először hazamegyünk, hogy a hűtést igénylő élelmiszereket elrakhassuk, és ne romoljanak meg. De ne aggódjatok! Itt a jégkrém, ha segítetek nekem, hamar elindulhatunk a játszótérre is.</a:t>
            </a:r>
          </a:p>
          <a:p>
            <a:r>
              <a:rPr lang="hu-HU" sz="1000" kern="1200" dirty="0">
                <a:solidFill>
                  <a:schemeClr val="tx1"/>
                </a:solidFill>
                <a:effectLst/>
                <a:latin typeface="+mn-lt"/>
                <a:ea typeface="+mn-ea"/>
                <a:cs typeface="+mn-cs"/>
              </a:rPr>
              <a:t> </a:t>
            </a:r>
          </a:p>
          <a:p>
            <a:r>
              <a:rPr lang="hu-HU" sz="1000" kern="1200" dirty="0">
                <a:solidFill>
                  <a:schemeClr val="tx1"/>
                </a:solidFill>
                <a:effectLst/>
                <a:latin typeface="+mn-lt"/>
                <a:ea typeface="+mn-ea"/>
                <a:cs typeface="+mn-cs"/>
              </a:rPr>
              <a:t>Képek</a:t>
            </a:r>
            <a:r>
              <a:rPr lang="hu-HU" sz="1000" kern="1200" baseline="0" dirty="0">
                <a:solidFill>
                  <a:schemeClr val="tx1"/>
                </a:solidFill>
                <a:effectLst/>
                <a:latin typeface="+mn-lt"/>
                <a:ea typeface="+mn-ea"/>
                <a:cs typeface="+mn-cs"/>
              </a:rPr>
              <a:t> forrása</a:t>
            </a:r>
            <a:endParaRPr lang="hu-HU" sz="10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000" kern="1200" dirty="0" err="1">
                <a:solidFill>
                  <a:schemeClr val="tx1"/>
                </a:solidFill>
                <a:effectLst/>
                <a:latin typeface="+mn-lt"/>
                <a:ea typeface="+mn-ea"/>
                <a:cs typeface="+mn-cs"/>
              </a:rPr>
              <a:t>Nébih</a:t>
            </a:r>
            <a:endParaRPr lang="hu-HU" sz="1000" kern="1200" baseline="0" dirty="0">
              <a:solidFill>
                <a:schemeClr val="tx1"/>
              </a:solidFill>
              <a:latin typeface="+mn-lt"/>
              <a:ea typeface="+mn-ea"/>
              <a:cs typeface="+mn-cs"/>
            </a:endParaRPr>
          </a:p>
          <a:p>
            <a:endParaRPr lang="hu-HU" sz="1000" dirty="0"/>
          </a:p>
        </p:txBody>
      </p:sp>
      <p:sp>
        <p:nvSpPr>
          <p:cNvPr id="4" name="Dia számának helye 3"/>
          <p:cNvSpPr>
            <a:spLocks noGrp="1"/>
          </p:cNvSpPr>
          <p:nvPr>
            <p:ph type="sldNum" sz="quarter" idx="10"/>
          </p:nvPr>
        </p:nvSpPr>
        <p:spPr/>
        <p:txBody>
          <a:bodyPr/>
          <a:lstStyle/>
          <a:p>
            <a:fld id="{F7BE9CCB-AA96-41B5-8BE0-69175397F410}" type="slidenum">
              <a:rPr lang="hu-HU" smtClean="0"/>
              <a:pPr/>
              <a:t>26</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F7BE9CCB-AA96-41B5-8BE0-69175397F410}" type="slidenum">
              <a:rPr lang="hu-HU" smtClean="0"/>
              <a:pPr/>
              <a:t>27</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Bevásárlás előtt</a:t>
            </a:r>
          </a:p>
          <a:p>
            <a:r>
              <a:rPr lang="hu-HU" sz="1200" b="1" u="none" strike="noStrike" kern="120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Sok tényező befolyásolja, hogy egy adott héten milyen élelmiszereket szükséges beszerezni a családnak. Szerencsére egy heti program, várható elfoglaltságok még egy nagyon elfoglalt ember esetében is nagyjából előre látható. Ízlésünk is folyamatosan változik, így érdemes azt is végig gondolni, hogy melyik ételt ennénk meg szívesen. Ezzel az egyszerű „trükkel” is</a:t>
            </a:r>
            <a:r>
              <a:rPr lang="hu-HU" sz="1200" kern="1200" baseline="0" dirty="0">
                <a:solidFill>
                  <a:schemeClr val="tx1"/>
                </a:solidFill>
                <a:effectLst/>
                <a:latin typeface="+mn-lt"/>
                <a:ea typeface="+mn-ea"/>
                <a:cs typeface="+mn-cs"/>
              </a:rPr>
              <a:t> sokat tehetünk az élelmiszerpazarlás ellen. </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kívánságlista összeállításánál figyeljünk arra, hogy az egészséges</a:t>
            </a:r>
            <a:r>
              <a:rPr lang="hu-HU" sz="1200" kern="1200" baseline="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életmód alapja a kiegyensúlyozott táplálkozás!</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Képek forrása: </a:t>
            </a:r>
          </a:p>
          <a:p>
            <a:pPr marL="228600" indent="-228600">
              <a:buFont typeface="Arial" panose="020B0604020202020204" pitchFamily="34" charset="0"/>
              <a:buChar cha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baseline="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4</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err="1">
                <a:solidFill>
                  <a:schemeClr val="tx1"/>
                </a:solidFill>
                <a:effectLst/>
                <a:latin typeface="+mn-lt"/>
                <a:ea typeface="+mn-ea"/>
                <a:cs typeface="+mn-cs"/>
              </a:rPr>
              <a:t>Bevásárlólista</a:t>
            </a:r>
            <a:endParaRPr lang="hu-HU" sz="1200" b="1"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Nagyon fontos a </a:t>
            </a:r>
            <a:r>
              <a:rPr lang="hu-HU" sz="1200" kern="1200" dirty="0" err="1">
                <a:solidFill>
                  <a:schemeClr val="tx1"/>
                </a:solidFill>
                <a:effectLst/>
                <a:latin typeface="+mn-lt"/>
                <a:ea typeface="+mn-ea"/>
                <a:cs typeface="+mn-cs"/>
              </a:rPr>
              <a:t>bevásárlólista</a:t>
            </a:r>
            <a:r>
              <a:rPr lang="hu-HU" sz="1200" kern="1200" dirty="0">
                <a:solidFill>
                  <a:schemeClr val="tx1"/>
                </a:solidFill>
                <a:effectLst/>
                <a:latin typeface="+mn-lt"/>
                <a:ea typeface="+mn-ea"/>
                <a:cs typeface="+mn-cs"/>
              </a:rPr>
              <a:t> készítése.</a:t>
            </a:r>
            <a:r>
              <a:rPr lang="hu-HU" sz="1200" kern="1200" baseline="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A legegyszerűbb módszer, ha körülnézünk a konyhában, a hűtőben és a kamrában (ha van), majd megnézzük, mely élelmiszerek vannak kifogyóban, vagy mi az, amire a jövő hét folyamán feltétlenül szükség lesz. Ezzel az is elkerülhető, hogy olyasmit vegyünk, amelyből már eleve nagy készletek vannak otthon. Ennek ugyanis az lehet az eredménye, hogy megromlanak az élelmiszerek, és ki kell dobni őket.</a:t>
            </a:r>
          </a:p>
          <a:p>
            <a:r>
              <a:rPr lang="hu-HU" sz="1200" kern="1200" dirty="0">
                <a:solidFill>
                  <a:schemeClr val="tx1"/>
                </a:solidFill>
                <a:effectLst/>
                <a:latin typeface="+mn-lt"/>
                <a:ea typeface="+mn-ea"/>
                <a:cs typeface="+mn-cs"/>
              </a:rPr>
              <a:t>Segítségül</a:t>
            </a:r>
            <a:r>
              <a:rPr lang="hu-HU" sz="1200" kern="1200" baseline="0" dirty="0">
                <a:solidFill>
                  <a:schemeClr val="tx1"/>
                </a:solidFill>
                <a:effectLst/>
                <a:latin typeface="+mn-lt"/>
                <a:ea typeface="+mn-ea"/>
                <a:cs typeface="+mn-cs"/>
              </a:rPr>
              <a:t> hívhatjuk az okos telefonunkat, hiszen számos </a:t>
            </a:r>
            <a:r>
              <a:rPr lang="hu-HU" sz="1200" kern="1200" dirty="0">
                <a:solidFill>
                  <a:schemeClr val="tx1"/>
                </a:solidFill>
                <a:effectLst/>
                <a:latin typeface="+mn-lt"/>
                <a:ea typeface="+mn-ea"/>
                <a:cs typeface="+mn-cs"/>
              </a:rPr>
              <a:t>olyan telefonos alkalmazás létezik, amely felgyorsítja a lista készítésének folyamatát.</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Kép források</a:t>
            </a:r>
          </a:p>
          <a:p>
            <a:pPr marL="171450" indent="-171450">
              <a:buFont typeface="Arial" panose="020B0604020202020204" pitchFamily="34" charset="0"/>
              <a:buChar char="•"/>
            </a:pPr>
            <a:r>
              <a:rPr lang="hu-HU" sz="1200" kern="1200" dirty="0" err="1">
                <a:solidFill>
                  <a:schemeClr val="tx1"/>
                </a:solidFill>
                <a:effectLst/>
                <a:latin typeface="+mn-lt"/>
                <a:ea typeface="+mn-ea"/>
                <a:cs typeface="+mn-cs"/>
              </a:rPr>
              <a:t>Nébih</a:t>
            </a:r>
            <a:r>
              <a:rPr lang="hu-HU"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baseline="0" dirty="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5</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10000"/>
          </a:bodyPr>
          <a:lstStyle/>
          <a:p>
            <a:r>
              <a:rPr lang="hu-HU" sz="1200" b="1" kern="1200" dirty="0">
                <a:solidFill>
                  <a:schemeClr val="tx1"/>
                </a:solidFill>
                <a:effectLst/>
                <a:latin typeface="+mn-lt"/>
                <a:ea typeface="+mn-ea"/>
                <a:cs typeface="+mn-cs"/>
              </a:rPr>
              <a:t>Táska, de milyen?</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Hasznos, ha bevásárláskor viszünk magunkkal néhány </a:t>
            </a:r>
            <a:r>
              <a:rPr lang="hu-HU" sz="1200" b="1" kern="1200" dirty="0">
                <a:solidFill>
                  <a:schemeClr val="tx1"/>
                </a:solidFill>
                <a:effectLst/>
                <a:latin typeface="+mn-lt"/>
                <a:ea typeface="+mn-ea"/>
                <a:cs typeface="+mn-cs"/>
              </a:rPr>
              <a:t>szatyrot vagy táskát</a:t>
            </a:r>
            <a:r>
              <a:rPr lang="hu-HU" sz="1200" kern="1200" dirty="0">
                <a:solidFill>
                  <a:schemeClr val="tx1"/>
                </a:solidFill>
                <a:effectLst/>
                <a:latin typeface="+mn-lt"/>
                <a:ea typeface="+mn-ea"/>
                <a:cs typeface="+mn-cs"/>
              </a:rPr>
              <a:t>, hogy megkönnyítsük az élelmiszerek hazaszállítását. Ha véletlenül otthon marad a bevásárlótáska, a pénztárnál beszerezhetők kisebb-nagyobb szatyrok. Ha van rá lehetőség, válasszunk inkább újrahasznosított anyagból készült vagy „örökéletű bevásárlótáskát”  a környezetterhelő nejlon zacskók helyett.</a:t>
            </a:r>
          </a:p>
          <a:p>
            <a:pPr marL="0" indent="0">
              <a:buNone/>
            </a:pP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Bármilyen táskára is esik a választás, ügyeljünk annak tisztaságára. A textil táskák nagyon hasznosak és környezetkímélők, de a sok használat következtében szennyezettek lesznek, így figyeljünk</a:t>
            </a:r>
            <a:r>
              <a:rPr lang="hu-HU" sz="1200" kern="1200" baseline="0" dirty="0">
                <a:solidFill>
                  <a:schemeClr val="tx1"/>
                </a:solidFill>
                <a:effectLst/>
                <a:latin typeface="+mn-lt"/>
                <a:ea typeface="+mn-ea"/>
                <a:cs typeface="+mn-cs"/>
              </a:rPr>
              <a:t> ennek a tisztán tartására is</a:t>
            </a:r>
            <a:r>
              <a:rPr lang="hu-HU" sz="1200" kern="1200" dirty="0">
                <a:solidFill>
                  <a:schemeClr val="tx1"/>
                </a:solidFill>
                <a:effectLst/>
                <a:latin typeface="+mn-lt"/>
                <a:ea typeface="+mn-ea"/>
                <a:cs typeface="+mn-cs"/>
              </a:rPr>
              <a:t>!</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Indulás előtt még egy fontos szempontot kell figyelembe vennünk. Hűtött és fagyasztott termékek hazaszállításához célszerű gondoskodni a </a:t>
            </a:r>
            <a:r>
              <a:rPr lang="hu-HU" sz="1200" b="1" kern="1200" dirty="0">
                <a:solidFill>
                  <a:schemeClr val="tx1"/>
                </a:solidFill>
                <a:effectLst/>
                <a:latin typeface="+mn-lt"/>
                <a:ea typeface="+mn-ea"/>
                <a:cs typeface="+mn-cs"/>
              </a:rPr>
              <a:t>hűtőtáskáról</a:t>
            </a:r>
            <a:r>
              <a:rPr lang="hu-HU" sz="1200" kern="1200" dirty="0">
                <a:solidFill>
                  <a:schemeClr val="tx1"/>
                </a:solidFill>
                <a:effectLst/>
                <a:latin typeface="+mn-lt"/>
                <a:ea typeface="+mn-ea"/>
                <a:cs typeface="+mn-cs"/>
              </a:rPr>
              <a:t> is. Ide tartozik például egy gyümölcsös joghurt vagy egy jégkrém is. A hűtőtáska segít abban, hogy ne emelkedjen meg a termékek hőmérséklete. Ezáltal megakadályozhatjuk, hogy szabad szemmel láthatatlan, de egészségünkre ártalmas mikrobák szaporodjanak el az élelmiszerekben. Erre a nyári melegben fokozottan ügyeljünk!</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Jó tudni: Az „örökéletű” bevásárlótáskát újrahasznosított anyagokból készítik. Ha elhasználódik vagy elszakad, az áruház ingyenesen kicseréli.</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Képek</a:t>
            </a:r>
            <a:r>
              <a:rPr lang="hu-HU" sz="1200" kern="1200" baseline="0" dirty="0">
                <a:solidFill>
                  <a:schemeClr val="tx1"/>
                </a:solidFill>
                <a:effectLst/>
                <a:latin typeface="+mn-lt"/>
                <a:ea typeface="+mn-ea"/>
                <a:cs typeface="+mn-cs"/>
              </a:rPr>
              <a:t> forrása</a:t>
            </a:r>
            <a:endParaRPr lang="hu-HU" sz="12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200" kern="1200" dirty="0" err="1">
                <a:solidFill>
                  <a:schemeClr val="tx1"/>
                </a:solidFill>
                <a:effectLst/>
                <a:latin typeface="+mn-lt"/>
                <a:ea typeface="+mn-ea"/>
                <a:cs typeface="+mn-cs"/>
              </a:rPr>
              <a:t>Pixabay</a:t>
            </a:r>
            <a:endParaRPr lang="hu-HU" sz="1200" kern="1200" baseline="0" dirty="0">
              <a:solidFill>
                <a:schemeClr val="tx1"/>
              </a:solidFill>
              <a:effectLst/>
              <a:latin typeface="+mn-lt"/>
              <a:ea typeface="+mn-ea"/>
              <a:cs typeface="+mn-cs"/>
            </a:endParaRPr>
          </a:p>
          <a:p>
            <a:pPr marL="228600" indent="-228600">
              <a:buNone/>
            </a:pPr>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6</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Élelmiszert csak megbízható helyről!</a:t>
            </a:r>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legtöbb család életében a nagybevásárlás a hétvégékre esik, amikor akár több boltot is meglátogathatnak egymás után. Ilyenkor érdemes a „vásárlási túra” végére hagyni a hűtendő áruk, húsok beszerzését, és utána minél hamarabb hazamenni és hűtőbe helyezni vagy feldolgozni ezeket a gyorsan romló élelmiszereket.</a:t>
            </a:r>
          </a:p>
          <a:p>
            <a:r>
              <a:rPr lang="hu-HU" sz="1200" kern="1200" dirty="0">
                <a:solidFill>
                  <a:schemeClr val="tx1"/>
                </a:solidFill>
                <a:effectLst/>
                <a:latin typeface="+mn-lt"/>
                <a:ea typeface="+mn-ea"/>
                <a:cs typeface="+mn-cs"/>
              </a:rPr>
              <a:t>Az időzítés mellett az is nagyon fontos, hogy kizárólag megbízható forrásból szerezzünk be élelmiszert.</a:t>
            </a:r>
            <a:r>
              <a:rPr lang="hu-HU" sz="1200" kern="1200" baseline="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Sajnos vannak olyanok, akik az élelmiszerekkel is képesek nyerészkedni, mások egészségének rovására. Előfordulhat, hogy közterületen (például buszmegállóban, aluljáróban) olyan zöldséget vagy gyümölcsöt, vagy akár csomagolt terméket árulnak, amelyek eredete ismeretlen. Bár lehet, hogy a kedvezőbb ár miatt csábító lehet az ilyen élelmiszer, azonban ezeket minden esetben jobb elkerülni. Az olcsóság magyarázata ugyanis sokszor az, hogy az adott termékkel kapcsolatban valamilyen probléma merült fel (például lejárt a fogyaszthatósági/</a:t>
            </a:r>
            <a:r>
              <a:rPr lang="hu-HU" sz="1200" kern="1200" dirty="0" err="1">
                <a:solidFill>
                  <a:schemeClr val="tx1"/>
                </a:solidFill>
                <a:effectLst/>
                <a:latin typeface="+mn-lt"/>
                <a:ea typeface="+mn-ea"/>
                <a:cs typeface="+mn-cs"/>
              </a:rPr>
              <a:t>minőségmegőrzési</a:t>
            </a:r>
            <a:r>
              <a:rPr lang="hu-HU" sz="1200" kern="1200" dirty="0">
                <a:solidFill>
                  <a:schemeClr val="tx1"/>
                </a:solidFill>
                <a:effectLst/>
                <a:latin typeface="+mn-lt"/>
                <a:ea typeface="+mn-ea"/>
                <a:cs typeface="+mn-cs"/>
              </a:rPr>
              <a:t> ideje, vagy túl sok vegyszert tartalmaz), és ezért nem forgalmazzák a boltok</a:t>
            </a:r>
            <a:r>
              <a:rPr lang="hu-HU" sz="1200" kern="1200">
                <a:solidFill>
                  <a:schemeClr val="tx1"/>
                </a:solidFill>
                <a:effectLst/>
                <a:latin typeface="+mn-lt"/>
                <a:ea typeface="+mn-ea"/>
                <a:cs typeface="+mn-cs"/>
              </a:rPr>
              <a:t>. </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Jó tudni: a tudatos és biztonságos vásárlás már indulás előtt elkezdődik!</a:t>
            </a:r>
          </a:p>
        </p:txBody>
      </p:sp>
      <p:sp>
        <p:nvSpPr>
          <p:cNvPr id="4" name="Dia számának helye 3"/>
          <p:cNvSpPr>
            <a:spLocks noGrp="1"/>
          </p:cNvSpPr>
          <p:nvPr>
            <p:ph type="sldNum" sz="quarter" idx="10"/>
          </p:nvPr>
        </p:nvSpPr>
        <p:spPr/>
        <p:txBody>
          <a:bodyPr/>
          <a:lstStyle/>
          <a:p>
            <a:fld id="{F7BE9CCB-AA96-41B5-8BE0-69175397F410}" type="slidenum">
              <a:rPr lang="hu-HU" smtClean="0"/>
              <a:pPr/>
              <a:t>7</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1" kern="1200" dirty="0">
                <a:solidFill>
                  <a:schemeClr val="tx1"/>
                </a:solidFill>
                <a:effectLst/>
                <a:latin typeface="+mn-lt"/>
                <a:ea typeface="+mn-ea"/>
                <a:cs typeface="+mn-cs"/>
              </a:rPr>
              <a:t>Bevásárlás közben</a:t>
            </a:r>
          </a:p>
          <a:p>
            <a:r>
              <a:rPr lang="hu-HU" sz="1200" kern="1200" dirty="0">
                <a:solidFill>
                  <a:schemeClr val="tx1"/>
                </a:solidFill>
                <a:effectLst/>
                <a:latin typeface="+mn-lt"/>
                <a:ea typeface="+mn-ea"/>
                <a:cs typeface="+mn-cs"/>
              </a:rPr>
              <a:t> </a:t>
            </a:r>
          </a:p>
          <a:p>
            <a:r>
              <a:rPr lang="hu-HU" sz="1200" b="1" kern="1200" dirty="0">
                <a:solidFill>
                  <a:schemeClr val="tx1"/>
                </a:solidFill>
                <a:effectLst/>
                <a:latin typeface="+mn-lt"/>
                <a:ea typeface="+mn-ea"/>
                <a:cs typeface="+mn-cs"/>
              </a:rPr>
              <a:t>„Tisztaság fél egészség”</a:t>
            </a:r>
          </a:p>
          <a:p>
            <a:r>
              <a:rPr lang="hu-HU" sz="1200" kern="1200" dirty="0">
                <a:solidFill>
                  <a:schemeClr val="tx1"/>
                </a:solidFill>
                <a:effectLst/>
                <a:latin typeface="+mn-lt"/>
                <a:ea typeface="+mn-ea"/>
                <a:cs typeface="+mn-cs"/>
              </a:rPr>
              <a:t> </a:t>
            </a:r>
          </a:p>
          <a:p>
            <a:r>
              <a:rPr lang="hu-HU" sz="1200" kern="1200" dirty="0">
                <a:solidFill>
                  <a:schemeClr val="tx1"/>
                </a:solidFill>
                <a:effectLst/>
                <a:latin typeface="+mn-lt"/>
                <a:ea typeface="+mn-ea"/>
                <a:cs typeface="+mn-cs"/>
              </a:rPr>
              <a:t>A gondos előkészületek után a bevásárlás is körültekintő odafigyelést igényel. A </a:t>
            </a:r>
            <a:r>
              <a:rPr lang="hu-HU" sz="1200" b="1" kern="1200" dirty="0">
                <a:solidFill>
                  <a:schemeClr val="tx1"/>
                </a:solidFill>
                <a:effectLst/>
                <a:latin typeface="+mn-lt"/>
                <a:ea typeface="+mn-ea"/>
                <a:cs typeface="+mn-cs"/>
              </a:rPr>
              <a:t>bevásárlókocsit vagy kosarat</a:t>
            </a:r>
            <a:r>
              <a:rPr lang="hu-HU" sz="1200" kern="1200" dirty="0">
                <a:solidFill>
                  <a:schemeClr val="tx1"/>
                </a:solidFill>
                <a:effectLst/>
                <a:latin typeface="+mn-lt"/>
                <a:ea typeface="+mn-ea"/>
                <a:cs typeface="+mn-cs"/>
              </a:rPr>
              <a:t> nap, mint nap rengeteg ember használja. Előfordul, hogy rajtunk kívülálló okokból összekoszolódik a kosár, azonban mindenképpen érdemes törekedni arra, hogy olyan állapotban kerüljön vissza a bevásárlókocsi a helyére, mint ahogy azt kivettük.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Kép forrása:</a:t>
            </a:r>
            <a:r>
              <a:rPr lang="hu-HU" sz="1200" kern="1200" baseline="0" dirty="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fld id="{F7BE9CCB-AA96-41B5-8BE0-69175397F410}" type="slidenum">
              <a:rPr lang="hu-HU" smtClean="0"/>
              <a:pPr/>
              <a:t>9</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kern="1200" dirty="0">
                <a:solidFill>
                  <a:schemeClr val="tx1"/>
                </a:solidFill>
                <a:effectLst/>
                <a:latin typeface="+mn-lt"/>
                <a:ea typeface="+mn-ea"/>
                <a:cs typeface="+mn-cs"/>
              </a:rPr>
              <a:t>A bevásárlókocsik többségét úgy alakítják ki, hogy a boltjárásban megfáradt kisgyerekek megpihenhessenek bennük. Fontos, hogy ebben az esetben a gyerekek cipője kilógjon a kocsiból, így nem szennyezi be az élelmiszereket. Bár a kocsi belső, nagyobb része is vonzónak tűnhet utazás szempontjából, de ezt sosem szabad ilyen célra használni. Így kerülhető el, hogy a cipőre ragadt szennyeződések a kosárban végezzék, és ezáltal a megvásárolt élelmiszerre kerüljenek! </a:t>
            </a:r>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a:p>
          <a:p>
            <a:pPr marL="0" marR="0" indent="0" algn="l" defTabSz="914400" rtl="0" eaLnBrk="1" fontAlgn="auto" latinLnBrk="0" hangingPunct="1">
              <a:lnSpc>
                <a:spcPct val="100000"/>
              </a:lnSpc>
              <a:spcBef>
                <a:spcPts val="0"/>
              </a:spcBef>
              <a:spcAft>
                <a:spcPts val="0"/>
              </a:spcAft>
              <a:buClrTx/>
              <a:buSzTx/>
              <a:buFontTx/>
              <a:buNone/>
              <a:tabLst/>
              <a:defRPr/>
            </a:pPr>
            <a:r>
              <a:rPr lang="hu-HU" dirty="0"/>
              <a:t>Hiba a képen: Lány a bevásárlókocsin</a:t>
            </a:r>
            <a:r>
              <a:rPr lang="hu-HU" baseline="0" dirty="0"/>
              <a:t> ül.</a:t>
            </a:r>
            <a:endParaRPr lang="hu-HU" dirty="0"/>
          </a:p>
          <a:p>
            <a:endParaRPr lang="hu-HU" dirty="0"/>
          </a:p>
          <a:p>
            <a:r>
              <a:rPr lang="hu-HU" sz="1200" kern="1200" dirty="0">
                <a:solidFill>
                  <a:schemeClr val="tx1"/>
                </a:solidFill>
                <a:effectLst/>
                <a:latin typeface="+mn-lt"/>
                <a:ea typeface="+mn-ea"/>
                <a:cs typeface="+mn-cs"/>
              </a:rPr>
              <a:t>Képek</a:t>
            </a:r>
            <a:r>
              <a:rPr lang="hu-HU" sz="1200" kern="1200" baseline="0" dirty="0">
                <a:solidFill>
                  <a:schemeClr val="tx1"/>
                </a:solidFill>
                <a:effectLst/>
                <a:latin typeface="+mn-lt"/>
                <a:ea typeface="+mn-ea"/>
                <a:cs typeface="+mn-cs"/>
              </a:rPr>
              <a:t> forrása</a:t>
            </a:r>
            <a:endParaRPr lang="hu-HU" sz="12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10</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kern="1200" dirty="0">
                <a:solidFill>
                  <a:schemeClr val="tx1"/>
                </a:solidFill>
                <a:effectLst/>
                <a:latin typeface="+mn-lt"/>
                <a:ea typeface="+mn-ea"/>
                <a:cs typeface="+mn-cs"/>
              </a:rPr>
              <a:t>Ha az eszköz tisztának is tűnik, a fogyasztásra kész élelmiszert (pékáru, zöldség, gyümölcs) akkor sem szabad csomagolatlanul a kosárba helyezni. Használjuk a kihelyezett zacskókat, csomagolóanyagokat!</a:t>
            </a:r>
          </a:p>
          <a:p>
            <a:r>
              <a:rPr lang="hu-HU" sz="1200" kern="1200" dirty="0">
                <a:solidFill>
                  <a:schemeClr val="tx1"/>
                </a:solidFill>
                <a:effectLst/>
                <a:latin typeface="+mn-lt"/>
                <a:ea typeface="+mn-ea"/>
                <a:cs typeface="+mn-cs"/>
              </a:rPr>
              <a:t> </a:t>
            </a:r>
            <a:endParaRPr lang="hu-HU" dirty="0"/>
          </a:p>
          <a:p>
            <a:r>
              <a:rPr lang="hu-HU" sz="1200" kern="1200" dirty="0">
                <a:solidFill>
                  <a:schemeClr val="tx1"/>
                </a:solidFill>
                <a:effectLst/>
                <a:latin typeface="+mn-lt"/>
                <a:ea typeface="+mn-ea"/>
                <a:cs typeface="+mn-cs"/>
              </a:rPr>
              <a:t>Képek</a:t>
            </a:r>
            <a:r>
              <a:rPr lang="hu-HU" sz="1200" kern="1200" baseline="0" dirty="0">
                <a:solidFill>
                  <a:schemeClr val="tx1"/>
                </a:solidFill>
                <a:effectLst/>
                <a:latin typeface="+mn-lt"/>
                <a:ea typeface="+mn-ea"/>
                <a:cs typeface="+mn-cs"/>
              </a:rPr>
              <a:t> forrása</a:t>
            </a:r>
            <a:endParaRPr lang="hu-HU" sz="12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200" kern="1200" dirty="0">
                <a:solidFill>
                  <a:schemeClr val="tx1"/>
                </a:solidFill>
                <a:effectLst/>
                <a:latin typeface="+mn-lt"/>
                <a:ea typeface="+mn-ea"/>
                <a:cs typeface="+mn-cs"/>
              </a:rPr>
              <a:t>Adobe </a:t>
            </a:r>
            <a:r>
              <a:rPr lang="hu-HU" sz="1200" kern="1200" dirty="0" err="1">
                <a:solidFill>
                  <a:schemeClr val="tx1"/>
                </a:solidFill>
                <a:effectLst/>
                <a:latin typeface="+mn-lt"/>
                <a:ea typeface="+mn-ea"/>
                <a:cs typeface="+mn-cs"/>
              </a:rPr>
              <a:t>stock</a:t>
            </a:r>
            <a:endParaRPr lang="hu-HU" sz="1200" kern="1200" dirty="0">
              <a:solidFill>
                <a:schemeClr val="tx1"/>
              </a:solidFill>
              <a:effectLst/>
              <a:latin typeface="+mn-lt"/>
              <a:ea typeface="+mn-ea"/>
              <a:cs typeface="+mn-cs"/>
            </a:endParaRPr>
          </a:p>
          <a:p>
            <a:pPr marL="228600" indent="-228600">
              <a:buFont typeface="Arial" panose="020B0604020202020204" pitchFamily="34" charset="0"/>
              <a:buChar char="•"/>
            </a:pPr>
            <a:r>
              <a:rPr lang="hu-HU" sz="1200" kern="1200" baseline="0" dirty="0" err="1">
                <a:solidFill>
                  <a:schemeClr val="tx1"/>
                </a:solidFill>
                <a:latin typeface="+mn-lt"/>
                <a:ea typeface="+mn-ea"/>
                <a:cs typeface="+mn-cs"/>
              </a:rPr>
              <a:t>Pixabay</a:t>
            </a:r>
            <a:endParaRPr lang="hu-HU" sz="1200" kern="1200" baseline="0" dirty="0">
              <a:solidFill>
                <a:schemeClr val="tx1"/>
              </a:solidFill>
              <a:latin typeface="+mn-lt"/>
              <a:ea typeface="+mn-ea"/>
              <a:cs typeface="+mn-cs"/>
            </a:endParaRPr>
          </a:p>
        </p:txBody>
      </p:sp>
      <p:sp>
        <p:nvSpPr>
          <p:cNvPr id="4" name="Dia számának helye 3"/>
          <p:cNvSpPr>
            <a:spLocks noGrp="1"/>
          </p:cNvSpPr>
          <p:nvPr>
            <p:ph type="sldNum" sz="quarter" idx="10"/>
          </p:nvPr>
        </p:nvSpPr>
        <p:spPr/>
        <p:txBody>
          <a:bodyPr/>
          <a:lstStyle/>
          <a:p>
            <a:fld id="{F7BE9CCB-AA96-41B5-8BE0-69175397F410}" type="slidenum">
              <a:rPr lang="hu-HU" smtClean="0"/>
              <a:pPr/>
              <a:t>11</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1209478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1907517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38049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36890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18382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147158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8762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17237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374492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153566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DD9DC6-1D26-424D-B5F4-FED13941197B}" type="datetimeFigureOut">
              <a:rPr lang="hu-HU" smtClean="0"/>
              <a:pPr/>
              <a:t>2021. 07. 02.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4396A2B-CB16-48D8-9C50-74D76CBA7F6B}" type="slidenum">
              <a:rPr lang="hu-HU" smtClean="0"/>
              <a:pPr/>
              <a:t>‹#›</a:t>
            </a:fld>
            <a:endParaRPr lang="hu-HU"/>
          </a:p>
        </p:txBody>
      </p:sp>
    </p:spTree>
    <p:extLst>
      <p:ext uri="{BB962C8B-B14F-4D97-AF65-F5344CB8AC3E}">
        <p14:creationId xmlns:p14="http://schemas.microsoft.com/office/powerpoint/2010/main" val="419862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D9DC6-1D26-424D-B5F4-FED13941197B}" type="datetimeFigureOut">
              <a:rPr lang="hu-HU" smtClean="0"/>
              <a:pPr/>
              <a:t>2021. 07. 02.</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96A2B-CB16-48D8-9C50-74D76CBA7F6B}" type="slidenum">
              <a:rPr lang="hu-HU" smtClean="0"/>
              <a:pPr/>
              <a:t>‹#›</a:t>
            </a:fld>
            <a:endParaRPr lang="hu-HU"/>
          </a:p>
        </p:txBody>
      </p:sp>
    </p:spTree>
    <p:extLst>
      <p:ext uri="{BB962C8B-B14F-4D97-AF65-F5344CB8AC3E}">
        <p14:creationId xmlns:p14="http://schemas.microsoft.com/office/powerpoint/2010/main" val="2863899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tiff"/><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32.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2.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5.png"/><Relationship Id="rId5" Type="http://schemas.openxmlformats.org/officeDocument/2006/relationships/image" Target="../media/image76.png"/><Relationship Id="rId10" Type="http://schemas.openxmlformats.org/officeDocument/2006/relationships/image" Target="../media/image84.png"/><Relationship Id="rId4" Type="http://schemas.openxmlformats.org/officeDocument/2006/relationships/image" Target="../media/image75.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51.png"/><Relationship Id="rId4" Type="http://schemas.openxmlformats.org/officeDocument/2006/relationships/image" Target="../media/image81.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32749" cy="6857003"/>
          </a:xfrm>
          <a:prstGeom prst="rect">
            <a:avLst/>
          </a:prstGeom>
        </p:spPr>
      </p:pic>
      <p:sp>
        <p:nvSpPr>
          <p:cNvPr id="7" name="Szövegdoboz 6"/>
          <p:cNvSpPr txBox="1"/>
          <p:nvPr/>
        </p:nvSpPr>
        <p:spPr>
          <a:xfrm>
            <a:off x="2221727" y="3297801"/>
            <a:ext cx="7789293" cy="2862322"/>
          </a:xfrm>
          <a:prstGeom prst="rect">
            <a:avLst/>
          </a:prstGeom>
          <a:noFill/>
        </p:spPr>
        <p:txBody>
          <a:bodyPr wrap="square" rtlCol="0">
            <a:spAutoFit/>
          </a:bodyPr>
          <a:lstStyle/>
          <a:p>
            <a:r>
              <a:rPr lang="hu-HU" sz="6000" b="1" i="1" dirty="0">
                <a:solidFill>
                  <a:srgbClr val="FFFFFF"/>
                </a:solidFill>
                <a:latin typeface="Cronos Pro" pitchFamily="34" charset="-18"/>
              </a:rPr>
              <a:t>Ételt csak okosan!</a:t>
            </a:r>
          </a:p>
          <a:p>
            <a:r>
              <a:rPr lang="hu-HU" sz="6000" b="1" i="1" dirty="0">
                <a:solidFill>
                  <a:srgbClr val="FFFFFF"/>
                </a:solidFill>
                <a:latin typeface="Cronos Pro" pitchFamily="34" charset="-18"/>
              </a:rPr>
              <a:t>Tudatos és biztonságos</a:t>
            </a:r>
          </a:p>
          <a:p>
            <a:r>
              <a:rPr lang="hu-HU" sz="6000" b="1" i="1" dirty="0">
                <a:solidFill>
                  <a:srgbClr val="FFFFFF"/>
                </a:solidFill>
                <a:latin typeface="Cronos Pro" pitchFamily="34" charset="-18"/>
              </a:rPr>
              <a:t>élelmiszervásárlás</a:t>
            </a:r>
            <a:endParaRPr lang="hu-HU" sz="6000" b="1" i="1" dirty="0">
              <a:solidFill>
                <a:schemeClr val="bg1"/>
              </a:solidFill>
              <a:latin typeface="Cronos Pro" panose="020C0702030403020304" pitchFamily="34" charset="0"/>
            </a:endParaRPr>
          </a:p>
        </p:txBody>
      </p:sp>
      <p:sp>
        <p:nvSpPr>
          <p:cNvPr id="4" name="Lekerekített téglalap 9">
            <a:extLst>
              <a:ext uri="{FF2B5EF4-FFF2-40B4-BE49-F238E27FC236}">
                <a16:creationId xmlns:a16="http://schemas.microsoft.com/office/drawing/2014/main" id="{DFC34E33-B8B5-4AFD-82DA-1BFDE6E67536}"/>
              </a:ext>
            </a:extLst>
          </p:cNvPr>
          <p:cNvSpPr/>
          <p:nvPr/>
        </p:nvSpPr>
        <p:spPr>
          <a:xfrm>
            <a:off x="8781393" y="236483"/>
            <a:ext cx="3410607" cy="171844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6" name="Kép 5">
            <a:extLst>
              <a:ext uri="{FF2B5EF4-FFF2-40B4-BE49-F238E27FC236}">
                <a16:creationId xmlns:a16="http://schemas.microsoft.com/office/drawing/2014/main" id="{D1A82B4C-827E-43CD-B7A5-D1E41B2F74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484" y="481980"/>
            <a:ext cx="3000424" cy="1227446"/>
          </a:xfrm>
          <a:prstGeom prst="rect">
            <a:avLst/>
          </a:prstGeom>
        </p:spPr>
      </p:pic>
      <p:sp>
        <p:nvSpPr>
          <p:cNvPr id="9" name="Szövegdoboz 8">
            <a:extLst>
              <a:ext uri="{FF2B5EF4-FFF2-40B4-BE49-F238E27FC236}">
                <a16:creationId xmlns:a16="http://schemas.microsoft.com/office/drawing/2014/main" id="{3819E19A-A863-4623-B136-A27CD6929E18}"/>
              </a:ext>
            </a:extLst>
          </p:cNvPr>
          <p:cNvSpPr txBox="1"/>
          <p:nvPr/>
        </p:nvSpPr>
        <p:spPr>
          <a:xfrm>
            <a:off x="8986484" y="1920746"/>
            <a:ext cx="3000424" cy="461665"/>
          </a:xfrm>
          <a:prstGeom prst="rect">
            <a:avLst/>
          </a:prstGeom>
          <a:noFill/>
        </p:spPr>
        <p:txBody>
          <a:bodyPr wrap="square" rtlCol="0">
            <a:spAutoFit/>
          </a:bodyPr>
          <a:lstStyle/>
          <a:p>
            <a:pPr algn="ctr"/>
            <a:r>
              <a:rPr lang="hu-HU" sz="2400" dirty="0">
                <a:solidFill>
                  <a:schemeClr val="bg1"/>
                </a:solidFill>
              </a:rPr>
              <a:t>nebihoktatas.hu</a:t>
            </a:r>
          </a:p>
        </p:txBody>
      </p:sp>
      <p:pic>
        <p:nvPicPr>
          <p:cNvPr id="10" name="Picture 3" descr="C:\Users\szemank\Creative Cloud Files\logo tatto\matrica\ecsogyerek.png">
            <a:extLst>
              <a:ext uri="{FF2B5EF4-FFF2-40B4-BE49-F238E27FC236}">
                <a16:creationId xmlns:a16="http://schemas.microsoft.com/office/drawing/2014/main" id="{A5EEB838-404D-4812-9155-B4162BFAAF1D}"/>
              </a:ext>
            </a:extLst>
          </p:cNvPr>
          <p:cNvPicPr>
            <a:picLocks noChangeAspect="1" noChangeArrowheads="1"/>
          </p:cNvPicPr>
          <p:nvPr/>
        </p:nvPicPr>
        <p:blipFill>
          <a:blip r:embed="rId5" cstate="print"/>
          <a:srcRect/>
          <a:stretch>
            <a:fillRect/>
          </a:stretch>
        </p:blipFill>
        <p:spPr bwMode="auto">
          <a:xfrm>
            <a:off x="9253182" y="3543299"/>
            <a:ext cx="2938818" cy="2938818"/>
          </a:xfrm>
          <a:prstGeom prst="rect">
            <a:avLst/>
          </a:prstGeom>
          <a:noFill/>
        </p:spPr>
      </p:pic>
    </p:spTree>
    <p:extLst>
      <p:ext uri="{BB962C8B-B14F-4D97-AF65-F5344CB8AC3E}">
        <p14:creationId xmlns:p14="http://schemas.microsoft.com/office/powerpoint/2010/main" val="611776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10</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Hol a hiba a képen?</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5122" name="Picture 2" descr="C:\Users\szemank\Creative Cloud Files\SZK\écsó_ovis program\ppt\ppt 1-6\képek\ulskocsi.png"/>
          <p:cNvPicPr>
            <a:picLocks noChangeAspect="1" noChangeArrowheads="1"/>
          </p:cNvPicPr>
          <p:nvPr/>
        </p:nvPicPr>
        <p:blipFill>
          <a:blip r:embed="rId3" cstate="print"/>
          <a:srcRect/>
          <a:stretch>
            <a:fillRect/>
          </a:stretch>
        </p:blipFill>
        <p:spPr bwMode="auto">
          <a:xfrm>
            <a:off x="3563132" y="600448"/>
            <a:ext cx="7278358" cy="5459149"/>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11</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err="1">
                <a:latin typeface="Cronos Pro Caption" panose="020C0502030503020304" pitchFamily="34" charset="0"/>
              </a:rPr>
              <a:t>Bevásárlólista</a:t>
            </a:r>
            <a:endParaRPr lang="hu-HU" sz="3600" b="1" i="1" baseline="30000" dirty="0">
              <a:latin typeface="Cronos Pro Caption" panose="020C0502030503020304" pitchFamily="34" charset="0"/>
            </a:endParaRP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„Tisztaság fél egészség.”</a:t>
            </a:r>
          </a:p>
        </p:txBody>
      </p:sp>
      <p:pic>
        <p:nvPicPr>
          <p:cNvPr id="6147" name="Picture 3" descr="C:\Users\szemank\Creative Cloud Files\SZK\écsó_ovis program\ppt\ppt 1-6\képek\grocery-shopping-4035414_1920.png"/>
          <p:cNvPicPr>
            <a:picLocks noChangeAspect="1" noChangeArrowheads="1"/>
          </p:cNvPicPr>
          <p:nvPr/>
        </p:nvPicPr>
        <p:blipFill>
          <a:blip r:embed="rId3" cstate="print"/>
          <a:srcRect r="67283" b="51408"/>
          <a:stretch>
            <a:fillRect/>
          </a:stretch>
        </p:blipFill>
        <p:spPr bwMode="auto">
          <a:xfrm>
            <a:off x="8071703" y="2361771"/>
            <a:ext cx="4120297" cy="3818311"/>
          </a:xfrm>
          <a:prstGeom prst="rect">
            <a:avLst/>
          </a:prstGeom>
          <a:noFill/>
        </p:spPr>
      </p:pic>
      <p:grpSp>
        <p:nvGrpSpPr>
          <p:cNvPr id="28" name="Csoportba foglalás 27"/>
          <p:cNvGrpSpPr/>
          <p:nvPr/>
        </p:nvGrpSpPr>
        <p:grpSpPr>
          <a:xfrm>
            <a:off x="5835907" y="1484353"/>
            <a:ext cx="2806185" cy="2115909"/>
            <a:chOff x="5880617" y="1484353"/>
            <a:chExt cx="2806185" cy="2115909"/>
          </a:xfrm>
        </p:grpSpPr>
        <p:pic>
          <p:nvPicPr>
            <p:cNvPr id="16" name="Picture 4" descr="C:\Users\szemank\Creative Cloud Files\SZK\écsó_ovis program\ppt\Mese habbal ppt\mese habbal ppt képek\basket-154317_1280_red.png"/>
            <p:cNvPicPr>
              <a:picLocks noChangeAspect="1" noChangeArrowheads="1"/>
            </p:cNvPicPr>
            <p:nvPr/>
          </p:nvPicPr>
          <p:blipFill>
            <a:blip r:embed="rId4" cstate="print"/>
            <a:stretch>
              <a:fillRect/>
            </a:stretch>
          </p:blipFill>
          <p:spPr bwMode="auto">
            <a:xfrm>
              <a:off x="6416261" y="1484353"/>
              <a:ext cx="2270541" cy="1860780"/>
            </a:xfrm>
            <a:prstGeom prst="rect">
              <a:avLst/>
            </a:prstGeom>
            <a:noFill/>
          </p:spPr>
        </p:pic>
        <p:pic>
          <p:nvPicPr>
            <p:cNvPr id="17" name="Picture 6" descr="https://cdn.pixabay.com/photo/2017/01/31/17/22/glass-2025715__3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7917" flipH="1">
              <a:off x="5880617" y="2267746"/>
              <a:ext cx="2069318" cy="13325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cdn.pixabay.com/photo/2015/09/17/13/21/amoeba-944118__3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0396" y="2540296"/>
              <a:ext cx="893594" cy="78710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https://cdn.pixabay.com/photo/2013/07/13/01/22/fruits-155616__3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3332" y="4371042"/>
            <a:ext cx="2199882" cy="1622473"/>
          </a:xfrm>
          <a:prstGeom prst="rect">
            <a:avLst/>
          </a:prstGeom>
          <a:noFill/>
          <a:extLst>
            <a:ext uri="{909E8E84-426E-40DD-AFC4-6F175D3DCCD1}">
              <a14:hiddenFill xmlns:a14="http://schemas.microsoft.com/office/drawing/2010/main">
                <a:solidFill>
                  <a:srgbClr val="FFFFFF"/>
                </a:solidFill>
              </a14:hiddenFill>
            </a:ext>
          </a:extLst>
        </p:spPr>
      </p:pic>
      <p:sp>
        <p:nvSpPr>
          <p:cNvPr id="24" name="Lekerekített téglalap feliratnak 23"/>
          <p:cNvSpPr/>
          <p:nvPr/>
        </p:nvSpPr>
        <p:spPr>
          <a:xfrm>
            <a:off x="2333295" y="2222938"/>
            <a:ext cx="2743200" cy="1103586"/>
          </a:xfrm>
          <a:prstGeom prst="wedgeRoundRectCallout">
            <a:avLst>
              <a:gd name="adj1" fmla="val -7091"/>
              <a:gd name="adj2" fmla="val 77077"/>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hu-HU" sz="3200" b="1" i="1" baseline="30000" dirty="0">
                <a:solidFill>
                  <a:srgbClr val="BED630"/>
                </a:solidFill>
                <a:latin typeface="Cronos Pro Caption" panose="020C0502030503020304" pitchFamily="34" charset="0"/>
              </a:rPr>
              <a:t>Emlékszel?</a:t>
            </a:r>
          </a:p>
          <a:p>
            <a:pPr algn="ctr"/>
            <a:r>
              <a:rPr lang="hu-HU" sz="2800" b="1" i="1" baseline="30000" dirty="0">
                <a:solidFill>
                  <a:schemeClr val="tx1"/>
                </a:solidFill>
                <a:latin typeface="Cronos Pro Caption" panose="020C0502030503020304" pitchFamily="34" charset="0"/>
              </a:rPr>
              <a:t>A</a:t>
            </a:r>
            <a:r>
              <a:rPr lang="pt-BR" sz="2800" b="1" i="1" baseline="30000" dirty="0">
                <a:solidFill>
                  <a:schemeClr val="tx1"/>
                </a:solidFill>
                <a:latin typeface="Cronos Pro Caption" panose="020C0502030503020304" pitchFamily="34" charset="0"/>
              </a:rPr>
              <a:t> sár, homok és a por</a:t>
            </a:r>
            <a:r>
              <a:rPr lang="hu-HU" sz="2800" b="1" i="1" dirty="0">
                <a:solidFill>
                  <a:schemeClr val="tx1"/>
                </a:solidFill>
                <a:latin typeface="Cronos Pro Caption" panose="020C0502030503020304" pitchFamily="34" charset="0"/>
              </a:rPr>
              <a:t> </a:t>
            </a:r>
            <a:r>
              <a:rPr lang="pt-BR" sz="2800" b="1" i="1" baseline="30000" dirty="0">
                <a:solidFill>
                  <a:schemeClr val="tx1"/>
                </a:solidFill>
                <a:latin typeface="Cronos Pro Caption" panose="020C0502030503020304" pitchFamily="34" charset="0"/>
              </a:rPr>
              <a:t>fizikai veszélyek.</a:t>
            </a:r>
          </a:p>
          <a:p>
            <a:pPr algn="ctr"/>
            <a:endParaRPr lang="hu-HU" sz="2800" b="1" i="1" baseline="30000" dirty="0">
              <a:solidFill>
                <a:schemeClr val="tx1"/>
              </a:solidFill>
              <a:latin typeface="Cronos Pro Caption" panose="020C0502030503020304" pitchFamily="34" charset="0"/>
            </a:endParaRPr>
          </a:p>
        </p:txBody>
      </p:sp>
      <p:sp>
        <p:nvSpPr>
          <p:cNvPr id="26" name="Lekerekített téglalap feliratnak 25"/>
          <p:cNvSpPr/>
          <p:nvPr/>
        </p:nvSpPr>
        <p:spPr>
          <a:xfrm>
            <a:off x="5481143" y="3799490"/>
            <a:ext cx="1865587" cy="357351"/>
          </a:xfrm>
          <a:prstGeom prst="wedgeRoundRectCallout">
            <a:avLst>
              <a:gd name="adj1" fmla="val -76090"/>
              <a:gd name="adj2" fmla="val 183002"/>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hu-HU" sz="2800" b="1" i="1" baseline="30000" dirty="0">
                <a:solidFill>
                  <a:srgbClr val="1E4358"/>
                </a:solidFill>
                <a:latin typeface="Cronos Pro Caption" panose="020C0502030503020304" pitchFamily="34" charset="0"/>
              </a:rPr>
              <a:t>Csomagold be! </a:t>
            </a:r>
            <a:r>
              <a:rPr lang="hu-HU" sz="3200" b="1" i="1" baseline="30000" dirty="0">
                <a:solidFill>
                  <a:schemeClr val="tx1"/>
                </a:solidFill>
                <a:latin typeface="Cronos Pro Caption" panose="020C0502030503020304" pitchFamily="34" charset="0"/>
              </a:rPr>
              <a:t></a:t>
            </a:r>
          </a:p>
        </p:txBody>
      </p:sp>
      <p:sp>
        <p:nvSpPr>
          <p:cNvPr id="21" name="Balra nyíl 20"/>
          <p:cNvSpPr/>
          <p:nvPr/>
        </p:nvSpPr>
        <p:spPr>
          <a:xfrm rot="16907397">
            <a:off x="10887872" y="1991036"/>
            <a:ext cx="675496" cy="490756"/>
          </a:xfrm>
          <a:prstGeom prst="leftArrow">
            <a:avLst>
              <a:gd name="adj1" fmla="val 50000"/>
              <a:gd name="adj2" fmla="val 54200"/>
            </a:avLst>
          </a:prstGeom>
          <a:solidFill>
            <a:srgbClr val="BED63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sz="3200" b="1" dirty="0">
              <a:effectLst>
                <a:outerShdw blurRad="38100" dist="38100" dir="2700000" algn="tl">
                  <a:srgbClr val="000000">
                    <a:alpha val="43137"/>
                  </a:srgbClr>
                </a:outerShdw>
              </a:effectLst>
            </a:endParaRPr>
          </a:p>
        </p:txBody>
      </p:sp>
      <p:sp>
        <p:nvSpPr>
          <p:cNvPr id="23" name="Téglalap 22"/>
          <p:cNvSpPr/>
          <p:nvPr/>
        </p:nvSpPr>
        <p:spPr>
          <a:xfrm>
            <a:off x="10919353" y="1661397"/>
            <a:ext cx="878510" cy="379591"/>
          </a:xfrm>
          <a:prstGeom prst="rect">
            <a:avLst/>
          </a:prstGeom>
        </p:spPr>
        <p:txBody>
          <a:bodyPr wrap="none">
            <a:spAutoFit/>
          </a:bodyPr>
          <a:lstStyle/>
          <a:p>
            <a:pPr algn="ctr"/>
            <a:r>
              <a:rPr lang="hu-HU" sz="2800" b="1" i="1" baseline="30000" dirty="0">
                <a:latin typeface="Cronos Pro Caption" panose="020C0502030503020304" pitchFamily="34" charset="0"/>
              </a:rPr>
              <a:t>ülőhely</a:t>
            </a:r>
          </a:p>
        </p:txBody>
      </p:sp>
      <p:sp>
        <p:nvSpPr>
          <p:cNvPr id="25" name="Balra nyíl 24"/>
          <p:cNvSpPr/>
          <p:nvPr/>
        </p:nvSpPr>
        <p:spPr>
          <a:xfrm rot="16200000">
            <a:off x="9136897" y="2419763"/>
            <a:ext cx="1023210" cy="727249"/>
          </a:xfrm>
          <a:prstGeom prst="leftArrow">
            <a:avLst>
              <a:gd name="adj1" fmla="val 50000"/>
              <a:gd name="adj2" fmla="val 54200"/>
            </a:avLst>
          </a:prstGeom>
          <a:solidFill>
            <a:srgbClr val="BED63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sz="3200" b="1" dirty="0">
              <a:effectLst>
                <a:outerShdw blurRad="38100" dist="38100" dir="2700000" algn="tl">
                  <a:srgbClr val="000000">
                    <a:alpha val="43137"/>
                  </a:srgbClr>
                </a:outerShdw>
              </a:effectLst>
            </a:endParaRPr>
          </a:p>
        </p:txBody>
      </p:sp>
      <p:sp>
        <p:nvSpPr>
          <p:cNvPr id="27" name="Téglalap 26"/>
          <p:cNvSpPr/>
          <p:nvPr/>
        </p:nvSpPr>
        <p:spPr>
          <a:xfrm>
            <a:off x="9085624" y="2034515"/>
            <a:ext cx="1125757" cy="379591"/>
          </a:xfrm>
          <a:prstGeom prst="rect">
            <a:avLst/>
          </a:prstGeom>
        </p:spPr>
        <p:txBody>
          <a:bodyPr wrap="none">
            <a:spAutoFit/>
          </a:bodyPr>
          <a:lstStyle/>
          <a:p>
            <a:pPr algn="ctr"/>
            <a:r>
              <a:rPr lang="hu-HU" sz="2800" b="1" i="1" baseline="30000" dirty="0">
                <a:latin typeface="Cronos Pro Caption" panose="020C0502030503020304" pitchFamily="34" charset="0"/>
              </a:rPr>
              <a:t>élelmiszer</a:t>
            </a:r>
          </a:p>
        </p:txBody>
      </p:sp>
      <p:pic>
        <p:nvPicPr>
          <p:cNvPr id="3074" name="Picture 2" descr="C:\Users\szemank\Creative Cloud Files\SZK\écsó_ovis program\ppt\ppt 1-6\képek\lany.png"/>
          <p:cNvPicPr>
            <a:picLocks noChangeAspect="1" noChangeArrowheads="1"/>
          </p:cNvPicPr>
          <p:nvPr/>
        </p:nvPicPr>
        <p:blipFill>
          <a:blip r:embed="rId8" cstate="print"/>
          <a:srcRect b="54868"/>
          <a:stretch>
            <a:fillRect/>
          </a:stretch>
        </p:blipFill>
        <p:spPr bwMode="auto">
          <a:xfrm>
            <a:off x="2480278" y="3704897"/>
            <a:ext cx="2529278" cy="2443655"/>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12</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Vásárlás Folyamata</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2050" name="Picture 2" descr="C:\Users\szemank\Creative Cloud Files\SZK\écsó_ovis program\ppt\ppt 1-6\képek\ora.png"/>
          <p:cNvPicPr>
            <a:picLocks noChangeAspect="1" noChangeArrowheads="1"/>
          </p:cNvPicPr>
          <p:nvPr/>
        </p:nvPicPr>
        <p:blipFill>
          <a:blip r:embed="rId3" cstate="print"/>
          <a:srcRect/>
          <a:stretch>
            <a:fillRect/>
          </a:stretch>
        </p:blipFill>
        <p:spPr bwMode="auto">
          <a:xfrm>
            <a:off x="2812782" y="4220764"/>
            <a:ext cx="1595055" cy="1772034"/>
          </a:xfrm>
          <a:prstGeom prst="rect">
            <a:avLst/>
          </a:prstGeom>
          <a:noFill/>
        </p:spPr>
      </p:pic>
      <p:sp>
        <p:nvSpPr>
          <p:cNvPr id="28" name="Téglalap 27"/>
          <p:cNvSpPr/>
          <p:nvPr/>
        </p:nvSpPr>
        <p:spPr>
          <a:xfrm>
            <a:off x="2213228" y="3798496"/>
            <a:ext cx="2794163" cy="379591"/>
          </a:xfrm>
          <a:prstGeom prst="rect">
            <a:avLst/>
          </a:prstGeom>
        </p:spPr>
        <p:txBody>
          <a:bodyPr wrap="none">
            <a:spAutoFit/>
          </a:bodyPr>
          <a:lstStyle/>
          <a:p>
            <a:pPr algn="ctr"/>
            <a:r>
              <a:rPr lang="hu-HU" sz="2800" b="1" i="1" baseline="30000" dirty="0">
                <a:latin typeface="Cronos Pro Caption" panose="020C0502030503020304" pitchFamily="34" charset="0"/>
              </a:rPr>
              <a:t>Akár két órát is eltöltünk…</a:t>
            </a:r>
          </a:p>
        </p:txBody>
      </p:sp>
      <p:sp>
        <p:nvSpPr>
          <p:cNvPr id="29" name="Téglalap 28"/>
          <p:cNvSpPr/>
          <p:nvPr/>
        </p:nvSpPr>
        <p:spPr>
          <a:xfrm>
            <a:off x="8434553" y="5492419"/>
            <a:ext cx="3394840" cy="523220"/>
          </a:xfrm>
          <a:prstGeom prst="rect">
            <a:avLst/>
          </a:prstGeom>
        </p:spPr>
        <p:txBody>
          <a:bodyPr wrap="square">
            <a:spAutoFit/>
          </a:bodyPr>
          <a:lstStyle/>
          <a:p>
            <a:pPr algn="ctr"/>
            <a:r>
              <a:rPr lang="hu-HU" sz="2800" b="1" i="1" baseline="30000" dirty="0">
                <a:latin typeface="Cronos Pro Caption" panose="020C0502030503020304" pitchFamily="34" charset="0"/>
              </a:rPr>
              <a:t>…és több kilométert</a:t>
            </a:r>
            <a:r>
              <a:rPr lang="hu-HU" sz="2800" b="1" i="1" dirty="0">
                <a:latin typeface="Cronos Pro Caption" panose="020C0502030503020304" pitchFamily="34" charset="0"/>
              </a:rPr>
              <a:t> </a:t>
            </a:r>
            <a:r>
              <a:rPr lang="hu-HU" sz="2800" b="1" i="1" baseline="30000" dirty="0">
                <a:latin typeface="Cronos Pro Caption" panose="020C0502030503020304" pitchFamily="34" charset="0"/>
              </a:rPr>
              <a:t>megteszünk.</a:t>
            </a:r>
          </a:p>
        </p:txBody>
      </p:sp>
      <p:sp>
        <p:nvSpPr>
          <p:cNvPr id="30" name="Balra nyíl 29"/>
          <p:cNvSpPr/>
          <p:nvPr/>
        </p:nvSpPr>
        <p:spPr>
          <a:xfrm rot="10800000">
            <a:off x="4659490" y="4674230"/>
            <a:ext cx="6470965" cy="727249"/>
          </a:xfrm>
          <a:prstGeom prst="leftArrow">
            <a:avLst>
              <a:gd name="adj1" fmla="val 50000"/>
              <a:gd name="adj2" fmla="val 54200"/>
            </a:avLst>
          </a:prstGeom>
          <a:gradFill flip="none" rotWithShape="1">
            <a:gsLst>
              <a:gs pos="100000">
                <a:srgbClr val="1E4358"/>
              </a:gs>
              <a:gs pos="55000">
                <a:srgbClr val="85C2FF"/>
              </a:gs>
              <a:gs pos="0">
                <a:srgbClr val="BED630"/>
              </a:gs>
            </a:gsLst>
            <a:lin ang="108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sz="3200" b="1" dirty="0">
              <a:effectLst>
                <a:outerShdw blurRad="38100" dist="38100" dir="2700000" algn="tl">
                  <a:srgbClr val="000000">
                    <a:alpha val="43137"/>
                  </a:srgbClr>
                </a:outerShdw>
              </a:effectLst>
            </a:endParaRPr>
          </a:p>
        </p:txBody>
      </p:sp>
      <p:sp>
        <p:nvSpPr>
          <p:cNvPr id="32" name="Lekerekített téglalap 31"/>
          <p:cNvSpPr/>
          <p:nvPr/>
        </p:nvSpPr>
        <p:spPr>
          <a:xfrm>
            <a:off x="3216166" y="1119352"/>
            <a:ext cx="6574220" cy="24751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 name="Lekerekített téglalap 32"/>
          <p:cNvSpPr/>
          <p:nvPr/>
        </p:nvSpPr>
        <p:spPr>
          <a:xfrm>
            <a:off x="3631324" y="1403133"/>
            <a:ext cx="362608" cy="1024757"/>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 name="Lekerekített téglalap 33"/>
          <p:cNvSpPr/>
          <p:nvPr/>
        </p:nvSpPr>
        <p:spPr>
          <a:xfrm>
            <a:off x="3631324"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 name="Lekerekített téglalap 34"/>
          <p:cNvSpPr/>
          <p:nvPr/>
        </p:nvSpPr>
        <p:spPr>
          <a:xfrm>
            <a:off x="4319751"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Lekerekített téglalap 35"/>
          <p:cNvSpPr/>
          <p:nvPr/>
        </p:nvSpPr>
        <p:spPr>
          <a:xfrm>
            <a:off x="4319751" y="1403133"/>
            <a:ext cx="362608" cy="1024757"/>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 name="Lekerekített téglalap 36"/>
          <p:cNvSpPr/>
          <p:nvPr/>
        </p:nvSpPr>
        <p:spPr>
          <a:xfrm rot="5400000">
            <a:off x="5394434" y="1182417"/>
            <a:ext cx="441436" cy="8828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8" name="Lekerekített téglalap 37"/>
          <p:cNvSpPr/>
          <p:nvPr/>
        </p:nvSpPr>
        <p:spPr>
          <a:xfrm rot="5400000">
            <a:off x="5394434" y="1952300"/>
            <a:ext cx="441436" cy="88286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9" name="Lekerekített téglalap 38"/>
          <p:cNvSpPr/>
          <p:nvPr/>
        </p:nvSpPr>
        <p:spPr>
          <a:xfrm rot="5400000">
            <a:off x="5394434" y="2722182"/>
            <a:ext cx="441436" cy="88286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0" name="Lekerekített téglalap 39"/>
          <p:cNvSpPr/>
          <p:nvPr/>
        </p:nvSpPr>
        <p:spPr>
          <a:xfrm rot="5400000">
            <a:off x="6831056" y="1047468"/>
            <a:ext cx="346842" cy="1058172"/>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1" name="Lekerekített téglalap 40"/>
          <p:cNvSpPr/>
          <p:nvPr/>
        </p:nvSpPr>
        <p:spPr>
          <a:xfrm rot="5400000">
            <a:off x="6831056" y="1633699"/>
            <a:ext cx="346842" cy="1058172"/>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2" name="Lekerekített téglalap 41"/>
          <p:cNvSpPr/>
          <p:nvPr/>
        </p:nvSpPr>
        <p:spPr>
          <a:xfrm rot="5400000">
            <a:off x="8184458" y="1047468"/>
            <a:ext cx="346842" cy="1058172"/>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3" name="Lekerekített téglalap 42"/>
          <p:cNvSpPr/>
          <p:nvPr/>
        </p:nvSpPr>
        <p:spPr>
          <a:xfrm rot="5400000">
            <a:off x="8184458" y="1635974"/>
            <a:ext cx="346842" cy="1058172"/>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4" name="Lekerekített téglalap 43"/>
          <p:cNvSpPr/>
          <p:nvPr/>
        </p:nvSpPr>
        <p:spPr>
          <a:xfrm>
            <a:off x="6554219"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5" name="Lekerekített téglalap 44"/>
          <p:cNvSpPr/>
          <p:nvPr/>
        </p:nvSpPr>
        <p:spPr>
          <a:xfrm>
            <a:off x="7242646"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6" name="Lekerekített téglalap 45"/>
          <p:cNvSpPr/>
          <p:nvPr/>
        </p:nvSpPr>
        <p:spPr>
          <a:xfrm>
            <a:off x="7946291"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7" name="Lekerekített téglalap 46"/>
          <p:cNvSpPr/>
          <p:nvPr/>
        </p:nvSpPr>
        <p:spPr>
          <a:xfrm>
            <a:off x="8634718" y="2690652"/>
            <a:ext cx="346842" cy="693683"/>
          </a:xfrm>
          <a:prstGeom prst="roundRect">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8" name="Téglalap 47"/>
          <p:cNvSpPr/>
          <p:nvPr/>
        </p:nvSpPr>
        <p:spPr>
          <a:xfrm>
            <a:off x="4797864" y="4255698"/>
            <a:ext cx="2024016" cy="379591"/>
          </a:xfrm>
          <a:prstGeom prst="rect">
            <a:avLst/>
          </a:prstGeom>
        </p:spPr>
        <p:txBody>
          <a:bodyPr wrap="none">
            <a:spAutoFit/>
          </a:bodyPr>
          <a:lstStyle/>
          <a:p>
            <a:pPr algn="ctr"/>
            <a:r>
              <a:rPr lang="hu-HU" sz="2800" b="1" i="1" baseline="30000" dirty="0">
                <a:solidFill>
                  <a:srgbClr val="BED630"/>
                </a:solidFill>
                <a:latin typeface="Cronos Pro Caption" panose="020C0502030503020304" pitchFamily="34" charset="0"/>
              </a:rPr>
              <a:t>Hűtést nem igénylő</a:t>
            </a:r>
          </a:p>
        </p:txBody>
      </p:sp>
      <p:sp>
        <p:nvSpPr>
          <p:cNvPr id="49" name="Téglalap 48"/>
          <p:cNvSpPr/>
          <p:nvPr/>
        </p:nvSpPr>
        <p:spPr>
          <a:xfrm>
            <a:off x="7799690" y="4255698"/>
            <a:ext cx="820225" cy="379591"/>
          </a:xfrm>
          <a:prstGeom prst="rect">
            <a:avLst/>
          </a:prstGeom>
        </p:spPr>
        <p:txBody>
          <a:bodyPr wrap="none">
            <a:spAutoFit/>
          </a:bodyPr>
          <a:lstStyle/>
          <a:p>
            <a:pPr algn="ctr"/>
            <a:r>
              <a:rPr lang="hu-HU" sz="2800" b="1" i="1" baseline="30000" dirty="0">
                <a:solidFill>
                  <a:srgbClr val="00B0F0"/>
                </a:solidFill>
                <a:latin typeface="Cronos Pro Caption" panose="020C0502030503020304" pitchFamily="34" charset="0"/>
              </a:rPr>
              <a:t>Hűtött</a:t>
            </a:r>
          </a:p>
        </p:txBody>
      </p:sp>
      <p:sp>
        <p:nvSpPr>
          <p:cNvPr id="50" name="Téglalap 49"/>
          <p:cNvSpPr/>
          <p:nvPr/>
        </p:nvSpPr>
        <p:spPr>
          <a:xfrm>
            <a:off x="9597725" y="4255698"/>
            <a:ext cx="1277144" cy="379591"/>
          </a:xfrm>
          <a:prstGeom prst="rect">
            <a:avLst/>
          </a:prstGeom>
        </p:spPr>
        <p:txBody>
          <a:bodyPr wrap="none">
            <a:spAutoFit/>
          </a:bodyPr>
          <a:lstStyle/>
          <a:p>
            <a:pPr algn="ctr"/>
            <a:r>
              <a:rPr lang="hu-HU" sz="2800" b="1" i="1" baseline="30000" dirty="0">
                <a:solidFill>
                  <a:srgbClr val="0070C0"/>
                </a:solidFill>
                <a:latin typeface="Cronos Pro Caption" panose="020C0502030503020304" pitchFamily="34" charset="0"/>
              </a:rPr>
              <a:t>Fagyasztott</a:t>
            </a:r>
          </a:p>
        </p:txBody>
      </p:sp>
      <p:sp>
        <p:nvSpPr>
          <p:cNvPr id="61" name="Szabadkézi sokszög 60"/>
          <p:cNvSpPr/>
          <p:nvPr/>
        </p:nvSpPr>
        <p:spPr>
          <a:xfrm>
            <a:off x="3352800" y="918950"/>
            <a:ext cx="6828429" cy="2804614"/>
          </a:xfrm>
          <a:custGeom>
            <a:avLst/>
            <a:gdLst>
              <a:gd name="connsiteX0" fmla="*/ 6596418 w 6828429"/>
              <a:gd name="connsiteY0" fmla="*/ 705134 h 2804614"/>
              <a:gd name="connsiteX1" fmla="*/ 5914030 w 6828429"/>
              <a:gd name="connsiteY1" fmla="*/ 650543 h 2804614"/>
              <a:gd name="connsiteX2" fmla="*/ 5559188 w 6828429"/>
              <a:gd name="connsiteY2" fmla="*/ 363940 h 2804614"/>
              <a:gd name="connsiteX3" fmla="*/ 4412776 w 6828429"/>
              <a:gd name="connsiteY3" fmla="*/ 350292 h 2804614"/>
              <a:gd name="connsiteX4" fmla="*/ 4344537 w 6828429"/>
              <a:gd name="connsiteY4" fmla="*/ 923498 h 2804614"/>
              <a:gd name="connsiteX5" fmla="*/ 2966113 w 6828429"/>
              <a:gd name="connsiteY5" fmla="*/ 937146 h 2804614"/>
              <a:gd name="connsiteX6" fmla="*/ 2979761 w 6828429"/>
              <a:gd name="connsiteY6" fmla="*/ 2124501 h 2804614"/>
              <a:gd name="connsiteX7" fmla="*/ 2911522 w 6828429"/>
              <a:gd name="connsiteY7" fmla="*/ 2574877 h 2804614"/>
              <a:gd name="connsiteX8" fmla="*/ 796119 w 6828429"/>
              <a:gd name="connsiteY8" fmla="*/ 2533934 h 2804614"/>
              <a:gd name="connsiteX9" fmla="*/ 154675 w 6828429"/>
              <a:gd name="connsiteY9" fmla="*/ 2533934 h 2804614"/>
              <a:gd name="connsiteX10" fmla="*/ 113731 w 6828429"/>
              <a:gd name="connsiteY10" fmla="*/ 1660477 h 2804614"/>
              <a:gd name="connsiteX11" fmla="*/ 837063 w 6828429"/>
              <a:gd name="connsiteY11" fmla="*/ 1660477 h 2804614"/>
              <a:gd name="connsiteX12" fmla="*/ 878006 w 6828429"/>
              <a:gd name="connsiteY12" fmla="*/ 282053 h 2804614"/>
              <a:gd name="connsiteX13" fmla="*/ 1560394 w 6828429"/>
              <a:gd name="connsiteY13" fmla="*/ 677838 h 2804614"/>
              <a:gd name="connsiteX14" fmla="*/ 1683224 w 6828429"/>
              <a:gd name="connsiteY14" fmla="*/ 1810602 h 2804614"/>
              <a:gd name="connsiteX15" fmla="*/ 3020704 w 6828429"/>
              <a:gd name="connsiteY15" fmla="*/ 1756011 h 2804614"/>
              <a:gd name="connsiteX16" fmla="*/ 2870579 w 6828429"/>
              <a:gd name="connsiteY16" fmla="*/ 1114566 h 2804614"/>
              <a:gd name="connsiteX17" fmla="*/ 1560394 w 6828429"/>
              <a:gd name="connsiteY17" fmla="*/ 1059975 h 2804614"/>
              <a:gd name="connsiteX18" fmla="*/ 1778758 w 6828429"/>
              <a:gd name="connsiteY18" fmla="*/ 336644 h 2804614"/>
              <a:gd name="connsiteX19" fmla="*/ 2938818 w 6828429"/>
              <a:gd name="connsiteY19" fmla="*/ 418531 h 2804614"/>
              <a:gd name="connsiteX20" fmla="*/ 4180764 w 6828429"/>
              <a:gd name="connsiteY20" fmla="*/ 363940 h 2804614"/>
              <a:gd name="connsiteX21" fmla="*/ 4385481 w 6828429"/>
              <a:gd name="connsiteY21" fmla="*/ 2602172 h 2804614"/>
              <a:gd name="connsiteX22" fmla="*/ 4549254 w 6828429"/>
              <a:gd name="connsiteY22" fmla="*/ 1578590 h 2804614"/>
              <a:gd name="connsiteX23" fmla="*/ 5054221 w 6828429"/>
              <a:gd name="connsiteY23" fmla="*/ 1728716 h 2804614"/>
              <a:gd name="connsiteX24" fmla="*/ 5122460 w 6828429"/>
              <a:gd name="connsiteY24" fmla="*/ 2574877 h 2804614"/>
              <a:gd name="connsiteX25" fmla="*/ 5845791 w 6828429"/>
              <a:gd name="connsiteY25" fmla="*/ 2520286 h 2804614"/>
              <a:gd name="connsiteX26" fmla="*/ 5818496 w 6828429"/>
              <a:gd name="connsiteY26" fmla="*/ 2083557 h 2804614"/>
              <a:gd name="connsiteX27" fmla="*/ 6678304 w 6828429"/>
              <a:gd name="connsiteY27" fmla="*/ 2097205 h 2804614"/>
              <a:gd name="connsiteX28" fmla="*/ 6719248 w 6828429"/>
              <a:gd name="connsiteY28" fmla="*/ 2110853 h 280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28429" h="2804614">
                <a:moveTo>
                  <a:pt x="6596418" y="705134"/>
                </a:moveTo>
                <a:cubicBezTo>
                  <a:pt x="6341660" y="706271"/>
                  <a:pt x="6086902" y="707409"/>
                  <a:pt x="5914030" y="650543"/>
                </a:cubicBezTo>
                <a:cubicBezTo>
                  <a:pt x="5741158" y="593677"/>
                  <a:pt x="5809397" y="413982"/>
                  <a:pt x="5559188" y="363940"/>
                </a:cubicBezTo>
                <a:cubicBezTo>
                  <a:pt x="5308979" y="313898"/>
                  <a:pt x="4615218" y="257032"/>
                  <a:pt x="4412776" y="350292"/>
                </a:cubicBezTo>
                <a:cubicBezTo>
                  <a:pt x="4210334" y="443552"/>
                  <a:pt x="4585647" y="825689"/>
                  <a:pt x="4344537" y="923498"/>
                </a:cubicBezTo>
                <a:cubicBezTo>
                  <a:pt x="4103427" y="1021307"/>
                  <a:pt x="3193576" y="736979"/>
                  <a:pt x="2966113" y="937146"/>
                </a:cubicBezTo>
                <a:cubicBezTo>
                  <a:pt x="2738650" y="1137313"/>
                  <a:pt x="2988860" y="1851546"/>
                  <a:pt x="2979761" y="2124501"/>
                </a:cubicBezTo>
                <a:cubicBezTo>
                  <a:pt x="2970663" y="2397456"/>
                  <a:pt x="3275462" y="2506638"/>
                  <a:pt x="2911522" y="2574877"/>
                </a:cubicBezTo>
                <a:cubicBezTo>
                  <a:pt x="2547582" y="2643116"/>
                  <a:pt x="1255593" y="2540758"/>
                  <a:pt x="796119" y="2533934"/>
                </a:cubicBezTo>
                <a:cubicBezTo>
                  <a:pt x="336645" y="2527110"/>
                  <a:pt x="268406" y="2679510"/>
                  <a:pt x="154675" y="2533934"/>
                </a:cubicBezTo>
                <a:cubicBezTo>
                  <a:pt x="40944" y="2388358"/>
                  <a:pt x="0" y="1806053"/>
                  <a:pt x="113731" y="1660477"/>
                </a:cubicBezTo>
                <a:cubicBezTo>
                  <a:pt x="227462" y="1514901"/>
                  <a:pt x="709684" y="1890214"/>
                  <a:pt x="837063" y="1660477"/>
                </a:cubicBezTo>
                <a:cubicBezTo>
                  <a:pt x="964442" y="1430740"/>
                  <a:pt x="757451" y="445826"/>
                  <a:pt x="878006" y="282053"/>
                </a:cubicBezTo>
                <a:cubicBezTo>
                  <a:pt x="998561" y="118280"/>
                  <a:pt x="1426191" y="423080"/>
                  <a:pt x="1560394" y="677838"/>
                </a:cubicBezTo>
                <a:cubicBezTo>
                  <a:pt x="1694597" y="932596"/>
                  <a:pt x="1439839" y="1630907"/>
                  <a:pt x="1683224" y="1810602"/>
                </a:cubicBezTo>
                <a:cubicBezTo>
                  <a:pt x="1926609" y="1990298"/>
                  <a:pt x="2822812" y="1872017"/>
                  <a:pt x="3020704" y="1756011"/>
                </a:cubicBezTo>
                <a:cubicBezTo>
                  <a:pt x="3218596" y="1640005"/>
                  <a:pt x="3113964" y="1230572"/>
                  <a:pt x="2870579" y="1114566"/>
                </a:cubicBezTo>
                <a:cubicBezTo>
                  <a:pt x="2627194" y="998560"/>
                  <a:pt x="1742364" y="1189629"/>
                  <a:pt x="1560394" y="1059975"/>
                </a:cubicBezTo>
                <a:cubicBezTo>
                  <a:pt x="1378424" y="930321"/>
                  <a:pt x="1549021" y="443551"/>
                  <a:pt x="1778758" y="336644"/>
                </a:cubicBezTo>
                <a:cubicBezTo>
                  <a:pt x="2008495" y="229737"/>
                  <a:pt x="2538484" y="413982"/>
                  <a:pt x="2938818" y="418531"/>
                </a:cubicBezTo>
                <a:cubicBezTo>
                  <a:pt x="3339152" y="423080"/>
                  <a:pt x="3939654" y="0"/>
                  <a:pt x="4180764" y="363940"/>
                </a:cubicBezTo>
                <a:cubicBezTo>
                  <a:pt x="4421874" y="727880"/>
                  <a:pt x="4324066" y="2399730"/>
                  <a:pt x="4385481" y="2602172"/>
                </a:cubicBezTo>
                <a:cubicBezTo>
                  <a:pt x="4446896" y="2804614"/>
                  <a:pt x="4437797" y="1724166"/>
                  <a:pt x="4549254" y="1578590"/>
                </a:cubicBezTo>
                <a:cubicBezTo>
                  <a:pt x="4660711" y="1433014"/>
                  <a:pt x="4958687" y="1562668"/>
                  <a:pt x="5054221" y="1728716"/>
                </a:cubicBezTo>
                <a:cubicBezTo>
                  <a:pt x="5149755" y="1894764"/>
                  <a:pt x="4990532" y="2442949"/>
                  <a:pt x="5122460" y="2574877"/>
                </a:cubicBezTo>
                <a:cubicBezTo>
                  <a:pt x="5254388" y="2706805"/>
                  <a:pt x="5729785" y="2602173"/>
                  <a:pt x="5845791" y="2520286"/>
                </a:cubicBezTo>
                <a:cubicBezTo>
                  <a:pt x="5961797" y="2438399"/>
                  <a:pt x="5679744" y="2154071"/>
                  <a:pt x="5818496" y="2083557"/>
                </a:cubicBezTo>
                <a:cubicBezTo>
                  <a:pt x="5957248" y="2013043"/>
                  <a:pt x="6528179" y="2092656"/>
                  <a:pt x="6678304" y="2097205"/>
                </a:cubicBezTo>
                <a:cubicBezTo>
                  <a:pt x="6828429" y="2101754"/>
                  <a:pt x="6773838" y="2106303"/>
                  <a:pt x="6719248" y="2110853"/>
                </a:cubicBezTo>
              </a:path>
            </a:pathLst>
          </a:cu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pic>
        <p:nvPicPr>
          <p:cNvPr id="62" name="Picture 8" descr="C:\Users\Karolina\Creative Cloud Files\SZK\écsó_ovis program\ppt\Mese habbal ppt\mese habbal ppt képek\bevasarlokocsi2.tif"/>
          <p:cNvPicPr>
            <a:picLocks noChangeAspect="1" noChangeArrowheads="1"/>
          </p:cNvPicPr>
          <p:nvPr/>
        </p:nvPicPr>
        <p:blipFill>
          <a:blip r:embed="rId4" cstate="print"/>
          <a:srcRect l="9212" t="46685" r="38586" b="5208"/>
          <a:stretch>
            <a:fillRect/>
          </a:stretch>
        </p:blipFill>
        <p:spPr bwMode="auto">
          <a:xfrm flipH="1">
            <a:off x="10256965" y="573206"/>
            <a:ext cx="1750555" cy="1613257"/>
          </a:xfrm>
          <a:prstGeom prst="rect">
            <a:avLst/>
          </a:prstGeom>
          <a:noFill/>
        </p:spPr>
      </p:pic>
      <p:grpSp>
        <p:nvGrpSpPr>
          <p:cNvPr id="69" name="Csoportba foglalás 68"/>
          <p:cNvGrpSpPr/>
          <p:nvPr/>
        </p:nvGrpSpPr>
        <p:grpSpPr>
          <a:xfrm flipH="1">
            <a:off x="10180765" y="2202691"/>
            <a:ext cx="1750555" cy="1613257"/>
            <a:chOff x="7722645" y="851335"/>
            <a:chExt cx="4721604" cy="4351283"/>
          </a:xfrm>
        </p:grpSpPr>
        <p:pic>
          <p:nvPicPr>
            <p:cNvPr id="63" name="Kép 62"/>
            <p:cNvPicPr>
              <a:picLocks noChangeAspect="1"/>
            </p:cNvPicPr>
            <p:nvPr/>
          </p:nvPicPr>
          <p:blipFill>
            <a:blip r:embed="rId5" cstate="print"/>
            <a:srcRect/>
            <a:stretch>
              <a:fillRect/>
            </a:stretch>
          </p:blipFill>
          <p:spPr bwMode="auto">
            <a:xfrm>
              <a:off x="8463868" y="2865596"/>
              <a:ext cx="1747838" cy="673100"/>
            </a:xfrm>
            <a:prstGeom prst="rect">
              <a:avLst/>
            </a:prstGeom>
            <a:noFill/>
            <a:ln w="9525">
              <a:noFill/>
              <a:miter lim="800000"/>
              <a:headEnd/>
              <a:tailEnd/>
            </a:ln>
          </p:spPr>
        </p:pic>
        <p:pic>
          <p:nvPicPr>
            <p:cNvPr id="64" name="Picture 2" descr="C:\Users\Karolina\Creative Cloud Files\SZK\écsó_ovis program\ppt\Mese habbal ppt\mese habbal ppt képek\banán.png"/>
            <p:cNvPicPr>
              <a:picLocks noChangeAspect="1" noChangeArrowheads="1"/>
            </p:cNvPicPr>
            <p:nvPr/>
          </p:nvPicPr>
          <p:blipFill>
            <a:blip r:embed="rId6" cstate="print"/>
            <a:srcRect/>
            <a:stretch>
              <a:fillRect/>
            </a:stretch>
          </p:blipFill>
          <p:spPr bwMode="auto">
            <a:xfrm>
              <a:off x="8388734" y="2451443"/>
              <a:ext cx="1091597" cy="995567"/>
            </a:xfrm>
            <a:prstGeom prst="rect">
              <a:avLst/>
            </a:prstGeom>
            <a:noFill/>
          </p:spPr>
        </p:pic>
        <p:pic>
          <p:nvPicPr>
            <p:cNvPr id="65" name="Picture 3" descr="C:\Users\Karolina\Creative Cloud Files\SZK\écsó_ovis program\ppt\Mese habbal ppt\mese habbal ppt képek\borsó.png"/>
            <p:cNvPicPr>
              <a:picLocks noChangeAspect="1" noChangeArrowheads="1"/>
            </p:cNvPicPr>
            <p:nvPr/>
          </p:nvPicPr>
          <p:blipFill>
            <a:blip r:embed="rId7" cstate="print"/>
            <a:srcRect/>
            <a:stretch>
              <a:fillRect/>
            </a:stretch>
          </p:blipFill>
          <p:spPr bwMode="auto">
            <a:xfrm>
              <a:off x="9068732" y="2469275"/>
              <a:ext cx="849778" cy="912867"/>
            </a:xfrm>
            <a:prstGeom prst="rect">
              <a:avLst/>
            </a:prstGeom>
            <a:noFill/>
          </p:spPr>
        </p:pic>
        <p:pic>
          <p:nvPicPr>
            <p:cNvPr id="66" name="Picture 4" descr="C:\Users\Karolina\Creative Cloud Files\SZK\écsó_ovis program\ppt\Mese habbal ppt\mese habbal ppt képek\tej.png"/>
            <p:cNvPicPr>
              <a:picLocks noChangeAspect="1" noChangeArrowheads="1"/>
            </p:cNvPicPr>
            <p:nvPr/>
          </p:nvPicPr>
          <p:blipFill>
            <a:blip r:embed="rId8" cstate="print"/>
            <a:srcRect/>
            <a:stretch>
              <a:fillRect/>
            </a:stretch>
          </p:blipFill>
          <p:spPr bwMode="auto">
            <a:xfrm>
              <a:off x="9414808" y="2334611"/>
              <a:ext cx="822588" cy="1018026"/>
            </a:xfrm>
            <a:prstGeom prst="rect">
              <a:avLst/>
            </a:prstGeom>
            <a:noFill/>
          </p:spPr>
        </p:pic>
        <p:pic>
          <p:nvPicPr>
            <p:cNvPr id="67" name="Picture 5" descr="C:\Users\Karolina\Creative Cloud Files\SZK\écsó_ovis program\ppt\Mese habbal ppt\mese habbal ppt képek\felvagott.png"/>
            <p:cNvPicPr>
              <a:picLocks noChangeAspect="1" noChangeArrowheads="1"/>
            </p:cNvPicPr>
            <p:nvPr/>
          </p:nvPicPr>
          <p:blipFill>
            <a:blip r:embed="rId9" cstate="print"/>
            <a:srcRect/>
            <a:stretch>
              <a:fillRect/>
            </a:stretch>
          </p:blipFill>
          <p:spPr bwMode="auto">
            <a:xfrm>
              <a:off x="8319049" y="2998419"/>
              <a:ext cx="1578084" cy="593327"/>
            </a:xfrm>
            <a:prstGeom prst="rect">
              <a:avLst/>
            </a:prstGeom>
            <a:noFill/>
          </p:spPr>
        </p:pic>
        <p:pic>
          <p:nvPicPr>
            <p:cNvPr id="68" name="Picture 8" descr="C:\Users\Karolina\Creative Cloud Files\SZK\écsó_ovis program\ppt\Mese habbal ppt\mese habbal ppt képek\bevasarlokocsi2.tif"/>
            <p:cNvPicPr>
              <a:picLocks noChangeAspect="1" noChangeArrowheads="1"/>
            </p:cNvPicPr>
            <p:nvPr/>
          </p:nvPicPr>
          <p:blipFill>
            <a:blip r:embed="rId4" cstate="print"/>
            <a:srcRect l="9212" t="46685" r="38586" b="5208"/>
            <a:stretch>
              <a:fillRect/>
            </a:stretch>
          </p:blipFill>
          <p:spPr bwMode="auto">
            <a:xfrm flipH="1">
              <a:off x="7722645" y="851335"/>
              <a:ext cx="4721604" cy="4351283"/>
            </a:xfrm>
            <a:prstGeom prst="rect">
              <a:avLst/>
            </a:prstGeom>
            <a:noFill/>
          </p:spPr>
        </p:pic>
      </p:grpSp>
      <p:sp>
        <p:nvSpPr>
          <p:cNvPr id="70" name="Sávnyíl 69"/>
          <p:cNvSpPr/>
          <p:nvPr/>
        </p:nvSpPr>
        <p:spPr>
          <a:xfrm flipH="1">
            <a:off x="9908275" y="1473958"/>
            <a:ext cx="272955" cy="28660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1" name="Sávnyíl 70"/>
          <p:cNvSpPr/>
          <p:nvPr/>
        </p:nvSpPr>
        <p:spPr>
          <a:xfrm>
            <a:off x="10030525" y="2881952"/>
            <a:ext cx="272955" cy="28660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pic>
        <p:nvPicPr>
          <p:cNvPr id="72" name="Picture 2" descr="https://cdn.pixabay.com/photo/2012/04/15/20/12/snowflake-35163__3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2406" y="4480789"/>
            <a:ext cx="697938" cy="78316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cdn.pixabay.com/photo/2012/04/15/20/12/snowflake-35163__34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9990238">
            <a:off x="10166961" y="4731377"/>
            <a:ext cx="418863" cy="47001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cdn.pixabay.com/photo/2012/04/15/20/12/snowflake-35163__34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990238">
            <a:off x="7745356" y="4682480"/>
            <a:ext cx="662899" cy="74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13</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MENNYISÉG helyett MINŐSÉG</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Ragaszkodj a terveidhez!</a:t>
            </a:r>
          </a:p>
        </p:txBody>
      </p:sp>
      <p:pic>
        <p:nvPicPr>
          <p:cNvPr id="9" name="Kép 1"/>
          <p:cNvPicPr>
            <a:picLocks noChangeAspect="1"/>
          </p:cNvPicPr>
          <p:nvPr/>
        </p:nvPicPr>
        <p:blipFill>
          <a:blip r:embed="rId3" cstate="print"/>
          <a:srcRect/>
          <a:stretch>
            <a:fillRect/>
          </a:stretch>
        </p:blipFill>
        <p:spPr bwMode="auto">
          <a:xfrm>
            <a:off x="2403921" y="2493579"/>
            <a:ext cx="1718583" cy="2057355"/>
          </a:xfrm>
          <a:prstGeom prst="rect">
            <a:avLst/>
          </a:prstGeom>
          <a:noFill/>
          <a:ln w="9525">
            <a:noFill/>
            <a:miter lim="800000"/>
            <a:headEnd/>
            <a:tailEnd/>
          </a:ln>
        </p:spPr>
      </p:pic>
      <p:pic>
        <p:nvPicPr>
          <p:cNvPr id="10" name="Kép 2"/>
          <p:cNvPicPr>
            <a:picLocks noChangeAspect="1"/>
          </p:cNvPicPr>
          <p:nvPr/>
        </p:nvPicPr>
        <p:blipFill>
          <a:blip r:embed="rId4" cstate="print"/>
          <a:srcRect/>
          <a:stretch>
            <a:fillRect/>
          </a:stretch>
        </p:blipFill>
        <p:spPr bwMode="auto">
          <a:xfrm>
            <a:off x="3272035" y="2664321"/>
            <a:ext cx="1756735" cy="2624557"/>
          </a:xfrm>
          <a:prstGeom prst="rect">
            <a:avLst/>
          </a:prstGeom>
          <a:noFill/>
          <a:ln w="9525">
            <a:noFill/>
            <a:miter lim="800000"/>
            <a:headEnd/>
            <a:tailEnd/>
          </a:ln>
        </p:spPr>
      </p:pic>
      <p:pic>
        <p:nvPicPr>
          <p:cNvPr id="3074" name="Picture 2" descr="C:\Users\szemank\Creative Cloud Files\SZK\écsó_ovis program\ppt\ppt 1-6\képek\coin box.png"/>
          <p:cNvPicPr>
            <a:picLocks noChangeAspect="1" noChangeArrowheads="1"/>
          </p:cNvPicPr>
          <p:nvPr/>
        </p:nvPicPr>
        <p:blipFill>
          <a:blip r:embed="rId5" cstate="print"/>
          <a:srcRect/>
          <a:stretch>
            <a:fillRect/>
          </a:stretch>
        </p:blipFill>
        <p:spPr bwMode="auto">
          <a:xfrm>
            <a:off x="9606848" y="1820409"/>
            <a:ext cx="2553620" cy="4312380"/>
          </a:xfrm>
          <a:prstGeom prst="rect">
            <a:avLst/>
          </a:prstGeom>
          <a:noFill/>
        </p:spPr>
      </p:pic>
      <p:pic>
        <p:nvPicPr>
          <p:cNvPr id="3076" name="Picture 4" descr="C:\Users\szemank\Creative Cloud Files\SZK\écsó_ovis program\ppt\ppt 1-6\képek\AdobeStock_180375004 [Converted]kosar.png"/>
          <p:cNvPicPr>
            <a:picLocks noChangeAspect="1" noChangeArrowheads="1"/>
          </p:cNvPicPr>
          <p:nvPr/>
        </p:nvPicPr>
        <p:blipFill>
          <a:blip r:embed="rId6" cstate="print"/>
          <a:srcRect/>
          <a:stretch>
            <a:fillRect/>
          </a:stretch>
        </p:blipFill>
        <p:spPr bwMode="auto">
          <a:xfrm>
            <a:off x="6431292" y="2579573"/>
            <a:ext cx="2334336" cy="2794052"/>
          </a:xfrm>
          <a:prstGeom prst="rect">
            <a:avLst/>
          </a:prstGeom>
          <a:noFill/>
        </p:spPr>
      </p:pic>
      <p:sp>
        <p:nvSpPr>
          <p:cNvPr id="11" name="Jobbra nyíl 10"/>
          <p:cNvSpPr/>
          <p:nvPr/>
        </p:nvSpPr>
        <p:spPr>
          <a:xfrm>
            <a:off x="5190955" y="3326523"/>
            <a:ext cx="1000847" cy="384941"/>
          </a:xfrm>
          <a:prstGeom prst="rightArrow">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2" name="Jobbra nyíl 11"/>
          <p:cNvSpPr/>
          <p:nvPr/>
        </p:nvSpPr>
        <p:spPr>
          <a:xfrm>
            <a:off x="8638350" y="4787461"/>
            <a:ext cx="1000847" cy="384941"/>
          </a:xfrm>
          <a:prstGeom prst="rightArrow">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16236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14</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Hazai ízek, hazai földből</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11" name="Válasszunk magyar termék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509995" y="682791"/>
            <a:ext cx="9480884" cy="5332997"/>
          </a:xfrm>
          <a:prstGeom prst="rect">
            <a:avLst/>
          </a:prstGeom>
        </p:spPr>
      </p:pic>
    </p:spTree>
    <p:extLst>
      <p:ext uri="{BB962C8B-B14F-4D97-AF65-F5344CB8AC3E}">
        <p14:creationId xmlns:p14="http://schemas.microsoft.com/office/powerpoint/2010/main" val="16236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szemank\Creative Cloud Files\SZK\écsó_ovis program\ppt\ppt 1-6\képek\sajt_1.png"/>
          <p:cNvPicPr>
            <a:picLocks noChangeAspect="1" noChangeArrowheads="1"/>
          </p:cNvPicPr>
          <p:nvPr/>
        </p:nvPicPr>
        <p:blipFill>
          <a:blip r:embed="rId3" cstate="print"/>
          <a:srcRect/>
          <a:stretch>
            <a:fillRect/>
          </a:stretch>
        </p:blipFill>
        <p:spPr bwMode="auto">
          <a:xfrm>
            <a:off x="2838451" y="4967061"/>
            <a:ext cx="1367218" cy="1071789"/>
          </a:xfrm>
          <a:prstGeom prst="rect">
            <a:avLst/>
          </a:prstGeom>
          <a:noFill/>
        </p:spPr>
      </p:pic>
      <p:pic>
        <p:nvPicPr>
          <p:cNvPr id="4100" name="Picture 4" descr="C:\Users\szemank\Creative Cloud Files\SZK\écsó_ovis program\ppt\ppt 1-6\képek\peneszes kenyer.png"/>
          <p:cNvPicPr>
            <a:picLocks noChangeAspect="1" noChangeArrowheads="1"/>
          </p:cNvPicPr>
          <p:nvPr/>
        </p:nvPicPr>
        <p:blipFill>
          <a:blip r:embed="rId4" cstate="print"/>
          <a:srcRect/>
          <a:stretch>
            <a:fillRect/>
          </a:stretch>
        </p:blipFill>
        <p:spPr bwMode="auto">
          <a:xfrm>
            <a:off x="2762250" y="3143987"/>
            <a:ext cx="1752840" cy="1142263"/>
          </a:xfrm>
          <a:prstGeom prst="rect">
            <a:avLst/>
          </a:prstGeom>
          <a:noFill/>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15</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Csomagolás</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4099" name="Picture 3" descr="C:\Users\szemank\Creative Cloud Files\SZK\écsó_ovis program\ppt\ppt 1-6\képek\bag.png"/>
          <p:cNvPicPr>
            <a:picLocks noChangeAspect="1" noChangeArrowheads="1"/>
          </p:cNvPicPr>
          <p:nvPr/>
        </p:nvPicPr>
        <p:blipFill>
          <a:blip r:embed="rId5" cstate="print"/>
          <a:srcRect/>
          <a:stretch>
            <a:fillRect/>
          </a:stretch>
        </p:blipFill>
        <p:spPr bwMode="auto">
          <a:xfrm>
            <a:off x="2821689" y="1143000"/>
            <a:ext cx="1396695" cy="1201366"/>
          </a:xfrm>
          <a:prstGeom prst="rect">
            <a:avLst/>
          </a:prstGeom>
          <a:noFill/>
        </p:spPr>
      </p:pic>
      <p:sp>
        <p:nvSpPr>
          <p:cNvPr id="13" name="Robbanás 2 12"/>
          <p:cNvSpPr/>
          <p:nvPr/>
        </p:nvSpPr>
        <p:spPr>
          <a:xfrm>
            <a:off x="3514601" y="1683084"/>
            <a:ext cx="558087" cy="494305"/>
          </a:xfrm>
          <a:prstGeom prst="irregularSeal2">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6251186" y="1767915"/>
            <a:ext cx="5940814" cy="379591"/>
          </a:xfrm>
          <a:prstGeom prst="rect">
            <a:avLst/>
          </a:prstGeom>
        </p:spPr>
        <p:txBody>
          <a:bodyPr wrap="square" anchor="ctr">
            <a:spAutoFit/>
          </a:bodyPr>
          <a:lstStyle/>
          <a:p>
            <a:r>
              <a:rPr lang="hu-HU" sz="2800" b="1" i="1" baseline="30000" dirty="0">
                <a:latin typeface="Cronos Pro Caption" panose="020C0502030503020304" pitchFamily="34" charset="0"/>
              </a:rPr>
              <a:t>Sérült csomagolású élelmiszer könnyebben szennyeződik!</a:t>
            </a:r>
          </a:p>
        </p:txBody>
      </p:sp>
      <p:sp>
        <p:nvSpPr>
          <p:cNvPr id="17" name="Jobbra nyíl 16"/>
          <p:cNvSpPr/>
          <p:nvPr/>
        </p:nvSpPr>
        <p:spPr>
          <a:xfrm rot="10800000">
            <a:off x="4057650" y="1691716"/>
            <a:ext cx="1771650" cy="4762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8" name="Téglalap 17"/>
          <p:cNvSpPr/>
          <p:nvPr/>
        </p:nvSpPr>
        <p:spPr>
          <a:xfrm>
            <a:off x="8096249" y="3378577"/>
            <a:ext cx="3448051" cy="379591"/>
          </a:xfrm>
          <a:prstGeom prst="rect">
            <a:avLst/>
          </a:prstGeom>
        </p:spPr>
        <p:txBody>
          <a:bodyPr wrap="square" anchor="ctr">
            <a:spAutoFit/>
          </a:bodyPr>
          <a:lstStyle/>
          <a:p>
            <a:r>
              <a:rPr lang="hu-HU" sz="2800" b="1" i="1" baseline="30000" dirty="0">
                <a:latin typeface="Cronos Pro Caption" panose="020C0502030503020304" pitchFamily="34" charset="0"/>
              </a:rPr>
              <a:t>Mérgező anyagok termelése</a:t>
            </a:r>
          </a:p>
        </p:txBody>
      </p:sp>
      <p:sp>
        <p:nvSpPr>
          <p:cNvPr id="19" name="Téglalap 18"/>
          <p:cNvSpPr/>
          <p:nvPr/>
        </p:nvSpPr>
        <p:spPr>
          <a:xfrm>
            <a:off x="8096249" y="5213640"/>
            <a:ext cx="2972789" cy="387060"/>
          </a:xfrm>
          <a:prstGeom prst="rect">
            <a:avLst/>
          </a:prstGeom>
        </p:spPr>
        <p:txBody>
          <a:bodyPr wrap="square" anchor="ctr">
            <a:spAutoFit/>
          </a:bodyPr>
          <a:lstStyle/>
          <a:p>
            <a:r>
              <a:rPr lang="hu-HU" sz="2800" b="1" i="1" baseline="30000" dirty="0">
                <a:latin typeface="Cronos Pro Caption" panose="020C0502030503020304" pitchFamily="34" charset="0"/>
              </a:rPr>
              <a:t>Íz, illat, aroma kialakítás</a:t>
            </a:r>
          </a:p>
        </p:txBody>
      </p:sp>
      <p:pic>
        <p:nvPicPr>
          <p:cNvPr id="26" name="Picture 10" descr="https://cdn.pixabay.com/photo/2013/07/12/13/48/germ-147308__3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6284" y="3429161"/>
            <a:ext cx="435410" cy="4379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s://cdn.pixabay.com/photo/2013/07/12/13/48/germ-147308__3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6045" y="3872065"/>
            <a:ext cx="258626" cy="260157"/>
          </a:xfrm>
          <a:prstGeom prst="rect">
            <a:avLst/>
          </a:prstGeom>
          <a:noFill/>
          <a:extLst>
            <a:ext uri="{909E8E84-426E-40DD-AFC4-6F175D3DCCD1}">
              <a14:hiddenFill xmlns:a14="http://schemas.microsoft.com/office/drawing/2010/main">
                <a:solidFill>
                  <a:srgbClr val="FFFFFF"/>
                </a:solidFill>
              </a14:hiddenFill>
            </a:ext>
          </a:extLst>
        </p:spPr>
      </p:pic>
      <p:sp>
        <p:nvSpPr>
          <p:cNvPr id="28" name="Jobbra nyíl 27"/>
          <p:cNvSpPr/>
          <p:nvPr/>
        </p:nvSpPr>
        <p:spPr>
          <a:xfrm rot="10800000">
            <a:off x="6594086" y="3234997"/>
            <a:ext cx="1238250" cy="4762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9" name="Jobbra nyíl 28"/>
          <p:cNvSpPr/>
          <p:nvPr/>
        </p:nvSpPr>
        <p:spPr>
          <a:xfrm rot="10800000">
            <a:off x="6594087" y="5048250"/>
            <a:ext cx="1238250" cy="476250"/>
          </a:xfrm>
          <a:prstGeom prst="rightArrow">
            <a:avLst/>
          </a:prstGeom>
          <a:solidFill>
            <a:srgbClr val="BED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pic>
        <p:nvPicPr>
          <p:cNvPr id="30" name="Picture 8" descr="https://cdn.pixabay.com/photo/2013/07/13/10/15/bacteria-156870__34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559620" flipV="1">
            <a:off x="3753325" y="4984522"/>
            <a:ext cx="488572" cy="4551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cdn.pixabay.com/photo/2013/07/13/10/15/bacteria-156870__34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559620" flipV="1">
            <a:off x="3184155" y="5076735"/>
            <a:ext cx="669630" cy="6237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cdn.pixabay.com/photo/2017/01/31/17/22/glass-2025715__3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332541" flipH="1">
            <a:off x="3088724" y="4390668"/>
            <a:ext cx="2603032" cy="167619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zemank\Creative Cloud Files\SZK\écsó_ovis program\ppt\ppt 1-6\képek\peneszes sajt.png"/>
          <p:cNvPicPr>
            <a:picLocks noChangeAspect="1" noChangeArrowheads="1"/>
          </p:cNvPicPr>
          <p:nvPr/>
        </p:nvPicPr>
        <p:blipFill>
          <a:blip r:embed="rId11" cstate="print"/>
          <a:srcRect/>
          <a:stretch>
            <a:fillRect/>
          </a:stretch>
        </p:blipFill>
        <p:spPr bwMode="auto">
          <a:xfrm>
            <a:off x="4044950" y="3492714"/>
            <a:ext cx="1250578" cy="732394"/>
          </a:xfrm>
          <a:prstGeom prst="rect">
            <a:avLst/>
          </a:prstGeom>
          <a:noFill/>
        </p:spPr>
      </p:pic>
      <p:pic>
        <p:nvPicPr>
          <p:cNvPr id="34" name="Picture 18" descr="https://cdn.pixabay.com/photo/2012/04/13/12/46/button-32259__34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8591"/>
          <a:stretch/>
        </p:blipFill>
        <p:spPr bwMode="auto">
          <a:xfrm>
            <a:off x="5720143" y="2276528"/>
            <a:ext cx="909258" cy="8843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https://cdn.pixabay.com/photo/2012/04/13/12/46/button-32259__340.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464"/>
          <a:stretch/>
        </p:blipFill>
        <p:spPr bwMode="auto">
          <a:xfrm>
            <a:off x="6774811" y="4171950"/>
            <a:ext cx="938514" cy="9473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s://cdn.pixabay.com/photo/2017/01/31/17/22/glass-2025715__3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332541" flipH="1">
            <a:off x="2936325" y="2828568"/>
            <a:ext cx="2603032" cy="167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Users\szemank\Creative Cloud Files\SZK\écsó_ovis program\ppt\ppt 1-6\képek\paradicsom.png"/>
          <p:cNvPicPr>
            <a:picLocks noChangeAspect="1" noChangeArrowheads="1"/>
          </p:cNvPicPr>
          <p:nvPr/>
        </p:nvPicPr>
        <p:blipFill>
          <a:blip r:embed="rId3" cstate="print"/>
          <a:srcRect l="1554" t="56344" b="3005"/>
          <a:stretch>
            <a:fillRect/>
          </a:stretch>
        </p:blipFill>
        <p:spPr bwMode="auto">
          <a:xfrm rot="1824175">
            <a:off x="8820079" y="3477517"/>
            <a:ext cx="1345359" cy="685213"/>
          </a:xfrm>
          <a:prstGeom prst="rect">
            <a:avLst/>
          </a:prstGeom>
          <a:noFill/>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16</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Zöldségek – gyümölcsök</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5122" name="Picture 2" descr="C:\Users\szemank\Creative Cloud Files\SZK\écsó_ovis program\ppt\ppt 1-6\képek\paradicsom.png"/>
          <p:cNvPicPr>
            <a:picLocks noChangeAspect="1" noChangeArrowheads="1"/>
          </p:cNvPicPr>
          <p:nvPr/>
        </p:nvPicPr>
        <p:blipFill>
          <a:blip r:embed="rId3" cstate="print"/>
          <a:srcRect t="19329"/>
          <a:stretch>
            <a:fillRect/>
          </a:stretch>
        </p:blipFill>
        <p:spPr bwMode="auto">
          <a:xfrm>
            <a:off x="2671598" y="1623848"/>
            <a:ext cx="2578320" cy="2565508"/>
          </a:xfrm>
          <a:prstGeom prst="rect">
            <a:avLst/>
          </a:prstGeom>
          <a:noFill/>
        </p:spPr>
      </p:pic>
      <p:pic>
        <p:nvPicPr>
          <p:cNvPr id="33" name="Picture 2" descr="C:\Users\szemank\Creative Cloud Files\SZK\écsó_ovis program\ppt\ppt 1-6\képek\paradicsom.png"/>
          <p:cNvPicPr>
            <a:picLocks noChangeAspect="1" noChangeArrowheads="1"/>
          </p:cNvPicPr>
          <p:nvPr/>
        </p:nvPicPr>
        <p:blipFill>
          <a:blip r:embed="rId3" cstate="print"/>
          <a:srcRect t="19329"/>
          <a:stretch>
            <a:fillRect/>
          </a:stretch>
        </p:blipFill>
        <p:spPr bwMode="auto">
          <a:xfrm>
            <a:off x="5885136" y="1623848"/>
            <a:ext cx="2578320" cy="2565508"/>
          </a:xfrm>
          <a:prstGeom prst="rect">
            <a:avLst/>
          </a:prstGeom>
          <a:noFill/>
        </p:spPr>
      </p:pic>
      <p:pic>
        <p:nvPicPr>
          <p:cNvPr id="37" name="Picture 2" descr="C:\Users\szemank\Creative Cloud Files\SZK\écsó_ovis program\ppt\ppt 1-6\képek\paradicsom.png"/>
          <p:cNvPicPr>
            <a:picLocks noChangeAspect="1" noChangeArrowheads="1"/>
          </p:cNvPicPr>
          <p:nvPr/>
        </p:nvPicPr>
        <p:blipFill>
          <a:blip r:embed="rId3" cstate="print"/>
          <a:srcRect t="21312"/>
          <a:stretch>
            <a:fillRect/>
          </a:stretch>
        </p:blipFill>
        <p:spPr bwMode="auto">
          <a:xfrm>
            <a:off x="9082908" y="1718441"/>
            <a:ext cx="2578320" cy="2502446"/>
          </a:xfrm>
          <a:prstGeom prst="rect">
            <a:avLst/>
          </a:prstGeom>
          <a:noFill/>
        </p:spPr>
      </p:pic>
      <p:pic>
        <p:nvPicPr>
          <p:cNvPr id="39" name="Picture 18" descr="https://cdn.pixabay.com/photo/2012/04/13/12/46/button-32259__34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464"/>
          <a:stretch/>
        </p:blipFill>
        <p:spPr bwMode="auto">
          <a:xfrm>
            <a:off x="6697191" y="4643209"/>
            <a:ext cx="1229773" cy="12412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https://cdn.pixabay.com/photo/2012/04/13/12/46/button-32259__34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591"/>
          <a:stretch/>
        </p:blipFill>
        <p:spPr bwMode="auto">
          <a:xfrm>
            <a:off x="3421117" y="4654901"/>
            <a:ext cx="1252242" cy="12179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ttps://cdn.pixabay.com/photo/2012/04/13/12/46/button-32259__34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464"/>
          <a:stretch/>
        </p:blipFill>
        <p:spPr bwMode="auto">
          <a:xfrm>
            <a:off x="9950797" y="4643209"/>
            <a:ext cx="1229773" cy="12412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s://cdn.pixabay.com/photo/2017/01/31/17/22/glass-2025715__3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470760" flipH="1">
            <a:off x="3142097" y="1688266"/>
            <a:ext cx="3687327" cy="23744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s://cdn.pixabay.com/photo/2015/09/17/13/21/amoeba-944118__3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1700" y="2664373"/>
            <a:ext cx="1468754" cy="129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descr="C:\Users\szemank\Creative Cloud Files\SZK\écsó_ovis program\ppt\ppt 1-6\képek\joghurt 3.png"/>
          <p:cNvPicPr>
            <a:picLocks noChangeAspect="1" noChangeArrowheads="1"/>
          </p:cNvPicPr>
          <p:nvPr/>
        </p:nvPicPr>
        <p:blipFill>
          <a:blip r:embed="rId3" cstate="print"/>
          <a:srcRect/>
          <a:stretch>
            <a:fillRect/>
          </a:stretch>
        </p:blipFill>
        <p:spPr bwMode="auto">
          <a:xfrm>
            <a:off x="2402708" y="2438235"/>
            <a:ext cx="1925104" cy="2874744"/>
          </a:xfrm>
          <a:prstGeom prst="rect">
            <a:avLst/>
          </a:prstGeom>
          <a:noFill/>
        </p:spPr>
      </p:pic>
      <p:sp>
        <p:nvSpPr>
          <p:cNvPr id="33" name="Ellipszis 32"/>
          <p:cNvSpPr/>
          <p:nvPr/>
        </p:nvSpPr>
        <p:spPr>
          <a:xfrm>
            <a:off x="2640655" y="3372678"/>
            <a:ext cx="1002368" cy="230587"/>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b="1" dirty="0">
                <a:solidFill>
                  <a:srgbClr val="1E4358"/>
                </a:solidFill>
                <a:effectLst>
                  <a:outerShdw blurRad="38100" dist="38100" dir="2700000" algn="tl">
                    <a:srgbClr val="000000">
                      <a:alpha val="43137"/>
                    </a:srgbClr>
                  </a:outerShdw>
                </a:effectLst>
              </a:rPr>
              <a:t>29/10/2021 </a:t>
            </a:r>
            <a:endParaRPr lang="hu-HU" sz="1100" b="1" dirty="0">
              <a:solidFill>
                <a:srgbClr val="1E4358"/>
              </a:solidFill>
              <a:effectLst>
                <a:outerShdw blurRad="38100" dist="38100" dir="2700000" algn="tl">
                  <a:srgbClr val="000000">
                    <a:alpha val="43137"/>
                  </a:srgbClr>
                </a:outerShdw>
              </a:effectLst>
            </a:endParaRPr>
          </a:p>
        </p:txBody>
      </p:sp>
      <p:pic>
        <p:nvPicPr>
          <p:cNvPr id="6154" name="Picture 10" descr="C:\Users\szemank\Creative Cloud Files\SZK\écsó_ovis program\ppt\ppt 1-6\képek\joghurt 2.png"/>
          <p:cNvPicPr>
            <a:picLocks noChangeAspect="1" noChangeArrowheads="1"/>
          </p:cNvPicPr>
          <p:nvPr/>
        </p:nvPicPr>
        <p:blipFill>
          <a:blip r:embed="rId4" cstate="print"/>
          <a:srcRect/>
          <a:stretch>
            <a:fillRect/>
          </a:stretch>
        </p:blipFill>
        <p:spPr bwMode="auto">
          <a:xfrm>
            <a:off x="4263039" y="2427889"/>
            <a:ext cx="1925104" cy="2874744"/>
          </a:xfrm>
          <a:prstGeom prst="rect">
            <a:avLst/>
          </a:prstGeom>
          <a:noFill/>
        </p:spPr>
      </p:pic>
      <p:sp>
        <p:nvSpPr>
          <p:cNvPr id="32" name="Ellipszis 31"/>
          <p:cNvSpPr/>
          <p:nvPr/>
        </p:nvSpPr>
        <p:spPr>
          <a:xfrm>
            <a:off x="4938582" y="3324970"/>
            <a:ext cx="1002368" cy="230587"/>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b="1" dirty="0">
                <a:solidFill>
                  <a:srgbClr val="1E4358"/>
                </a:solidFill>
                <a:effectLst>
                  <a:outerShdw blurRad="38100" dist="38100" dir="2700000" algn="tl">
                    <a:srgbClr val="000000">
                      <a:alpha val="43137"/>
                    </a:srgbClr>
                  </a:outerShdw>
                </a:effectLst>
              </a:rPr>
              <a:t>29/10/2021 </a:t>
            </a:r>
            <a:endParaRPr lang="hu-HU" sz="1100" b="1" dirty="0">
              <a:solidFill>
                <a:srgbClr val="1E4358"/>
              </a:solidFill>
              <a:effectLst>
                <a:outerShdw blurRad="38100" dist="38100" dir="2700000" algn="tl">
                  <a:srgbClr val="000000">
                    <a:alpha val="43137"/>
                  </a:srgbClr>
                </a:outerShdw>
              </a:effectLst>
            </a:endParaRPr>
          </a:p>
        </p:txBody>
      </p:sp>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17</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Lejárati dátum</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Ellenőrizd a gyorsan romló és tartós élelmiszerek esetében is!</a:t>
            </a:r>
          </a:p>
        </p:txBody>
      </p:sp>
      <p:pic>
        <p:nvPicPr>
          <p:cNvPr id="6156" name="Picture 12" descr="C:\Users\szemank\Creative Cloud Files\SZK\écsó_ovis program\ppt\ppt 1-6\képek\joghurt 4.png"/>
          <p:cNvPicPr>
            <a:picLocks noChangeAspect="1" noChangeArrowheads="1"/>
          </p:cNvPicPr>
          <p:nvPr/>
        </p:nvPicPr>
        <p:blipFill>
          <a:blip r:embed="rId5" cstate="print"/>
          <a:srcRect/>
          <a:stretch>
            <a:fillRect/>
          </a:stretch>
        </p:blipFill>
        <p:spPr bwMode="auto">
          <a:xfrm>
            <a:off x="3285576" y="2485532"/>
            <a:ext cx="1925104" cy="2874744"/>
          </a:xfrm>
          <a:prstGeom prst="rect">
            <a:avLst/>
          </a:prstGeom>
          <a:noFill/>
        </p:spPr>
      </p:pic>
      <p:pic>
        <p:nvPicPr>
          <p:cNvPr id="6157" name="Picture 13" descr="C:\Users\szemank\Creative Cloud Files\SZK\écsó_ovis program\ppt\ppt 1-6\képek\joghurt.png"/>
          <p:cNvPicPr>
            <a:picLocks noChangeAspect="1" noChangeArrowheads="1"/>
          </p:cNvPicPr>
          <p:nvPr/>
        </p:nvPicPr>
        <p:blipFill>
          <a:blip r:embed="rId6" cstate="print"/>
          <a:srcRect/>
          <a:stretch>
            <a:fillRect/>
          </a:stretch>
        </p:blipFill>
        <p:spPr bwMode="auto">
          <a:xfrm flipH="1">
            <a:off x="2318297" y="4213271"/>
            <a:ext cx="4192861" cy="1480600"/>
          </a:xfrm>
          <a:prstGeom prst="rect">
            <a:avLst/>
          </a:prstGeom>
          <a:noFill/>
        </p:spPr>
      </p:pic>
      <p:pic>
        <p:nvPicPr>
          <p:cNvPr id="11" name="Picture 6" descr="https://cdn.pixabay.com/photo/2017/01/31/17/22/glass-2025715__34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4016739" flipH="1">
            <a:off x="2903857" y="2796107"/>
            <a:ext cx="4401537" cy="28343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Users\szemank\Creative Cloud Files\SZK\écsó_ovis program\ppt\ppt 1-6\képek\jam_1.png"/>
          <p:cNvPicPr>
            <a:picLocks noChangeAspect="1" noChangeArrowheads="1"/>
          </p:cNvPicPr>
          <p:nvPr/>
        </p:nvPicPr>
        <p:blipFill>
          <a:blip r:embed="rId8" cstate="print"/>
          <a:srcRect/>
          <a:stretch>
            <a:fillRect/>
          </a:stretch>
        </p:blipFill>
        <p:spPr bwMode="auto">
          <a:xfrm>
            <a:off x="9089751" y="2353413"/>
            <a:ext cx="2419075" cy="3230317"/>
          </a:xfrm>
          <a:prstGeom prst="rect">
            <a:avLst/>
          </a:prstGeom>
          <a:noFill/>
        </p:spPr>
      </p:pic>
      <p:pic>
        <p:nvPicPr>
          <p:cNvPr id="6159" name="Picture 15" descr="C:\Users\szemank\Creative Cloud Files\SZK\écsó_ovis program\ppt\ppt 1-6\képek\jam (2).png"/>
          <p:cNvPicPr>
            <a:picLocks noChangeAspect="1" noChangeArrowheads="1"/>
          </p:cNvPicPr>
          <p:nvPr/>
        </p:nvPicPr>
        <p:blipFill>
          <a:blip r:embed="rId9" cstate="print"/>
          <a:srcRect/>
          <a:stretch>
            <a:fillRect/>
          </a:stretch>
        </p:blipFill>
        <p:spPr bwMode="auto">
          <a:xfrm>
            <a:off x="7790411" y="3509154"/>
            <a:ext cx="2331051" cy="2090943"/>
          </a:xfrm>
          <a:prstGeom prst="rect">
            <a:avLst/>
          </a:prstGeom>
          <a:noFill/>
        </p:spPr>
      </p:pic>
      <p:sp>
        <p:nvSpPr>
          <p:cNvPr id="26" name="Ellipszis 25"/>
          <p:cNvSpPr/>
          <p:nvPr/>
        </p:nvSpPr>
        <p:spPr>
          <a:xfrm>
            <a:off x="9583388" y="2607863"/>
            <a:ext cx="1436913" cy="325344"/>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rgbClr val="1E4358"/>
                </a:solidFill>
                <a:effectLst>
                  <a:outerShdw blurRad="38100" dist="38100" dir="2700000" algn="tl">
                    <a:srgbClr val="000000">
                      <a:alpha val="43137"/>
                    </a:srgbClr>
                  </a:outerShdw>
                </a:effectLst>
              </a:rPr>
              <a:t>08/2022</a:t>
            </a:r>
          </a:p>
        </p:txBody>
      </p:sp>
      <p:sp>
        <p:nvSpPr>
          <p:cNvPr id="27" name="Ellipszis 26"/>
          <p:cNvSpPr/>
          <p:nvPr/>
        </p:nvSpPr>
        <p:spPr>
          <a:xfrm>
            <a:off x="8039594" y="3954484"/>
            <a:ext cx="1781300" cy="403216"/>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rgbClr val="1E4358"/>
                </a:solidFill>
                <a:effectLst>
                  <a:outerShdw blurRad="38100" dist="38100" dir="2700000" algn="tl">
                    <a:srgbClr val="000000">
                      <a:alpha val="43137"/>
                    </a:srgbClr>
                  </a:outerShdw>
                </a:effectLst>
              </a:rPr>
              <a:t>08/2022</a:t>
            </a:r>
          </a:p>
        </p:txBody>
      </p:sp>
      <p:sp>
        <p:nvSpPr>
          <p:cNvPr id="28" name="Ellipszis 27"/>
          <p:cNvSpPr/>
          <p:nvPr/>
        </p:nvSpPr>
        <p:spPr>
          <a:xfrm>
            <a:off x="3306571" y="3177877"/>
            <a:ext cx="1897118" cy="567559"/>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rgbClr val="1E4358"/>
                </a:solidFill>
                <a:effectLst>
                  <a:outerShdw blurRad="38100" dist="38100" dir="2700000" algn="tl">
                    <a:srgbClr val="000000">
                      <a:alpha val="43137"/>
                    </a:srgbClr>
                  </a:outerShdw>
                </a:effectLst>
              </a:rPr>
              <a:t>29/10/2021</a:t>
            </a:r>
          </a:p>
        </p:txBody>
      </p:sp>
      <p:sp>
        <p:nvSpPr>
          <p:cNvPr id="29" name="Ellipszis 28"/>
          <p:cNvSpPr/>
          <p:nvPr/>
        </p:nvSpPr>
        <p:spPr>
          <a:xfrm>
            <a:off x="2472352" y="4913906"/>
            <a:ext cx="1002368" cy="230587"/>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b="1" dirty="0">
                <a:solidFill>
                  <a:srgbClr val="1E4358"/>
                </a:solidFill>
                <a:effectLst>
                  <a:outerShdw blurRad="38100" dist="38100" dir="2700000" algn="tl">
                    <a:srgbClr val="000000">
                      <a:alpha val="43137"/>
                    </a:srgbClr>
                  </a:outerShdw>
                </a:effectLst>
              </a:rPr>
              <a:t>29/10/2021 </a:t>
            </a:r>
            <a:endParaRPr lang="hu-HU" sz="1100" b="1" dirty="0">
              <a:solidFill>
                <a:srgbClr val="1E4358"/>
              </a:solidFill>
              <a:effectLst>
                <a:outerShdw blurRad="38100" dist="38100" dir="2700000" algn="tl">
                  <a:srgbClr val="000000">
                    <a:alpha val="43137"/>
                  </a:srgbClr>
                </a:outerShdw>
              </a:effectLst>
            </a:endParaRPr>
          </a:p>
        </p:txBody>
      </p:sp>
      <p:sp>
        <p:nvSpPr>
          <p:cNvPr id="30" name="Ellipszis 29"/>
          <p:cNvSpPr/>
          <p:nvPr/>
        </p:nvSpPr>
        <p:spPr>
          <a:xfrm>
            <a:off x="3912863" y="4875475"/>
            <a:ext cx="1002368" cy="230587"/>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b="1" dirty="0">
                <a:solidFill>
                  <a:srgbClr val="1E4358"/>
                </a:solidFill>
                <a:effectLst>
                  <a:outerShdw blurRad="38100" dist="38100" dir="2700000" algn="tl">
                    <a:srgbClr val="000000">
                      <a:alpha val="43137"/>
                    </a:srgbClr>
                  </a:outerShdw>
                </a:effectLst>
              </a:rPr>
              <a:t>29/10/2021  </a:t>
            </a:r>
            <a:endParaRPr lang="hu-HU" sz="1100" b="1" dirty="0">
              <a:solidFill>
                <a:srgbClr val="1E4358"/>
              </a:solidFill>
              <a:effectLst>
                <a:outerShdw blurRad="38100" dist="38100" dir="2700000" algn="tl">
                  <a:srgbClr val="000000">
                    <a:alpha val="43137"/>
                  </a:srgbClr>
                </a:outerShdw>
              </a:effectLst>
            </a:endParaRPr>
          </a:p>
        </p:txBody>
      </p:sp>
      <p:sp>
        <p:nvSpPr>
          <p:cNvPr id="31" name="Ellipszis 30"/>
          <p:cNvSpPr/>
          <p:nvPr/>
        </p:nvSpPr>
        <p:spPr>
          <a:xfrm>
            <a:off x="5344098" y="4907280"/>
            <a:ext cx="1002368" cy="230587"/>
          </a:xfrm>
          <a:prstGeom prst="ellipse">
            <a:avLst/>
          </a:prstGeom>
          <a:solidFill>
            <a:srgbClr val="BED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b="1" dirty="0">
                <a:solidFill>
                  <a:srgbClr val="1E4358"/>
                </a:solidFill>
                <a:effectLst>
                  <a:outerShdw blurRad="38100" dist="38100" dir="2700000" algn="tl">
                    <a:srgbClr val="000000">
                      <a:alpha val="43137"/>
                    </a:srgbClr>
                  </a:outerShdw>
                </a:effectLst>
              </a:rPr>
              <a:t>29/10/2021 </a:t>
            </a:r>
            <a:endParaRPr lang="hu-HU" sz="1100" b="1" dirty="0">
              <a:solidFill>
                <a:srgbClr val="1E435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361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18</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Lejárati dátum</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1077218"/>
          </a:xfrm>
          <a:prstGeom prst="rect">
            <a:avLst/>
          </a:prstGeom>
          <a:noFill/>
        </p:spPr>
        <p:txBody>
          <a:bodyPr wrap="square" rtlCol="0">
            <a:spAutoFit/>
          </a:bodyPr>
          <a:lstStyle/>
          <a:p>
            <a:r>
              <a:rPr lang="hu-HU" sz="2800" b="1" i="1" dirty="0">
                <a:latin typeface="Cronos Pro" pitchFamily="34" charset="-18"/>
              </a:rPr>
              <a:t>Ha egészséges vagy, nincs szükséged </a:t>
            </a:r>
            <a:r>
              <a:rPr lang="hu-HU" sz="2800" b="1" i="1" dirty="0" err="1">
                <a:latin typeface="Cronos Pro" pitchFamily="34" charset="-18"/>
              </a:rPr>
              <a:t>laktózmentes</a:t>
            </a:r>
            <a:r>
              <a:rPr lang="hu-HU" sz="2800" b="1" i="1" dirty="0">
                <a:latin typeface="Cronos Pro" pitchFamily="34" charset="-18"/>
              </a:rPr>
              <a:t> tejre, növényi tejre vagy </a:t>
            </a:r>
            <a:r>
              <a:rPr lang="hu-HU" sz="2800" b="1" i="1" dirty="0" err="1">
                <a:latin typeface="Cronos Pro" pitchFamily="34" charset="-18"/>
              </a:rPr>
              <a:t>gluténmentes</a:t>
            </a:r>
            <a:r>
              <a:rPr lang="hu-HU" sz="2800" b="1" i="1" dirty="0">
                <a:latin typeface="Cronos Pro" pitchFamily="34" charset="-18"/>
              </a:rPr>
              <a:t> termékekre</a:t>
            </a:r>
            <a:r>
              <a:rPr lang="hu-HU" sz="3600" b="1" i="1" dirty="0">
                <a:latin typeface="Cronos Pro" pitchFamily="34" charset="-18"/>
              </a:rPr>
              <a:t>.</a:t>
            </a:r>
          </a:p>
        </p:txBody>
      </p:sp>
      <p:sp>
        <p:nvSpPr>
          <p:cNvPr id="23" name="Lekerekített téglalap feliratnak 22"/>
          <p:cNvSpPr/>
          <p:nvPr/>
        </p:nvSpPr>
        <p:spPr>
          <a:xfrm>
            <a:off x="2412122" y="2664372"/>
            <a:ext cx="2743200" cy="1103586"/>
          </a:xfrm>
          <a:prstGeom prst="wedgeRoundRectCallout">
            <a:avLst>
              <a:gd name="adj1" fmla="val 74518"/>
              <a:gd name="adj2" fmla="val -15780"/>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hu-HU" sz="2800" b="1" i="1" baseline="30000" dirty="0">
              <a:solidFill>
                <a:schemeClr val="tx1"/>
              </a:solidFill>
              <a:latin typeface="Cronos Pro Caption" panose="020C0502030503020304" pitchFamily="34" charset="0"/>
            </a:endParaRPr>
          </a:p>
          <a:p>
            <a:pPr algn="ctr"/>
            <a:r>
              <a:rPr lang="hu-HU" sz="2800" b="1" i="1" baseline="30000" dirty="0">
                <a:solidFill>
                  <a:schemeClr val="tx1"/>
                </a:solidFill>
                <a:latin typeface="Cronos Pro Caption" panose="020C0502030503020304" pitchFamily="34" charset="0"/>
              </a:rPr>
              <a:t>Ebből nem ihatok, mert </a:t>
            </a:r>
            <a:r>
              <a:rPr lang="hu-HU" sz="2800" b="1" i="1" baseline="30000" dirty="0" err="1">
                <a:solidFill>
                  <a:schemeClr val="tx1"/>
                </a:solidFill>
                <a:latin typeface="Cronos Pro Caption" panose="020C0502030503020304" pitchFamily="34" charset="0"/>
              </a:rPr>
              <a:t>laktózérzékeny</a:t>
            </a:r>
            <a:r>
              <a:rPr lang="hu-HU" sz="2800" b="1" i="1" baseline="30000" dirty="0">
                <a:solidFill>
                  <a:schemeClr val="tx1"/>
                </a:solidFill>
                <a:latin typeface="Cronos Pro Caption" panose="020C0502030503020304" pitchFamily="34" charset="0"/>
              </a:rPr>
              <a:t> vagyok!</a:t>
            </a:r>
          </a:p>
        </p:txBody>
      </p:sp>
      <p:sp>
        <p:nvSpPr>
          <p:cNvPr id="24" name="Lekerekített téglalap feliratnak 23"/>
          <p:cNvSpPr/>
          <p:nvPr/>
        </p:nvSpPr>
        <p:spPr>
          <a:xfrm>
            <a:off x="9154509" y="2532993"/>
            <a:ext cx="2743200" cy="1103586"/>
          </a:xfrm>
          <a:prstGeom prst="wedgeRoundRectCallout">
            <a:avLst>
              <a:gd name="adj1" fmla="val -69734"/>
              <a:gd name="adj2" fmla="val -32923"/>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hu-HU" sz="2800" b="1" i="1" baseline="30000" dirty="0">
              <a:solidFill>
                <a:schemeClr val="tx1"/>
              </a:solidFill>
              <a:latin typeface="Cronos Pro Caption" panose="020C0502030503020304" pitchFamily="34" charset="0"/>
            </a:endParaRPr>
          </a:p>
          <a:p>
            <a:pPr algn="ctr"/>
            <a:r>
              <a:rPr lang="hu-HU" sz="2800" b="1" i="1" baseline="30000" dirty="0">
                <a:solidFill>
                  <a:schemeClr val="tx1"/>
                </a:solidFill>
                <a:latin typeface="Cronos Pro Caption" panose="020C0502030503020304" pitchFamily="34" charset="0"/>
              </a:rPr>
              <a:t>Tudom, hoztam neked </a:t>
            </a:r>
            <a:r>
              <a:rPr lang="hu-HU" sz="2800" b="1" i="1" baseline="30000" dirty="0" err="1">
                <a:solidFill>
                  <a:schemeClr val="tx1"/>
                </a:solidFill>
                <a:latin typeface="Cronos Pro Caption" panose="020C0502030503020304" pitchFamily="34" charset="0"/>
              </a:rPr>
              <a:t>laktózmentes</a:t>
            </a:r>
            <a:r>
              <a:rPr lang="hu-HU" sz="2800" b="1" i="1" baseline="30000" dirty="0">
                <a:solidFill>
                  <a:schemeClr val="tx1"/>
                </a:solidFill>
                <a:latin typeface="Cronos Pro Caption" panose="020C0502030503020304" pitchFamily="34" charset="0"/>
              </a:rPr>
              <a:t> tejet!</a:t>
            </a:r>
          </a:p>
        </p:txBody>
      </p:sp>
      <p:pic>
        <p:nvPicPr>
          <p:cNvPr id="1026" name="Picture 2" descr="C:\Users\szemank\Creative Cloud Files\SZK\écsó_ovis program\ppt\ppt 1-6\képek\tejlany.png"/>
          <p:cNvPicPr>
            <a:picLocks noChangeAspect="1" noChangeArrowheads="1"/>
          </p:cNvPicPr>
          <p:nvPr/>
        </p:nvPicPr>
        <p:blipFill>
          <a:blip r:embed="rId3" cstate="print"/>
          <a:srcRect/>
          <a:stretch>
            <a:fillRect/>
          </a:stretch>
        </p:blipFill>
        <p:spPr bwMode="auto">
          <a:xfrm>
            <a:off x="5537092" y="3109426"/>
            <a:ext cx="1497693" cy="3035787"/>
          </a:xfrm>
          <a:prstGeom prst="rect">
            <a:avLst/>
          </a:prstGeom>
          <a:noFill/>
        </p:spPr>
      </p:pic>
      <p:pic>
        <p:nvPicPr>
          <p:cNvPr id="1027" name="Picture 3" descr="C:\Users\szemank\Creative Cloud Files\SZK\écsó_ovis program\ppt\ppt 1-6\képek\tejfiu.png"/>
          <p:cNvPicPr>
            <a:picLocks noChangeAspect="1" noChangeArrowheads="1"/>
          </p:cNvPicPr>
          <p:nvPr/>
        </p:nvPicPr>
        <p:blipFill>
          <a:blip r:embed="rId4" cstate="print"/>
          <a:srcRect/>
          <a:stretch>
            <a:fillRect/>
          </a:stretch>
        </p:blipFill>
        <p:spPr bwMode="auto">
          <a:xfrm>
            <a:off x="7398900" y="2298978"/>
            <a:ext cx="2060411" cy="3898621"/>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32749" cy="6857003"/>
          </a:xfrm>
          <a:prstGeom prst="rect">
            <a:avLst/>
          </a:prstGeom>
        </p:spPr>
      </p:pic>
      <p:sp>
        <p:nvSpPr>
          <p:cNvPr id="7" name="Szövegdoboz 6"/>
          <p:cNvSpPr txBox="1"/>
          <p:nvPr/>
        </p:nvSpPr>
        <p:spPr>
          <a:xfrm>
            <a:off x="2253342" y="3922087"/>
            <a:ext cx="8246492" cy="1015663"/>
          </a:xfrm>
          <a:prstGeom prst="rect">
            <a:avLst/>
          </a:prstGeom>
          <a:noFill/>
        </p:spPr>
        <p:txBody>
          <a:bodyPr wrap="square" rtlCol="0">
            <a:spAutoFit/>
          </a:bodyPr>
          <a:lstStyle/>
          <a:p>
            <a:r>
              <a:rPr lang="hu-HU" sz="6000" i="1" dirty="0">
                <a:solidFill>
                  <a:srgbClr val="FFFFFF"/>
                </a:solidFill>
                <a:latin typeface="Cronos Pro" pitchFamily="34" charset="-18"/>
              </a:rPr>
              <a:t>Bevásárlás a kanapéról</a:t>
            </a:r>
          </a:p>
        </p:txBody>
      </p:sp>
    </p:spTree>
    <p:extLst>
      <p:ext uri="{BB962C8B-B14F-4D97-AF65-F5344CB8AC3E}">
        <p14:creationId xmlns:p14="http://schemas.microsoft.com/office/powerpoint/2010/main" val="611776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32749" cy="6857003"/>
          </a:xfrm>
          <a:prstGeom prst="rect">
            <a:avLst/>
          </a:prstGeom>
        </p:spPr>
      </p:pic>
      <p:sp>
        <p:nvSpPr>
          <p:cNvPr id="7" name="Szövegdoboz 6"/>
          <p:cNvSpPr txBox="1"/>
          <p:nvPr/>
        </p:nvSpPr>
        <p:spPr>
          <a:xfrm>
            <a:off x="2253342" y="3922087"/>
            <a:ext cx="8246492" cy="1015663"/>
          </a:xfrm>
          <a:prstGeom prst="rect">
            <a:avLst/>
          </a:prstGeom>
          <a:noFill/>
        </p:spPr>
        <p:txBody>
          <a:bodyPr wrap="square" rtlCol="0">
            <a:spAutoFit/>
          </a:bodyPr>
          <a:lstStyle/>
          <a:p>
            <a:r>
              <a:rPr lang="hu-HU" sz="6000" i="1" dirty="0">
                <a:solidFill>
                  <a:srgbClr val="FFFFFF"/>
                </a:solidFill>
                <a:latin typeface="Cronos Pro" pitchFamily="34" charset="-18"/>
              </a:rPr>
              <a:t>Tervezés</a:t>
            </a:r>
            <a:endParaRPr lang="hu-HU" sz="6000" i="1" dirty="0">
              <a:solidFill>
                <a:schemeClr val="bg1"/>
              </a:solidFill>
              <a:latin typeface="Cronos Pro" pitchFamily="34" charset="-18"/>
            </a:endParaRPr>
          </a:p>
        </p:txBody>
      </p:sp>
    </p:spTree>
    <p:extLst>
      <p:ext uri="{BB962C8B-B14F-4D97-AF65-F5344CB8AC3E}">
        <p14:creationId xmlns:p14="http://schemas.microsoft.com/office/powerpoint/2010/main" val="61177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20</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Internetes élelmiszervásárlás</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954107"/>
          </a:xfrm>
          <a:prstGeom prst="rect">
            <a:avLst/>
          </a:prstGeom>
          <a:noFill/>
        </p:spPr>
        <p:txBody>
          <a:bodyPr wrap="square" rtlCol="0">
            <a:spAutoFit/>
          </a:bodyPr>
          <a:lstStyle/>
          <a:p>
            <a:r>
              <a:rPr lang="hu-HU" sz="2800" b="1" i="1" dirty="0">
                <a:latin typeface="Cronos Pro" pitchFamily="34" charset="-18"/>
              </a:rPr>
              <a:t>Az élelmiszer biztonságának garantálása és ennek megfelelő kezelése …</a:t>
            </a:r>
          </a:p>
        </p:txBody>
      </p:sp>
      <p:sp>
        <p:nvSpPr>
          <p:cNvPr id="12" name="Szövegdoboz 11"/>
          <p:cNvSpPr txBox="1"/>
          <p:nvPr/>
        </p:nvSpPr>
        <p:spPr>
          <a:xfrm>
            <a:off x="2286001" y="5373766"/>
            <a:ext cx="9905999" cy="523220"/>
          </a:xfrm>
          <a:prstGeom prst="rect">
            <a:avLst/>
          </a:prstGeom>
          <a:noFill/>
        </p:spPr>
        <p:txBody>
          <a:bodyPr wrap="square" rtlCol="0">
            <a:spAutoFit/>
          </a:bodyPr>
          <a:lstStyle/>
          <a:p>
            <a:pPr algn="r"/>
            <a:r>
              <a:rPr lang="hu-HU" sz="2800" b="1" i="1" dirty="0">
                <a:latin typeface="Cronos Pro" pitchFamily="34" charset="-18"/>
              </a:rPr>
              <a:t>… az online áruházak számára is kötelező.</a:t>
            </a:r>
          </a:p>
        </p:txBody>
      </p:sp>
      <p:sp>
        <p:nvSpPr>
          <p:cNvPr id="10" name="Téglalap 9"/>
          <p:cNvSpPr/>
          <p:nvPr/>
        </p:nvSpPr>
        <p:spPr>
          <a:xfrm>
            <a:off x="2847207" y="4683123"/>
            <a:ext cx="1053238" cy="461665"/>
          </a:xfrm>
          <a:prstGeom prst="rect">
            <a:avLst/>
          </a:prstGeom>
        </p:spPr>
        <p:txBody>
          <a:bodyPr wrap="none">
            <a:spAutoFit/>
          </a:bodyPr>
          <a:lstStyle/>
          <a:p>
            <a:pPr algn="ctr"/>
            <a:r>
              <a:rPr lang="hu-HU" sz="3600" b="1" i="1" baseline="30000" dirty="0">
                <a:latin typeface="Cronos Pro Caption" panose="020C0502030503020304" pitchFamily="34" charset="0"/>
              </a:rPr>
              <a:t>tárolás</a:t>
            </a:r>
          </a:p>
        </p:txBody>
      </p:sp>
      <p:sp>
        <p:nvSpPr>
          <p:cNvPr id="11" name="Téglalap 10"/>
          <p:cNvSpPr/>
          <p:nvPr/>
        </p:nvSpPr>
        <p:spPr>
          <a:xfrm>
            <a:off x="9706453" y="4683123"/>
            <a:ext cx="1954638" cy="461665"/>
          </a:xfrm>
          <a:prstGeom prst="rect">
            <a:avLst/>
          </a:prstGeom>
        </p:spPr>
        <p:txBody>
          <a:bodyPr wrap="none">
            <a:spAutoFit/>
          </a:bodyPr>
          <a:lstStyle/>
          <a:p>
            <a:pPr algn="ctr"/>
            <a:r>
              <a:rPr lang="hu-HU" sz="3600" b="1" i="1" baseline="30000" dirty="0">
                <a:latin typeface="Cronos Pro Caption" panose="020C0502030503020304" pitchFamily="34" charset="0"/>
              </a:rPr>
              <a:t>dokumentálás</a:t>
            </a:r>
          </a:p>
        </p:txBody>
      </p:sp>
      <p:sp>
        <p:nvSpPr>
          <p:cNvPr id="13" name="Téglalap 12"/>
          <p:cNvSpPr/>
          <p:nvPr/>
        </p:nvSpPr>
        <p:spPr>
          <a:xfrm>
            <a:off x="6707588" y="4698889"/>
            <a:ext cx="1175771" cy="461665"/>
          </a:xfrm>
          <a:prstGeom prst="rect">
            <a:avLst/>
          </a:prstGeom>
        </p:spPr>
        <p:txBody>
          <a:bodyPr wrap="none">
            <a:spAutoFit/>
          </a:bodyPr>
          <a:lstStyle/>
          <a:p>
            <a:pPr algn="ctr"/>
            <a:r>
              <a:rPr lang="hu-HU" sz="3600" b="1" i="1" baseline="30000" dirty="0">
                <a:latin typeface="Cronos Pro Caption" panose="020C0502030503020304" pitchFamily="34" charset="0"/>
              </a:rPr>
              <a:t>szállítás</a:t>
            </a:r>
          </a:p>
        </p:txBody>
      </p:sp>
      <p:pic>
        <p:nvPicPr>
          <p:cNvPr id="4099" name="Picture 3" descr="C:\Users\szemank\Creative Cloud Files\SZK\écsó_ovis program\ppt\ppt 1-6\képek\dokumentáció.png"/>
          <p:cNvPicPr>
            <a:picLocks noChangeAspect="1" noChangeArrowheads="1"/>
          </p:cNvPicPr>
          <p:nvPr/>
        </p:nvPicPr>
        <p:blipFill>
          <a:blip r:embed="rId3" cstate="print"/>
          <a:srcRect/>
          <a:stretch>
            <a:fillRect/>
          </a:stretch>
        </p:blipFill>
        <p:spPr bwMode="auto">
          <a:xfrm>
            <a:off x="10089931" y="2329993"/>
            <a:ext cx="988364" cy="2005036"/>
          </a:xfrm>
          <a:prstGeom prst="rect">
            <a:avLst/>
          </a:prstGeom>
          <a:noFill/>
        </p:spPr>
      </p:pic>
      <p:pic>
        <p:nvPicPr>
          <p:cNvPr id="4100" name="Picture 4" descr="C:\Users\szemank\Creative Cloud Files\SZK\écsó_ovis program\ppt\ppt 1-6\képek\szallitas autó.png"/>
          <p:cNvPicPr>
            <a:picLocks noChangeAspect="1" noChangeArrowheads="1"/>
          </p:cNvPicPr>
          <p:nvPr/>
        </p:nvPicPr>
        <p:blipFill>
          <a:blip r:embed="rId4" cstate="print"/>
          <a:srcRect/>
          <a:stretch>
            <a:fillRect/>
          </a:stretch>
        </p:blipFill>
        <p:spPr bwMode="auto">
          <a:xfrm>
            <a:off x="4930198" y="2948152"/>
            <a:ext cx="3976036" cy="1504512"/>
          </a:xfrm>
          <a:prstGeom prst="rect">
            <a:avLst/>
          </a:prstGeom>
          <a:noFill/>
        </p:spPr>
      </p:pic>
      <p:pic>
        <p:nvPicPr>
          <p:cNvPr id="4101" name="Picture 5" descr="C:\Users\szemank\Creative Cloud Files\SZK\écsó_ovis program\ppt\ppt 1-6\képek\tarolas doboz.png"/>
          <p:cNvPicPr>
            <a:picLocks noChangeAspect="1" noChangeArrowheads="1"/>
          </p:cNvPicPr>
          <p:nvPr/>
        </p:nvPicPr>
        <p:blipFill>
          <a:blip r:embed="rId5" cstate="print"/>
          <a:srcRect/>
          <a:stretch>
            <a:fillRect/>
          </a:stretch>
        </p:blipFill>
        <p:spPr bwMode="auto">
          <a:xfrm>
            <a:off x="2427890" y="2754369"/>
            <a:ext cx="1950162" cy="1657458"/>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21</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Mit rendelünk leggyakrabban?</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10" name="Téglalap 9"/>
          <p:cNvSpPr/>
          <p:nvPr/>
        </p:nvSpPr>
        <p:spPr>
          <a:xfrm>
            <a:off x="2400746" y="4430874"/>
            <a:ext cx="2611228" cy="830997"/>
          </a:xfrm>
          <a:prstGeom prst="rect">
            <a:avLst/>
          </a:prstGeom>
        </p:spPr>
        <p:txBody>
          <a:bodyPr wrap="none">
            <a:spAutoFit/>
          </a:bodyPr>
          <a:lstStyle/>
          <a:p>
            <a:pPr algn="ctr"/>
            <a:r>
              <a:rPr lang="hu-HU" sz="3600" b="1" i="1" baseline="30000" dirty="0">
                <a:latin typeface="Cronos Pro Caption" panose="020C0502030503020304" pitchFamily="34" charset="0"/>
              </a:rPr>
              <a:t>2. Friss fogyasztású </a:t>
            </a:r>
          </a:p>
          <a:p>
            <a:pPr algn="ctr"/>
            <a:r>
              <a:rPr lang="hu-HU" sz="3600" b="1" i="1" baseline="30000" dirty="0">
                <a:latin typeface="Cronos Pro Caption" panose="020C0502030503020304" pitchFamily="34" charset="0"/>
              </a:rPr>
              <a:t>élelmiszerek</a:t>
            </a:r>
          </a:p>
        </p:txBody>
      </p:sp>
      <p:sp>
        <p:nvSpPr>
          <p:cNvPr id="11" name="Téglalap 10"/>
          <p:cNvSpPr/>
          <p:nvPr/>
        </p:nvSpPr>
        <p:spPr>
          <a:xfrm>
            <a:off x="9547578" y="5234917"/>
            <a:ext cx="1941301" cy="830997"/>
          </a:xfrm>
          <a:prstGeom prst="rect">
            <a:avLst/>
          </a:prstGeom>
        </p:spPr>
        <p:txBody>
          <a:bodyPr wrap="none">
            <a:spAutoFit/>
          </a:bodyPr>
          <a:lstStyle/>
          <a:p>
            <a:pPr algn="ctr"/>
            <a:r>
              <a:rPr lang="hu-HU" sz="3600" b="1" i="1" baseline="30000" dirty="0">
                <a:latin typeface="Cronos Pro Caption" panose="020C0502030503020304" pitchFamily="34" charset="0"/>
              </a:rPr>
              <a:t>3. Kistermelői </a:t>
            </a:r>
          </a:p>
          <a:p>
            <a:pPr algn="ctr"/>
            <a:r>
              <a:rPr lang="hu-HU" sz="3600" b="1" i="1" baseline="30000" dirty="0">
                <a:latin typeface="Cronos Pro Caption" panose="020C0502030503020304" pitchFamily="34" charset="0"/>
              </a:rPr>
              <a:t>élelmiszerek</a:t>
            </a:r>
          </a:p>
        </p:txBody>
      </p:sp>
      <p:sp>
        <p:nvSpPr>
          <p:cNvPr id="13" name="Téglalap 12"/>
          <p:cNvSpPr/>
          <p:nvPr/>
        </p:nvSpPr>
        <p:spPr>
          <a:xfrm>
            <a:off x="6815248" y="3595303"/>
            <a:ext cx="1743234" cy="461665"/>
          </a:xfrm>
          <a:prstGeom prst="rect">
            <a:avLst/>
          </a:prstGeom>
        </p:spPr>
        <p:txBody>
          <a:bodyPr wrap="none">
            <a:spAutoFit/>
          </a:bodyPr>
          <a:lstStyle/>
          <a:p>
            <a:pPr algn="ctr"/>
            <a:r>
              <a:rPr lang="hu-HU" sz="3600" b="1" i="1" baseline="30000" dirty="0">
                <a:latin typeface="Cronos Pro Caption" panose="020C0502030503020304" pitchFamily="34" charset="0"/>
              </a:rPr>
              <a:t>1. Készételek</a:t>
            </a:r>
          </a:p>
        </p:txBody>
      </p:sp>
      <p:grpSp>
        <p:nvGrpSpPr>
          <p:cNvPr id="16" name="Csoportba foglalás 15"/>
          <p:cNvGrpSpPr/>
          <p:nvPr/>
        </p:nvGrpSpPr>
        <p:grpSpPr>
          <a:xfrm>
            <a:off x="8954814" y="3462879"/>
            <a:ext cx="2969173" cy="1553893"/>
            <a:chOff x="9112470" y="3293138"/>
            <a:chExt cx="2811517" cy="1471385"/>
          </a:xfrm>
        </p:grpSpPr>
        <p:pic>
          <p:nvPicPr>
            <p:cNvPr id="14" name="Picture 15" descr="C:\Users\szemank\Creative Cloud Files\SZK\écsó_ovis program\ppt\ppt 1-6\képek\jam (2).png"/>
            <p:cNvPicPr>
              <a:picLocks noChangeAspect="1" noChangeArrowheads="1"/>
            </p:cNvPicPr>
            <p:nvPr/>
          </p:nvPicPr>
          <p:blipFill>
            <a:blip r:embed="rId3" cstate="print"/>
            <a:srcRect/>
            <a:stretch>
              <a:fillRect/>
            </a:stretch>
          </p:blipFill>
          <p:spPr bwMode="auto">
            <a:xfrm>
              <a:off x="10498271" y="3293138"/>
              <a:ext cx="1425716" cy="1278861"/>
            </a:xfrm>
            <a:prstGeom prst="rect">
              <a:avLst/>
            </a:prstGeom>
            <a:noFill/>
          </p:spPr>
        </p:pic>
        <p:pic>
          <p:nvPicPr>
            <p:cNvPr id="12" name="Picture 15" descr="C:\Users\szemank\Creative Cloud Files\SZK\écsó_ovis program\ppt\ppt 1-6\képek\jam (2).png"/>
            <p:cNvPicPr>
              <a:picLocks noChangeAspect="1" noChangeArrowheads="1"/>
            </p:cNvPicPr>
            <p:nvPr/>
          </p:nvPicPr>
          <p:blipFill>
            <a:blip r:embed="rId3" cstate="print"/>
            <a:srcRect/>
            <a:stretch>
              <a:fillRect/>
            </a:stretch>
          </p:blipFill>
          <p:spPr bwMode="auto">
            <a:xfrm>
              <a:off x="9893426" y="3379542"/>
              <a:ext cx="1397558" cy="1253603"/>
            </a:xfrm>
            <a:prstGeom prst="rect">
              <a:avLst/>
            </a:prstGeom>
            <a:noFill/>
          </p:spPr>
        </p:pic>
        <p:pic>
          <p:nvPicPr>
            <p:cNvPr id="15" name="Picture 15" descr="C:\Users\szemank\Creative Cloud Files\SZK\écsó_ovis program\ppt\ppt 1-6\képek\jam (2).png"/>
            <p:cNvPicPr>
              <a:picLocks noChangeAspect="1" noChangeArrowheads="1"/>
            </p:cNvPicPr>
            <p:nvPr/>
          </p:nvPicPr>
          <p:blipFill>
            <a:blip r:embed="rId3" cstate="print"/>
            <a:srcRect/>
            <a:stretch>
              <a:fillRect/>
            </a:stretch>
          </p:blipFill>
          <p:spPr bwMode="auto">
            <a:xfrm>
              <a:off x="9112470" y="3510920"/>
              <a:ext cx="1397558" cy="1253603"/>
            </a:xfrm>
            <a:prstGeom prst="rect">
              <a:avLst/>
            </a:prstGeom>
            <a:noFill/>
          </p:spPr>
        </p:pic>
      </p:grpSp>
      <p:pic>
        <p:nvPicPr>
          <p:cNvPr id="1026" name="Picture 2" descr="C:\Users\szemank\Creative Cloud Files\SZK\écsó_ovis program\ppt\ppt 1-6\képek\pizza.png"/>
          <p:cNvPicPr>
            <a:picLocks noChangeAspect="1" noChangeArrowheads="1"/>
          </p:cNvPicPr>
          <p:nvPr/>
        </p:nvPicPr>
        <p:blipFill>
          <a:blip r:embed="rId4" cstate="print"/>
          <a:srcRect/>
          <a:stretch>
            <a:fillRect/>
          </a:stretch>
        </p:blipFill>
        <p:spPr bwMode="auto">
          <a:xfrm>
            <a:off x="5425690" y="1043383"/>
            <a:ext cx="4522351" cy="2188602"/>
          </a:xfrm>
          <a:prstGeom prst="rect">
            <a:avLst/>
          </a:prstGeom>
          <a:noFill/>
        </p:spPr>
      </p:pic>
      <p:pic>
        <p:nvPicPr>
          <p:cNvPr id="1027" name="Picture 3" descr="C:\Users\szemank\Creative Cloud Files\SZK\écsó_ovis program\ppt\ppt 1-6\képek\vegetables.png"/>
          <p:cNvPicPr>
            <a:picLocks noChangeAspect="1" noChangeArrowheads="1"/>
          </p:cNvPicPr>
          <p:nvPr/>
        </p:nvPicPr>
        <p:blipFill>
          <a:blip r:embed="rId5" cstate="print"/>
          <a:srcRect/>
          <a:stretch>
            <a:fillRect/>
          </a:stretch>
        </p:blipFill>
        <p:spPr bwMode="auto">
          <a:xfrm>
            <a:off x="2425632" y="2339087"/>
            <a:ext cx="2561457" cy="1753761"/>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22</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Csak megbízható helyről rendelj</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Ellenőrizd le:</a:t>
            </a:r>
          </a:p>
        </p:txBody>
      </p:sp>
      <p:sp>
        <p:nvSpPr>
          <p:cNvPr id="23" name="Téglalap 22"/>
          <p:cNvSpPr/>
          <p:nvPr/>
        </p:nvSpPr>
        <p:spPr>
          <a:xfrm>
            <a:off x="2653024" y="1939924"/>
            <a:ext cx="1869614" cy="461665"/>
          </a:xfrm>
          <a:prstGeom prst="rect">
            <a:avLst/>
          </a:prstGeom>
        </p:spPr>
        <p:txBody>
          <a:bodyPr wrap="none">
            <a:spAutoFit/>
          </a:bodyPr>
          <a:lstStyle/>
          <a:p>
            <a:pPr algn="ctr"/>
            <a:r>
              <a:rPr lang="hu-HU" sz="3600" b="1" i="1" baseline="30000" dirty="0">
                <a:latin typeface="Cronos Pro Caption" panose="020C0502030503020304" pitchFamily="34" charset="0"/>
              </a:rPr>
              <a:t>Kereskedelem</a:t>
            </a:r>
          </a:p>
        </p:txBody>
      </p:sp>
      <p:sp>
        <p:nvSpPr>
          <p:cNvPr id="25" name="Téglalap 24"/>
          <p:cNvSpPr/>
          <p:nvPr/>
        </p:nvSpPr>
        <p:spPr>
          <a:xfrm>
            <a:off x="2653024" y="3542752"/>
            <a:ext cx="3874972" cy="461665"/>
          </a:xfrm>
          <a:prstGeom prst="rect">
            <a:avLst/>
          </a:prstGeom>
        </p:spPr>
        <p:txBody>
          <a:bodyPr wrap="none">
            <a:spAutoFit/>
          </a:bodyPr>
          <a:lstStyle/>
          <a:p>
            <a:pPr algn="ctr"/>
            <a:r>
              <a:rPr lang="hu-HU" sz="3600" b="1" i="1" baseline="30000" dirty="0">
                <a:latin typeface="Cronos Pro Caption" panose="020C0502030503020304" pitchFamily="34" charset="0"/>
              </a:rPr>
              <a:t>Általános szerződési feltételek</a:t>
            </a:r>
          </a:p>
        </p:txBody>
      </p:sp>
      <p:sp>
        <p:nvSpPr>
          <p:cNvPr id="34" name="Téglalap 33"/>
          <p:cNvSpPr/>
          <p:nvPr/>
        </p:nvSpPr>
        <p:spPr>
          <a:xfrm>
            <a:off x="2653024" y="5145580"/>
            <a:ext cx="2264531" cy="461665"/>
          </a:xfrm>
          <a:prstGeom prst="rect">
            <a:avLst/>
          </a:prstGeom>
        </p:spPr>
        <p:txBody>
          <a:bodyPr wrap="none">
            <a:spAutoFit/>
          </a:bodyPr>
          <a:lstStyle/>
          <a:p>
            <a:pPr algn="ctr"/>
            <a:r>
              <a:rPr lang="hu-HU" sz="3600" b="1" i="1" baseline="30000" dirty="0">
                <a:latin typeface="Cronos Pro Caption" panose="020C0502030503020304" pitchFamily="34" charset="0"/>
              </a:rPr>
              <a:t>Fizetési feltételek</a:t>
            </a:r>
          </a:p>
        </p:txBody>
      </p:sp>
      <p:pic>
        <p:nvPicPr>
          <p:cNvPr id="2050" name="Picture 2" descr="C:\Users\szemank\Creative Cloud Files\SZK\écsó_ovis program\ppt\ppt 1-6\képek\telo.png"/>
          <p:cNvPicPr>
            <a:picLocks noChangeAspect="1" noChangeArrowheads="1"/>
          </p:cNvPicPr>
          <p:nvPr/>
        </p:nvPicPr>
        <p:blipFill>
          <a:blip r:embed="rId3" cstate="print"/>
          <a:srcRect/>
          <a:stretch>
            <a:fillRect/>
          </a:stretch>
        </p:blipFill>
        <p:spPr bwMode="auto">
          <a:xfrm>
            <a:off x="7085615" y="1592316"/>
            <a:ext cx="1644842" cy="1340069"/>
          </a:xfrm>
          <a:prstGeom prst="rect">
            <a:avLst/>
          </a:prstGeom>
          <a:noFill/>
        </p:spPr>
      </p:pic>
      <p:pic>
        <p:nvPicPr>
          <p:cNvPr id="2052" name="Picture 4" descr="C:\Users\szemank\Creative Cloud Files\SZK\écsó_ovis program\ppt\ppt 1-6\képek\doksi.png"/>
          <p:cNvPicPr>
            <a:picLocks noChangeAspect="1" noChangeArrowheads="1"/>
          </p:cNvPicPr>
          <p:nvPr/>
        </p:nvPicPr>
        <p:blipFill>
          <a:blip r:embed="rId4" cstate="print"/>
          <a:srcRect/>
          <a:stretch>
            <a:fillRect/>
          </a:stretch>
        </p:blipFill>
        <p:spPr bwMode="auto">
          <a:xfrm>
            <a:off x="7138276" y="3121572"/>
            <a:ext cx="1637862" cy="1637862"/>
          </a:xfrm>
          <a:prstGeom prst="rect">
            <a:avLst/>
          </a:prstGeom>
          <a:noFill/>
        </p:spPr>
      </p:pic>
      <p:pic>
        <p:nvPicPr>
          <p:cNvPr id="2053" name="Picture 5" descr="C:\Users\szemank\Creative Cloud Files\SZK\écsó_ovis program\ppt\ppt 1-6\képek\email.png"/>
          <p:cNvPicPr>
            <a:picLocks noChangeAspect="1" noChangeArrowheads="1"/>
          </p:cNvPicPr>
          <p:nvPr/>
        </p:nvPicPr>
        <p:blipFill>
          <a:blip r:embed="rId5" cstate="print"/>
          <a:srcRect/>
          <a:stretch>
            <a:fillRect/>
          </a:stretch>
        </p:blipFill>
        <p:spPr bwMode="auto">
          <a:xfrm>
            <a:off x="9618717" y="1359642"/>
            <a:ext cx="1700924" cy="1691260"/>
          </a:xfrm>
          <a:prstGeom prst="rect">
            <a:avLst/>
          </a:prstGeom>
          <a:noFill/>
        </p:spPr>
      </p:pic>
      <p:pic>
        <p:nvPicPr>
          <p:cNvPr id="2054" name="Picture 6" descr="C:\Users\szemank\Creative Cloud Files\SZK\écsó_ovis program\ppt\ppt 1-6\képek\pay2.png"/>
          <p:cNvPicPr>
            <a:picLocks noChangeAspect="1" noChangeArrowheads="1"/>
          </p:cNvPicPr>
          <p:nvPr/>
        </p:nvPicPr>
        <p:blipFill>
          <a:blip r:embed="rId6" cstate="print"/>
          <a:srcRect/>
          <a:stretch>
            <a:fillRect/>
          </a:stretch>
        </p:blipFill>
        <p:spPr bwMode="auto">
          <a:xfrm>
            <a:off x="5252326" y="4402029"/>
            <a:ext cx="1637861" cy="1628555"/>
          </a:xfrm>
          <a:prstGeom prst="rect">
            <a:avLst/>
          </a:prstGeom>
          <a:noFill/>
        </p:spPr>
      </p:pic>
      <p:pic>
        <p:nvPicPr>
          <p:cNvPr id="2055" name="Picture 7" descr="C:\Users\szemank\Creative Cloud Files\SZK\écsó_ovis program\ppt\ppt 1-6\képek\bolt.png"/>
          <p:cNvPicPr>
            <a:picLocks noChangeAspect="1" noChangeArrowheads="1"/>
          </p:cNvPicPr>
          <p:nvPr/>
        </p:nvPicPr>
        <p:blipFill>
          <a:blip r:embed="rId7" cstate="print"/>
          <a:srcRect/>
          <a:stretch>
            <a:fillRect/>
          </a:stretch>
        </p:blipFill>
        <p:spPr bwMode="auto">
          <a:xfrm>
            <a:off x="4847842" y="1497723"/>
            <a:ext cx="1439792" cy="1448019"/>
          </a:xfrm>
          <a:prstGeom prst="rect">
            <a:avLst/>
          </a:prstGeom>
          <a:noFill/>
        </p:spPr>
      </p:pic>
      <p:pic>
        <p:nvPicPr>
          <p:cNvPr id="2" name="Picture 2" descr="C:\Users\szemank\Creative Cloud Files\SZK\écsó_ovis program\ppt\Mese habbal ppt\mese habbal ppt képek\papa.tif"/>
          <p:cNvPicPr>
            <a:picLocks noChangeAspect="1" noChangeArrowheads="1"/>
          </p:cNvPicPr>
          <p:nvPr/>
        </p:nvPicPr>
        <p:blipFill>
          <a:blip r:embed="rId8" cstate="print"/>
          <a:srcRect b="28191"/>
          <a:stretch>
            <a:fillRect/>
          </a:stretch>
        </p:blipFill>
        <p:spPr bwMode="auto">
          <a:xfrm>
            <a:off x="7696199" y="2114549"/>
            <a:ext cx="5597525" cy="4019551"/>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23</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Csak megbízható helyről rendelj</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954107"/>
          </a:xfrm>
          <a:prstGeom prst="rect">
            <a:avLst/>
          </a:prstGeom>
          <a:noFill/>
        </p:spPr>
        <p:txBody>
          <a:bodyPr wrap="square" rtlCol="0">
            <a:spAutoFit/>
          </a:bodyPr>
          <a:lstStyle/>
          <a:p>
            <a:pPr algn="ctr"/>
            <a:r>
              <a:rPr lang="hu-HU" sz="2800" b="1" i="1" dirty="0">
                <a:latin typeface="Cronos Pro" pitchFamily="34" charset="-18"/>
              </a:rPr>
              <a:t>Online vásárlás során egyedül a fogyaszthatósági és </a:t>
            </a:r>
            <a:r>
              <a:rPr lang="hu-HU" sz="2800" b="1" i="1" dirty="0" err="1">
                <a:latin typeface="Cronos Pro" pitchFamily="34" charset="-18"/>
              </a:rPr>
              <a:t>minőségmegőrzési</a:t>
            </a:r>
            <a:r>
              <a:rPr lang="hu-HU" sz="2800" b="1" i="1" dirty="0">
                <a:latin typeface="Cronos Pro" pitchFamily="34" charset="-18"/>
              </a:rPr>
              <a:t> időről nem kapunk tájékoztatást.</a:t>
            </a:r>
          </a:p>
        </p:txBody>
      </p:sp>
      <p:pic>
        <p:nvPicPr>
          <p:cNvPr id="24" name="Kép 2"/>
          <p:cNvPicPr>
            <a:picLocks noChangeAspect="1"/>
          </p:cNvPicPr>
          <p:nvPr/>
        </p:nvPicPr>
        <p:blipFill>
          <a:blip r:embed="rId3" cstate="print"/>
          <a:srcRect t="27282" r="70237" b="7270"/>
          <a:stretch>
            <a:fillRect/>
          </a:stretch>
        </p:blipFill>
        <p:spPr bwMode="auto">
          <a:xfrm>
            <a:off x="3317475" y="1975949"/>
            <a:ext cx="3049124" cy="3829296"/>
          </a:xfrm>
          <a:prstGeom prst="rect">
            <a:avLst/>
          </a:prstGeom>
          <a:noFill/>
          <a:ln w="9525">
            <a:noFill/>
            <a:miter lim="800000"/>
            <a:headEnd/>
            <a:tailEnd/>
          </a:ln>
        </p:spPr>
      </p:pic>
      <p:pic>
        <p:nvPicPr>
          <p:cNvPr id="26" name="Kép 2"/>
          <p:cNvPicPr>
            <a:picLocks noChangeAspect="1"/>
          </p:cNvPicPr>
          <p:nvPr/>
        </p:nvPicPr>
        <p:blipFill>
          <a:blip r:embed="rId3" cstate="print"/>
          <a:srcRect l="69020" t="17745" b="24043"/>
          <a:stretch>
            <a:fillRect/>
          </a:stretch>
        </p:blipFill>
        <p:spPr bwMode="auto">
          <a:xfrm>
            <a:off x="7733341" y="2013280"/>
            <a:ext cx="3498767" cy="3754634"/>
          </a:xfrm>
          <a:prstGeom prst="rect">
            <a:avLst/>
          </a:prstGeom>
          <a:noFill/>
          <a:ln w="9525">
            <a:noFill/>
            <a:miter lim="800000"/>
            <a:headEnd/>
            <a:tailEnd/>
          </a:ln>
        </p:spPr>
      </p:pic>
    </p:spTree>
    <p:extLst>
      <p:ext uri="{BB962C8B-B14F-4D97-AF65-F5344CB8AC3E}">
        <p14:creationId xmlns:p14="http://schemas.microsoft.com/office/powerpoint/2010/main" val="162361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24</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Ha mindent rendben találtál</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3075" name="Picture 3" descr="C:\Users\szemank\Creative Cloud Files\SZK\écsó_ovis program\ppt\ppt 1-6\képek\shopping_1.png"/>
          <p:cNvPicPr>
            <a:picLocks noChangeAspect="1" noChangeArrowheads="1"/>
          </p:cNvPicPr>
          <p:nvPr/>
        </p:nvPicPr>
        <p:blipFill>
          <a:blip r:embed="rId3" cstate="print"/>
          <a:srcRect/>
          <a:stretch>
            <a:fillRect/>
          </a:stretch>
        </p:blipFill>
        <p:spPr bwMode="auto">
          <a:xfrm>
            <a:off x="5415137" y="1719617"/>
            <a:ext cx="3949961" cy="3949961"/>
          </a:xfrm>
          <a:prstGeom prst="rect">
            <a:avLst/>
          </a:prstGeom>
          <a:noFill/>
        </p:spPr>
      </p:pic>
      <p:pic>
        <p:nvPicPr>
          <p:cNvPr id="11" name="Picture 2" descr="C:\Users\szemank\Creative Cloud Files\SZK\écsó_ovis program\ppt\ppt 1-6\képek\telo.png"/>
          <p:cNvPicPr>
            <a:picLocks noChangeAspect="1" noChangeArrowheads="1"/>
          </p:cNvPicPr>
          <p:nvPr/>
        </p:nvPicPr>
        <p:blipFill>
          <a:blip r:embed="rId4" cstate="print"/>
          <a:srcRect/>
          <a:stretch>
            <a:fillRect/>
          </a:stretch>
        </p:blipFill>
        <p:spPr bwMode="auto">
          <a:xfrm>
            <a:off x="2704450" y="2632085"/>
            <a:ext cx="1520710" cy="1238937"/>
          </a:xfrm>
          <a:prstGeom prst="rect">
            <a:avLst/>
          </a:prstGeom>
          <a:noFill/>
        </p:spPr>
      </p:pic>
      <p:pic>
        <p:nvPicPr>
          <p:cNvPr id="12" name="Picture 4" descr="C:\Users\szemank\Creative Cloud Files\SZK\écsó_ovis program\ppt\ppt 1-6\képek\doksi.png"/>
          <p:cNvPicPr>
            <a:picLocks noChangeAspect="1" noChangeArrowheads="1"/>
          </p:cNvPicPr>
          <p:nvPr/>
        </p:nvPicPr>
        <p:blipFill>
          <a:blip r:embed="rId5" cstate="print"/>
          <a:srcRect/>
          <a:stretch>
            <a:fillRect/>
          </a:stretch>
        </p:blipFill>
        <p:spPr bwMode="auto">
          <a:xfrm>
            <a:off x="9322467" y="926402"/>
            <a:ext cx="1637862" cy="1637862"/>
          </a:xfrm>
          <a:prstGeom prst="rect">
            <a:avLst/>
          </a:prstGeom>
          <a:noFill/>
        </p:spPr>
      </p:pic>
      <p:pic>
        <p:nvPicPr>
          <p:cNvPr id="13" name="Picture 5" descr="C:\Users\szemank\Creative Cloud Files\SZK\écsó_ovis program\ppt\ppt 1-6\képek\email.png"/>
          <p:cNvPicPr>
            <a:picLocks noChangeAspect="1" noChangeArrowheads="1"/>
          </p:cNvPicPr>
          <p:nvPr/>
        </p:nvPicPr>
        <p:blipFill>
          <a:blip r:embed="rId6" cstate="print"/>
          <a:srcRect/>
          <a:stretch>
            <a:fillRect/>
          </a:stretch>
        </p:blipFill>
        <p:spPr bwMode="auto">
          <a:xfrm>
            <a:off x="3465931" y="4319752"/>
            <a:ext cx="1585245" cy="1576238"/>
          </a:xfrm>
          <a:prstGeom prst="rect">
            <a:avLst/>
          </a:prstGeom>
          <a:noFill/>
        </p:spPr>
      </p:pic>
      <p:pic>
        <p:nvPicPr>
          <p:cNvPr id="14" name="Picture 6" descr="C:\Users\szemank\Creative Cloud Files\SZK\écsó_ovis program\ppt\ppt 1-6\képek\pay2.png"/>
          <p:cNvPicPr>
            <a:picLocks noChangeAspect="1" noChangeArrowheads="1"/>
          </p:cNvPicPr>
          <p:nvPr/>
        </p:nvPicPr>
        <p:blipFill>
          <a:blip r:embed="rId7" cstate="print"/>
          <a:srcRect/>
          <a:stretch>
            <a:fillRect/>
          </a:stretch>
        </p:blipFill>
        <p:spPr bwMode="auto">
          <a:xfrm>
            <a:off x="10554139" y="2662410"/>
            <a:ext cx="1637861" cy="1628555"/>
          </a:xfrm>
          <a:prstGeom prst="rect">
            <a:avLst/>
          </a:prstGeom>
          <a:noFill/>
        </p:spPr>
      </p:pic>
      <p:pic>
        <p:nvPicPr>
          <p:cNvPr id="15" name="Picture 7" descr="C:\Users\szemank\Creative Cloud Files\SZK\écsó_ovis program\ppt\ppt 1-6\képek\bolt.png"/>
          <p:cNvPicPr>
            <a:picLocks noChangeAspect="1" noChangeArrowheads="1"/>
          </p:cNvPicPr>
          <p:nvPr/>
        </p:nvPicPr>
        <p:blipFill>
          <a:blip r:embed="rId8" cstate="print"/>
          <a:srcRect/>
          <a:stretch>
            <a:fillRect/>
          </a:stretch>
        </p:blipFill>
        <p:spPr bwMode="auto">
          <a:xfrm>
            <a:off x="4036271" y="883809"/>
            <a:ext cx="1439792" cy="1448019"/>
          </a:xfrm>
          <a:prstGeom prst="rect">
            <a:avLst/>
          </a:prstGeom>
          <a:noFill/>
        </p:spPr>
      </p:pic>
      <p:pic>
        <p:nvPicPr>
          <p:cNvPr id="3076" name="Picture 4" descr="C:\Users\szemank\Creative Cloud Files\SZK\écsó_ovis program\ppt\ppt 1-6\képek\szállít.png"/>
          <p:cNvPicPr>
            <a:picLocks noChangeAspect="1" noChangeArrowheads="1"/>
          </p:cNvPicPr>
          <p:nvPr/>
        </p:nvPicPr>
        <p:blipFill>
          <a:blip r:embed="rId9" cstate="print"/>
          <a:srcRect/>
          <a:stretch>
            <a:fillRect/>
          </a:stretch>
        </p:blipFill>
        <p:spPr bwMode="auto">
          <a:xfrm>
            <a:off x="9384392" y="4645019"/>
            <a:ext cx="1541841" cy="1255211"/>
          </a:xfrm>
          <a:prstGeom prst="rect">
            <a:avLst/>
          </a:prstGeom>
          <a:noFill/>
        </p:spPr>
      </p:pic>
      <p:pic>
        <p:nvPicPr>
          <p:cNvPr id="17" name="Picture 18" descr="https://cdn.pixabay.com/photo/2012/04/13/12/46/button-32259__34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0464"/>
          <a:stretch/>
        </p:blipFill>
        <p:spPr bwMode="auto">
          <a:xfrm>
            <a:off x="8138600" y="3909849"/>
            <a:ext cx="872932" cy="8811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5327082" y="14031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4170944" y="2990194"/>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4927689" y="5087007"/>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10776696" y="10983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10067248" y="3226676"/>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https://cdn.pixabay.com/photo/2012/04/13/12/46/button-32259__34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0464"/>
          <a:stretch/>
        </p:blipFill>
        <p:spPr bwMode="auto">
          <a:xfrm>
            <a:off x="10950117" y="4614042"/>
            <a:ext cx="492867" cy="4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25</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Csak megbízható helyről rendelj</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r>
              <a:rPr lang="hu-HU" sz="2800" b="1" i="1" dirty="0">
                <a:latin typeface="Cronos Pro" pitchFamily="34" charset="-18"/>
              </a:rPr>
              <a:t>Ha megérkezett a rendelésed, a következőket ellenőrizd le!</a:t>
            </a:r>
          </a:p>
        </p:txBody>
      </p:sp>
      <p:pic>
        <p:nvPicPr>
          <p:cNvPr id="9" name="Picture 2" descr="C:\Users\szemank\Creative Cloud Files\SZK\écsó_ovis program\ppt\ppt 1-6\képek\szállító.png"/>
          <p:cNvPicPr>
            <a:picLocks noChangeAspect="1" noChangeArrowheads="1"/>
          </p:cNvPicPr>
          <p:nvPr/>
        </p:nvPicPr>
        <p:blipFill>
          <a:blip r:embed="rId3" cstate="print"/>
          <a:srcRect/>
          <a:stretch>
            <a:fillRect/>
          </a:stretch>
        </p:blipFill>
        <p:spPr bwMode="auto">
          <a:xfrm>
            <a:off x="10559636" y="1338514"/>
            <a:ext cx="1325409" cy="4572000"/>
          </a:xfrm>
          <a:prstGeom prst="rect">
            <a:avLst/>
          </a:prstGeom>
          <a:noFill/>
        </p:spPr>
      </p:pic>
      <p:pic>
        <p:nvPicPr>
          <p:cNvPr id="10" name="Kép 2"/>
          <p:cNvPicPr>
            <a:picLocks noChangeAspect="1"/>
          </p:cNvPicPr>
          <p:nvPr/>
        </p:nvPicPr>
        <p:blipFill>
          <a:blip r:embed="rId4" cstate="print"/>
          <a:srcRect l="69020" t="17745" b="24043"/>
          <a:stretch>
            <a:fillRect/>
          </a:stretch>
        </p:blipFill>
        <p:spPr bwMode="auto">
          <a:xfrm flipH="1">
            <a:off x="2628284" y="4803519"/>
            <a:ext cx="765173" cy="821131"/>
          </a:xfrm>
          <a:prstGeom prst="rect">
            <a:avLst/>
          </a:prstGeom>
          <a:noFill/>
          <a:ln w="9525">
            <a:noFill/>
            <a:miter lim="800000"/>
            <a:headEnd/>
            <a:tailEnd/>
          </a:ln>
        </p:spPr>
      </p:pic>
      <p:pic>
        <p:nvPicPr>
          <p:cNvPr id="11" name="Kép 2"/>
          <p:cNvPicPr>
            <a:picLocks noChangeAspect="1"/>
          </p:cNvPicPr>
          <p:nvPr/>
        </p:nvPicPr>
        <p:blipFill>
          <a:blip r:embed="rId4" cstate="print"/>
          <a:srcRect t="27282" r="70237" b="7270"/>
          <a:stretch>
            <a:fillRect/>
          </a:stretch>
        </p:blipFill>
        <p:spPr bwMode="auto">
          <a:xfrm>
            <a:off x="2657462" y="3306971"/>
            <a:ext cx="666837" cy="837459"/>
          </a:xfrm>
          <a:prstGeom prst="rect">
            <a:avLst/>
          </a:prstGeom>
          <a:noFill/>
          <a:ln w="9525">
            <a:noFill/>
            <a:miter lim="800000"/>
            <a:headEnd/>
            <a:tailEnd/>
          </a:ln>
        </p:spPr>
      </p:pic>
      <p:sp>
        <p:nvSpPr>
          <p:cNvPr id="12" name="Téglalap 11"/>
          <p:cNvSpPr/>
          <p:nvPr/>
        </p:nvSpPr>
        <p:spPr>
          <a:xfrm>
            <a:off x="3493940" y="3576206"/>
            <a:ext cx="1541384" cy="461665"/>
          </a:xfrm>
          <a:prstGeom prst="rect">
            <a:avLst/>
          </a:prstGeom>
        </p:spPr>
        <p:txBody>
          <a:bodyPr wrap="none">
            <a:spAutoFit/>
          </a:bodyPr>
          <a:lstStyle/>
          <a:p>
            <a:r>
              <a:rPr lang="hu-HU" sz="3600" b="1" i="1" baseline="30000" dirty="0">
                <a:latin typeface="Cronos Pro Caption" panose="020C0502030503020304" pitchFamily="34" charset="0"/>
              </a:rPr>
              <a:t>Összetevők</a:t>
            </a:r>
          </a:p>
        </p:txBody>
      </p:sp>
      <p:sp>
        <p:nvSpPr>
          <p:cNvPr id="13" name="Téglalap 12"/>
          <p:cNvSpPr/>
          <p:nvPr/>
        </p:nvSpPr>
        <p:spPr>
          <a:xfrm>
            <a:off x="3589190" y="5018347"/>
            <a:ext cx="2468710" cy="830997"/>
          </a:xfrm>
          <a:prstGeom prst="rect">
            <a:avLst/>
          </a:prstGeom>
        </p:spPr>
        <p:txBody>
          <a:bodyPr wrap="square">
            <a:spAutoFit/>
          </a:bodyPr>
          <a:lstStyle/>
          <a:p>
            <a:r>
              <a:rPr lang="hu-HU" sz="3600" b="1" i="1" baseline="30000" dirty="0" err="1">
                <a:latin typeface="Cronos Pro Caption" panose="020C0502030503020304" pitchFamily="34" charset="0"/>
              </a:rPr>
              <a:t>Minőségmegőrzési</a:t>
            </a:r>
            <a:r>
              <a:rPr lang="hu-HU" sz="3600" b="1" i="1" baseline="30000" dirty="0">
                <a:latin typeface="Cronos Pro Caption" panose="020C0502030503020304" pitchFamily="34" charset="0"/>
              </a:rPr>
              <a:t> idő</a:t>
            </a:r>
          </a:p>
        </p:txBody>
      </p:sp>
      <p:pic>
        <p:nvPicPr>
          <p:cNvPr id="14" name="Picture 3" descr="C:\Users\szemank\Creative Cloud Files\SZK\écsó_ovis program\ppt\ppt 1-6\képek\bag.png"/>
          <p:cNvPicPr>
            <a:picLocks noChangeAspect="1" noChangeArrowheads="1"/>
          </p:cNvPicPr>
          <p:nvPr/>
        </p:nvPicPr>
        <p:blipFill>
          <a:blip r:embed="rId5" cstate="print"/>
          <a:srcRect/>
          <a:stretch>
            <a:fillRect/>
          </a:stretch>
        </p:blipFill>
        <p:spPr bwMode="auto">
          <a:xfrm>
            <a:off x="7062732" y="1699536"/>
            <a:ext cx="869123" cy="931457"/>
          </a:xfrm>
          <a:prstGeom prst="rect">
            <a:avLst/>
          </a:prstGeom>
          <a:noFill/>
        </p:spPr>
      </p:pic>
      <p:sp>
        <p:nvSpPr>
          <p:cNvPr id="15" name="Téglalap 14"/>
          <p:cNvSpPr/>
          <p:nvPr/>
        </p:nvSpPr>
        <p:spPr>
          <a:xfrm>
            <a:off x="8218340" y="1851340"/>
            <a:ext cx="1704549" cy="830997"/>
          </a:xfrm>
          <a:prstGeom prst="rect">
            <a:avLst/>
          </a:prstGeom>
        </p:spPr>
        <p:txBody>
          <a:bodyPr wrap="square">
            <a:spAutoFit/>
          </a:bodyPr>
          <a:lstStyle/>
          <a:p>
            <a:r>
              <a:rPr lang="hu-HU" sz="3600" b="1" i="1" baseline="30000" dirty="0">
                <a:latin typeface="Cronos Pro Caption" panose="020C0502030503020304" pitchFamily="34" charset="0"/>
              </a:rPr>
              <a:t>Sértetlen csomagolás</a:t>
            </a:r>
          </a:p>
        </p:txBody>
      </p:sp>
      <p:pic>
        <p:nvPicPr>
          <p:cNvPr id="16" name="Picture 3" descr="C:\Users\szemank\Creative Cloud Files\SZK\écsó_ovis program\ppt\ppt 1-6\képek\szamla2.png"/>
          <p:cNvPicPr>
            <a:picLocks noChangeAspect="1" noChangeArrowheads="1"/>
          </p:cNvPicPr>
          <p:nvPr/>
        </p:nvPicPr>
        <p:blipFill>
          <a:blip r:embed="rId6" cstate="print"/>
          <a:srcRect/>
          <a:stretch>
            <a:fillRect/>
          </a:stretch>
        </p:blipFill>
        <p:spPr bwMode="auto">
          <a:xfrm>
            <a:off x="7066104" y="4628297"/>
            <a:ext cx="891358" cy="1171575"/>
          </a:xfrm>
          <a:prstGeom prst="rect">
            <a:avLst/>
          </a:prstGeom>
          <a:noFill/>
        </p:spPr>
      </p:pic>
      <p:sp>
        <p:nvSpPr>
          <p:cNvPr id="17" name="Téglalap 16"/>
          <p:cNvSpPr/>
          <p:nvPr/>
        </p:nvSpPr>
        <p:spPr>
          <a:xfrm>
            <a:off x="7968008" y="5018347"/>
            <a:ext cx="2110453" cy="461665"/>
          </a:xfrm>
          <a:prstGeom prst="rect">
            <a:avLst/>
          </a:prstGeom>
        </p:spPr>
        <p:txBody>
          <a:bodyPr wrap="square">
            <a:spAutoFit/>
          </a:bodyPr>
          <a:lstStyle/>
          <a:p>
            <a:r>
              <a:rPr lang="hu-HU" sz="3600" b="1" i="1" baseline="30000" dirty="0">
                <a:latin typeface="Cronos Pro Caption" panose="020C0502030503020304" pitchFamily="34" charset="0"/>
              </a:rPr>
              <a:t>Számla</a:t>
            </a:r>
          </a:p>
        </p:txBody>
      </p:sp>
      <p:pic>
        <p:nvPicPr>
          <p:cNvPr id="18" name="Picture 4" descr="C:\Users\szemank\Creative Cloud Files\SZK\écsó_ovis program\ppt\ppt 1-6\képek\hőmérő.png"/>
          <p:cNvPicPr>
            <a:picLocks noChangeAspect="1" noChangeArrowheads="1"/>
          </p:cNvPicPr>
          <p:nvPr/>
        </p:nvPicPr>
        <p:blipFill>
          <a:blip r:embed="rId7" cstate="print"/>
          <a:srcRect/>
          <a:stretch>
            <a:fillRect/>
          </a:stretch>
        </p:blipFill>
        <p:spPr bwMode="auto">
          <a:xfrm>
            <a:off x="7099992" y="3274201"/>
            <a:ext cx="345622" cy="902998"/>
          </a:xfrm>
          <a:prstGeom prst="rect">
            <a:avLst/>
          </a:prstGeom>
          <a:noFill/>
        </p:spPr>
      </p:pic>
      <p:sp>
        <p:nvSpPr>
          <p:cNvPr id="19" name="Téglalap 18"/>
          <p:cNvSpPr/>
          <p:nvPr/>
        </p:nvSpPr>
        <p:spPr>
          <a:xfrm>
            <a:off x="7662072" y="3576206"/>
            <a:ext cx="2042048" cy="461665"/>
          </a:xfrm>
          <a:prstGeom prst="rect">
            <a:avLst/>
          </a:prstGeom>
        </p:spPr>
        <p:txBody>
          <a:bodyPr wrap="square">
            <a:spAutoFit/>
          </a:bodyPr>
          <a:lstStyle/>
          <a:p>
            <a:r>
              <a:rPr lang="hu-HU" sz="3600" b="1" i="1" baseline="30000" dirty="0">
                <a:latin typeface="Cronos Pro Caption" panose="020C0502030503020304" pitchFamily="34" charset="0"/>
              </a:rPr>
              <a:t>Hőmérséklet</a:t>
            </a:r>
          </a:p>
        </p:txBody>
      </p:sp>
      <p:sp>
        <p:nvSpPr>
          <p:cNvPr id="21" name="Téglalap 20"/>
          <p:cNvSpPr/>
          <p:nvPr/>
        </p:nvSpPr>
        <p:spPr>
          <a:xfrm>
            <a:off x="3436790" y="2060890"/>
            <a:ext cx="1704549" cy="461665"/>
          </a:xfrm>
          <a:prstGeom prst="rect">
            <a:avLst/>
          </a:prstGeom>
        </p:spPr>
        <p:txBody>
          <a:bodyPr wrap="square">
            <a:spAutoFit/>
          </a:bodyPr>
          <a:lstStyle/>
          <a:p>
            <a:r>
              <a:rPr lang="hu-HU" sz="3600" b="1" i="1" baseline="30000" dirty="0">
                <a:latin typeface="Cronos Pro Caption" panose="020C0502030503020304" pitchFamily="34" charset="0"/>
              </a:rPr>
              <a:t>Kért termék</a:t>
            </a:r>
          </a:p>
        </p:txBody>
      </p:sp>
      <p:pic>
        <p:nvPicPr>
          <p:cNvPr id="23" name="Picture 5" descr="C:\Users\szemank\Creative Cloud Files\SZK\écsó_ovis program\ppt\ppt 1-6\képek\checklist.png"/>
          <p:cNvPicPr>
            <a:picLocks noChangeAspect="1" noChangeArrowheads="1"/>
          </p:cNvPicPr>
          <p:nvPr/>
        </p:nvPicPr>
        <p:blipFill>
          <a:blip r:embed="rId8" cstate="print"/>
          <a:srcRect/>
          <a:stretch>
            <a:fillRect/>
          </a:stretch>
        </p:blipFill>
        <p:spPr bwMode="auto">
          <a:xfrm>
            <a:off x="2729515" y="1723249"/>
            <a:ext cx="611290" cy="884030"/>
          </a:xfrm>
          <a:prstGeom prst="rect">
            <a:avLst/>
          </a:prstGeom>
          <a:noFill/>
        </p:spPr>
      </p:pic>
      <p:pic>
        <p:nvPicPr>
          <p:cNvPr id="25"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2526732" y="22032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2450532" y="38415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2526732" y="530838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6774882" y="22032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6774882" y="3803431"/>
            <a:ext cx="492867" cy="4974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ttps://cdn.pixabay.com/photo/2012/04/13/12/46/button-32259__34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0464"/>
          <a:stretch/>
        </p:blipFill>
        <p:spPr bwMode="auto">
          <a:xfrm>
            <a:off x="6774882" y="5327431"/>
            <a:ext cx="492867" cy="4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Users\szemank\Creative Cloud Files\SZK\écsó_ovis program\ppt\ppt 1-6\képek\p2_5.png"/>
          <p:cNvPicPr>
            <a:picLocks noChangeAspect="1" noChangeArrowheads="1"/>
          </p:cNvPicPr>
          <p:nvPr/>
        </p:nvPicPr>
        <p:blipFill>
          <a:blip r:embed="rId3" cstate="print"/>
          <a:srcRect/>
          <a:stretch>
            <a:fillRect/>
          </a:stretch>
        </p:blipFill>
        <p:spPr bwMode="auto">
          <a:xfrm>
            <a:off x="4121055" y="-1348030"/>
            <a:ext cx="5200650" cy="7407755"/>
          </a:xfrm>
          <a:prstGeom prst="rect">
            <a:avLst/>
          </a:prstGeom>
          <a:noFill/>
        </p:spPr>
      </p:pic>
      <p:pic>
        <p:nvPicPr>
          <p:cNvPr id="5127" name="Picture 7" descr="C:\Users\szemank\Creative Cloud Files\SZK\écsó_ovis program\ppt\ppt 1-6\képek\p2_6.png"/>
          <p:cNvPicPr>
            <a:picLocks noChangeAspect="1" noChangeArrowheads="1"/>
          </p:cNvPicPr>
          <p:nvPr/>
        </p:nvPicPr>
        <p:blipFill>
          <a:blip r:embed="rId4" cstate="print"/>
          <a:srcRect/>
          <a:stretch>
            <a:fillRect/>
          </a:stretch>
        </p:blipFill>
        <p:spPr bwMode="auto">
          <a:xfrm>
            <a:off x="3778147" y="-781050"/>
            <a:ext cx="6958559" cy="6958559"/>
          </a:xfrm>
          <a:prstGeom prst="rect">
            <a:avLst/>
          </a:prstGeom>
          <a:noFill/>
        </p:spPr>
      </p:pic>
      <p:pic>
        <p:nvPicPr>
          <p:cNvPr id="5128" name="Picture 8" descr="C:\Users\szemank\Creative Cloud Files\SZK\écsó_ovis program\ppt\ppt 1-6\képek\p2_7.png"/>
          <p:cNvPicPr>
            <a:picLocks noChangeAspect="1" noChangeArrowheads="1"/>
          </p:cNvPicPr>
          <p:nvPr/>
        </p:nvPicPr>
        <p:blipFill>
          <a:blip r:embed="rId5" cstate="print"/>
          <a:srcRect/>
          <a:stretch>
            <a:fillRect/>
          </a:stretch>
        </p:blipFill>
        <p:spPr bwMode="auto">
          <a:xfrm>
            <a:off x="3107723" y="-747423"/>
            <a:ext cx="8646127" cy="7839334"/>
          </a:xfrm>
          <a:prstGeom prst="rect">
            <a:avLst/>
          </a:prstGeom>
          <a:noFill/>
        </p:spPr>
      </p:pic>
      <p:pic>
        <p:nvPicPr>
          <p:cNvPr id="5129" name="Picture 9" descr="C:\Users\szemank\Creative Cloud Files\SZK\écsó_ovis program\ppt\ppt 1-6\képek\p2_8.png"/>
          <p:cNvPicPr>
            <a:picLocks noChangeAspect="1" noChangeArrowheads="1"/>
          </p:cNvPicPr>
          <p:nvPr/>
        </p:nvPicPr>
        <p:blipFill>
          <a:blip r:embed="rId6" cstate="print"/>
          <a:srcRect/>
          <a:stretch>
            <a:fillRect/>
          </a:stretch>
        </p:blipFill>
        <p:spPr bwMode="auto">
          <a:xfrm>
            <a:off x="3208313" y="0"/>
            <a:ext cx="7891866" cy="6332979"/>
          </a:xfrm>
          <a:prstGeom prst="rect">
            <a:avLst/>
          </a:prstGeom>
          <a:noFill/>
        </p:spPr>
      </p:pic>
      <p:pic>
        <p:nvPicPr>
          <p:cNvPr id="5130" name="Picture 10" descr="C:\Users\szemank\Creative Cloud Files\SZK\écsó_ovis program\ppt\ppt 1-6\képek\p2_9.png"/>
          <p:cNvPicPr>
            <a:picLocks noChangeAspect="1" noChangeArrowheads="1"/>
          </p:cNvPicPr>
          <p:nvPr/>
        </p:nvPicPr>
        <p:blipFill>
          <a:blip r:embed="rId7" cstate="print"/>
          <a:srcRect/>
          <a:stretch>
            <a:fillRect/>
          </a:stretch>
        </p:blipFill>
        <p:spPr bwMode="auto">
          <a:xfrm>
            <a:off x="3258155" y="-688104"/>
            <a:ext cx="7277918" cy="7277918"/>
          </a:xfrm>
          <a:prstGeom prst="rect">
            <a:avLst/>
          </a:prstGeom>
          <a:noFill/>
        </p:spPr>
      </p:pic>
      <p:pic>
        <p:nvPicPr>
          <p:cNvPr id="5131" name="Picture 11" descr="C:\Users\szemank\Creative Cloud Files\SZK\écsó_ovis program\ppt\ppt 1-6\képek\p2_10.png"/>
          <p:cNvPicPr>
            <a:picLocks noChangeAspect="1" noChangeArrowheads="1"/>
          </p:cNvPicPr>
          <p:nvPr/>
        </p:nvPicPr>
        <p:blipFill>
          <a:blip r:embed="rId8" cstate="print"/>
          <a:srcRect/>
          <a:stretch>
            <a:fillRect/>
          </a:stretch>
        </p:blipFill>
        <p:spPr bwMode="auto">
          <a:xfrm>
            <a:off x="3534770" y="-335900"/>
            <a:ext cx="7451678" cy="7289434"/>
          </a:xfrm>
          <a:prstGeom prst="rect">
            <a:avLst/>
          </a:prstGeom>
          <a:noFill/>
        </p:spPr>
      </p:pic>
      <p:pic>
        <p:nvPicPr>
          <p:cNvPr id="5132" name="Picture 12" descr="C:\Users\szemank\Creative Cloud Files\SZK\écsó_ovis program\ppt\ppt 1-6\képek\p2_11.png"/>
          <p:cNvPicPr>
            <a:picLocks noChangeAspect="1" noChangeArrowheads="1"/>
          </p:cNvPicPr>
          <p:nvPr/>
        </p:nvPicPr>
        <p:blipFill>
          <a:blip r:embed="rId9" cstate="print"/>
          <a:srcRect/>
          <a:stretch>
            <a:fillRect/>
          </a:stretch>
        </p:blipFill>
        <p:spPr bwMode="auto">
          <a:xfrm>
            <a:off x="3216936" y="562460"/>
            <a:ext cx="7633035" cy="5538087"/>
          </a:xfrm>
          <a:prstGeom prst="rect">
            <a:avLst/>
          </a:prstGeom>
          <a:noFill/>
        </p:spPr>
      </p:pic>
      <p:pic>
        <p:nvPicPr>
          <p:cNvPr id="5124" name="Picture 4" descr="C:\Users\szemank\Creative Cloud Files\SZK\écsó_ovis program\ppt\ppt 1-6\képek\p2.png"/>
          <p:cNvPicPr>
            <a:picLocks noChangeAspect="1" noChangeArrowheads="1"/>
          </p:cNvPicPr>
          <p:nvPr/>
        </p:nvPicPr>
        <p:blipFill>
          <a:blip r:embed="rId10" cstate="print"/>
          <a:srcRect/>
          <a:stretch>
            <a:fillRect/>
          </a:stretch>
        </p:blipFill>
        <p:spPr bwMode="auto">
          <a:xfrm>
            <a:off x="3574448" y="411798"/>
            <a:ext cx="7722202" cy="6213387"/>
          </a:xfrm>
          <a:prstGeom prst="rect">
            <a:avLst/>
          </a:prstGeom>
          <a:noFill/>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26</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Kalandos vásárlás</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43" name="Lekerekített téglalap feliratnak 42"/>
          <p:cNvSpPr/>
          <p:nvPr/>
        </p:nvSpPr>
        <p:spPr>
          <a:xfrm>
            <a:off x="3198844" y="1652711"/>
            <a:ext cx="2782855" cy="936172"/>
          </a:xfrm>
          <a:prstGeom prst="wedgeRoundRectCallout">
            <a:avLst>
              <a:gd name="adj1" fmla="val 25974"/>
              <a:gd name="adj2" fmla="val 101184"/>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Én értem ide korábban, én ülök bele!</a:t>
            </a:r>
            <a:endParaRPr lang="hu-HU" dirty="0"/>
          </a:p>
        </p:txBody>
      </p:sp>
      <p:sp>
        <p:nvSpPr>
          <p:cNvPr id="61" name="Lekerekített téglalap feliratnak 60"/>
          <p:cNvSpPr/>
          <p:nvPr/>
        </p:nvSpPr>
        <p:spPr>
          <a:xfrm>
            <a:off x="7961344" y="5062661"/>
            <a:ext cx="2782855" cy="936172"/>
          </a:xfrm>
          <a:prstGeom prst="wedgeRoundRectCallout">
            <a:avLst>
              <a:gd name="adj1" fmla="val -39743"/>
              <a:gd name="adj2" fmla="val -77886"/>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De az én apukámmal jöttünk, én ülök bele!</a:t>
            </a:r>
            <a:endParaRPr lang="hu-HU" dirty="0"/>
          </a:p>
        </p:txBody>
      </p:sp>
      <p:pic>
        <p:nvPicPr>
          <p:cNvPr id="5125" name="Picture 5" descr="C:\Users\szemank\Creative Cloud Files\SZK\écsó_ovis program\ppt\ppt 1-6\képek\p2_4.png"/>
          <p:cNvPicPr>
            <a:picLocks noChangeAspect="1" noChangeArrowheads="1"/>
          </p:cNvPicPr>
          <p:nvPr/>
        </p:nvPicPr>
        <p:blipFill>
          <a:blip r:embed="rId11" cstate="print"/>
          <a:srcRect/>
          <a:stretch>
            <a:fillRect/>
          </a:stretch>
        </p:blipFill>
        <p:spPr bwMode="auto">
          <a:xfrm>
            <a:off x="3626834" y="-228600"/>
            <a:ext cx="7555515" cy="6292503"/>
          </a:xfrm>
          <a:prstGeom prst="rect">
            <a:avLst/>
          </a:prstGeom>
          <a:noFill/>
        </p:spPr>
      </p:pic>
      <p:sp>
        <p:nvSpPr>
          <p:cNvPr id="64" name="Lekerekített téglalap feliratnak 63"/>
          <p:cNvSpPr/>
          <p:nvPr/>
        </p:nvSpPr>
        <p:spPr>
          <a:xfrm>
            <a:off x="3351244" y="1219200"/>
            <a:ext cx="2782855" cy="1522083"/>
          </a:xfrm>
          <a:prstGeom prst="wedgeRoundRectCallout">
            <a:avLst>
              <a:gd name="adj1" fmla="val 75946"/>
              <a:gd name="adj2" fmla="val 28064"/>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Ne veszekedjetek gyerekek. Az egyik üljön az ülésre, a másik pedig a kocsiba.</a:t>
            </a:r>
          </a:p>
        </p:txBody>
      </p:sp>
      <p:sp>
        <p:nvSpPr>
          <p:cNvPr id="65" name="Lekerekített téglalap feliratnak 64"/>
          <p:cNvSpPr/>
          <p:nvPr/>
        </p:nvSpPr>
        <p:spPr>
          <a:xfrm>
            <a:off x="8742394" y="2438400"/>
            <a:ext cx="2782855" cy="1522083"/>
          </a:xfrm>
          <a:prstGeom prst="wedgeRoundRectCallout">
            <a:avLst>
              <a:gd name="adj1" fmla="val -43166"/>
              <a:gd name="adj2" fmla="val -112113"/>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Azt nem szabad! Hiszen piszkos a cipőm talpa! A kosár is piszkos lesz, így azok a dolgok is, amiket beleteszünk.</a:t>
            </a:r>
          </a:p>
        </p:txBody>
      </p:sp>
      <p:sp>
        <p:nvSpPr>
          <p:cNvPr id="67" name="Lekerekített téglalap feliratnak 66"/>
          <p:cNvSpPr/>
          <p:nvPr/>
        </p:nvSpPr>
        <p:spPr>
          <a:xfrm>
            <a:off x="8551894" y="3390900"/>
            <a:ext cx="2782855" cy="1522083"/>
          </a:xfrm>
          <a:prstGeom prst="wedgeRoundRectCallout">
            <a:avLst>
              <a:gd name="adj1" fmla="val -65756"/>
              <a:gd name="adj2" fmla="val -63302"/>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Igazad van, Marci! Akkor legyen úgy, hogy félúton cseréltek, Kata, legyél Te az első.</a:t>
            </a:r>
          </a:p>
        </p:txBody>
      </p:sp>
      <p:sp>
        <p:nvSpPr>
          <p:cNvPr id="68" name="Lekerekített téglalap feliratnak 67"/>
          <p:cNvSpPr/>
          <p:nvPr/>
        </p:nvSpPr>
        <p:spPr>
          <a:xfrm>
            <a:off x="4095750" y="1085851"/>
            <a:ext cx="2857499" cy="914399"/>
          </a:xfrm>
          <a:prstGeom prst="wedgeRoundRectCallout">
            <a:avLst>
              <a:gd name="adj1" fmla="val 94428"/>
              <a:gd name="adj2" fmla="val -29509"/>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Na </a:t>
            </a:r>
            <a:r>
              <a:rPr lang="en-US" dirty="0" err="1">
                <a:solidFill>
                  <a:schemeClr val="tx1"/>
                </a:solidFill>
              </a:rPr>
              <a:t>mivel</a:t>
            </a:r>
            <a:r>
              <a:rPr lang="en-US" dirty="0">
                <a:solidFill>
                  <a:schemeClr val="tx1"/>
                </a:solidFill>
              </a:rPr>
              <a:t> is </a:t>
            </a:r>
            <a:r>
              <a:rPr lang="en-US" dirty="0" err="1">
                <a:solidFill>
                  <a:schemeClr val="tx1"/>
                </a:solidFill>
              </a:rPr>
              <a:t>kezdjük</a:t>
            </a:r>
            <a:r>
              <a:rPr lang="en-US" dirty="0">
                <a:solidFill>
                  <a:schemeClr val="tx1"/>
                </a:solidFill>
              </a:rPr>
              <a:t>? </a:t>
            </a:r>
            <a:r>
              <a:rPr lang="en-US" dirty="0" err="1">
                <a:solidFill>
                  <a:schemeClr val="tx1"/>
                </a:solidFill>
              </a:rPr>
              <a:t>Talán</a:t>
            </a:r>
            <a:r>
              <a:rPr lang="en-US" dirty="0">
                <a:solidFill>
                  <a:schemeClr val="tx1"/>
                </a:solidFill>
              </a:rPr>
              <a:t> a </a:t>
            </a:r>
            <a:r>
              <a:rPr lang="en-US" dirty="0" err="1">
                <a:solidFill>
                  <a:schemeClr val="tx1"/>
                </a:solidFill>
              </a:rPr>
              <a:t>kenyérrel</a:t>
            </a:r>
            <a:r>
              <a:rPr lang="en-US" dirty="0">
                <a:solidFill>
                  <a:schemeClr val="tx1"/>
                </a:solidFill>
              </a:rPr>
              <a:t>?</a:t>
            </a:r>
            <a:endParaRPr lang="hu-HU" dirty="0">
              <a:solidFill>
                <a:schemeClr val="tx1"/>
              </a:solidFill>
            </a:endParaRPr>
          </a:p>
        </p:txBody>
      </p:sp>
      <p:sp>
        <p:nvSpPr>
          <p:cNvPr id="69" name="Lekerekített téglalap feliratnak 68"/>
          <p:cNvSpPr/>
          <p:nvPr/>
        </p:nvSpPr>
        <p:spPr>
          <a:xfrm>
            <a:off x="4632385" y="2355011"/>
            <a:ext cx="1825564" cy="745107"/>
          </a:xfrm>
          <a:prstGeom prst="wedgeRoundRectCallout">
            <a:avLst>
              <a:gd name="adj1" fmla="val 79320"/>
              <a:gd name="adj2" fmla="val 28787"/>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 </a:t>
            </a:r>
            <a:r>
              <a:rPr lang="en-US" dirty="0" err="1">
                <a:solidFill>
                  <a:schemeClr val="tx1"/>
                </a:solidFill>
              </a:rPr>
              <a:t>jégkrémmel</a:t>
            </a:r>
            <a:r>
              <a:rPr lang="en-US" dirty="0">
                <a:solidFill>
                  <a:schemeClr val="tx1"/>
                </a:solidFill>
              </a:rPr>
              <a:t>!!!</a:t>
            </a:r>
            <a:endParaRPr lang="hu-HU" dirty="0">
              <a:solidFill>
                <a:schemeClr val="tx1"/>
              </a:solidFill>
            </a:endParaRPr>
          </a:p>
        </p:txBody>
      </p:sp>
      <p:sp>
        <p:nvSpPr>
          <p:cNvPr id="71" name="Lekerekített téglalap feliratnak 70"/>
          <p:cNvSpPr/>
          <p:nvPr/>
        </p:nvSpPr>
        <p:spPr>
          <a:xfrm>
            <a:off x="3749616" y="3303915"/>
            <a:ext cx="1825564" cy="604209"/>
          </a:xfrm>
          <a:prstGeom prst="wedgeRoundRectCallout">
            <a:avLst>
              <a:gd name="adj1" fmla="val 79793"/>
              <a:gd name="adj2" fmla="val 70195"/>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 </a:t>
            </a:r>
            <a:r>
              <a:rPr lang="en-US" dirty="0" err="1">
                <a:solidFill>
                  <a:schemeClr val="tx1"/>
                </a:solidFill>
              </a:rPr>
              <a:t>jégkrémmel</a:t>
            </a:r>
            <a:r>
              <a:rPr lang="en-US" dirty="0">
                <a:solidFill>
                  <a:schemeClr val="tx1"/>
                </a:solidFill>
              </a:rPr>
              <a:t>!!!</a:t>
            </a:r>
            <a:endParaRPr lang="hu-HU" dirty="0">
              <a:solidFill>
                <a:schemeClr val="tx1"/>
              </a:solidFill>
            </a:endParaRPr>
          </a:p>
        </p:txBody>
      </p:sp>
      <p:sp>
        <p:nvSpPr>
          <p:cNvPr id="72" name="Lekerekített téglalap feliratnak 71"/>
          <p:cNvSpPr/>
          <p:nvPr/>
        </p:nvSpPr>
        <p:spPr>
          <a:xfrm>
            <a:off x="2992556" y="504968"/>
            <a:ext cx="2857499" cy="1787856"/>
          </a:xfrm>
          <a:prstGeom prst="wedgeRoundRectCallout">
            <a:avLst>
              <a:gd name="adj1" fmla="val 76279"/>
              <a:gd name="adj2" fmla="val 49117"/>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err="1">
                <a:solidFill>
                  <a:schemeClr val="tx1"/>
                </a:solidFill>
              </a:rPr>
              <a:t>Nem</a:t>
            </a:r>
            <a:r>
              <a:rPr lang="en-US" dirty="0">
                <a:solidFill>
                  <a:schemeClr val="tx1"/>
                </a:solidFill>
              </a:rPr>
              <a:t> </a:t>
            </a:r>
            <a:r>
              <a:rPr lang="en-US" dirty="0" err="1">
                <a:solidFill>
                  <a:schemeClr val="tx1"/>
                </a:solidFill>
              </a:rPr>
              <a:t>marad</a:t>
            </a:r>
            <a:r>
              <a:rPr lang="en-US" dirty="0">
                <a:solidFill>
                  <a:schemeClr val="tx1"/>
                </a:solidFill>
              </a:rPr>
              <a:t> el a </a:t>
            </a:r>
            <a:r>
              <a:rPr lang="en-US" dirty="0" err="1">
                <a:solidFill>
                  <a:schemeClr val="tx1"/>
                </a:solidFill>
              </a:rPr>
              <a:t>jégkrém</a:t>
            </a:r>
            <a:r>
              <a:rPr lang="en-US" dirty="0">
                <a:solidFill>
                  <a:schemeClr val="tx1"/>
                </a:solidFill>
              </a:rPr>
              <a:t>, </a:t>
            </a:r>
            <a:r>
              <a:rPr lang="en-US" dirty="0" err="1">
                <a:solidFill>
                  <a:schemeClr val="tx1"/>
                </a:solidFill>
              </a:rPr>
              <a:t>viszont</a:t>
            </a:r>
            <a:r>
              <a:rPr lang="en-US" dirty="0">
                <a:solidFill>
                  <a:schemeClr val="tx1"/>
                </a:solidFill>
              </a:rPr>
              <a:t> </a:t>
            </a:r>
            <a:r>
              <a:rPr lang="en-US" dirty="0" err="1">
                <a:solidFill>
                  <a:schemeClr val="tx1"/>
                </a:solidFill>
              </a:rPr>
              <a:t>azt</a:t>
            </a:r>
            <a:r>
              <a:rPr lang="en-US" dirty="0">
                <a:solidFill>
                  <a:schemeClr val="tx1"/>
                </a:solidFill>
              </a:rPr>
              <a:t> a </a:t>
            </a:r>
            <a:r>
              <a:rPr lang="en-US" dirty="0" err="1">
                <a:solidFill>
                  <a:schemeClr val="tx1"/>
                </a:solidFill>
              </a:rPr>
              <a:t>legvégén</a:t>
            </a:r>
            <a:r>
              <a:rPr lang="en-US" dirty="0">
                <a:solidFill>
                  <a:schemeClr val="tx1"/>
                </a:solidFill>
              </a:rPr>
              <a:t> </a:t>
            </a:r>
            <a:r>
              <a:rPr lang="en-US" dirty="0" err="1">
                <a:solidFill>
                  <a:schemeClr val="tx1"/>
                </a:solidFill>
              </a:rPr>
              <a:t>tesszük</a:t>
            </a:r>
            <a:r>
              <a:rPr lang="en-US" dirty="0">
                <a:solidFill>
                  <a:schemeClr val="tx1"/>
                </a:solidFill>
              </a:rPr>
              <a:t> a </a:t>
            </a:r>
            <a:r>
              <a:rPr lang="en-US" dirty="0" err="1">
                <a:solidFill>
                  <a:schemeClr val="tx1"/>
                </a:solidFill>
              </a:rPr>
              <a:t>kosárba</a:t>
            </a:r>
            <a:r>
              <a:rPr lang="en-US" dirty="0">
                <a:solidFill>
                  <a:schemeClr val="tx1"/>
                </a:solidFill>
              </a:rPr>
              <a:t>, </a:t>
            </a:r>
            <a:r>
              <a:rPr lang="en-US" dirty="0" err="1">
                <a:solidFill>
                  <a:schemeClr val="tx1"/>
                </a:solidFill>
              </a:rPr>
              <a:t>mivel</a:t>
            </a:r>
            <a:r>
              <a:rPr lang="en-US" dirty="0">
                <a:solidFill>
                  <a:schemeClr val="tx1"/>
                </a:solidFill>
              </a:rPr>
              <a:t> </a:t>
            </a:r>
            <a:r>
              <a:rPr lang="en-US" dirty="0" err="1">
                <a:solidFill>
                  <a:schemeClr val="tx1"/>
                </a:solidFill>
              </a:rPr>
              <a:t>könnyen</a:t>
            </a:r>
            <a:r>
              <a:rPr lang="en-US" dirty="0">
                <a:solidFill>
                  <a:schemeClr val="tx1"/>
                </a:solidFill>
              </a:rPr>
              <a:t> </a:t>
            </a:r>
            <a:r>
              <a:rPr lang="en-US" dirty="0" err="1">
                <a:solidFill>
                  <a:schemeClr val="tx1"/>
                </a:solidFill>
              </a:rPr>
              <a:t>kiolvadna</a:t>
            </a:r>
            <a:r>
              <a:rPr lang="en-US" dirty="0">
                <a:solidFill>
                  <a:schemeClr val="tx1"/>
                </a:solidFill>
              </a:rPr>
              <a:t>. </a:t>
            </a:r>
            <a:r>
              <a:rPr lang="en-US" dirty="0" err="1">
                <a:solidFill>
                  <a:schemeClr val="tx1"/>
                </a:solidFill>
              </a:rPr>
              <a:t>Nézzük</a:t>
            </a:r>
            <a:r>
              <a:rPr lang="en-US" dirty="0">
                <a:solidFill>
                  <a:schemeClr val="tx1"/>
                </a:solidFill>
              </a:rPr>
              <a:t> meg </a:t>
            </a:r>
            <a:r>
              <a:rPr lang="en-US" dirty="0" err="1">
                <a:solidFill>
                  <a:schemeClr val="tx1"/>
                </a:solidFill>
              </a:rPr>
              <a:t>inkább</a:t>
            </a:r>
            <a:r>
              <a:rPr lang="en-US" dirty="0">
                <a:solidFill>
                  <a:schemeClr val="tx1"/>
                </a:solidFill>
              </a:rPr>
              <a:t> a </a:t>
            </a:r>
            <a:r>
              <a:rPr lang="en-US" dirty="0" err="1">
                <a:solidFill>
                  <a:schemeClr val="tx1"/>
                </a:solidFill>
              </a:rPr>
              <a:t>listánkat</a:t>
            </a:r>
            <a:r>
              <a:rPr lang="en-US" dirty="0">
                <a:solidFill>
                  <a:schemeClr val="tx1"/>
                </a:solidFill>
              </a:rPr>
              <a:t>.</a:t>
            </a:r>
          </a:p>
        </p:txBody>
      </p:sp>
      <p:sp>
        <p:nvSpPr>
          <p:cNvPr id="73" name="Lekerekített téglalap feliratnak 72"/>
          <p:cNvSpPr/>
          <p:nvPr/>
        </p:nvSpPr>
        <p:spPr>
          <a:xfrm>
            <a:off x="7553183" y="780198"/>
            <a:ext cx="2857499" cy="1787856"/>
          </a:xfrm>
          <a:prstGeom prst="wedgeRoundRectCallout">
            <a:avLst>
              <a:gd name="adj1" fmla="val -67005"/>
              <a:gd name="adj2" fmla="val 34613"/>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 </a:t>
            </a:r>
            <a:r>
              <a:rPr lang="en-US" dirty="0" err="1">
                <a:solidFill>
                  <a:schemeClr val="tx1"/>
                </a:solidFill>
              </a:rPr>
              <a:t>bevásárlólistával</a:t>
            </a:r>
            <a:r>
              <a:rPr lang="en-US" dirty="0">
                <a:solidFill>
                  <a:schemeClr val="tx1"/>
                </a:solidFill>
              </a:rPr>
              <a:t> </a:t>
            </a:r>
            <a:r>
              <a:rPr lang="en-US" dirty="0" err="1">
                <a:solidFill>
                  <a:schemeClr val="tx1"/>
                </a:solidFill>
              </a:rPr>
              <a:t>nem</a:t>
            </a:r>
            <a:r>
              <a:rPr lang="en-US" dirty="0">
                <a:solidFill>
                  <a:schemeClr val="tx1"/>
                </a:solidFill>
              </a:rPr>
              <a:t> </a:t>
            </a:r>
            <a:r>
              <a:rPr lang="en-US" dirty="0" err="1">
                <a:solidFill>
                  <a:schemeClr val="tx1"/>
                </a:solidFill>
              </a:rPr>
              <a:t>felejtjük</a:t>
            </a:r>
            <a:r>
              <a:rPr lang="en-US" dirty="0">
                <a:solidFill>
                  <a:schemeClr val="tx1"/>
                </a:solidFill>
              </a:rPr>
              <a:t> el, </a:t>
            </a:r>
            <a:r>
              <a:rPr lang="en-US" dirty="0" err="1">
                <a:solidFill>
                  <a:schemeClr val="tx1"/>
                </a:solidFill>
              </a:rPr>
              <a:t>hogy</a:t>
            </a:r>
            <a:r>
              <a:rPr lang="en-US" dirty="0">
                <a:solidFill>
                  <a:schemeClr val="tx1"/>
                </a:solidFill>
              </a:rPr>
              <a:t> mire van </a:t>
            </a:r>
            <a:r>
              <a:rPr lang="en-US" dirty="0" err="1">
                <a:solidFill>
                  <a:schemeClr val="tx1"/>
                </a:solidFill>
              </a:rPr>
              <a:t>szükségünk</a:t>
            </a:r>
            <a:r>
              <a:rPr lang="en-US" dirty="0">
                <a:solidFill>
                  <a:schemeClr val="tx1"/>
                </a:solidFill>
              </a:rPr>
              <a:t> </a:t>
            </a:r>
            <a:r>
              <a:rPr lang="en-US" dirty="0" err="1">
                <a:solidFill>
                  <a:schemeClr val="tx1"/>
                </a:solidFill>
              </a:rPr>
              <a:t>és</a:t>
            </a:r>
            <a:r>
              <a:rPr lang="en-US" dirty="0">
                <a:solidFill>
                  <a:schemeClr val="tx1"/>
                </a:solidFill>
              </a:rPr>
              <a:t> </a:t>
            </a:r>
            <a:r>
              <a:rPr lang="en-US" dirty="0" err="1">
                <a:solidFill>
                  <a:schemeClr val="tx1"/>
                </a:solidFill>
              </a:rPr>
              <a:t>nem</a:t>
            </a:r>
            <a:r>
              <a:rPr lang="en-US" dirty="0">
                <a:solidFill>
                  <a:schemeClr val="tx1"/>
                </a:solidFill>
              </a:rPr>
              <a:t> </a:t>
            </a:r>
            <a:r>
              <a:rPr lang="en-US" dirty="0" err="1">
                <a:solidFill>
                  <a:schemeClr val="tx1"/>
                </a:solidFill>
              </a:rPr>
              <a:t>veszünk</a:t>
            </a:r>
            <a:r>
              <a:rPr lang="en-US" dirty="0">
                <a:solidFill>
                  <a:schemeClr val="tx1"/>
                </a:solidFill>
              </a:rPr>
              <a:t> </a:t>
            </a:r>
            <a:r>
              <a:rPr lang="en-US" dirty="0" err="1">
                <a:solidFill>
                  <a:schemeClr val="tx1"/>
                </a:solidFill>
              </a:rPr>
              <a:t>felesleges</a:t>
            </a:r>
            <a:r>
              <a:rPr lang="en-US" dirty="0">
                <a:solidFill>
                  <a:schemeClr val="tx1"/>
                </a:solidFill>
              </a:rPr>
              <a:t> </a:t>
            </a:r>
            <a:r>
              <a:rPr lang="en-US" dirty="0" err="1">
                <a:solidFill>
                  <a:schemeClr val="tx1"/>
                </a:solidFill>
              </a:rPr>
              <a:t>dolgokat</a:t>
            </a:r>
            <a:r>
              <a:rPr lang="en-US" dirty="0">
                <a:solidFill>
                  <a:schemeClr val="tx1"/>
                </a:solidFill>
              </a:rPr>
              <a:t>. </a:t>
            </a:r>
            <a:r>
              <a:rPr lang="en-US" dirty="0" err="1">
                <a:solidFill>
                  <a:schemeClr val="tx1"/>
                </a:solidFill>
              </a:rPr>
              <a:t>Ezt</a:t>
            </a:r>
            <a:r>
              <a:rPr lang="en-US" dirty="0">
                <a:solidFill>
                  <a:schemeClr val="tx1"/>
                </a:solidFill>
              </a:rPr>
              <a:t> Anya </a:t>
            </a:r>
            <a:r>
              <a:rPr lang="en-US" dirty="0" err="1">
                <a:solidFill>
                  <a:schemeClr val="tx1"/>
                </a:solidFill>
              </a:rPr>
              <a:t>tanította</a:t>
            </a:r>
            <a:r>
              <a:rPr lang="en-US" dirty="0">
                <a:solidFill>
                  <a:schemeClr val="tx1"/>
                </a:solidFill>
              </a:rPr>
              <a:t> </a:t>
            </a:r>
            <a:r>
              <a:rPr lang="en-US" dirty="0" err="1">
                <a:solidFill>
                  <a:schemeClr val="tx1"/>
                </a:solidFill>
              </a:rPr>
              <a:t>nekem</a:t>
            </a:r>
            <a:r>
              <a:rPr lang="en-US" dirty="0">
                <a:solidFill>
                  <a:schemeClr val="tx1"/>
                </a:solidFill>
              </a:rPr>
              <a:t>.</a:t>
            </a:r>
            <a:endParaRPr lang="en-US" dirty="0" err="1">
              <a:solidFill>
                <a:schemeClr val="tx1"/>
              </a:solidFill>
            </a:endParaRPr>
          </a:p>
        </p:txBody>
      </p:sp>
      <p:sp>
        <p:nvSpPr>
          <p:cNvPr id="75" name="Lekerekített téglalap feliratnak 74"/>
          <p:cNvSpPr/>
          <p:nvPr/>
        </p:nvSpPr>
        <p:spPr>
          <a:xfrm>
            <a:off x="7951242" y="591404"/>
            <a:ext cx="2857499" cy="1032680"/>
          </a:xfrm>
          <a:prstGeom prst="wedgeRoundRectCallout">
            <a:avLst>
              <a:gd name="adj1" fmla="val -47901"/>
              <a:gd name="adj2" fmla="val 95406"/>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err="1">
                <a:solidFill>
                  <a:schemeClr val="tx1"/>
                </a:solidFill>
              </a:rPr>
              <a:t>Ezzel</a:t>
            </a:r>
            <a:r>
              <a:rPr lang="en-US" dirty="0">
                <a:solidFill>
                  <a:schemeClr val="tx1"/>
                </a:solidFill>
              </a:rPr>
              <a:t> </a:t>
            </a:r>
            <a:r>
              <a:rPr lang="en-US" dirty="0" err="1">
                <a:solidFill>
                  <a:schemeClr val="tx1"/>
                </a:solidFill>
              </a:rPr>
              <a:t>végeztünk</a:t>
            </a:r>
            <a:r>
              <a:rPr lang="en-US" dirty="0">
                <a:solidFill>
                  <a:schemeClr val="tx1"/>
                </a:solidFill>
              </a:rPr>
              <a:t> is. </a:t>
            </a:r>
            <a:r>
              <a:rPr lang="en-US" dirty="0" err="1">
                <a:solidFill>
                  <a:schemeClr val="tx1"/>
                </a:solidFill>
              </a:rPr>
              <a:t>Irány</a:t>
            </a:r>
            <a:r>
              <a:rPr lang="en-US" dirty="0">
                <a:solidFill>
                  <a:schemeClr val="tx1"/>
                </a:solidFill>
              </a:rPr>
              <a:t> </a:t>
            </a:r>
            <a:r>
              <a:rPr lang="en-US" dirty="0" err="1">
                <a:solidFill>
                  <a:schemeClr val="tx1"/>
                </a:solidFill>
              </a:rPr>
              <a:t>haza</a:t>
            </a:r>
            <a:r>
              <a:rPr lang="en-US" dirty="0">
                <a:solidFill>
                  <a:schemeClr val="tx1"/>
                </a:solidFill>
              </a:rPr>
              <a:t> </a:t>
            </a:r>
            <a:r>
              <a:rPr lang="en-US" dirty="0" err="1">
                <a:solidFill>
                  <a:schemeClr val="tx1"/>
                </a:solidFill>
              </a:rPr>
              <a:t>minél</a:t>
            </a:r>
            <a:r>
              <a:rPr lang="en-US" dirty="0">
                <a:solidFill>
                  <a:schemeClr val="tx1"/>
                </a:solidFill>
              </a:rPr>
              <a:t> </a:t>
            </a:r>
            <a:r>
              <a:rPr lang="en-US" dirty="0" err="1">
                <a:solidFill>
                  <a:schemeClr val="tx1"/>
                </a:solidFill>
              </a:rPr>
              <a:t>hamarabb</a:t>
            </a:r>
            <a:r>
              <a:rPr lang="en-US" dirty="0">
                <a:solidFill>
                  <a:schemeClr val="tx1"/>
                </a:solidFill>
              </a:rPr>
              <a:t>.</a:t>
            </a:r>
          </a:p>
        </p:txBody>
      </p:sp>
      <p:sp>
        <p:nvSpPr>
          <p:cNvPr id="76" name="Lekerekített téglalap feliratnak 75"/>
          <p:cNvSpPr/>
          <p:nvPr/>
        </p:nvSpPr>
        <p:spPr>
          <a:xfrm>
            <a:off x="2535355" y="2258706"/>
            <a:ext cx="2857499" cy="1032680"/>
          </a:xfrm>
          <a:prstGeom prst="wedgeRoundRectCallout">
            <a:avLst>
              <a:gd name="adj1" fmla="val 26129"/>
              <a:gd name="adj2" fmla="val 75582"/>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Apa, nem lehetne, hogy előtte a játszótérre elmegyünk?</a:t>
            </a:r>
            <a:endParaRPr lang="hu-HU" dirty="0" err="1">
              <a:solidFill>
                <a:schemeClr val="tx1"/>
              </a:solidFill>
            </a:endParaRPr>
          </a:p>
        </p:txBody>
      </p:sp>
      <p:sp>
        <p:nvSpPr>
          <p:cNvPr id="77" name="Lekerekített téglalap feliratnak 76"/>
          <p:cNvSpPr/>
          <p:nvPr/>
        </p:nvSpPr>
        <p:spPr>
          <a:xfrm>
            <a:off x="3602156" y="928048"/>
            <a:ext cx="2252734" cy="3998794"/>
          </a:xfrm>
          <a:prstGeom prst="wedgeRoundRectCallout">
            <a:avLst>
              <a:gd name="adj1" fmla="val 86725"/>
              <a:gd name="adj2" fmla="val -31830"/>
              <a:gd name="adj3" fmla="val 16667"/>
            </a:avLst>
          </a:prstGeom>
          <a:solidFill>
            <a:schemeClr val="bg2"/>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dirty="0">
                <a:solidFill>
                  <a:schemeClr val="tx1"/>
                </a:solidFill>
              </a:rPr>
              <a:t>Először hazamegyünk, hogy a hűtést igénylő élelmiszereket elrakhassuk, és ne romoljanak meg. De ne aggódjatok! Itt a jégkrém, ha segítetek nekem, hamar elindulhatunk a játszótérre is.</a:t>
            </a:r>
          </a:p>
        </p:txBody>
      </p:sp>
    </p:spTree>
    <p:extLst>
      <p:ext uri="{BB962C8B-B14F-4D97-AF65-F5344CB8AC3E}">
        <p14:creationId xmlns:p14="http://schemas.microsoft.com/office/powerpoint/2010/main" val="1623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ppt_w</p:attrName>
                                        </p:attrNameLst>
                                      </p:cBhvr>
                                      <p:tavLst>
                                        <p:tav tm="0">
                                          <p:val>
                                            <p:fltVal val="0"/>
                                          </p:val>
                                        </p:tav>
                                        <p:tav tm="100000">
                                          <p:val>
                                            <p:strVal val="#ppt_w"/>
                                          </p:val>
                                        </p:tav>
                                      </p:tavLst>
                                    </p:anim>
                                    <p:anim calcmode="lin" valueType="num">
                                      <p:cBhvr>
                                        <p:cTn id="12" dur="500" fill="hold"/>
                                        <p:tgtEl>
                                          <p:spTgt spid="4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p:cTn id="15" dur="500" fill="hold"/>
                                        <p:tgtEl>
                                          <p:spTgt spid="61"/>
                                        </p:tgtEl>
                                        <p:attrNameLst>
                                          <p:attrName>ppt_w</p:attrName>
                                        </p:attrNameLst>
                                      </p:cBhvr>
                                      <p:tavLst>
                                        <p:tav tm="0">
                                          <p:val>
                                            <p:fltVal val="0"/>
                                          </p:val>
                                        </p:tav>
                                        <p:tav tm="100000">
                                          <p:val>
                                            <p:strVal val="#ppt_w"/>
                                          </p:val>
                                        </p:tav>
                                      </p:tavLst>
                                    </p:anim>
                                    <p:anim calcmode="lin" valueType="num">
                                      <p:cBhvr>
                                        <p:cTn id="16"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nodeType="clickEffect">
                                  <p:stCondLst>
                                    <p:cond delay="0"/>
                                  </p:stCondLst>
                                  <p:childTnLst>
                                    <p:anim calcmode="lin" valueType="num">
                                      <p:cBhvr>
                                        <p:cTn id="20" dur="500"/>
                                        <p:tgtEl>
                                          <p:spTgt spid="5124"/>
                                        </p:tgtEl>
                                        <p:attrNameLst>
                                          <p:attrName>ppt_w</p:attrName>
                                        </p:attrNameLst>
                                      </p:cBhvr>
                                      <p:tavLst>
                                        <p:tav tm="0">
                                          <p:val>
                                            <p:strVal val="ppt_w"/>
                                          </p:val>
                                        </p:tav>
                                        <p:tav tm="100000">
                                          <p:val>
                                            <p:fltVal val="0"/>
                                          </p:val>
                                        </p:tav>
                                      </p:tavLst>
                                    </p:anim>
                                    <p:anim calcmode="lin" valueType="num">
                                      <p:cBhvr>
                                        <p:cTn id="21" dur="500"/>
                                        <p:tgtEl>
                                          <p:spTgt spid="5124"/>
                                        </p:tgtEl>
                                        <p:attrNameLst>
                                          <p:attrName>ppt_h</p:attrName>
                                        </p:attrNameLst>
                                      </p:cBhvr>
                                      <p:tavLst>
                                        <p:tav tm="0">
                                          <p:val>
                                            <p:strVal val="ppt_h"/>
                                          </p:val>
                                        </p:tav>
                                        <p:tav tm="100000">
                                          <p:val>
                                            <p:fltVal val="0"/>
                                          </p:val>
                                        </p:tav>
                                      </p:tavLst>
                                    </p:anim>
                                    <p:set>
                                      <p:cBhvr>
                                        <p:cTn id="22" dur="1" fill="hold">
                                          <p:stCondLst>
                                            <p:cond delay="499"/>
                                          </p:stCondLst>
                                        </p:cTn>
                                        <p:tgtEl>
                                          <p:spTgt spid="5124"/>
                                        </p:tgtEl>
                                        <p:attrNameLst>
                                          <p:attrName>style.visibility</p:attrName>
                                        </p:attrNameLst>
                                      </p:cBhvr>
                                      <p:to>
                                        <p:strVal val="hidden"/>
                                      </p:to>
                                    </p:set>
                                  </p:childTnLst>
                                </p:cTn>
                              </p:par>
                              <p:par>
                                <p:cTn id="23" presetID="23" presetClass="exit" presetSubtype="32" fill="hold" grpId="1" nodeType="withEffect">
                                  <p:stCondLst>
                                    <p:cond delay="0"/>
                                  </p:stCondLst>
                                  <p:childTnLst>
                                    <p:anim calcmode="lin" valueType="num">
                                      <p:cBhvr>
                                        <p:cTn id="24" dur="500"/>
                                        <p:tgtEl>
                                          <p:spTgt spid="43"/>
                                        </p:tgtEl>
                                        <p:attrNameLst>
                                          <p:attrName>ppt_w</p:attrName>
                                        </p:attrNameLst>
                                      </p:cBhvr>
                                      <p:tavLst>
                                        <p:tav tm="0">
                                          <p:val>
                                            <p:strVal val="ppt_w"/>
                                          </p:val>
                                        </p:tav>
                                        <p:tav tm="100000">
                                          <p:val>
                                            <p:fltVal val="0"/>
                                          </p:val>
                                        </p:tav>
                                      </p:tavLst>
                                    </p:anim>
                                    <p:anim calcmode="lin" valueType="num">
                                      <p:cBhvr>
                                        <p:cTn id="25" dur="500"/>
                                        <p:tgtEl>
                                          <p:spTgt spid="43"/>
                                        </p:tgtEl>
                                        <p:attrNameLst>
                                          <p:attrName>ppt_h</p:attrName>
                                        </p:attrNameLst>
                                      </p:cBhvr>
                                      <p:tavLst>
                                        <p:tav tm="0">
                                          <p:val>
                                            <p:strVal val="ppt_h"/>
                                          </p:val>
                                        </p:tav>
                                        <p:tav tm="100000">
                                          <p:val>
                                            <p:fltVal val="0"/>
                                          </p:val>
                                        </p:tav>
                                      </p:tavLst>
                                    </p:anim>
                                    <p:set>
                                      <p:cBhvr>
                                        <p:cTn id="26" dur="1" fill="hold">
                                          <p:stCondLst>
                                            <p:cond delay="499"/>
                                          </p:stCondLst>
                                        </p:cTn>
                                        <p:tgtEl>
                                          <p:spTgt spid="43"/>
                                        </p:tgtEl>
                                        <p:attrNameLst>
                                          <p:attrName>style.visibility</p:attrName>
                                        </p:attrNameLst>
                                      </p:cBhvr>
                                      <p:to>
                                        <p:strVal val="hidden"/>
                                      </p:to>
                                    </p:set>
                                  </p:childTnLst>
                                </p:cTn>
                              </p:par>
                              <p:par>
                                <p:cTn id="27" presetID="23" presetClass="exit" presetSubtype="32" fill="hold" grpId="1" nodeType="withEffect">
                                  <p:stCondLst>
                                    <p:cond delay="0"/>
                                  </p:stCondLst>
                                  <p:childTnLst>
                                    <p:anim calcmode="lin" valueType="num">
                                      <p:cBhvr>
                                        <p:cTn id="28" dur="500"/>
                                        <p:tgtEl>
                                          <p:spTgt spid="61"/>
                                        </p:tgtEl>
                                        <p:attrNameLst>
                                          <p:attrName>ppt_w</p:attrName>
                                        </p:attrNameLst>
                                      </p:cBhvr>
                                      <p:tavLst>
                                        <p:tav tm="0">
                                          <p:val>
                                            <p:strVal val="ppt_w"/>
                                          </p:val>
                                        </p:tav>
                                        <p:tav tm="100000">
                                          <p:val>
                                            <p:fltVal val="0"/>
                                          </p:val>
                                        </p:tav>
                                      </p:tavLst>
                                    </p:anim>
                                    <p:anim calcmode="lin" valueType="num">
                                      <p:cBhvr>
                                        <p:cTn id="29" dur="500"/>
                                        <p:tgtEl>
                                          <p:spTgt spid="61"/>
                                        </p:tgtEl>
                                        <p:attrNameLst>
                                          <p:attrName>ppt_h</p:attrName>
                                        </p:attrNameLst>
                                      </p:cBhvr>
                                      <p:tavLst>
                                        <p:tav tm="0">
                                          <p:val>
                                            <p:strVal val="ppt_h"/>
                                          </p:val>
                                        </p:tav>
                                        <p:tav tm="100000">
                                          <p:val>
                                            <p:fltVal val="0"/>
                                          </p:val>
                                        </p:tav>
                                      </p:tavLst>
                                    </p:anim>
                                    <p:set>
                                      <p:cBhvr>
                                        <p:cTn id="30" dur="1" fill="hold">
                                          <p:stCondLst>
                                            <p:cond delay="499"/>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5125"/>
                                        </p:tgtEl>
                                        <p:attrNameLst>
                                          <p:attrName>style.visibility</p:attrName>
                                        </p:attrNameLst>
                                      </p:cBhvr>
                                      <p:to>
                                        <p:strVal val="visible"/>
                                      </p:to>
                                    </p:set>
                                    <p:anim calcmode="lin" valueType="num">
                                      <p:cBhvr>
                                        <p:cTn id="35" dur="500" fill="hold"/>
                                        <p:tgtEl>
                                          <p:spTgt spid="5125"/>
                                        </p:tgtEl>
                                        <p:attrNameLst>
                                          <p:attrName>ppt_w</p:attrName>
                                        </p:attrNameLst>
                                      </p:cBhvr>
                                      <p:tavLst>
                                        <p:tav tm="0">
                                          <p:val>
                                            <p:fltVal val="0"/>
                                          </p:val>
                                        </p:tav>
                                        <p:tav tm="100000">
                                          <p:val>
                                            <p:strVal val="#ppt_w"/>
                                          </p:val>
                                        </p:tav>
                                      </p:tavLst>
                                    </p:anim>
                                    <p:anim calcmode="lin" valueType="num">
                                      <p:cBhvr>
                                        <p:cTn id="36" dur="500" fill="hold"/>
                                        <p:tgtEl>
                                          <p:spTgt spid="5125"/>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p:cTn id="39" dur="500" fill="hold"/>
                                        <p:tgtEl>
                                          <p:spTgt spid="64"/>
                                        </p:tgtEl>
                                        <p:attrNameLst>
                                          <p:attrName>ppt_w</p:attrName>
                                        </p:attrNameLst>
                                      </p:cBhvr>
                                      <p:tavLst>
                                        <p:tav tm="0">
                                          <p:val>
                                            <p:fltVal val="0"/>
                                          </p:val>
                                        </p:tav>
                                        <p:tav tm="100000">
                                          <p:val>
                                            <p:strVal val="#ppt_w"/>
                                          </p:val>
                                        </p:tav>
                                      </p:tavLst>
                                    </p:anim>
                                    <p:anim calcmode="lin" valueType="num">
                                      <p:cBhvr>
                                        <p:cTn id="40" dur="500" fill="hold"/>
                                        <p:tgtEl>
                                          <p:spTgt spid="6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p:cTn id="44" dur="500"/>
                                        <p:tgtEl>
                                          <p:spTgt spid="5125"/>
                                        </p:tgtEl>
                                        <p:attrNameLst>
                                          <p:attrName>ppt_w</p:attrName>
                                        </p:attrNameLst>
                                      </p:cBhvr>
                                      <p:tavLst>
                                        <p:tav tm="0">
                                          <p:val>
                                            <p:strVal val="ppt_w"/>
                                          </p:val>
                                        </p:tav>
                                        <p:tav tm="100000">
                                          <p:val>
                                            <p:fltVal val="0"/>
                                          </p:val>
                                        </p:tav>
                                      </p:tavLst>
                                    </p:anim>
                                    <p:anim calcmode="lin" valueType="num">
                                      <p:cBhvr>
                                        <p:cTn id="45" dur="500"/>
                                        <p:tgtEl>
                                          <p:spTgt spid="5125"/>
                                        </p:tgtEl>
                                        <p:attrNameLst>
                                          <p:attrName>ppt_h</p:attrName>
                                        </p:attrNameLst>
                                      </p:cBhvr>
                                      <p:tavLst>
                                        <p:tav tm="0">
                                          <p:val>
                                            <p:strVal val="ppt_h"/>
                                          </p:val>
                                        </p:tav>
                                        <p:tav tm="100000">
                                          <p:val>
                                            <p:fltVal val="0"/>
                                          </p:val>
                                        </p:tav>
                                      </p:tavLst>
                                    </p:anim>
                                    <p:set>
                                      <p:cBhvr>
                                        <p:cTn id="46" dur="1" fill="hold">
                                          <p:stCondLst>
                                            <p:cond delay="499"/>
                                          </p:stCondLst>
                                        </p:cTn>
                                        <p:tgtEl>
                                          <p:spTgt spid="5125"/>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500"/>
                                        <p:tgtEl>
                                          <p:spTgt spid="64"/>
                                        </p:tgtEl>
                                        <p:attrNameLst>
                                          <p:attrName>ppt_w</p:attrName>
                                        </p:attrNameLst>
                                      </p:cBhvr>
                                      <p:tavLst>
                                        <p:tav tm="0">
                                          <p:val>
                                            <p:strVal val="ppt_w"/>
                                          </p:val>
                                        </p:tav>
                                        <p:tav tm="100000">
                                          <p:val>
                                            <p:fltVal val="0"/>
                                          </p:val>
                                        </p:tav>
                                      </p:tavLst>
                                    </p:anim>
                                    <p:anim calcmode="lin" valueType="num">
                                      <p:cBhvr>
                                        <p:cTn id="49" dur="500"/>
                                        <p:tgtEl>
                                          <p:spTgt spid="64"/>
                                        </p:tgtEl>
                                        <p:attrNameLst>
                                          <p:attrName>ppt_h</p:attrName>
                                        </p:attrNameLst>
                                      </p:cBhvr>
                                      <p:tavLst>
                                        <p:tav tm="0">
                                          <p:val>
                                            <p:strVal val="ppt_h"/>
                                          </p:val>
                                        </p:tav>
                                        <p:tav tm="100000">
                                          <p:val>
                                            <p:fltVal val="0"/>
                                          </p:val>
                                        </p:tav>
                                      </p:tavLst>
                                    </p:anim>
                                    <p:set>
                                      <p:cBhvr>
                                        <p:cTn id="50" dur="1" fill="hold">
                                          <p:stCondLst>
                                            <p:cond delay="499"/>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5126"/>
                                        </p:tgtEl>
                                        <p:attrNameLst>
                                          <p:attrName>style.visibility</p:attrName>
                                        </p:attrNameLst>
                                      </p:cBhvr>
                                      <p:to>
                                        <p:strVal val="visible"/>
                                      </p:to>
                                    </p:set>
                                    <p:anim calcmode="lin" valueType="num">
                                      <p:cBhvr>
                                        <p:cTn id="55" dur="500" fill="hold"/>
                                        <p:tgtEl>
                                          <p:spTgt spid="5126"/>
                                        </p:tgtEl>
                                        <p:attrNameLst>
                                          <p:attrName>ppt_w</p:attrName>
                                        </p:attrNameLst>
                                      </p:cBhvr>
                                      <p:tavLst>
                                        <p:tav tm="0">
                                          <p:val>
                                            <p:fltVal val="0"/>
                                          </p:val>
                                        </p:tav>
                                        <p:tav tm="100000">
                                          <p:val>
                                            <p:strVal val="#ppt_w"/>
                                          </p:val>
                                        </p:tav>
                                      </p:tavLst>
                                    </p:anim>
                                    <p:anim calcmode="lin" valueType="num">
                                      <p:cBhvr>
                                        <p:cTn id="56" dur="500" fill="hold"/>
                                        <p:tgtEl>
                                          <p:spTgt spid="5126"/>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p:cTn id="59" dur="500" fill="hold"/>
                                        <p:tgtEl>
                                          <p:spTgt spid="65"/>
                                        </p:tgtEl>
                                        <p:attrNameLst>
                                          <p:attrName>ppt_w</p:attrName>
                                        </p:attrNameLst>
                                      </p:cBhvr>
                                      <p:tavLst>
                                        <p:tav tm="0">
                                          <p:val>
                                            <p:fltVal val="0"/>
                                          </p:val>
                                        </p:tav>
                                        <p:tav tm="100000">
                                          <p:val>
                                            <p:strVal val="#ppt_w"/>
                                          </p:val>
                                        </p:tav>
                                      </p:tavLst>
                                    </p:anim>
                                    <p:anim calcmode="lin" valueType="num">
                                      <p:cBhvr>
                                        <p:cTn id="60" dur="500" fill="hold"/>
                                        <p:tgtEl>
                                          <p:spTgt spid="65"/>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xit" presetSubtype="32" fill="hold" nodeType="clickEffect">
                                  <p:stCondLst>
                                    <p:cond delay="0"/>
                                  </p:stCondLst>
                                  <p:childTnLst>
                                    <p:anim calcmode="lin" valueType="num">
                                      <p:cBhvr>
                                        <p:cTn id="64" dur="500"/>
                                        <p:tgtEl>
                                          <p:spTgt spid="5126"/>
                                        </p:tgtEl>
                                        <p:attrNameLst>
                                          <p:attrName>ppt_w</p:attrName>
                                        </p:attrNameLst>
                                      </p:cBhvr>
                                      <p:tavLst>
                                        <p:tav tm="0">
                                          <p:val>
                                            <p:strVal val="ppt_w"/>
                                          </p:val>
                                        </p:tav>
                                        <p:tav tm="100000">
                                          <p:val>
                                            <p:fltVal val="0"/>
                                          </p:val>
                                        </p:tav>
                                      </p:tavLst>
                                    </p:anim>
                                    <p:anim calcmode="lin" valueType="num">
                                      <p:cBhvr>
                                        <p:cTn id="65" dur="500"/>
                                        <p:tgtEl>
                                          <p:spTgt spid="5126"/>
                                        </p:tgtEl>
                                        <p:attrNameLst>
                                          <p:attrName>ppt_h</p:attrName>
                                        </p:attrNameLst>
                                      </p:cBhvr>
                                      <p:tavLst>
                                        <p:tav tm="0">
                                          <p:val>
                                            <p:strVal val="ppt_h"/>
                                          </p:val>
                                        </p:tav>
                                        <p:tav tm="100000">
                                          <p:val>
                                            <p:fltVal val="0"/>
                                          </p:val>
                                        </p:tav>
                                      </p:tavLst>
                                    </p:anim>
                                    <p:set>
                                      <p:cBhvr>
                                        <p:cTn id="66" dur="1" fill="hold">
                                          <p:stCondLst>
                                            <p:cond delay="499"/>
                                          </p:stCondLst>
                                        </p:cTn>
                                        <p:tgtEl>
                                          <p:spTgt spid="5126"/>
                                        </p:tgtEl>
                                        <p:attrNameLst>
                                          <p:attrName>style.visibility</p:attrName>
                                        </p:attrNameLst>
                                      </p:cBhvr>
                                      <p:to>
                                        <p:strVal val="hidden"/>
                                      </p:to>
                                    </p:set>
                                  </p:childTnLst>
                                </p:cTn>
                              </p:par>
                              <p:par>
                                <p:cTn id="67" presetID="23" presetClass="exit" presetSubtype="32" fill="hold" grpId="1" nodeType="withEffect">
                                  <p:stCondLst>
                                    <p:cond delay="0"/>
                                  </p:stCondLst>
                                  <p:childTnLst>
                                    <p:anim calcmode="lin" valueType="num">
                                      <p:cBhvr>
                                        <p:cTn id="68" dur="500"/>
                                        <p:tgtEl>
                                          <p:spTgt spid="65"/>
                                        </p:tgtEl>
                                        <p:attrNameLst>
                                          <p:attrName>ppt_w</p:attrName>
                                        </p:attrNameLst>
                                      </p:cBhvr>
                                      <p:tavLst>
                                        <p:tav tm="0">
                                          <p:val>
                                            <p:strVal val="ppt_w"/>
                                          </p:val>
                                        </p:tav>
                                        <p:tav tm="100000">
                                          <p:val>
                                            <p:fltVal val="0"/>
                                          </p:val>
                                        </p:tav>
                                      </p:tavLst>
                                    </p:anim>
                                    <p:anim calcmode="lin" valueType="num">
                                      <p:cBhvr>
                                        <p:cTn id="69" dur="500"/>
                                        <p:tgtEl>
                                          <p:spTgt spid="65"/>
                                        </p:tgtEl>
                                        <p:attrNameLst>
                                          <p:attrName>ppt_h</p:attrName>
                                        </p:attrNameLst>
                                      </p:cBhvr>
                                      <p:tavLst>
                                        <p:tav tm="0">
                                          <p:val>
                                            <p:strVal val="ppt_h"/>
                                          </p:val>
                                        </p:tav>
                                        <p:tav tm="100000">
                                          <p:val>
                                            <p:fltVal val="0"/>
                                          </p:val>
                                        </p:tav>
                                      </p:tavLst>
                                    </p:anim>
                                    <p:set>
                                      <p:cBhvr>
                                        <p:cTn id="70" dur="1" fill="hold">
                                          <p:stCondLst>
                                            <p:cond delay="499"/>
                                          </p:stCondLst>
                                        </p:cTn>
                                        <p:tgtEl>
                                          <p:spTgt spid="6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5127"/>
                                        </p:tgtEl>
                                        <p:attrNameLst>
                                          <p:attrName>style.visibility</p:attrName>
                                        </p:attrNameLst>
                                      </p:cBhvr>
                                      <p:to>
                                        <p:strVal val="visible"/>
                                      </p:to>
                                    </p:set>
                                    <p:anim calcmode="lin" valueType="num">
                                      <p:cBhvr>
                                        <p:cTn id="75" dur="500" fill="hold"/>
                                        <p:tgtEl>
                                          <p:spTgt spid="5127"/>
                                        </p:tgtEl>
                                        <p:attrNameLst>
                                          <p:attrName>ppt_w</p:attrName>
                                        </p:attrNameLst>
                                      </p:cBhvr>
                                      <p:tavLst>
                                        <p:tav tm="0">
                                          <p:val>
                                            <p:fltVal val="0"/>
                                          </p:val>
                                        </p:tav>
                                        <p:tav tm="100000">
                                          <p:val>
                                            <p:strVal val="#ppt_w"/>
                                          </p:val>
                                        </p:tav>
                                      </p:tavLst>
                                    </p:anim>
                                    <p:anim calcmode="lin" valueType="num">
                                      <p:cBhvr>
                                        <p:cTn id="76" dur="500" fill="hold"/>
                                        <p:tgtEl>
                                          <p:spTgt spid="5127"/>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 calcmode="lin" valueType="num">
                                      <p:cBhvr>
                                        <p:cTn id="79" dur="500" fill="hold"/>
                                        <p:tgtEl>
                                          <p:spTgt spid="67"/>
                                        </p:tgtEl>
                                        <p:attrNameLst>
                                          <p:attrName>ppt_w</p:attrName>
                                        </p:attrNameLst>
                                      </p:cBhvr>
                                      <p:tavLst>
                                        <p:tav tm="0">
                                          <p:val>
                                            <p:fltVal val="0"/>
                                          </p:val>
                                        </p:tav>
                                        <p:tav tm="100000">
                                          <p:val>
                                            <p:strVal val="#ppt_w"/>
                                          </p:val>
                                        </p:tav>
                                      </p:tavLst>
                                    </p:anim>
                                    <p:anim calcmode="lin" valueType="num">
                                      <p:cBhvr>
                                        <p:cTn id="80" dur="500" fill="hold"/>
                                        <p:tgtEl>
                                          <p:spTgt spid="67"/>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xit" presetSubtype="32" fill="hold" nodeType="clickEffect">
                                  <p:stCondLst>
                                    <p:cond delay="0"/>
                                  </p:stCondLst>
                                  <p:childTnLst>
                                    <p:anim calcmode="lin" valueType="num">
                                      <p:cBhvr>
                                        <p:cTn id="84" dur="500"/>
                                        <p:tgtEl>
                                          <p:spTgt spid="5127"/>
                                        </p:tgtEl>
                                        <p:attrNameLst>
                                          <p:attrName>ppt_w</p:attrName>
                                        </p:attrNameLst>
                                      </p:cBhvr>
                                      <p:tavLst>
                                        <p:tav tm="0">
                                          <p:val>
                                            <p:strVal val="ppt_w"/>
                                          </p:val>
                                        </p:tav>
                                        <p:tav tm="100000">
                                          <p:val>
                                            <p:fltVal val="0"/>
                                          </p:val>
                                        </p:tav>
                                      </p:tavLst>
                                    </p:anim>
                                    <p:anim calcmode="lin" valueType="num">
                                      <p:cBhvr>
                                        <p:cTn id="85" dur="500"/>
                                        <p:tgtEl>
                                          <p:spTgt spid="5127"/>
                                        </p:tgtEl>
                                        <p:attrNameLst>
                                          <p:attrName>ppt_h</p:attrName>
                                        </p:attrNameLst>
                                      </p:cBhvr>
                                      <p:tavLst>
                                        <p:tav tm="0">
                                          <p:val>
                                            <p:strVal val="ppt_h"/>
                                          </p:val>
                                        </p:tav>
                                        <p:tav tm="100000">
                                          <p:val>
                                            <p:fltVal val="0"/>
                                          </p:val>
                                        </p:tav>
                                      </p:tavLst>
                                    </p:anim>
                                    <p:set>
                                      <p:cBhvr>
                                        <p:cTn id="86" dur="1" fill="hold">
                                          <p:stCondLst>
                                            <p:cond delay="499"/>
                                          </p:stCondLst>
                                        </p:cTn>
                                        <p:tgtEl>
                                          <p:spTgt spid="5127"/>
                                        </p:tgtEl>
                                        <p:attrNameLst>
                                          <p:attrName>style.visibility</p:attrName>
                                        </p:attrNameLst>
                                      </p:cBhvr>
                                      <p:to>
                                        <p:strVal val="hidden"/>
                                      </p:to>
                                    </p:set>
                                  </p:childTnLst>
                                </p:cTn>
                              </p:par>
                              <p:par>
                                <p:cTn id="87" presetID="23" presetClass="exit" presetSubtype="32" fill="hold" grpId="1" nodeType="withEffect">
                                  <p:stCondLst>
                                    <p:cond delay="0"/>
                                  </p:stCondLst>
                                  <p:childTnLst>
                                    <p:anim calcmode="lin" valueType="num">
                                      <p:cBhvr>
                                        <p:cTn id="88" dur="500"/>
                                        <p:tgtEl>
                                          <p:spTgt spid="67"/>
                                        </p:tgtEl>
                                        <p:attrNameLst>
                                          <p:attrName>ppt_w</p:attrName>
                                        </p:attrNameLst>
                                      </p:cBhvr>
                                      <p:tavLst>
                                        <p:tav tm="0">
                                          <p:val>
                                            <p:strVal val="ppt_w"/>
                                          </p:val>
                                        </p:tav>
                                        <p:tav tm="100000">
                                          <p:val>
                                            <p:fltVal val="0"/>
                                          </p:val>
                                        </p:tav>
                                      </p:tavLst>
                                    </p:anim>
                                    <p:anim calcmode="lin" valueType="num">
                                      <p:cBhvr>
                                        <p:cTn id="89" dur="500"/>
                                        <p:tgtEl>
                                          <p:spTgt spid="67"/>
                                        </p:tgtEl>
                                        <p:attrNameLst>
                                          <p:attrName>ppt_h</p:attrName>
                                        </p:attrNameLst>
                                      </p:cBhvr>
                                      <p:tavLst>
                                        <p:tav tm="0">
                                          <p:val>
                                            <p:strVal val="ppt_h"/>
                                          </p:val>
                                        </p:tav>
                                        <p:tav tm="100000">
                                          <p:val>
                                            <p:fltVal val="0"/>
                                          </p:val>
                                        </p:tav>
                                      </p:tavLst>
                                    </p:anim>
                                    <p:set>
                                      <p:cBhvr>
                                        <p:cTn id="90" dur="1" fill="hold">
                                          <p:stCondLst>
                                            <p:cond delay="499"/>
                                          </p:stCondLst>
                                        </p:cTn>
                                        <p:tgtEl>
                                          <p:spTgt spid="6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128"/>
                                        </p:tgtEl>
                                        <p:attrNameLst>
                                          <p:attrName>style.visibility</p:attrName>
                                        </p:attrNameLst>
                                      </p:cBhvr>
                                      <p:to>
                                        <p:strVal val="visible"/>
                                      </p:to>
                                    </p:set>
                                    <p:anim calcmode="lin" valueType="num">
                                      <p:cBhvr>
                                        <p:cTn id="95" dur="500" fill="hold"/>
                                        <p:tgtEl>
                                          <p:spTgt spid="5128"/>
                                        </p:tgtEl>
                                        <p:attrNameLst>
                                          <p:attrName>ppt_w</p:attrName>
                                        </p:attrNameLst>
                                      </p:cBhvr>
                                      <p:tavLst>
                                        <p:tav tm="0">
                                          <p:val>
                                            <p:fltVal val="0"/>
                                          </p:val>
                                        </p:tav>
                                        <p:tav tm="100000">
                                          <p:val>
                                            <p:strVal val="#ppt_w"/>
                                          </p:val>
                                        </p:tav>
                                      </p:tavLst>
                                    </p:anim>
                                    <p:anim calcmode="lin" valueType="num">
                                      <p:cBhvr>
                                        <p:cTn id="96" dur="500" fill="hold"/>
                                        <p:tgtEl>
                                          <p:spTgt spid="5128"/>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p:cTn id="99" dur="500" fill="hold"/>
                                        <p:tgtEl>
                                          <p:spTgt spid="68"/>
                                        </p:tgtEl>
                                        <p:attrNameLst>
                                          <p:attrName>ppt_w</p:attrName>
                                        </p:attrNameLst>
                                      </p:cBhvr>
                                      <p:tavLst>
                                        <p:tav tm="0">
                                          <p:val>
                                            <p:fltVal val="0"/>
                                          </p:val>
                                        </p:tav>
                                        <p:tav tm="100000">
                                          <p:val>
                                            <p:strVal val="#ppt_w"/>
                                          </p:val>
                                        </p:tav>
                                      </p:tavLst>
                                    </p:anim>
                                    <p:anim calcmode="lin" valueType="num">
                                      <p:cBhvr>
                                        <p:cTn id="100" dur="500" fill="hold"/>
                                        <p:tgtEl>
                                          <p:spTgt spid="68"/>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p:cTn id="103" dur="500" fill="hold"/>
                                        <p:tgtEl>
                                          <p:spTgt spid="69"/>
                                        </p:tgtEl>
                                        <p:attrNameLst>
                                          <p:attrName>ppt_w</p:attrName>
                                        </p:attrNameLst>
                                      </p:cBhvr>
                                      <p:tavLst>
                                        <p:tav tm="0">
                                          <p:val>
                                            <p:fltVal val="0"/>
                                          </p:val>
                                        </p:tav>
                                        <p:tav tm="100000">
                                          <p:val>
                                            <p:strVal val="#ppt_w"/>
                                          </p:val>
                                        </p:tav>
                                      </p:tavLst>
                                    </p:anim>
                                    <p:anim calcmode="lin" valueType="num">
                                      <p:cBhvr>
                                        <p:cTn id="104" dur="500" fill="hold"/>
                                        <p:tgtEl>
                                          <p:spTgt spid="69"/>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500" fill="hold"/>
                                        <p:tgtEl>
                                          <p:spTgt spid="71"/>
                                        </p:tgtEl>
                                        <p:attrNameLst>
                                          <p:attrName>ppt_w</p:attrName>
                                        </p:attrNameLst>
                                      </p:cBhvr>
                                      <p:tavLst>
                                        <p:tav tm="0">
                                          <p:val>
                                            <p:fltVal val="0"/>
                                          </p:val>
                                        </p:tav>
                                        <p:tav tm="100000">
                                          <p:val>
                                            <p:strVal val="#ppt_w"/>
                                          </p:val>
                                        </p:tav>
                                      </p:tavLst>
                                    </p:anim>
                                    <p:anim calcmode="lin" valueType="num">
                                      <p:cBhvr>
                                        <p:cTn id="108" dur="5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xit" presetSubtype="32" fill="hold" nodeType="clickEffect">
                                  <p:stCondLst>
                                    <p:cond delay="0"/>
                                  </p:stCondLst>
                                  <p:childTnLst>
                                    <p:anim calcmode="lin" valueType="num">
                                      <p:cBhvr>
                                        <p:cTn id="112" dur="500"/>
                                        <p:tgtEl>
                                          <p:spTgt spid="5128"/>
                                        </p:tgtEl>
                                        <p:attrNameLst>
                                          <p:attrName>ppt_w</p:attrName>
                                        </p:attrNameLst>
                                      </p:cBhvr>
                                      <p:tavLst>
                                        <p:tav tm="0">
                                          <p:val>
                                            <p:strVal val="ppt_w"/>
                                          </p:val>
                                        </p:tav>
                                        <p:tav tm="100000">
                                          <p:val>
                                            <p:fltVal val="0"/>
                                          </p:val>
                                        </p:tav>
                                      </p:tavLst>
                                    </p:anim>
                                    <p:anim calcmode="lin" valueType="num">
                                      <p:cBhvr>
                                        <p:cTn id="113" dur="500"/>
                                        <p:tgtEl>
                                          <p:spTgt spid="5128"/>
                                        </p:tgtEl>
                                        <p:attrNameLst>
                                          <p:attrName>ppt_h</p:attrName>
                                        </p:attrNameLst>
                                      </p:cBhvr>
                                      <p:tavLst>
                                        <p:tav tm="0">
                                          <p:val>
                                            <p:strVal val="ppt_h"/>
                                          </p:val>
                                        </p:tav>
                                        <p:tav tm="100000">
                                          <p:val>
                                            <p:fltVal val="0"/>
                                          </p:val>
                                        </p:tav>
                                      </p:tavLst>
                                    </p:anim>
                                    <p:set>
                                      <p:cBhvr>
                                        <p:cTn id="114" dur="1" fill="hold">
                                          <p:stCondLst>
                                            <p:cond delay="499"/>
                                          </p:stCondLst>
                                        </p:cTn>
                                        <p:tgtEl>
                                          <p:spTgt spid="5128"/>
                                        </p:tgtEl>
                                        <p:attrNameLst>
                                          <p:attrName>style.visibility</p:attrName>
                                        </p:attrNameLst>
                                      </p:cBhvr>
                                      <p:to>
                                        <p:strVal val="hidden"/>
                                      </p:to>
                                    </p:set>
                                  </p:childTnLst>
                                </p:cTn>
                              </p:par>
                              <p:par>
                                <p:cTn id="115" presetID="23" presetClass="exit" presetSubtype="32" fill="hold" grpId="1" nodeType="withEffect">
                                  <p:stCondLst>
                                    <p:cond delay="0"/>
                                  </p:stCondLst>
                                  <p:childTnLst>
                                    <p:anim calcmode="lin" valueType="num">
                                      <p:cBhvr>
                                        <p:cTn id="116" dur="500"/>
                                        <p:tgtEl>
                                          <p:spTgt spid="68"/>
                                        </p:tgtEl>
                                        <p:attrNameLst>
                                          <p:attrName>ppt_w</p:attrName>
                                        </p:attrNameLst>
                                      </p:cBhvr>
                                      <p:tavLst>
                                        <p:tav tm="0">
                                          <p:val>
                                            <p:strVal val="ppt_w"/>
                                          </p:val>
                                        </p:tav>
                                        <p:tav tm="100000">
                                          <p:val>
                                            <p:fltVal val="0"/>
                                          </p:val>
                                        </p:tav>
                                      </p:tavLst>
                                    </p:anim>
                                    <p:anim calcmode="lin" valueType="num">
                                      <p:cBhvr>
                                        <p:cTn id="117" dur="500"/>
                                        <p:tgtEl>
                                          <p:spTgt spid="68"/>
                                        </p:tgtEl>
                                        <p:attrNameLst>
                                          <p:attrName>ppt_h</p:attrName>
                                        </p:attrNameLst>
                                      </p:cBhvr>
                                      <p:tavLst>
                                        <p:tav tm="0">
                                          <p:val>
                                            <p:strVal val="ppt_h"/>
                                          </p:val>
                                        </p:tav>
                                        <p:tav tm="100000">
                                          <p:val>
                                            <p:fltVal val="0"/>
                                          </p:val>
                                        </p:tav>
                                      </p:tavLst>
                                    </p:anim>
                                    <p:set>
                                      <p:cBhvr>
                                        <p:cTn id="118" dur="1" fill="hold">
                                          <p:stCondLst>
                                            <p:cond delay="499"/>
                                          </p:stCondLst>
                                        </p:cTn>
                                        <p:tgtEl>
                                          <p:spTgt spid="68"/>
                                        </p:tgtEl>
                                        <p:attrNameLst>
                                          <p:attrName>style.visibility</p:attrName>
                                        </p:attrNameLst>
                                      </p:cBhvr>
                                      <p:to>
                                        <p:strVal val="hidden"/>
                                      </p:to>
                                    </p:set>
                                  </p:childTnLst>
                                </p:cTn>
                              </p:par>
                              <p:par>
                                <p:cTn id="119" presetID="23" presetClass="exit" presetSubtype="32" fill="hold" grpId="1" nodeType="withEffect">
                                  <p:stCondLst>
                                    <p:cond delay="0"/>
                                  </p:stCondLst>
                                  <p:childTnLst>
                                    <p:anim calcmode="lin" valueType="num">
                                      <p:cBhvr>
                                        <p:cTn id="120" dur="500"/>
                                        <p:tgtEl>
                                          <p:spTgt spid="69"/>
                                        </p:tgtEl>
                                        <p:attrNameLst>
                                          <p:attrName>ppt_w</p:attrName>
                                        </p:attrNameLst>
                                      </p:cBhvr>
                                      <p:tavLst>
                                        <p:tav tm="0">
                                          <p:val>
                                            <p:strVal val="ppt_w"/>
                                          </p:val>
                                        </p:tav>
                                        <p:tav tm="100000">
                                          <p:val>
                                            <p:fltVal val="0"/>
                                          </p:val>
                                        </p:tav>
                                      </p:tavLst>
                                    </p:anim>
                                    <p:anim calcmode="lin" valueType="num">
                                      <p:cBhvr>
                                        <p:cTn id="121" dur="500"/>
                                        <p:tgtEl>
                                          <p:spTgt spid="69"/>
                                        </p:tgtEl>
                                        <p:attrNameLst>
                                          <p:attrName>ppt_h</p:attrName>
                                        </p:attrNameLst>
                                      </p:cBhvr>
                                      <p:tavLst>
                                        <p:tav tm="0">
                                          <p:val>
                                            <p:strVal val="ppt_h"/>
                                          </p:val>
                                        </p:tav>
                                        <p:tav tm="100000">
                                          <p:val>
                                            <p:fltVal val="0"/>
                                          </p:val>
                                        </p:tav>
                                      </p:tavLst>
                                    </p:anim>
                                    <p:set>
                                      <p:cBhvr>
                                        <p:cTn id="122" dur="1" fill="hold">
                                          <p:stCondLst>
                                            <p:cond delay="499"/>
                                          </p:stCondLst>
                                        </p:cTn>
                                        <p:tgtEl>
                                          <p:spTgt spid="69"/>
                                        </p:tgtEl>
                                        <p:attrNameLst>
                                          <p:attrName>style.visibility</p:attrName>
                                        </p:attrNameLst>
                                      </p:cBhvr>
                                      <p:to>
                                        <p:strVal val="hidden"/>
                                      </p:to>
                                    </p:set>
                                  </p:childTnLst>
                                </p:cTn>
                              </p:par>
                              <p:par>
                                <p:cTn id="123" presetID="23" presetClass="exit" presetSubtype="32" fill="hold" grpId="1" nodeType="withEffect">
                                  <p:stCondLst>
                                    <p:cond delay="0"/>
                                  </p:stCondLst>
                                  <p:childTnLst>
                                    <p:anim calcmode="lin" valueType="num">
                                      <p:cBhvr>
                                        <p:cTn id="124" dur="500"/>
                                        <p:tgtEl>
                                          <p:spTgt spid="71"/>
                                        </p:tgtEl>
                                        <p:attrNameLst>
                                          <p:attrName>ppt_w</p:attrName>
                                        </p:attrNameLst>
                                      </p:cBhvr>
                                      <p:tavLst>
                                        <p:tav tm="0">
                                          <p:val>
                                            <p:strVal val="ppt_w"/>
                                          </p:val>
                                        </p:tav>
                                        <p:tav tm="100000">
                                          <p:val>
                                            <p:fltVal val="0"/>
                                          </p:val>
                                        </p:tav>
                                      </p:tavLst>
                                    </p:anim>
                                    <p:anim calcmode="lin" valueType="num">
                                      <p:cBhvr>
                                        <p:cTn id="125" dur="500"/>
                                        <p:tgtEl>
                                          <p:spTgt spid="71"/>
                                        </p:tgtEl>
                                        <p:attrNameLst>
                                          <p:attrName>ppt_h</p:attrName>
                                        </p:attrNameLst>
                                      </p:cBhvr>
                                      <p:tavLst>
                                        <p:tav tm="0">
                                          <p:val>
                                            <p:strVal val="ppt_h"/>
                                          </p:val>
                                        </p:tav>
                                        <p:tav tm="100000">
                                          <p:val>
                                            <p:fltVal val="0"/>
                                          </p:val>
                                        </p:tav>
                                      </p:tavLst>
                                    </p:anim>
                                    <p:set>
                                      <p:cBhvr>
                                        <p:cTn id="126" dur="1" fill="hold">
                                          <p:stCondLst>
                                            <p:cond delay="499"/>
                                          </p:stCondLst>
                                        </p:cTn>
                                        <p:tgtEl>
                                          <p:spTgt spid="71"/>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nodeType="clickEffect">
                                  <p:stCondLst>
                                    <p:cond delay="0"/>
                                  </p:stCondLst>
                                  <p:childTnLst>
                                    <p:set>
                                      <p:cBhvr>
                                        <p:cTn id="130" dur="1" fill="hold">
                                          <p:stCondLst>
                                            <p:cond delay="0"/>
                                          </p:stCondLst>
                                        </p:cTn>
                                        <p:tgtEl>
                                          <p:spTgt spid="5129"/>
                                        </p:tgtEl>
                                        <p:attrNameLst>
                                          <p:attrName>style.visibility</p:attrName>
                                        </p:attrNameLst>
                                      </p:cBhvr>
                                      <p:to>
                                        <p:strVal val="visible"/>
                                      </p:to>
                                    </p:set>
                                    <p:anim calcmode="lin" valueType="num">
                                      <p:cBhvr>
                                        <p:cTn id="131" dur="500" fill="hold"/>
                                        <p:tgtEl>
                                          <p:spTgt spid="5129"/>
                                        </p:tgtEl>
                                        <p:attrNameLst>
                                          <p:attrName>ppt_w</p:attrName>
                                        </p:attrNameLst>
                                      </p:cBhvr>
                                      <p:tavLst>
                                        <p:tav tm="0">
                                          <p:val>
                                            <p:fltVal val="0"/>
                                          </p:val>
                                        </p:tav>
                                        <p:tav tm="100000">
                                          <p:val>
                                            <p:strVal val="#ppt_w"/>
                                          </p:val>
                                        </p:tav>
                                      </p:tavLst>
                                    </p:anim>
                                    <p:anim calcmode="lin" valueType="num">
                                      <p:cBhvr>
                                        <p:cTn id="132" dur="500" fill="hold"/>
                                        <p:tgtEl>
                                          <p:spTgt spid="5129"/>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0"/>
                                  </p:stCondLst>
                                  <p:childTnLst>
                                    <p:set>
                                      <p:cBhvr>
                                        <p:cTn id="134" dur="1" fill="hold">
                                          <p:stCondLst>
                                            <p:cond delay="0"/>
                                          </p:stCondLst>
                                        </p:cTn>
                                        <p:tgtEl>
                                          <p:spTgt spid="72"/>
                                        </p:tgtEl>
                                        <p:attrNameLst>
                                          <p:attrName>style.visibility</p:attrName>
                                        </p:attrNameLst>
                                      </p:cBhvr>
                                      <p:to>
                                        <p:strVal val="visible"/>
                                      </p:to>
                                    </p:set>
                                    <p:anim calcmode="lin" valueType="num">
                                      <p:cBhvr>
                                        <p:cTn id="135" dur="500" fill="hold"/>
                                        <p:tgtEl>
                                          <p:spTgt spid="72"/>
                                        </p:tgtEl>
                                        <p:attrNameLst>
                                          <p:attrName>ppt_w</p:attrName>
                                        </p:attrNameLst>
                                      </p:cBhvr>
                                      <p:tavLst>
                                        <p:tav tm="0">
                                          <p:val>
                                            <p:fltVal val="0"/>
                                          </p:val>
                                        </p:tav>
                                        <p:tav tm="100000">
                                          <p:val>
                                            <p:strVal val="#ppt_w"/>
                                          </p:val>
                                        </p:tav>
                                      </p:tavLst>
                                    </p:anim>
                                    <p:anim calcmode="lin" valueType="num">
                                      <p:cBhvr>
                                        <p:cTn id="136" dur="500" fill="hold"/>
                                        <p:tgtEl>
                                          <p:spTgt spid="72"/>
                                        </p:tgtEl>
                                        <p:attrNameLst>
                                          <p:attrName>ppt_h</p:attrName>
                                        </p:attrNameLst>
                                      </p:cBhvr>
                                      <p:tavLst>
                                        <p:tav tm="0">
                                          <p:val>
                                            <p:fltVal val="0"/>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23" presetClass="exit" presetSubtype="32" fill="hold" nodeType="clickEffect">
                                  <p:stCondLst>
                                    <p:cond delay="0"/>
                                  </p:stCondLst>
                                  <p:childTnLst>
                                    <p:anim calcmode="lin" valueType="num">
                                      <p:cBhvr>
                                        <p:cTn id="140" dur="500"/>
                                        <p:tgtEl>
                                          <p:spTgt spid="5129"/>
                                        </p:tgtEl>
                                        <p:attrNameLst>
                                          <p:attrName>ppt_w</p:attrName>
                                        </p:attrNameLst>
                                      </p:cBhvr>
                                      <p:tavLst>
                                        <p:tav tm="0">
                                          <p:val>
                                            <p:strVal val="ppt_w"/>
                                          </p:val>
                                        </p:tav>
                                        <p:tav tm="100000">
                                          <p:val>
                                            <p:fltVal val="0"/>
                                          </p:val>
                                        </p:tav>
                                      </p:tavLst>
                                    </p:anim>
                                    <p:anim calcmode="lin" valueType="num">
                                      <p:cBhvr>
                                        <p:cTn id="141" dur="500"/>
                                        <p:tgtEl>
                                          <p:spTgt spid="5129"/>
                                        </p:tgtEl>
                                        <p:attrNameLst>
                                          <p:attrName>ppt_h</p:attrName>
                                        </p:attrNameLst>
                                      </p:cBhvr>
                                      <p:tavLst>
                                        <p:tav tm="0">
                                          <p:val>
                                            <p:strVal val="ppt_h"/>
                                          </p:val>
                                        </p:tav>
                                        <p:tav tm="100000">
                                          <p:val>
                                            <p:fltVal val="0"/>
                                          </p:val>
                                        </p:tav>
                                      </p:tavLst>
                                    </p:anim>
                                    <p:set>
                                      <p:cBhvr>
                                        <p:cTn id="142" dur="1" fill="hold">
                                          <p:stCondLst>
                                            <p:cond delay="499"/>
                                          </p:stCondLst>
                                        </p:cTn>
                                        <p:tgtEl>
                                          <p:spTgt spid="5129"/>
                                        </p:tgtEl>
                                        <p:attrNameLst>
                                          <p:attrName>style.visibility</p:attrName>
                                        </p:attrNameLst>
                                      </p:cBhvr>
                                      <p:to>
                                        <p:strVal val="hidden"/>
                                      </p:to>
                                    </p:set>
                                  </p:childTnLst>
                                </p:cTn>
                              </p:par>
                              <p:par>
                                <p:cTn id="143" presetID="23" presetClass="exit" presetSubtype="32" fill="hold" grpId="1" nodeType="withEffect">
                                  <p:stCondLst>
                                    <p:cond delay="0"/>
                                  </p:stCondLst>
                                  <p:childTnLst>
                                    <p:anim calcmode="lin" valueType="num">
                                      <p:cBhvr>
                                        <p:cTn id="144" dur="500"/>
                                        <p:tgtEl>
                                          <p:spTgt spid="72"/>
                                        </p:tgtEl>
                                        <p:attrNameLst>
                                          <p:attrName>ppt_w</p:attrName>
                                        </p:attrNameLst>
                                      </p:cBhvr>
                                      <p:tavLst>
                                        <p:tav tm="0">
                                          <p:val>
                                            <p:strVal val="ppt_w"/>
                                          </p:val>
                                        </p:tav>
                                        <p:tav tm="100000">
                                          <p:val>
                                            <p:fltVal val="0"/>
                                          </p:val>
                                        </p:tav>
                                      </p:tavLst>
                                    </p:anim>
                                    <p:anim calcmode="lin" valueType="num">
                                      <p:cBhvr>
                                        <p:cTn id="145" dur="500"/>
                                        <p:tgtEl>
                                          <p:spTgt spid="72"/>
                                        </p:tgtEl>
                                        <p:attrNameLst>
                                          <p:attrName>ppt_h</p:attrName>
                                        </p:attrNameLst>
                                      </p:cBhvr>
                                      <p:tavLst>
                                        <p:tav tm="0">
                                          <p:val>
                                            <p:strVal val="ppt_h"/>
                                          </p:val>
                                        </p:tav>
                                        <p:tav tm="100000">
                                          <p:val>
                                            <p:fltVal val="0"/>
                                          </p:val>
                                        </p:tav>
                                      </p:tavLst>
                                    </p:anim>
                                    <p:set>
                                      <p:cBhvr>
                                        <p:cTn id="146" dur="1" fill="hold">
                                          <p:stCondLst>
                                            <p:cond delay="499"/>
                                          </p:stCondLst>
                                        </p:cTn>
                                        <p:tgtEl>
                                          <p:spTgt spid="7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5130"/>
                                        </p:tgtEl>
                                        <p:attrNameLst>
                                          <p:attrName>style.visibility</p:attrName>
                                        </p:attrNameLst>
                                      </p:cBhvr>
                                      <p:to>
                                        <p:strVal val="visible"/>
                                      </p:to>
                                    </p:set>
                                    <p:anim calcmode="lin" valueType="num">
                                      <p:cBhvr>
                                        <p:cTn id="151" dur="500" fill="hold"/>
                                        <p:tgtEl>
                                          <p:spTgt spid="5130"/>
                                        </p:tgtEl>
                                        <p:attrNameLst>
                                          <p:attrName>ppt_w</p:attrName>
                                        </p:attrNameLst>
                                      </p:cBhvr>
                                      <p:tavLst>
                                        <p:tav tm="0">
                                          <p:val>
                                            <p:fltVal val="0"/>
                                          </p:val>
                                        </p:tav>
                                        <p:tav tm="100000">
                                          <p:val>
                                            <p:strVal val="#ppt_w"/>
                                          </p:val>
                                        </p:tav>
                                      </p:tavLst>
                                    </p:anim>
                                    <p:anim calcmode="lin" valueType="num">
                                      <p:cBhvr>
                                        <p:cTn id="152" dur="500" fill="hold"/>
                                        <p:tgtEl>
                                          <p:spTgt spid="5130"/>
                                        </p:tgtEl>
                                        <p:attrNameLst>
                                          <p:attrName>ppt_h</p:attrName>
                                        </p:attrNameLst>
                                      </p:cBhvr>
                                      <p:tavLst>
                                        <p:tav tm="0">
                                          <p:val>
                                            <p:fltVal val="0"/>
                                          </p:val>
                                        </p:tav>
                                        <p:tav tm="100000">
                                          <p:val>
                                            <p:strVal val="#ppt_h"/>
                                          </p:val>
                                        </p:tav>
                                      </p:tavLst>
                                    </p:anim>
                                  </p:childTnLst>
                                </p:cTn>
                              </p:par>
                              <p:par>
                                <p:cTn id="153" presetID="23" presetClass="entr" presetSubtype="16" fill="hold" grpId="0" nodeType="withEffect">
                                  <p:stCondLst>
                                    <p:cond delay="0"/>
                                  </p:stCondLst>
                                  <p:childTnLst>
                                    <p:set>
                                      <p:cBhvr>
                                        <p:cTn id="154" dur="1" fill="hold">
                                          <p:stCondLst>
                                            <p:cond delay="0"/>
                                          </p:stCondLst>
                                        </p:cTn>
                                        <p:tgtEl>
                                          <p:spTgt spid="73"/>
                                        </p:tgtEl>
                                        <p:attrNameLst>
                                          <p:attrName>style.visibility</p:attrName>
                                        </p:attrNameLst>
                                      </p:cBhvr>
                                      <p:to>
                                        <p:strVal val="visible"/>
                                      </p:to>
                                    </p:set>
                                    <p:anim calcmode="lin" valueType="num">
                                      <p:cBhvr>
                                        <p:cTn id="155" dur="500" fill="hold"/>
                                        <p:tgtEl>
                                          <p:spTgt spid="73"/>
                                        </p:tgtEl>
                                        <p:attrNameLst>
                                          <p:attrName>ppt_w</p:attrName>
                                        </p:attrNameLst>
                                      </p:cBhvr>
                                      <p:tavLst>
                                        <p:tav tm="0">
                                          <p:val>
                                            <p:fltVal val="0"/>
                                          </p:val>
                                        </p:tav>
                                        <p:tav tm="100000">
                                          <p:val>
                                            <p:strVal val="#ppt_w"/>
                                          </p:val>
                                        </p:tav>
                                      </p:tavLst>
                                    </p:anim>
                                    <p:anim calcmode="lin" valueType="num">
                                      <p:cBhvr>
                                        <p:cTn id="156" dur="500" fill="hold"/>
                                        <p:tgtEl>
                                          <p:spTgt spid="73"/>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xit" presetSubtype="32" fill="hold" nodeType="clickEffect">
                                  <p:stCondLst>
                                    <p:cond delay="0"/>
                                  </p:stCondLst>
                                  <p:childTnLst>
                                    <p:anim calcmode="lin" valueType="num">
                                      <p:cBhvr>
                                        <p:cTn id="160" dur="500"/>
                                        <p:tgtEl>
                                          <p:spTgt spid="5130"/>
                                        </p:tgtEl>
                                        <p:attrNameLst>
                                          <p:attrName>ppt_w</p:attrName>
                                        </p:attrNameLst>
                                      </p:cBhvr>
                                      <p:tavLst>
                                        <p:tav tm="0">
                                          <p:val>
                                            <p:strVal val="ppt_w"/>
                                          </p:val>
                                        </p:tav>
                                        <p:tav tm="100000">
                                          <p:val>
                                            <p:fltVal val="0"/>
                                          </p:val>
                                        </p:tav>
                                      </p:tavLst>
                                    </p:anim>
                                    <p:anim calcmode="lin" valueType="num">
                                      <p:cBhvr>
                                        <p:cTn id="161" dur="500"/>
                                        <p:tgtEl>
                                          <p:spTgt spid="5130"/>
                                        </p:tgtEl>
                                        <p:attrNameLst>
                                          <p:attrName>ppt_h</p:attrName>
                                        </p:attrNameLst>
                                      </p:cBhvr>
                                      <p:tavLst>
                                        <p:tav tm="0">
                                          <p:val>
                                            <p:strVal val="ppt_h"/>
                                          </p:val>
                                        </p:tav>
                                        <p:tav tm="100000">
                                          <p:val>
                                            <p:fltVal val="0"/>
                                          </p:val>
                                        </p:tav>
                                      </p:tavLst>
                                    </p:anim>
                                    <p:set>
                                      <p:cBhvr>
                                        <p:cTn id="162" dur="1" fill="hold">
                                          <p:stCondLst>
                                            <p:cond delay="499"/>
                                          </p:stCondLst>
                                        </p:cTn>
                                        <p:tgtEl>
                                          <p:spTgt spid="5130"/>
                                        </p:tgtEl>
                                        <p:attrNameLst>
                                          <p:attrName>style.visibility</p:attrName>
                                        </p:attrNameLst>
                                      </p:cBhvr>
                                      <p:to>
                                        <p:strVal val="hidden"/>
                                      </p:to>
                                    </p:set>
                                  </p:childTnLst>
                                </p:cTn>
                              </p:par>
                              <p:par>
                                <p:cTn id="163" presetID="23" presetClass="exit" presetSubtype="32" fill="hold" grpId="1" nodeType="withEffect">
                                  <p:stCondLst>
                                    <p:cond delay="0"/>
                                  </p:stCondLst>
                                  <p:childTnLst>
                                    <p:anim calcmode="lin" valueType="num">
                                      <p:cBhvr>
                                        <p:cTn id="164" dur="500"/>
                                        <p:tgtEl>
                                          <p:spTgt spid="73"/>
                                        </p:tgtEl>
                                        <p:attrNameLst>
                                          <p:attrName>ppt_w</p:attrName>
                                        </p:attrNameLst>
                                      </p:cBhvr>
                                      <p:tavLst>
                                        <p:tav tm="0">
                                          <p:val>
                                            <p:strVal val="ppt_w"/>
                                          </p:val>
                                        </p:tav>
                                        <p:tav tm="100000">
                                          <p:val>
                                            <p:fltVal val="0"/>
                                          </p:val>
                                        </p:tav>
                                      </p:tavLst>
                                    </p:anim>
                                    <p:anim calcmode="lin" valueType="num">
                                      <p:cBhvr>
                                        <p:cTn id="165" dur="500"/>
                                        <p:tgtEl>
                                          <p:spTgt spid="73"/>
                                        </p:tgtEl>
                                        <p:attrNameLst>
                                          <p:attrName>ppt_h</p:attrName>
                                        </p:attrNameLst>
                                      </p:cBhvr>
                                      <p:tavLst>
                                        <p:tav tm="0">
                                          <p:val>
                                            <p:strVal val="ppt_h"/>
                                          </p:val>
                                        </p:tav>
                                        <p:tav tm="100000">
                                          <p:val>
                                            <p:fltVal val="0"/>
                                          </p:val>
                                        </p:tav>
                                      </p:tavLst>
                                    </p:anim>
                                    <p:set>
                                      <p:cBhvr>
                                        <p:cTn id="166" dur="1" fill="hold">
                                          <p:stCondLst>
                                            <p:cond delay="499"/>
                                          </p:stCondLst>
                                        </p:cTn>
                                        <p:tgtEl>
                                          <p:spTgt spid="7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5131"/>
                                        </p:tgtEl>
                                        <p:attrNameLst>
                                          <p:attrName>style.visibility</p:attrName>
                                        </p:attrNameLst>
                                      </p:cBhvr>
                                      <p:to>
                                        <p:strVal val="visible"/>
                                      </p:to>
                                    </p:set>
                                    <p:anim calcmode="lin" valueType="num">
                                      <p:cBhvr>
                                        <p:cTn id="171" dur="500" fill="hold"/>
                                        <p:tgtEl>
                                          <p:spTgt spid="5131"/>
                                        </p:tgtEl>
                                        <p:attrNameLst>
                                          <p:attrName>ppt_w</p:attrName>
                                        </p:attrNameLst>
                                      </p:cBhvr>
                                      <p:tavLst>
                                        <p:tav tm="0">
                                          <p:val>
                                            <p:fltVal val="0"/>
                                          </p:val>
                                        </p:tav>
                                        <p:tav tm="100000">
                                          <p:val>
                                            <p:strVal val="#ppt_w"/>
                                          </p:val>
                                        </p:tav>
                                      </p:tavLst>
                                    </p:anim>
                                    <p:anim calcmode="lin" valueType="num">
                                      <p:cBhvr>
                                        <p:cTn id="172" dur="500" fill="hold"/>
                                        <p:tgtEl>
                                          <p:spTgt spid="5131"/>
                                        </p:tgtEl>
                                        <p:attrNameLst>
                                          <p:attrName>ppt_h</p:attrName>
                                        </p:attrNameLst>
                                      </p:cBhvr>
                                      <p:tavLst>
                                        <p:tav tm="0">
                                          <p:val>
                                            <p:fltVal val="0"/>
                                          </p:val>
                                        </p:tav>
                                        <p:tav tm="100000">
                                          <p:val>
                                            <p:strVal val="#ppt_h"/>
                                          </p:val>
                                        </p:tav>
                                      </p:tavLst>
                                    </p:anim>
                                  </p:childTnLst>
                                </p:cTn>
                              </p:par>
                              <p:par>
                                <p:cTn id="173" presetID="23" presetClass="entr" presetSubtype="16" fill="hold" grpId="0" nodeType="withEffect">
                                  <p:stCondLst>
                                    <p:cond delay="0"/>
                                  </p:stCondLst>
                                  <p:childTnLst>
                                    <p:set>
                                      <p:cBhvr>
                                        <p:cTn id="174" dur="1" fill="hold">
                                          <p:stCondLst>
                                            <p:cond delay="0"/>
                                          </p:stCondLst>
                                        </p:cTn>
                                        <p:tgtEl>
                                          <p:spTgt spid="75"/>
                                        </p:tgtEl>
                                        <p:attrNameLst>
                                          <p:attrName>style.visibility</p:attrName>
                                        </p:attrNameLst>
                                      </p:cBhvr>
                                      <p:to>
                                        <p:strVal val="visible"/>
                                      </p:to>
                                    </p:set>
                                    <p:anim calcmode="lin" valueType="num">
                                      <p:cBhvr>
                                        <p:cTn id="175" dur="500" fill="hold"/>
                                        <p:tgtEl>
                                          <p:spTgt spid="75"/>
                                        </p:tgtEl>
                                        <p:attrNameLst>
                                          <p:attrName>ppt_w</p:attrName>
                                        </p:attrNameLst>
                                      </p:cBhvr>
                                      <p:tavLst>
                                        <p:tav tm="0">
                                          <p:val>
                                            <p:fltVal val="0"/>
                                          </p:val>
                                        </p:tav>
                                        <p:tav tm="100000">
                                          <p:val>
                                            <p:strVal val="#ppt_w"/>
                                          </p:val>
                                        </p:tav>
                                      </p:tavLst>
                                    </p:anim>
                                    <p:anim calcmode="lin" valueType="num">
                                      <p:cBhvr>
                                        <p:cTn id="176" dur="500" fill="hold"/>
                                        <p:tgtEl>
                                          <p:spTgt spid="75"/>
                                        </p:tgtEl>
                                        <p:attrNameLst>
                                          <p:attrName>ppt_h</p:attrName>
                                        </p:attrNameLst>
                                      </p:cBhvr>
                                      <p:tavLst>
                                        <p:tav tm="0">
                                          <p:val>
                                            <p:fltVal val="0"/>
                                          </p:val>
                                        </p:tav>
                                        <p:tav tm="100000">
                                          <p:val>
                                            <p:strVal val="#ppt_h"/>
                                          </p:val>
                                        </p:tav>
                                      </p:tavLst>
                                    </p:anim>
                                  </p:childTnLst>
                                </p:cTn>
                              </p:par>
                              <p:par>
                                <p:cTn id="177" presetID="23" presetClass="entr" presetSubtype="16" fill="hold" grpId="0" nodeType="withEffect">
                                  <p:stCondLst>
                                    <p:cond delay="0"/>
                                  </p:stCondLst>
                                  <p:childTnLst>
                                    <p:set>
                                      <p:cBhvr>
                                        <p:cTn id="178" dur="1" fill="hold">
                                          <p:stCondLst>
                                            <p:cond delay="0"/>
                                          </p:stCondLst>
                                        </p:cTn>
                                        <p:tgtEl>
                                          <p:spTgt spid="76"/>
                                        </p:tgtEl>
                                        <p:attrNameLst>
                                          <p:attrName>style.visibility</p:attrName>
                                        </p:attrNameLst>
                                      </p:cBhvr>
                                      <p:to>
                                        <p:strVal val="visible"/>
                                      </p:to>
                                    </p:set>
                                    <p:anim calcmode="lin" valueType="num">
                                      <p:cBhvr>
                                        <p:cTn id="179" dur="500" fill="hold"/>
                                        <p:tgtEl>
                                          <p:spTgt spid="76"/>
                                        </p:tgtEl>
                                        <p:attrNameLst>
                                          <p:attrName>ppt_w</p:attrName>
                                        </p:attrNameLst>
                                      </p:cBhvr>
                                      <p:tavLst>
                                        <p:tav tm="0">
                                          <p:val>
                                            <p:fltVal val="0"/>
                                          </p:val>
                                        </p:tav>
                                        <p:tav tm="100000">
                                          <p:val>
                                            <p:strVal val="#ppt_w"/>
                                          </p:val>
                                        </p:tav>
                                      </p:tavLst>
                                    </p:anim>
                                    <p:anim calcmode="lin" valueType="num">
                                      <p:cBhvr>
                                        <p:cTn id="180"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181" fill="hold">
                      <p:stCondLst>
                        <p:cond delay="indefinite"/>
                      </p:stCondLst>
                      <p:childTnLst>
                        <p:par>
                          <p:cTn id="182" fill="hold">
                            <p:stCondLst>
                              <p:cond delay="0"/>
                            </p:stCondLst>
                            <p:childTnLst>
                              <p:par>
                                <p:cTn id="183" presetID="23" presetClass="exit" presetSubtype="32" fill="hold" nodeType="clickEffect">
                                  <p:stCondLst>
                                    <p:cond delay="0"/>
                                  </p:stCondLst>
                                  <p:childTnLst>
                                    <p:anim calcmode="lin" valueType="num">
                                      <p:cBhvr>
                                        <p:cTn id="184" dur="500"/>
                                        <p:tgtEl>
                                          <p:spTgt spid="5131"/>
                                        </p:tgtEl>
                                        <p:attrNameLst>
                                          <p:attrName>ppt_w</p:attrName>
                                        </p:attrNameLst>
                                      </p:cBhvr>
                                      <p:tavLst>
                                        <p:tav tm="0">
                                          <p:val>
                                            <p:strVal val="ppt_w"/>
                                          </p:val>
                                        </p:tav>
                                        <p:tav tm="100000">
                                          <p:val>
                                            <p:fltVal val="0"/>
                                          </p:val>
                                        </p:tav>
                                      </p:tavLst>
                                    </p:anim>
                                    <p:anim calcmode="lin" valueType="num">
                                      <p:cBhvr>
                                        <p:cTn id="185" dur="500"/>
                                        <p:tgtEl>
                                          <p:spTgt spid="5131"/>
                                        </p:tgtEl>
                                        <p:attrNameLst>
                                          <p:attrName>ppt_h</p:attrName>
                                        </p:attrNameLst>
                                      </p:cBhvr>
                                      <p:tavLst>
                                        <p:tav tm="0">
                                          <p:val>
                                            <p:strVal val="ppt_h"/>
                                          </p:val>
                                        </p:tav>
                                        <p:tav tm="100000">
                                          <p:val>
                                            <p:fltVal val="0"/>
                                          </p:val>
                                        </p:tav>
                                      </p:tavLst>
                                    </p:anim>
                                    <p:set>
                                      <p:cBhvr>
                                        <p:cTn id="186" dur="1" fill="hold">
                                          <p:stCondLst>
                                            <p:cond delay="499"/>
                                          </p:stCondLst>
                                        </p:cTn>
                                        <p:tgtEl>
                                          <p:spTgt spid="5131"/>
                                        </p:tgtEl>
                                        <p:attrNameLst>
                                          <p:attrName>style.visibility</p:attrName>
                                        </p:attrNameLst>
                                      </p:cBhvr>
                                      <p:to>
                                        <p:strVal val="hidden"/>
                                      </p:to>
                                    </p:set>
                                  </p:childTnLst>
                                </p:cTn>
                              </p:par>
                              <p:par>
                                <p:cTn id="187" presetID="23" presetClass="exit" presetSubtype="32" fill="hold" grpId="1" nodeType="withEffect">
                                  <p:stCondLst>
                                    <p:cond delay="0"/>
                                  </p:stCondLst>
                                  <p:childTnLst>
                                    <p:anim calcmode="lin" valueType="num">
                                      <p:cBhvr>
                                        <p:cTn id="188" dur="500"/>
                                        <p:tgtEl>
                                          <p:spTgt spid="75"/>
                                        </p:tgtEl>
                                        <p:attrNameLst>
                                          <p:attrName>ppt_w</p:attrName>
                                        </p:attrNameLst>
                                      </p:cBhvr>
                                      <p:tavLst>
                                        <p:tav tm="0">
                                          <p:val>
                                            <p:strVal val="ppt_w"/>
                                          </p:val>
                                        </p:tav>
                                        <p:tav tm="100000">
                                          <p:val>
                                            <p:fltVal val="0"/>
                                          </p:val>
                                        </p:tav>
                                      </p:tavLst>
                                    </p:anim>
                                    <p:anim calcmode="lin" valueType="num">
                                      <p:cBhvr>
                                        <p:cTn id="189" dur="500"/>
                                        <p:tgtEl>
                                          <p:spTgt spid="75"/>
                                        </p:tgtEl>
                                        <p:attrNameLst>
                                          <p:attrName>ppt_h</p:attrName>
                                        </p:attrNameLst>
                                      </p:cBhvr>
                                      <p:tavLst>
                                        <p:tav tm="0">
                                          <p:val>
                                            <p:strVal val="ppt_h"/>
                                          </p:val>
                                        </p:tav>
                                        <p:tav tm="100000">
                                          <p:val>
                                            <p:fltVal val="0"/>
                                          </p:val>
                                        </p:tav>
                                      </p:tavLst>
                                    </p:anim>
                                    <p:set>
                                      <p:cBhvr>
                                        <p:cTn id="190" dur="1" fill="hold">
                                          <p:stCondLst>
                                            <p:cond delay="499"/>
                                          </p:stCondLst>
                                        </p:cTn>
                                        <p:tgtEl>
                                          <p:spTgt spid="75"/>
                                        </p:tgtEl>
                                        <p:attrNameLst>
                                          <p:attrName>style.visibility</p:attrName>
                                        </p:attrNameLst>
                                      </p:cBhvr>
                                      <p:to>
                                        <p:strVal val="hidden"/>
                                      </p:to>
                                    </p:set>
                                  </p:childTnLst>
                                </p:cTn>
                              </p:par>
                              <p:par>
                                <p:cTn id="191" presetID="23" presetClass="exit" presetSubtype="32" fill="hold" grpId="1" nodeType="withEffect">
                                  <p:stCondLst>
                                    <p:cond delay="0"/>
                                  </p:stCondLst>
                                  <p:childTnLst>
                                    <p:anim calcmode="lin" valueType="num">
                                      <p:cBhvr>
                                        <p:cTn id="192" dur="500"/>
                                        <p:tgtEl>
                                          <p:spTgt spid="76"/>
                                        </p:tgtEl>
                                        <p:attrNameLst>
                                          <p:attrName>ppt_w</p:attrName>
                                        </p:attrNameLst>
                                      </p:cBhvr>
                                      <p:tavLst>
                                        <p:tav tm="0">
                                          <p:val>
                                            <p:strVal val="ppt_w"/>
                                          </p:val>
                                        </p:tav>
                                        <p:tav tm="100000">
                                          <p:val>
                                            <p:fltVal val="0"/>
                                          </p:val>
                                        </p:tav>
                                      </p:tavLst>
                                    </p:anim>
                                    <p:anim calcmode="lin" valueType="num">
                                      <p:cBhvr>
                                        <p:cTn id="193" dur="500"/>
                                        <p:tgtEl>
                                          <p:spTgt spid="76"/>
                                        </p:tgtEl>
                                        <p:attrNameLst>
                                          <p:attrName>ppt_h</p:attrName>
                                        </p:attrNameLst>
                                      </p:cBhvr>
                                      <p:tavLst>
                                        <p:tav tm="0">
                                          <p:val>
                                            <p:strVal val="ppt_h"/>
                                          </p:val>
                                        </p:tav>
                                        <p:tav tm="100000">
                                          <p:val>
                                            <p:fltVal val="0"/>
                                          </p:val>
                                        </p:tav>
                                      </p:tavLst>
                                    </p:anim>
                                    <p:set>
                                      <p:cBhvr>
                                        <p:cTn id="194" dur="1" fill="hold">
                                          <p:stCondLst>
                                            <p:cond delay="499"/>
                                          </p:stCondLst>
                                        </p:cTn>
                                        <p:tgtEl>
                                          <p:spTgt spid="76"/>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23" presetClass="entr" presetSubtype="16" fill="hold" nodeType="clickEffect">
                                  <p:stCondLst>
                                    <p:cond delay="0"/>
                                  </p:stCondLst>
                                  <p:childTnLst>
                                    <p:set>
                                      <p:cBhvr>
                                        <p:cTn id="198" dur="1" fill="hold">
                                          <p:stCondLst>
                                            <p:cond delay="0"/>
                                          </p:stCondLst>
                                        </p:cTn>
                                        <p:tgtEl>
                                          <p:spTgt spid="5132"/>
                                        </p:tgtEl>
                                        <p:attrNameLst>
                                          <p:attrName>style.visibility</p:attrName>
                                        </p:attrNameLst>
                                      </p:cBhvr>
                                      <p:to>
                                        <p:strVal val="visible"/>
                                      </p:to>
                                    </p:set>
                                    <p:anim calcmode="lin" valueType="num">
                                      <p:cBhvr>
                                        <p:cTn id="199" dur="500" fill="hold"/>
                                        <p:tgtEl>
                                          <p:spTgt spid="5132"/>
                                        </p:tgtEl>
                                        <p:attrNameLst>
                                          <p:attrName>ppt_w</p:attrName>
                                        </p:attrNameLst>
                                      </p:cBhvr>
                                      <p:tavLst>
                                        <p:tav tm="0">
                                          <p:val>
                                            <p:fltVal val="0"/>
                                          </p:val>
                                        </p:tav>
                                        <p:tav tm="100000">
                                          <p:val>
                                            <p:strVal val="#ppt_w"/>
                                          </p:val>
                                        </p:tav>
                                      </p:tavLst>
                                    </p:anim>
                                    <p:anim calcmode="lin" valueType="num">
                                      <p:cBhvr>
                                        <p:cTn id="200" dur="500" fill="hold"/>
                                        <p:tgtEl>
                                          <p:spTgt spid="5132"/>
                                        </p:tgtEl>
                                        <p:attrNameLst>
                                          <p:attrName>ppt_h</p:attrName>
                                        </p:attrNameLst>
                                      </p:cBhvr>
                                      <p:tavLst>
                                        <p:tav tm="0">
                                          <p:val>
                                            <p:fltVal val="0"/>
                                          </p:val>
                                        </p:tav>
                                        <p:tav tm="100000">
                                          <p:val>
                                            <p:strVal val="#ppt_h"/>
                                          </p:val>
                                        </p:tav>
                                      </p:tavLst>
                                    </p:anim>
                                  </p:childTnLst>
                                </p:cTn>
                              </p:par>
                              <p:par>
                                <p:cTn id="201" presetID="23" presetClass="entr" presetSubtype="16" fill="hold" grpId="0" nodeType="withEffect">
                                  <p:stCondLst>
                                    <p:cond delay="0"/>
                                  </p:stCondLst>
                                  <p:childTnLst>
                                    <p:set>
                                      <p:cBhvr>
                                        <p:cTn id="202" dur="1" fill="hold">
                                          <p:stCondLst>
                                            <p:cond delay="0"/>
                                          </p:stCondLst>
                                        </p:cTn>
                                        <p:tgtEl>
                                          <p:spTgt spid="77"/>
                                        </p:tgtEl>
                                        <p:attrNameLst>
                                          <p:attrName>style.visibility</p:attrName>
                                        </p:attrNameLst>
                                      </p:cBhvr>
                                      <p:to>
                                        <p:strVal val="visible"/>
                                      </p:to>
                                    </p:set>
                                    <p:anim calcmode="lin" valueType="num">
                                      <p:cBhvr>
                                        <p:cTn id="203" dur="500" fill="hold"/>
                                        <p:tgtEl>
                                          <p:spTgt spid="77"/>
                                        </p:tgtEl>
                                        <p:attrNameLst>
                                          <p:attrName>ppt_w</p:attrName>
                                        </p:attrNameLst>
                                      </p:cBhvr>
                                      <p:tavLst>
                                        <p:tav tm="0">
                                          <p:val>
                                            <p:fltVal val="0"/>
                                          </p:val>
                                        </p:tav>
                                        <p:tav tm="100000">
                                          <p:val>
                                            <p:strVal val="#ppt_w"/>
                                          </p:val>
                                        </p:tav>
                                      </p:tavLst>
                                    </p:anim>
                                    <p:anim calcmode="lin" valueType="num">
                                      <p:cBhvr>
                                        <p:cTn id="204" dur="500" fill="hold"/>
                                        <p:tgtEl>
                                          <p:spTgt spid="77"/>
                                        </p:tgtEl>
                                        <p:attrNameLst>
                                          <p:attrName>ppt_h</p:attrName>
                                        </p:attrNameLst>
                                      </p:cBhvr>
                                      <p:tavLst>
                                        <p:tav tm="0">
                                          <p:val>
                                            <p:fltVal val="0"/>
                                          </p:val>
                                        </p:tav>
                                        <p:tav tm="100000">
                                          <p:val>
                                            <p:strVal val="#ppt_h"/>
                                          </p:val>
                                        </p:tav>
                                      </p:tavLst>
                                    </p:anim>
                                  </p:childTnLst>
                                </p:cTn>
                              </p:par>
                            </p:childTnLst>
                          </p:cTn>
                        </p:par>
                      </p:childTnLst>
                    </p:cTn>
                  </p:par>
                  <p:par>
                    <p:cTn id="205" fill="hold">
                      <p:stCondLst>
                        <p:cond delay="indefinite"/>
                      </p:stCondLst>
                      <p:childTnLst>
                        <p:par>
                          <p:cTn id="206" fill="hold">
                            <p:stCondLst>
                              <p:cond delay="0"/>
                            </p:stCondLst>
                            <p:childTnLst>
                              <p:par>
                                <p:cTn id="207" presetID="23" presetClass="exit" presetSubtype="32" fill="hold" nodeType="clickEffect">
                                  <p:stCondLst>
                                    <p:cond delay="0"/>
                                  </p:stCondLst>
                                  <p:childTnLst>
                                    <p:anim calcmode="lin" valueType="num">
                                      <p:cBhvr>
                                        <p:cTn id="208" dur="500"/>
                                        <p:tgtEl>
                                          <p:spTgt spid="5132"/>
                                        </p:tgtEl>
                                        <p:attrNameLst>
                                          <p:attrName>ppt_w</p:attrName>
                                        </p:attrNameLst>
                                      </p:cBhvr>
                                      <p:tavLst>
                                        <p:tav tm="0">
                                          <p:val>
                                            <p:strVal val="ppt_w"/>
                                          </p:val>
                                        </p:tav>
                                        <p:tav tm="100000">
                                          <p:val>
                                            <p:fltVal val="0"/>
                                          </p:val>
                                        </p:tav>
                                      </p:tavLst>
                                    </p:anim>
                                    <p:anim calcmode="lin" valueType="num">
                                      <p:cBhvr>
                                        <p:cTn id="209" dur="500"/>
                                        <p:tgtEl>
                                          <p:spTgt spid="5132"/>
                                        </p:tgtEl>
                                        <p:attrNameLst>
                                          <p:attrName>ppt_h</p:attrName>
                                        </p:attrNameLst>
                                      </p:cBhvr>
                                      <p:tavLst>
                                        <p:tav tm="0">
                                          <p:val>
                                            <p:strVal val="ppt_h"/>
                                          </p:val>
                                        </p:tav>
                                        <p:tav tm="100000">
                                          <p:val>
                                            <p:fltVal val="0"/>
                                          </p:val>
                                        </p:tav>
                                      </p:tavLst>
                                    </p:anim>
                                    <p:set>
                                      <p:cBhvr>
                                        <p:cTn id="210" dur="1" fill="hold">
                                          <p:stCondLst>
                                            <p:cond delay="499"/>
                                          </p:stCondLst>
                                        </p:cTn>
                                        <p:tgtEl>
                                          <p:spTgt spid="5132"/>
                                        </p:tgtEl>
                                        <p:attrNameLst>
                                          <p:attrName>style.visibility</p:attrName>
                                        </p:attrNameLst>
                                      </p:cBhvr>
                                      <p:to>
                                        <p:strVal val="hidden"/>
                                      </p:to>
                                    </p:set>
                                  </p:childTnLst>
                                </p:cTn>
                              </p:par>
                              <p:par>
                                <p:cTn id="211" presetID="23" presetClass="exit" presetSubtype="32" fill="hold" grpId="1" nodeType="withEffect">
                                  <p:stCondLst>
                                    <p:cond delay="0"/>
                                  </p:stCondLst>
                                  <p:childTnLst>
                                    <p:anim calcmode="lin" valueType="num">
                                      <p:cBhvr>
                                        <p:cTn id="212" dur="500"/>
                                        <p:tgtEl>
                                          <p:spTgt spid="77"/>
                                        </p:tgtEl>
                                        <p:attrNameLst>
                                          <p:attrName>ppt_w</p:attrName>
                                        </p:attrNameLst>
                                      </p:cBhvr>
                                      <p:tavLst>
                                        <p:tav tm="0">
                                          <p:val>
                                            <p:strVal val="ppt_w"/>
                                          </p:val>
                                        </p:tav>
                                        <p:tav tm="100000">
                                          <p:val>
                                            <p:fltVal val="0"/>
                                          </p:val>
                                        </p:tav>
                                      </p:tavLst>
                                    </p:anim>
                                    <p:anim calcmode="lin" valueType="num">
                                      <p:cBhvr>
                                        <p:cTn id="213" dur="500"/>
                                        <p:tgtEl>
                                          <p:spTgt spid="77"/>
                                        </p:tgtEl>
                                        <p:attrNameLst>
                                          <p:attrName>ppt_h</p:attrName>
                                        </p:attrNameLst>
                                      </p:cBhvr>
                                      <p:tavLst>
                                        <p:tav tm="0">
                                          <p:val>
                                            <p:strVal val="ppt_h"/>
                                          </p:val>
                                        </p:tav>
                                        <p:tav tm="100000">
                                          <p:val>
                                            <p:fltVal val="0"/>
                                          </p:val>
                                        </p:tav>
                                      </p:tavLst>
                                    </p:anim>
                                    <p:set>
                                      <p:cBhvr>
                                        <p:cTn id="214"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61" grpId="0" animBg="1"/>
      <p:bldP spid="61" grpId="1" animBg="1"/>
      <p:bldP spid="64" grpId="0" animBg="1"/>
      <p:bldP spid="64" grpId="1" animBg="1"/>
      <p:bldP spid="65" grpId="0" animBg="1"/>
      <p:bldP spid="65" grpId="1" animBg="1"/>
      <p:bldP spid="67" grpId="0" animBg="1"/>
      <p:bldP spid="67" grpId="1" animBg="1"/>
      <p:bldP spid="68" grpId="0" animBg="1"/>
      <p:bldP spid="68" grpId="1" animBg="1"/>
      <p:bldP spid="69" grpId="0" animBg="1"/>
      <p:bldP spid="69" grpId="1" animBg="1"/>
      <p:bldP spid="71" grpId="0" animBg="1"/>
      <p:bldP spid="71" grpId="1" animBg="1"/>
      <p:bldP spid="72" grpId="0" animBg="1"/>
      <p:bldP spid="72" grpId="1" animBg="1"/>
      <p:bldP spid="73" grpId="0" animBg="1"/>
      <p:bldP spid="73" grpId="1" animBg="1"/>
      <p:bldP spid="75" grpId="0" animBg="1"/>
      <p:bldP spid="75" grpId="1" animBg="1"/>
      <p:bldP spid="76" grpId="0" animBg="1"/>
      <p:bldP spid="76" grpId="1" animBg="1"/>
      <p:bldP spid="77" grpId="0" animBg="1"/>
      <p:bldP spid="7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32749" cy="6857003"/>
          </a:xfrm>
          <a:prstGeom prst="rect">
            <a:avLst/>
          </a:prstGeom>
        </p:spPr>
      </p:pic>
      <p:sp>
        <p:nvSpPr>
          <p:cNvPr id="8" name="Szövegdoboz 7"/>
          <p:cNvSpPr txBox="1"/>
          <p:nvPr/>
        </p:nvSpPr>
        <p:spPr>
          <a:xfrm>
            <a:off x="2241466" y="4072212"/>
            <a:ext cx="6831281" cy="830997"/>
          </a:xfrm>
          <a:prstGeom prst="rect">
            <a:avLst/>
          </a:prstGeom>
          <a:noFill/>
        </p:spPr>
        <p:txBody>
          <a:bodyPr wrap="square" rtlCol="0">
            <a:spAutoFit/>
          </a:bodyPr>
          <a:lstStyle/>
          <a:p>
            <a:r>
              <a:rPr lang="hu-HU" sz="4800" i="1" dirty="0">
                <a:solidFill>
                  <a:schemeClr val="bg1"/>
                </a:solidFill>
                <a:latin typeface="Cronos Pro" panose="020C0702030403020304" pitchFamily="34" charset="0"/>
              </a:rPr>
              <a:t>KÖSZÖNÖM A FIGYELMET!</a:t>
            </a:r>
            <a:endParaRPr lang="hu-HU" altLang="hu-HU" sz="2400" i="1" dirty="0">
              <a:solidFill>
                <a:schemeClr val="bg1"/>
              </a:solidFill>
              <a:latin typeface="Helvetica" charset="0"/>
              <a:sym typeface="Helvetica" charset="0"/>
            </a:endParaRPr>
          </a:p>
        </p:txBody>
      </p:sp>
      <p:sp>
        <p:nvSpPr>
          <p:cNvPr id="6" name="Lekerekített téglalap 8">
            <a:extLst>
              <a:ext uri="{FF2B5EF4-FFF2-40B4-BE49-F238E27FC236}">
                <a16:creationId xmlns:a16="http://schemas.microsoft.com/office/drawing/2014/main" id="{EE67DFA1-0E47-425F-8AEB-D2B030793722}"/>
              </a:ext>
            </a:extLst>
          </p:cNvPr>
          <p:cNvSpPr/>
          <p:nvPr/>
        </p:nvSpPr>
        <p:spPr>
          <a:xfrm>
            <a:off x="8781393" y="331076"/>
            <a:ext cx="3410607" cy="1718441"/>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pic>
        <p:nvPicPr>
          <p:cNvPr id="7" name="Kép 6">
            <a:extLst>
              <a:ext uri="{FF2B5EF4-FFF2-40B4-BE49-F238E27FC236}">
                <a16:creationId xmlns:a16="http://schemas.microsoft.com/office/drawing/2014/main" id="{F1CE6EFB-1E67-42CE-BC0E-90EC4807A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6484" y="576573"/>
            <a:ext cx="3000424" cy="1227446"/>
          </a:xfrm>
          <a:prstGeom prst="rect">
            <a:avLst/>
          </a:prstGeom>
        </p:spPr>
      </p:pic>
      <p:pic>
        <p:nvPicPr>
          <p:cNvPr id="10" name="Picture 3" descr="C:\Users\szemank\Creative Cloud Files\logo tatto\matrica\ecsogyerek.png">
            <a:extLst>
              <a:ext uri="{FF2B5EF4-FFF2-40B4-BE49-F238E27FC236}">
                <a16:creationId xmlns:a16="http://schemas.microsoft.com/office/drawing/2014/main" id="{54D91B41-5AF6-41BC-942C-0060ED14736C}"/>
              </a:ext>
            </a:extLst>
          </p:cNvPr>
          <p:cNvPicPr>
            <a:picLocks noChangeAspect="1" noChangeArrowheads="1"/>
          </p:cNvPicPr>
          <p:nvPr/>
        </p:nvPicPr>
        <p:blipFill>
          <a:blip r:embed="rId5" cstate="print"/>
          <a:srcRect/>
          <a:stretch>
            <a:fillRect/>
          </a:stretch>
        </p:blipFill>
        <p:spPr bwMode="auto">
          <a:xfrm>
            <a:off x="9253182" y="3543299"/>
            <a:ext cx="2938818" cy="2938818"/>
          </a:xfrm>
          <a:prstGeom prst="rect">
            <a:avLst/>
          </a:prstGeom>
          <a:noFill/>
        </p:spPr>
      </p:pic>
      <p:sp>
        <p:nvSpPr>
          <p:cNvPr id="11" name="Szövegdoboz 10">
            <a:extLst>
              <a:ext uri="{FF2B5EF4-FFF2-40B4-BE49-F238E27FC236}">
                <a16:creationId xmlns:a16="http://schemas.microsoft.com/office/drawing/2014/main" id="{BC1349FA-29CB-4F8A-9FEA-C1896C888E68}"/>
              </a:ext>
            </a:extLst>
          </p:cNvPr>
          <p:cNvSpPr txBox="1"/>
          <p:nvPr/>
        </p:nvSpPr>
        <p:spPr>
          <a:xfrm>
            <a:off x="4595789" y="6251284"/>
            <a:ext cx="3000424" cy="461665"/>
          </a:xfrm>
          <a:prstGeom prst="rect">
            <a:avLst/>
          </a:prstGeom>
          <a:noFill/>
        </p:spPr>
        <p:txBody>
          <a:bodyPr wrap="square" rtlCol="0">
            <a:spAutoFit/>
          </a:bodyPr>
          <a:lstStyle/>
          <a:p>
            <a:pPr algn="ctr"/>
            <a:r>
              <a:rPr lang="hu-HU" sz="2400" dirty="0">
                <a:solidFill>
                  <a:schemeClr val="bg1"/>
                </a:solidFill>
              </a:rPr>
              <a:t>nebihoktatas.hu</a:t>
            </a:r>
          </a:p>
        </p:txBody>
      </p:sp>
    </p:spTree>
    <p:extLst>
      <p:ext uri="{BB962C8B-B14F-4D97-AF65-F5344CB8AC3E}">
        <p14:creationId xmlns:p14="http://schemas.microsoft.com/office/powerpoint/2010/main" val="611776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descr="C:\Users\Karolina\Creative Cloud Files\SZK\écsó_ovis program\ppt\Mese habbal ppt\mese habbal ppt képek\taska.png"/>
          <p:cNvPicPr>
            <a:picLocks noChangeAspect="1" noChangeArrowheads="1"/>
          </p:cNvPicPr>
          <p:nvPr/>
        </p:nvPicPr>
        <p:blipFill>
          <a:blip r:embed="rId3" cstate="print"/>
          <a:srcRect/>
          <a:stretch>
            <a:fillRect/>
          </a:stretch>
        </p:blipFill>
        <p:spPr bwMode="auto">
          <a:xfrm>
            <a:off x="3285233" y="1724434"/>
            <a:ext cx="2063166" cy="3484850"/>
          </a:xfrm>
          <a:prstGeom prst="rect">
            <a:avLst/>
          </a:prstGeom>
          <a:noFill/>
          <a:effectLst>
            <a:outerShdw blurRad="50800" dist="38100" dir="8100000" algn="tr" rotWithShape="0">
              <a:prstClr val="black">
                <a:alpha val="40000"/>
              </a:prstClr>
            </a:outerShdw>
          </a:effectLst>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3</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Bevásárlás előtt</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707886"/>
          </a:xfrm>
          <a:prstGeom prst="rect">
            <a:avLst/>
          </a:prstGeom>
          <a:noFill/>
        </p:spPr>
        <p:txBody>
          <a:bodyPr wrap="square" rtlCol="0">
            <a:spAutoFit/>
          </a:bodyPr>
          <a:lstStyle/>
          <a:p>
            <a:pPr algn="ctr"/>
            <a:r>
              <a:rPr lang="hu-HU" sz="4000" b="1" i="1" dirty="0">
                <a:latin typeface="Cronos Pro" pitchFamily="34" charset="-18"/>
              </a:rPr>
              <a:t>Tervezés</a:t>
            </a:r>
          </a:p>
        </p:txBody>
      </p:sp>
      <p:pic>
        <p:nvPicPr>
          <p:cNvPr id="24" name="Kép 1"/>
          <p:cNvPicPr>
            <a:picLocks noChangeAspect="1"/>
          </p:cNvPicPr>
          <p:nvPr/>
        </p:nvPicPr>
        <p:blipFill>
          <a:blip r:embed="rId4" cstate="print"/>
          <a:srcRect/>
          <a:stretch>
            <a:fillRect/>
          </a:stretch>
        </p:blipFill>
        <p:spPr bwMode="auto">
          <a:xfrm>
            <a:off x="8006591" y="2369345"/>
            <a:ext cx="2587838" cy="3097960"/>
          </a:xfrm>
          <a:prstGeom prst="rect">
            <a:avLst/>
          </a:prstGeom>
          <a:noFill/>
          <a:ln w="9525">
            <a:noFill/>
            <a:miter lim="800000"/>
            <a:headEnd/>
            <a:tailEnd/>
          </a:ln>
        </p:spPr>
      </p:pic>
      <p:pic>
        <p:nvPicPr>
          <p:cNvPr id="29" name="Picture 2" descr="C:\Users\Karolina\Creative Cloud Files\SZK\écsó_ovis program\ppt\Mese habbal ppt\mese habbal ppt képek\AdobeStock_229692659 [Átalakított]_láda.png"/>
          <p:cNvPicPr>
            <a:picLocks noChangeAspect="1" noChangeArrowheads="1"/>
          </p:cNvPicPr>
          <p:nvPr/>
        </p:nvPicPr>
        <p:blipFill>
          <a:blip r:embed="rId5" cstate="print"/>
          <a:srcRect/>
          <a:stretch>
            <a:fillRect/>
          </a:stretch>
        </p:blipFill>
        <p:spPr bwMode="auto">
          <a:xfrm>
            <a:off x="4127092" y="2737649"/>
            <a:ext cx="3342700" cy="2786947"/>
          </a:xfrm>
          <a:prstGeom prst="rect">
            <a:avLst/>
          </a:prstGeom>
          <a:noFill/>
        </p:spPr>
      </p:pic>
      <p:pic>
        <p:nvPicPr>
          <p:cNvPr id="27" name="Kép 2"/>
          <p:cNvPicPr>
            <a:picLocks noChangeAspect="1"/>
          </p:cNvPicPr>
          <p:nvPr/>
        </p:nvPicPr>
        <p:blipFill>
          <a:blip r:embed="rId6" cstate="print"/>
          <a:srcRect/>
          <a:stretch>
            <a:fillRect/>
          </a:stretch>
        </p:blipFill>
        <p:spPr bwMode="auto">
          <a:xfrm>
            <a:off x="5994216" y="1879794"/>
            <a:ext cx="2645287" cy="3952052"/>
          </a:xfrm>
          <a:prstGeom prst="rect">
            <a:avLst/>
          </a:prstGeom>
          <a:noFill/>
          <a:ln w="9525">
            <a:noFill/>
            <a:miter lim="800000"/>
            <a:headEnd/>
            <a:tailEnd/>
          </a:ln>
        </p:spPr>
      </p:pic>
    </p:spTree>
    <p:extLst>
      <p:ext uri="{BB962C8B-B14F-4D97-AF65-F5344CB8AC3E}">
        <p14:creationId xmlns:p14="http://schemas.microsoft.com/office/powerpoint/2010/main" val="162361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4</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Heti menü</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Te mit írnál fel?</a:t>
            </a:r>
          </a:p>
        </p:txBody>
      </p:sp>
      <p:pic>
        <p:nvPicPr>
          <p:cNvPr id="2051" name="Picture 3" descr="C:\Users\szemank\Creative Cloud Files\SZK\écsó_ovis program\ppt\ppt 1-6\képek\taska4.png"/>
          <p:cNvPicPr>
            <a:picLocks noChangeAspect="1" noChangeArrowheads="1"/>
          </p:cNvPicPr>
          <p:nvPr/>
        </p:nvPicPr>
        <p:blipFill>
          <a:blip r:embed="rId3" cstate="print"/>
          <a:srcRect/>
          <a:stretch>
            <a:fillRect/>
          </a:stretch>
        </p:blipFill>
        <p:spPr bwMode="auto">
          <a:xfrm>
            <a:off x="2541469" y="4508328"/>
            <a:ext cx="1531488" cy="1244238"/>
          </a:xfrm>
          <a:prstGeom prst="rect">
            <a:avLst/>
          </a:prstGeom>
          <a:noFill/>
        </p:spPr>
      </p:pic>
      <p:pic>
        <p:nvPicPr>
          <p:cNvPr id="2052" name="Picture 4" descr="C:\Users\szemank\Creative Cloud Files\SZK\écsó_ovis program\ppt\ppt 1-6\képek\taska1.png"/>
          <p:cNvPicPr>
            <a:picLocks noChangeAspect="1" noChangeArrowheads="1"/>
          </p:cNvPicPr>
          <p:nvPr/>
        </p:nvPicPr>
        <p:blipFill>
          <a:blip r:embed="rId4" cstate="print"/>
          <a:srcRect/>
          <a:stretch>
            <a:fillRect/>
          </a:stretch>
        </p:blipFill>
        <p:spPr bwMode="auto">
          <a:xfrm>
            <a:off x="10305209" y="4198832"/>
            <a:ext cx="1370876" cy="1608796"/>
          </a:xfrm>
          <a:prstGeom prst="rect">
            <a:avLst/>
          </a:prstGeom>
          <a:noFill/>
        </p:spPr>
      </p:pic>
      <p:pic>
        <p:nvPicPr>
          <p:cNvPr id="2053" name="Picture 5" descr="C:\Users\szemank\Creative Cloud Files\SZK\écsó_ovis program\ppt\ppt 1-6\képek\taska2.png"/>
          <p:cNvPicPr>
            <a:picLocks noChangeAspect="1" noChangeArrowheads="1"/>
          </p:cNvPicPr>
          <p:nvPr/>
        </p:nvPicPr>
        <p:blipFill>
          <a:blip r:embed="rId5" cstate="print"/>
          <a:srcRect/>
          <a:stretch>
            <a:fillRect/>
          </a:stretch>
        </p:blipFill>
        <p:spPr bwMode="auto">
          <a:xfrm>
            <a:off x="10250582" y="1551010"/>
            <a:ext cx="1438852" cy="1232652"/>
          </a:xfrm>
          <a:prstGeom prst="rect">
            <a:avLst/>
          </a:prstGeom>
          <a:noFill/>
        </p:spPr>
      </p:pic>
      <p:pic>
        <p:nvPicPr>
          <p:cNvPr id="2054" name="Picture 6" descr="C:\Users\szemank\Creative Cloud Files\SZK\écsó_ovis program\ppt\ppt 1-6\képek\taska3.png"/>
          <p:cNvPicPr>
            <a:picLocks noChangeAspect="1" noChangeArrowheads="1"/>
          </p:cNvPicPr>
          <p:nvPr/>
        </p:nvPicPr>
        <p:blipFill>
          <a:blip r:embed="rId6" cstate="print"/>
          <a:srcRect/>
          <a:stretch>
            <a:fillRect/>
          </a:stretch>
        </p:blipFill>
        <p:spPr bwMode="auto">
          <a:xfrm>
            <a:off x="2691363" y="1952371"/>
            <a:ext cx="1355014" cy="1302898"/>
          </a:xfrm>
          <a:prstGeom prst="rect">
            <a:avLst/>
          </a:prstGeom>
          <a:noFill/>
        </p:spPr>
      </p:pic>
      <p:pic>
        <p:nvPicPr>
          <p:cNvPr id="2050" name="Picture 2" descr="C:\Users\szemank\Creative Cloud Files\SZK\écsó_ovis program\ppt\ppt 1-6\képek\család2.png"/>
          <p:cNvPicPr>
            <a:picLocks noChangeAspect="1" noChangeArrowheads="1"/>
          </p:cNvPicPr>
          <p:nvPr/>
        </p:nvPicPr>
        <p:blipFill>
          <a:blip r:embed="rId7" cstate="print"/>
          <a:srcRect/>
          <a:stretch>
            <a:fillRect/>
          </a:stretch>
        </p:blipFill>
        <p:spPr bwMode="auto">
          <a:xfrm>
            <a:off x="4461767" y="1639614"/>
            <a:ext cx="5838244" cy="4387577"/>
          </a:xfrm>
          <a:prstGeom prst="rect">
            <a:avLst/>
          </a:prstGeom>
          <a:noFill/>
        </p:spPr>
      </p:pic>
    </p:spTree>
    <p:extLst>
      <p:ext uri="{BB962C8B-B14F-4D97-AF65-F5344CB8AC3E}">
        <p14:creationId xmlns:p14="http://schemas.microsoft.com/office/powerpoint/2010/main" val="162361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5</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err="1">
                <a:latin typeface="Cronos Pro Caption" panose="020C0502030503020304" pitchFamily="34" charset="0"/>
              </a:rPr>
              <a:t>Bevásárlólista</a:t>
            </a:r>
            <a:endParaRPr lang="hu-HU" sz="3600" b="1" i="1" baseline="30000" dirty="0">
              <a:latin typeface="Cronos Pro Caption" panose="020C0502030503020304" pitchFamily="34" charset="0"/>
            </a:endParaRP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Te mit írnál fel?</a:t>
            </a:r>
          </a:p>
        </p:txBody>
      </p:sp>
      <p:pic>
        <p:nvPicPr>
          <p:cNvPr id="1032" name="Picture 8" descr="C:\Users\szemank\Creative Cloud Files\SZK\écsó_ovis program\ppt\ppt 1-6\képek\bevasarlolista.png"/>
          <p:cNvPicPr>
            <a:picLocks noChangeAspect="1" noChangeArrowheads="1"/>
          </p:cNvPicPr>
          <p:nvPr/>
        </p:nvPicPr>
        <p:blipFill>
          <a:blip r:embed="rId3" cstate="print"/>
          <a:srcRect b="9955"/>
          <a:stretch>
            <a:fillRect/>
          </a:stretch>
        </p:blipFill>
        <p:spPr bwMode="auto">
          <a:xfrm>
            <a:off x="5847190" y="2425227"/>
            <a:ext cx="2781666" cy="3707559"/>
          </a:xfrm>
          <a:prstGeom prst="rect">
            <a:avLst/>
          </a:prstGeom>
          <a:noFill/>
        </p:spPr>
      </p:pic>
      <p:pic>
        <p:nvPicPr>
          <p:cNvPr id="21" name="Picture 3" descr="C:\Users\Karolina\Creative Cloud Files\SZK\écsó_ovis program\ppt\Mese habbal ppt\mese habbal ppt képek\Huto.png"/>
          <p:cNvPicPr>
            <a:picLocks noChangeAspect="1" noChangeArrowheads="1"/>
          </p:cNvPicPr>
          <p:nvPr/>
        </p:nvPicPr>
        <p:blipFill>
          <a:blip r:embed="rId4" cstate="print"/>
          <a:srcRect l="24233" t="19322" r="23948" b="18612"/>
          <a:stretch>
            <a:fillRect/>
          </a:stretch>
        </p:blipFill>
        <p:spPr bwMode="auto">
          <a:xfrm>
            <a:off x="2717442" y="2924041"/>
            <a:ext cx="2412697" cy="2889784"/>
          </a:xfrm>
          <a:prstGeom prst="rect">
            <a:avLst/>
          </a:prstGeom>
          <a:noFill/>
        </p:spPr>
      </p:pic>
      <p:pic>
        <p:nvPicPr>
          <p:cNvPr id="23" name="Picture 5" descr="C:\Users\Karolina\Creative Cloud Files\SZK\écsó_ovis program\ppt\Mese habbal ppt\mese habbal ppt képek\Mara1.png"/>
          <p:cNvPicPr>
            <a:picLocks noChangeAspect="1" noChangeArrowheads="1"/>
          </p:cNvPicPr>
          <p:nvPr/>
        </p:nvPicPr>
        <p:blipFill>
          <a:blip r:embed="rId5" cstate="print"/>
          <a:srcRect l="43323" t="31024" r="30616" b="11799"/>
          <a:stretch>
            <a:fillRect/>
          </a:stretch>
        </p:blipFill>
        <p:spPr bwMode="auto">
          <a:xfrm>
            <a:off x="4476229" y="3824263"/>
            <a:ext cx="993018" cy="2178711"/>
          </a:xfrm>
          <a:prstGeom prst="rect">
            <a:avLst/>
          </a:prstGeom>
          <a:noFill/>
        </p:spPr>
      </p:pic>
      <p:pic>
        <p:nvPicPr>
          <p:cNvPr id="1034" name="Picture 10" descr="C:\Users\szemank\Creative Cloud Files\SZK\écsó_ovis program\ppt\Mese habbal ppt\mese habbal ppt képek\nagyi alma1.tif"/>
          <p:cNvPicPr>
            <a:picLocks noChangeAspect="1" noChangeArrowheads="1"/>
          </p:cNvPicPr>
          <p:nvPr/>
        </p:nvPicPr>
        <p:blipFill>
          <a:blip r:embed="rId6" cstate="print"/>
          <a:srcRect b="30290"/>
          <a:stretch>
            <a:fillRect/>
          </a:stretch>
        </p:blipFill>
        <p:spPr bwMode="auto">
          <a:xfrm flipH="1">
            <a:off x="8294432" y="3170712"/>
            <a:ext cx="3003232" cy="2956956"/>
          </a:xfrm>
          <a:prstGeom prst="rect">
            <a:avLst/>
          </a:prstGeom>
          <a:noFill/>
        </p:spPr>
      </p:pic>
      <p:pic>
        <p:nvPicPr>
          <p:cNvPr id="1035" name="Picture 11" descr="C:\Users\szemank\Creative Cloud Files\SZK\écsó_ovis program\ppt\Mese habbal ppt\mese habbal ppt képek\papa.tif"/>
          <p:cNvPicPr>
            <a:picLocks noChangeAspect="1" noChangeArrowheads="1"/>
          </p:cNvPicPr>
          <p:nvPr/>
        </p:nvPicPr>
        <p:blipFill>
          <a:blip r:embed="rId7" cstate="print"/>
          <a:srcRect/>
          <a:stretch>
            <a:fillRect/>
          </a:stretch>
        </p:blipFill>
        <p:spPr bwMode="auto">
          <a:xfrm>
            <a:off x="9912803" y="2886919"/>
            <a:ext cx="3256788" cy="3256788"/>
          </a:xfrm>
          <a:prstGeom prst="rect">
            <a:avLst/>
          </a:prstGeom>
          <a:noFill/>
        </p:spPr>
      </p:pic>
      <p:sp>
        <p:nvSpPr>
          <p:cNvPr id="25" name="Lekerekített téglalap feliratnak 24"/>
          <p:cNvSpPr/>
          <p:nvPr/>
        </p:nvSpPr>
        <p:spPr>
          <a:xfrm>
            <a:off x="3336965" y="1721922"/>
            <a:ext cx="1698173" cy="688769"/>
          </a:xfrm>
          <a:prstGeom prst="wedgeRoundRectCallout">
            <a:avLst>
              <a:gd name="adj1" fmla="val 35438"/>
              <a:gd name="adj2" fmla="val 211362"/>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hu-HU" sz="2800" b="1" i="1" baseline="30000" dirty="0">
              <a:solidFill>
                <a:schemeClr val="tx1"/>
              </a:solidFill>
              <a:latin typeface="Cronos Pro Caption" panose="020C0502030503020304" pitchFamily="34" charset="0"/>
            </a:endParaRPr>
          </a:p>
          <a:p>
            <a:pPr algn="ctr"/>
            <a:r>
              <a:rPr lang="hu-HU" sz="2800" b="1" i="1" baseline="30000" dirty="0">
                <a:solidFill>
                  <a:schemeClr val="tx1"/>
                </a:solidFill>
                <a:latin typeface="Cronos Pro Caption" panose="020C0502030503020304" pitchFamily="34" charset="0"/>
              </a:rPr>
              <a:t>Nézz körül!</a:t>
            </a:r>
          </a:p>
        </p:txBody>
      </p:sp>
      <p:sp>
        <p:nvSpPr>
          <p:cNvPr id="28" name="Lekerekített téglalap feliratnak 27"/>
          <p:cNvSpPr/>
          <p:nvPr/>
        </p:nvSpPr>
        <p:spPr>
          <a:xfrm>
            <a:off x="9498280" y="1912422"/>
            <a:ext cx="1698173" cy="736269"/>
          </a:xfrm>
          <a:prstGeom prst="wedgeRoundRectCallout">
            <a:avLst>
              <a:gd name="adj1" fmla="val 41032"/>
              <a:gd name="adj2" fmla="val 175389"/>
              <a:gd name="adj3" fmla="val 16667"/>
            </a:avLst>
          </a:prstGeom>
          <a:solidFill>
            <a:schemeClr val="bg1"/>
          </a:solidFill>
          <a:ln>
            <a:solidFill>
              <a:srgbClr val="1E43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hu-HU" sz="2800" b="1" i="1" baseline="30000" dirty="0">
              <a:solidFill>
                <a:schemeClr val="tx1"/>
              </a:solidFill>
              <a:latin typeface="Cronos Pro Caption" panose="020C0502030503020304" pitchFamily="34" charset="0"/>
            </a:endParaRPr>
          </a:p>
          <a:p>
            <a:pPr algn="ctr"/>
            <a:r>
              <a:rPr lang="hu-HU" sz="2800" b="1" i="1" baseline="30000" dirty="0">
                <a:solidFill>
                  <a:schemeClr val="tx1"/>
                </a:solidFill>
                <a:latin typeface="Cronos Pro Caption" panose="020C0502030503020304" pitchFamily="34" charset="0"/>
              </a:rPr>
              <a:t>Beszéld meg!</a:t>
            </a:r>
          </a:p>
        </p:txBody>
      </p:sp>
    </p:spTree>
    <p:extLst>
      <p:ext uri="{BB962C8B-B14F-4D97-AF65-F5344CB8AC3E}">
        <p14:creationId xmlns:p14="http://schemas.microsoft.com/office/powerpoint/2010/main" val="16236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zemank\Creative Cloud Files\SZK\écsó_ovis program\ppt\ppt 1-6\képek\szatyor1.png"/>
          <p:cNvPicPr>
            <a:picLocks noChangeAspect="1" noChangeArrowheads="1"/>
          </p:cNvPicPr>
          <p:nvPr/>
        </p:nvPicPr>
        <p:blipFill>
          <a:blip r:embed="rId3" cstate="print"/>
          <a:srcRect/>
          <a:stretch>
            <a:fillRect/>
          </a:stretch>
        </p:blipFill>
        <p:spPr bwMode="auto">
          <a:xfrm>
            <a:off x="3541219" y="1267935"/>
            <a:ext cx="1564478" cy="2308867"/>
          </a:xfrm>
          <a:prstGeom prst="rect">
            <a:avLst/>
          </a:prstGeom>
          <a:noFill/>
        </p:spPr>
      </p:pic>
      <p:pic>
        <p:nvPicPr>
          <p:cNvPr id="26" name="Picture 8" descr="https://cdn.pixabay.com/photo/2014/03/24/13/42/recycling-294079__34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62909">
            <a:off x="4085475" y="2070201"/>
            <a:ext cx="454198" cy="44063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szemank\Creative Cloud Files\SZK\écsó_ovis program\ppt\ppt 1-6\képek\kosar1.png"/>
          <p:cNvPicPr>
            <a:picLocks noChangeAspect="1" noChangeArrowheads="1"/>
          </p:cNvPicPr>
          <p:nvPr/>
        </p:nvPicPr>
        <p:blipFill>
          <a:blip r:embed="rId5" cstate="print"/>
          <a:srcRect/>
          <a:stretch>
            <a:fillRect/>
          </a:stretch>
        </p:blipFill>
        <p:spPr bwMode="auto">
          <a:xfrm>
            <a:off x="4813246" y="1245475"/>
            <a:ext cx="3077734" cy="2310251"/>
          </a:xfrm>
          <a:prstGeom prst="rect">
            <a:avLst/>
          </a:prstGeom>
          <a:noFill/>
        </p:spPr>
      </p:pic>
      <p:pic>
        <p:nvPicPr>
          <p:cNvPr id="3079" name="Picture 7" descr="C:\Users\szemank\Creative Cloud Files\SZK\écsó_ovis program\ppt\ppt 1-6\képek\szatyor6.png"/>
          <p:cNvPicPr>
            <a:picLocks noChangeAspect="1" noChangeArrowheads="1"/>
          </p:cNvPicPr>
          <p:nvPr/>
        </p:nvPicPr>
        <p:blipFill>
          <a:blip r:embed="rId6" cstate="print"/>
          <a:srcRect/>
          <a:stretch>
            <a:fillRect/>
          </a:stretch>
        </p:blipFill>
        <p:spPr bwMode="auto">
          <a:xfrm>
            <a:off x="5921155" y="4000565"/>
            <a:ext cx="2450334" cy="1941392"/>
          </a:xfrm>
          <a:prstGeom prst="rect">
            <a:avLst/>
          </a:prstGeom>
          <a:noFill/>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6</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Bevásárlótáska</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3077" name="Picture 5" descr="C:\Users\szemank\Creative Cloud Files\SZK\écsó_ovis program\ppt\ppt 1-6\képek\szatyor4.png"/>
          <p:cNvPicPr>
            <a:picLocks noChangeAspect="1" noChangeArrowheads="1"/>
          </p:cNvPicPr>
          <p:nvPr/>
        </p:nvPicPr>
        <p:blipFill>
          <a:blip r:embed="rId7" cstate="print"/>
          <a:srcRect/>
          <a:stretch>
            <a:fillRect/>
          </a:stretch>
        </p:blipFill>
        <p:spPr bwMode="auto">
          <a:xfrm>
            <a:off x="2480989" y="3783724"/>
            <a:ext cx="1555225" cy="2111376"/>
          </a:xfrm>
          <a:prstGeom prst="rect">
            <a:avLst/>
          </a:prstGeom>
          <a:noFill/>
        </p:spPr>
      </p:pic>
      <p:pic>
        <p:nvPicPr>
          <p:cNvPr id="3078" name="Picture 6" descr="C:\Users\szemank\Creative Cloud Files\SZK\écsó_ovis program\ppt\ppt 1-6\képek\szatyor5.png"/>
          <p:cNvPicPr>
            <a:picLocks noChangeAspect="1" noChangeArrowheads="1"/>
          </p:cNvPicPr>
          <p:nvPr/>
        </p:nvPicPr>
        <p:blipFill>
          <a:blip r:embed="rId8" cstate="print"/>
          <a:srcRect/>
          <a:stretch>
            <a:fillRect/>
          </a:stretch>
        </p:blipFill>
        <p:spPr bwMode="auto">
          <a:xfrm>
            <a:off x="4242347" y="2332315"/>
            <a:ext cx="2259381" cy="1232937"/>
          </a:xfrm>
          <a:prstGeom prst="rect">
            <a:avLst/>
          </a:prstGeom>
          <a:noFill/>
        </p:spPr>
      </p:pic>
      <p:pic>
        <p:nvPicPr>
          <p:cNvPr id="24" name="Picture 8" descr="https://cdn.pixabay.com/photo/2014/03/24/13/42/recycling-294079__34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62909">
            <a:off x="5336205" y="2926794"/>
            <a:ext cx="454198" cy="440636"/>
          </a:xfrm>
          <a:prstGeom prst="rect">
            <a:avLst/>
          </a:prstGeom>
          <a:noFill/>
          <a:extLst>
            <a:ext uri="{909E8E84-426E-40DD-AFC4-6F175D3DCCD1}">
              <a14:hiddenFill xmlns:a14="http://schemas.microsoft.com/office/drawing/2010/main">
                <a:solidFill>
                  <a:srgbClr val="FFFFFF"/>
                </a:solidFill>
              </a14:hiddenFill>
            </a:ext>
          </a:extLst>
        </p:spPr>
      </p:pic>
      <p:sp>
        <p:nvSpPr>
          <p:cNvPr id="27" name="Téglalap 26"/>
          <p:cNvSpPr/>
          <p:nvPr/>
        </p:nvSpPr>
        <p:spPr>
          <a:xfrm>
            <a:off x="4971881" y="3668874"/>
            <a:ext cx="1239250" cy="379591"/>
          </a:xfrm>
          <a:prstGeom prst="rect">
            <a:avLst/>
          </a:prstGeom>
        </p:spPr>
        <p:txBody>
          <a:bodyPr wrap="none">
            <a:spAutoFit/>
          </a:bodyPr>
          <a:lstStyle/>
          <a:p>
            <a:pPr algn="ctr"/>
            <a:r>
              <a:rPr lang="hu-HU" sz="2800" b="1" i="1" baseline="30000" dirty="0">
                <a:latin typeface="Cronos Pro Caption" panose="020C0502030503020304" pitchFamily="34" charset="0"/>
              </a:rPr>
              <a:t>papírtáska</a:t>
            </a:r>
          </a:p>
        </p:txBody>
      </p:sp>
      <p:sp>
        <p:nvSpPr>
          <p:cNvPr id="29" name="Téglalap 28"/>
          <p:cNvSpPr/>
          <p:nvPr/>
        </p:nvSpPr>
        <p:spPr>
          <a:xfrm>
            <a:off x="3240611" y="1046543"/>
            <a:ext cx="1664303" cy="379591"/>
          </a:xfrm>
          <a:prstGeom prst="rect">
            <a:avLst/>
          </a:prstGeom>
        </p:spPr>
        <p:txBody>
          <a:bodyPr wrap="none">
            <a:spAutoFit/>
          </a:bodyPr>
          <a:lstStyle/>
          <a:p>
            <a:pPr algn="ctr"/>
            <a:r>
              <a:rPr lang="hu-HU" sz="2800" b="1" i="1" baseline="30000" dirty="0">
                <a:latin typeface="Cronos Pro Caption" panose="020C0502030503020304" pitchFamily="34" charset="0"/>
              </a:rPr>
              <a:t>műanyag táska</a:t>
            </a:r>
          </a:p>
        </p:txBody>
      </p:sp>
      <p:sp>
        <p:nvSpPr>
          <p:cNvPr id="30" name="Téglalap 29"/>
          <p:cNvSpPr/>
          <p:nvPr/>
        </p:nvSpPr>
        <p:spPr>
          <a:xfrm>
            <a:off x="7426046" y="3789746"/>
            <a:ext cx="1239250" cy="379591"/>
          </a:xfrm>
          <a:prstGeom prst="rect">
            <a:avLst/>
          </a:prstGeom>
        </p:spPr>
        <p:txBody>
          <a:bodyPr wrap="none">
            <a:spAutoFit/>
          </a:bodyPr>
          <a:lstStyle/>
          <a:p>
            <a:pPr algn="ctr"/>
            <a:r>
              <a:rPr lang="hu-HU" sz="2800" b="1" i="1" baseline="30000" dirty="0">
                <a:latin typeface="Cronos Pro Caption" panose="020C0502030503020304" pitchFamily="34" charset="0"/>
              </a:rPr>
              <a:t>textil táska</a:t>
            </a:r>
          </a:p>
        </p:txBody>
      </p:sp>
      <p:sp>
        <p:nvSpPr>
          <p:cNvPr id="31" name="Jobbra nyíl 30"/>
          <p:cNvSpPr/>
          <p:nvPr/>
        </p:nvSpPr>
        <p:spPr>
          <a:xfrm rot="19094164">
            <a:off x="4150697" y="4493026"/>
            <a:ext cx="1086284" cy="296412"/>
          </a:xfrm>
          <a:prstGeom prst="rightArrow">
            <a:avLst/>
          </a:prstGeom>
          <a:solidFill>
            <a:srgbClr val="1E4358"/>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a:p>
        </p:txBody>
      </p:sp>
      <p:sp>
        <p:nvSpPr>
          <p:cNvPr id="32" name="Pluszjel 31"/>
          <p:cNvSpPr/>
          <p:nvPr/>
        </p:nvSpPr>
        <p:spPr>
          <a:xfrm>
            <a:off x="7882759" y="1778803"/>
            <a:ext cx="659450" cy="806741"/>
          </a:xfrm>
          <a:prstGeom prst="mathPlus">
            <a:avLst>
              <a:gd name="adj1" fmla="val 23520"/>
            </a:avLst>
          </a:prstGeom>
          <a:solidFill>
            <a:srgbClr val="1E4358"/>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a:p>
        </p:txBody>
      </p:sp>
      <p:pic>
        <p:nvPicPr>
          <p:cNvPr id="3081" name="Picture 9" descr="C:\Users\szemank\Creative Cloud Files\SZK\écsó_ovis program\ppt\ppt 1-6\képek\hutotaskapiros.png"/>
          <p:cNvPicPr>
            <a:picLocks noChangeAspect="1" noChangeArrowheads="1"/>
          </p:cNvPicPr>
          <p:nvPr/>
        </p:nvPicPr>
        <p:blipFill>
          <a:blip r:embed="rId9" cstate="print"/>
          <a:srcRect/>
          <a:stretch>
            <a:fillRect/>
          </a:stretch>
        </p:blipFill>
        <p:spPr bwMode="auto">
          <a:xfrm>
            <a:off x="8607973" y="423872"/>
            <a:ext cx="2806263" cy="3275981"/>
          </a:xfrm>
          <a:prstGeom prst="rect">
            <a:avLst/>
          </a:prstGeom>
          <a:noFill/>
        </p:spPr>
      </p:pic>
      <p:sp>
        <p:nvSpPr>
          <p:cNvPr id="33" name="Téglalap 32"/>
          <p:cNvSpPr/>
          <p:nvPr/>
        </p:nvSpPr>
        <p:spPr>
          <a:xfrm>
            <a:off x="10639832" y="888888"/>
            <a:ext cx="1149417" cy="379591"/>
          </a:xfrm>
          <a:prstGeom prst="rect">
            <a:avLst/>
          </a:prstGeom>
        </p:spPr>
        <p:txBody>
          <a:bodyPr wrap="none">
            <a:spAutoFit/>
          </a:bodyPr>
          <a:lstStyle/>
          <a:p>
            <a:pPr algn="ctr"/>
            <a:r>
              <a:rPr lang="hu-HU" sz="2800" b="1" i="1" baseline="30000" dirty="0">
                <a:latin typeface="Cronos Pro Caption" panose="020C0502030503020304" pitchFamily="34" charset="0"/>
              </a:rPr>
              <a:t>hűtőtáska</a:t>
            </a:r>
          </a:p>
        </p:txBody>
      </p:sp>
      <p:sp>
        <p:nvSpPr>
          <p:cNvPr id="34" name="Téglalap 33"/>
          <p:cNvSpPr/>
          <p:nvPr/>
        </p:nvSpPr>
        <p:spPr>
          <a:xfrm>
            <a:off x="6989937" y="1309305"/>
            <a:ext cx="713593" cy="379591"/>
          </a:xfrm>
          <a:prstGeom prst="rect">
            <a:avLst/>
          </a:prstGeom>
        </p:spPr>
        <p:txBody>
          <a:bodyPr wrap="none">
            <a:spAutoFit/>
          </a:bodyPr>
          <a:lstStyle/>
          <a:p>
            <a:pPr algn="ctr"/>
            <a:r>
              <a:rPr lang="hu-HU" sz="2800" b="1" i="1" baseline="30000" dirty="0">
                <a:latin typeface="Cronos Pro Caption" panose="020C0502030503020304" pitchFamily="34" charset="0"/>
              </a:rPr>
              <a:t>kosár</a:t>
            </a:r>
          </a:p>
        </p:txBody>
      </p:sp>
      <p:sp>
        <p:nvSpPr>
          <p:cNvPr id="35" name="Felhő 34"/>
          <p:cNvSpPr/>
          <p:nvPr/>
        </p:nvSpPr>
        <p:spPr>
          <a:xfrm>
            <a:off x="7521243" y="5171090"/>
            <a:ext cx="700057" cy="620068"/>
          </a:xfrm>
          <a:prstGeom prst="cloud">
            <a:avLst/>
          </a:prstGeom>
          <a:solidFill>
            <a:schemeClr val="accent2">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 name="Jobbra nyíl 35"/>
          <p:cNvSpPr/>
          <p:nvPr/>
        </p:nvSpPr>
        <p:spPr>
          <a:xfrm>
            <a:off x="8591317" y="4855780"/>
            <a:ext cx="741869" cy="354071"/>
          </a:xfrm>
          <a:prstGeom prst="rightArrow">
            <a:avLst/>
          </a:prstGeom>
          <a:solidFill>
            <a:srgbClr val="1E4358"/>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hu-HU"/>
          </a:p>
        </p:txBody>
      </p:sp>
      <p:pic>
        <p:nvPicPr>
          <p:cNvPr id="3084" name="Picture 12" descr="C:\Users\szemank\Creative Cloud Files\SZK\écsó_ovis program\ppt\ppt 1-6\képek\mososgep.png"/>
          <p:cNvPicPr>
            <a:picLocks noChangeAspect="1" noChangeArrowheads="1"/>
          </p:cNvPicPr>
          <p:nvPr/>
        </p:nvPicPr>
        <p:blipFill>
          <a:blip r:embed="rId10" cstate="print"/>
          <a:srcRect/>
          <a:stretch>
            <a:fillRect/>
          </a:stretch>
        </p:blipFill>
        <p:spPr bwMode="auto">
          <a:xfrm>
            <a:off x="9537930" y="3767959"/>
            <a:ext cx="2145238" cy="2272698"/>
          </a:xfrm>
          <a:prstGeom prst="rect">
            <a:avLst/>
          </a:prstGeom>
          <a:noFill/>
        </p:spPr>
      </p:pic>
    </p:spTree>
    <p:extLst>
      <p:ext uri="{BB962C8B-B14F-4D97-AF65-F5344CB8AC3E}">
        <p14:creationId xmlns:p14="http://schemas.microsoft.com/office/powerpoint/2010/main" val="1623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4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7</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Élelmiszert csak megbízható helyről!</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pic>
        <p:nvPicPr>
          <p:cNvPr id="25" name="NÉBIH Zöldszám az élelmiszerbiztonságé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601309" y="720915"/>
            <a:ext cx="9346601" cy="5257344"/>
          </a:xfrm>
          <a:prstGeom prst="rect">
            <a:avLst/>
          </a:prstGeom>
        </p:spPr>
      </p:pic>
    </p:spTree>
    <p:extLst>
      <p:ext uri="{BB962C8B-B14F-4D97-AF65-F5344CB8AC3E}">
        <p14:creationId xmlns:p14="http://schemas.microsoft.com/office/powerpoint/2010/main" val="16236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32749" cy="6857003"/>
          </a:xfrm>
          <a:prstGeom prst="rect">
            <a:avLst/>
          </a:prstGeom>
        </p:spPr>
      </p:pic>
      <p:sp>
        <p:nvSpPr>
          <p:cNvPr id="7" name="Szövegdoboz 6"/>
          <p:cNvSpPr txBox="1"/>
          <p:nvPr/>
        </p:nvSpPr>
        <p:spPr>
          <a:xfrm>
            <a:off x="2253342" y="3922087"/>
            <a:ext cx="8246492" cy="1015663"/>
          </a:xfrm>
          <a:prstGeom prst="rect">
            <a:avLst/>
          </a:prstGeom>
          <a:noFill/>
        </p:spPr>
        <p:txBody>
          <a:bodyPr wrap="square" rtlCol="0">
            <a:spAutoFit/>
          </a:bodyPr>
          <a:lstStyle/>
          <a:p>
            <a:r>
              <a:rPr lang="hu-HU" sz="6000" i="1" dirty="0">
                <a:solidFill>
                  <a:srgbClr val="FFFFFF"/>
                </a:solidFill>
                <a:latin typeface="Cronos Pro" pitchFamily="34" charset="-18"/>
              </a:rPr>
              <a:t>Figyelem</a:t>
            </a:r>
          </a:p>
        </p:txBody>
      </p:sp>
    </p:spTree>
    <p:extLst>
      <p:ext uri="{BB962C8B-B14F-4D97-AF65-F5344CB8AC3E}">
        <p14:creationId xmlns:p14="http://schemas.microsoft.com/office/powerpoint/2010/main" val="61177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zemank\Creative Cloud Files\SZK\écsó_ovis program\ppt\ppt 1-6\képek\shpooing family.png"/>
          <p:cNvPicPr>
            <a:picLocks noChangeAspect="1" noChangeArrowheads="1"/>
          </p:cNvPicPr>
          <p:nvPr/>
        </p:nvPicPr>
        <p:blipFill>
          <a:blip r:embed="rId3" cstate="print"/>
          <a:srcRect/>
          <a:stretch>
            <a:fillRect/>
          </a:stretch>
        </p:blipFill>
        <p:spPr bwMode="auto">
          <a:xfrm>
            <a:off x="3412594" y="796137"/>
            <a:ext cx="7579435" cy="5247749"/>
          </a:xfrm>
          <a:prstGeom prst="rect">
            <a:avLst/>
          </a:prstGeom>
          <a:noFill/>
        </p:spPr>
      </p:pic>
      <p:sp>
        <p:nvSpPr>
          <p:cNvPr id="5" name="Szövegdoboz 4"/>
          <p:cNvSpPr txBox="1"/>
          <p:nvPr/>
        </p:nvSpPr>
        <p:spPr>
          <a:xfrm>
            <a:off x="10831284" y="6357257"/>
            <a:ext cx="664028" cy="461665"/>
          </a:xfrm>
          <a:prstGeom prst="rect">
            <a:avLst/>
          </a:prstGeom>
          <a:noFill/>
        </p:spPr>
        <p:txBody>
          <a:bodyPr wrap="square" rtlCol="0">
            <a:spAutoFit/>
          </a:bodyPr>
          <a:lstStyle/>
          <a:p>
            <a:pPr algn="r"/>
            <a:fld id="{4D253C5A-6CDD-42BA-84F6-914DBA653B58}" type="slidenum">
              <a:rPr lang="hu-HU" sz="2400" b="1" smtClean="0">
                <a:solidFill>
                  <a:schemeClr val="bg1"/>
                </a:solidFill>
                <a:latin typeface="Cronos Pro Caption" panose="020C0502030503020304" pitchFamily="34" charset="0"/>
              </a:rPr>
              <a:pPr algn="r"/>
              <a:t>9</a:t>
            </a:fld>
            <a:endParaRPr lang="hu-HU" sz="2400" b="1" dirty="0">
              <a:solidFill>
                <a:schemeClr val="bg1"/>
              </a:solidFill>
              <a:latin typeface="Cronos Pro Caption" panose="020C0502030503020304" pitchFamily="34" charset="0"/>
            </a:endParaRPr>
          </a:p>
        </p:txBody>
      </p:sp>
      <p:sp>
        <p:nvSpPr>
          <p:cNvPr id="6" name="Szövegdoboz 5"/>
          <p:cNvSpPr txBox="1"/>
          <p:nvPr/>
        </p:nvSpPr>
        <p:spPr>
          <a:xfrm>
            <a:off x="2579914" y="6357257"/>
            <a:ext cx="6553200" cy="523220"/>
          </a:xfrm>
          <a:prstGeom prst="rect">
            <a:avLst/>
          </a:prstGeom>
          <a:noFill/>
        </p:spPr>
        <p:txBody>
          <a:bodyPr wrap="square" rtlCol="0">
            <a:spAutoFit/>
          </a:bodyPr>
          <a:lstStyle/>
          <a:p>
            <a:r>
              <a:rPr lang="hu-HU" sz="2800" b="1" i="1" baseline="30000" dirty="0">
                <a:solidFill>
                  <a:schemeClr val="bg1"/>
                </a:solidFill>
                <a:latin typeface="Cronos Pro Caption" panose="020C0502030503020304" pitchFamily="34" charset="0"/>
              </a:rPr>
              <a:t>Tudatos és biztonságos</a:t>
            </a:r>
            <a:r>
              <a:rPr lang="hu-HU" sz="2800" b="1" i="1" dirty="0">
                <a:solidFill>
                  <a:schemeClr val="bg1"/>
                </a:solidFill>
                <a:latin typeface="Cronos Pro Caption" panose="020C0502030503020304" pitchFamily="34" charset="0"/>
              </a:rPr>
              <a:t> </a:t>
            </a:r>
            <a:r>
              <a:rPr lang="hu-HU" sz="2800" b="1" i="1" baseline="30000" dirty="0">
                <a:solidFill>
                  <a:schemeClr val="bg1"/>
                </a:solidFill>
                <a:latin typeface="Cronos Pro Caption" panose="020C0502030503020304" pitchFamily="34" charset="0"/>
              </a:rPr>
              <a:t>élelmiszervásárlás</a:t>
            </a:r>
            <a:endParaRPr lang="hu-HU" sz="2800" i="1" dirty="0">
              <a:solidFill>
                <a:schemeClr val="bg1"/>
              </a:solidFill>
              <a:latin typeface="Cronos Pro Caption" panose="020C0502030503020304" pitchFamily="34" charset="0"/>
            </a:endParaRPr>
          </a:p>
        </p:txBody>
      </p:sp>
      <p:sp>
        <p:nvSpPr>
          <p:cNvPr id="20" name="Szövegdoboz 19"/>
          <p:cNvSpPr txBox="1"/>
          <p:nvPr/>
        </p:nvSpPr>
        <p:spPr>
          <a:xfrm>
            <a:off x="2212623" y="281822"/>
            <a:ext cx="9979377" cy="461665"/>
          </a:xfrm>
          <a:prstGeom prst="rect">
            <a:avLst/>
          </a:prstGeom>
          <a:noFill/>
        </p:spPr>
        <p:txBody>
          <a:bodyPr wrap="square" rtlCol="0">
            <a:spAutoFit/>
          </a:bodyPr>
          <a:lstStyle/>
          <a:p>
            <a:pPr algn="ctr"/>
            <a:r>
              <a:rPr lang="hu-HU" sz="3600" b="1" i="1" baseline="30000" dirty="0">
                <a:latin typeface="Cronos Pro Caption" panose="020C0502030503020304" pitchFamily="34" charset="0"/>
              </a:rPr>
              <a:t>Bevásárlás közben</a:t>
            </a:r>
          </a:p>
        </p:txBody>
      </p:sp>
      <p:sp>
        <p:nvSpPr>
          <p:cNvPr id="22" name="Szövegdoboz 21"/>
          <p:cNvSpPr txBox="1"/>
          <p:nvPr/>
        </p:nvSpPr>
        <p:spPr>
          <a:xfrm>
            <a:off x="239488" y="2716212"/>
            <a:ext cx="1817914" cy="461665"/>
          </a:xfrm>
          <a:prstGeom prst="rect">
            <a:avLst/>
          </a:prstGeom>
          <a:noFill/>
        </p:spPr>
        <p:txBody>
          <a:bodyPr wrap="square" rtlCol="0">
            <a:spAutoFit/>
          </a:bodyPr>
          <a:lstStyle/>
          <a:p>
            <a:pPr algn="r"/>
            <a:r>
              <a:rPr lang="hu-HU" sz="3600" b="1" i="1" baseline="30000" dirty="0">
                <a:latin typeface="Cronos Pro Caption" panose="020C0502030503020304" pitchFamily="34" charset="0"/>
              </a:rPr>
              <a:t>Vásárlás</a:t>
            </a:r>
          </a:p>
        </p:txBody>
      </p:sp>
      <p:sp>
        <p:nvSpPr>
          <p:cNvPr id="8" name="Szövegdoboz 7"/>
          <p:cNvSpPr txBox="1"/>
          <p:nvPr/>
        </p:nvSpPr>
        <p:spPr>
          <a:xfrm>
            <a:off x="2286000" y="933145"/>
            <a:ext cx="9905999" cy="523220"/>
          </a:xfrm>
          <a:prstGeom prst="rect">
            <a:avLst/>
          </a:prstGeom>
          <a:noFill/>
        </p:spPr>
        <p:txBody>
          <a:bodyPr wrap="square" rtlCol="0">
            <a:spAutoFit/>
          </a:bodyPr>
          <a:lstStyle/>
          <a:p>
            <a:pPr algn="ctr"/>
            <a:r>
              <a:rPr lang="hu-HU" sz="2800" b="1" i="1" dirty="0">
                <a:latin typeface="Cronos Pro" pitchFamily="34" charset="-18"/>
              </a:rPr>
              <a:t>Figyelem!</a:t>
            </a:r>
          </a:p>
        </p:txBody>
      </p:sp>
    </p:spTree>
    <p:extLst>
      <p:ext uri="{BB962C8B-B14F-4D97-AF65-F5344CB8AC3E}">
        <p14:creationId xmlns:p14="http://schemas.microsoft.com/office/powerpoint/2010/main" val="162361723"/>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4AEA79187D72B845A965D6F52406F74D" ma:contentTypeVersion="0" ma:contentTypeDescription="Új dokumentum létrehozása." ma:contentTypeScope="" ma:versionID="6fd92195e971eacdcd5fb7f3d6c23055">
  <xsd:schema xmlns:xsd="http://www.w3.org/2001/XMLSchema" xmlns:xs="http://www.w3.org/2001/XMLSchema" xmlns:p="http://schemas.microsoft.com/office/2006/metadata/properties" targetNamespace="http://schemas.microsoft.com/office/2006/metadata/properties" ma:root="true" ma:fieldsID="d047bb06e0a2f553563b46466d8dd50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D17A5F-A3E4-4934-AE74-2D45D9EB2D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3E2672E-7209-4DE4-8A2C-32C5CAD3C81C}">
  <ds:schemaRefs>
    <ds:schemaRef ds:uri="http://schemas.microsoft.com/office/2006/documentManagement/types"/>
    <ds:schemaRef ds:uri="http://purl.org/dc/dcmitype/"/>
    <ds:schemaRef ds:uri="http://schemas.microsoft.com/office/infopath/2007/PartnerControls"/>
    <ds:schemaRef ds:uri="http://purl.org/dc/terms/"/>
    <ds:schemaRef ds:uri="http://www.w3.org/XML/1998/namespace"/>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4A5D6ED-6785-4448-90CD-48844D4E34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6203</TotalTime>
  <Words>3663</Words>
  <Application>Microsoft Office PowerPoint</Application>
  <PresentationFormat>Szélesvásznú</PresentationFormat>
  <Paragraphs>445</Paragraphs>
  <Slides>27</Slides>
  <Notes>24</Notes>
  <HiddenSlides>0</HiddenSlides>
  <MMClips>2</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27</vt:i4>
      </vt:variant>
    </vt:vector>
  </HeadingPairs>
  <TitlesOfParts>
    <vt:vector size="34" baseType="lpstr">
      <vt:lpstr>Arial</vt:lpstr>
      <vt:lpstr>Calibri</vt:lpstr>
      <vt:lpstr>Calibri Light</vt:lpstr>
      <vt:lpstr>Cronos Pro</vt:lpstr>
      <vt:lpstr>Cronos Pro Caption</vt:lpstr>
      <vt:lpstr>Helvetica</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Nati</dc:creator>
  <cp:lastModifiedBy>Kasza Gyula</cp:lastModifiedBy>
  <cp:revision>268</cp:revision>
  <dcterms:created xsi:type="dcterms:W3CDTF">2016-10-20T08:16:35Z</dcterms:created>
  <dcterms:modified xsi:type="dcterms:W3CDTF">2021-07-02T09:53:05Z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0x0101004AEA79187D72B845A965D6F52406F74D</vt:lpwstr>
  </property>
  <property fmtid="{D5CDD505-2E9C-101B-9397-08002B2CF9AE}" pid="3" name="Order">
    <vt:r8>10700</vt:r8>
  </property>
  <property fmtid="{D5CDD505-2E9C-101B-9397-08002B2CF9AE}" pid="4" name="_CopySource">
    <vt:lpwstr>https://intra.nebih.gov.hu/dokumentumtar/ArculatiElemek/Új arculati elemek/NEBIH_PPT/NÉBIH_ppt_alap_magyar_sablon.pptx</vt:lpwstr>
  </property>
  <property fmtid="{D5CDD505-2E9C-101B-9397-08002B2CF9AE}" pid="5" name="xd_ProgID">
    <vt:lpwstr/>
  </property>
  <property fmtid="{D5CDD505-2E9C-101B-9397-08002B2CF9AE}" pid="6" name="TemplateUrl">
    <vt:lpwstr/>
  </property>
</Properties>
</file>