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5"/>
  </p:notesMasterIdLst>
  <p:sldIdLst>
    <p:sldId id="267" r:id="rId5"/>
    <p:sldId id="285" r:id="rId6"/>
    <p:sldId id="269" r:id="rId7"/>
    <p:sldId id="271" r:id="rId8"/>
    <p:sldId id="272" r:id="rId9"/>
    <p:sldId id="273" r:id="rId10"/>
    <p:sldId id="299" r:id="rId11"/>
    <p:sldId id="274" r:id="rId12"/>
    <p:sldId id="300" r:id="rId13"/>
    <p:sldId id="286" r:id="rId14"/>
    <p:sldId id="275" r:id="rId15"/>
    <p:sldId id="276" r:id="rId16"/>
    <p:sldId id="277" r:id="rId17"/>
    <p:sldId id="287" r:id="rId18"/>
    <p:sldId id="278" r:id="rId19"/>
    <p:sldId id="279" r:id="rId20"/>
    <p:sldId id="280" r:id="rId21"/>
    <p:sldId id="282" r:id="rId22"/>
    <p:sldId id="283" r:id="rId23"/>
    <p:sldId id="284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8" r:id="rId33"/>
    <p:sldId id="297" r:id="rId34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4358"/>
    <a:srgbClr val="BED6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87" autoAdjust="0"/>
    <p:restoredTop sz="54122" autoAdjust="0"/>
  </p:normalViewPr>
  <p:slideViewPr>
    <p:cSldViewPr snapToGrid="0">
      <p:cViewPr varScale="1">
        <p:scale>
          <a:sx n="36" d="100"/>
          <a:sy n="36" d="100"/>
        </p:scale>
        <p:origin x="1940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4307AB-856F-444F-9C0F-FF10E61AB3E1}" type="datetimeFigureOut">
              <a:rPr lang="hu-HU" smtClean="0"/>
              <a:pPr/>
              <a:t>2021. 07. 02.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BE9CCB-AA96-41B5-8BE0-69175397F41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22390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b="1" dirty="0"/>
              <a:t>1. </a:t>
            </a:r>
            <a:r>
              <a:rPr lang="hu-HU" b="1"/>
              <a:t>fejezet: Kezdjük </a:t>
            </a:r>
            <a:r>
              <a:rPr lang="hu-HU" b="1" dirty="0"/>
              <a:t>az alapokkal!</a:t>
            </a:r>
          </a:p>
          <a:p>
            <a:endParaRPr lang="hu-HU" b="1" dirty="0"/>
          </a:p>
          <a:p>
            <a:r>
              <a:rPr lang="hu-HU" dirty="0"/>
              <a:t>Vajon mennyi minden történik az élelmiszerekkel, míg az asztalunkra kerülnek? Miért fontos a csomagolás? Mit hívunk élelmiszernek? A következőkben ezeket az alapvető fogalmakat vesszük sorra.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BE9CCB-AA96-41B5-8BE0-69175397F410}" type="slidenum">
              <a:rPr lang="hu-HU" smtClean="0"/>
              <a:pPr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357596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/>
              <a:t>Képek forrása: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Pixabay</a:t>
            </a: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E9CCB-AA96-41B5-8BE0-69175397F410}" type="slidenum">
              <a:rPr lang="hu-HU" smtClean="0"/>
              <a:pPr/>
              <a:t>12</a:t>
            </a:fld>
            <a:endParaRPr lang="hu-H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élelmiszerlánc kifejezést gyakran összetévesztik a kereskedelmi láncokkal vagy a tápláléklánccal. A kereskedelmi láncok élelmiszerek eladásával foglalkozó üzletek. A tápláléklánc pedig az élőlények táplálkozási kapcsolatait mutatja be (például macska – madár – giliszta). </a:t>
            </a:r>
          </a:p>
          <a:p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élelmiszerek előállításához más iparágak is kapcsolódnak, például a gépek, csomagolóanyagok, vegyszerek gyártása. Ezekkel a folyamatokkal kiegészülve az élelmiszerlánc már inkább hálózatnak tekinthető, amelynek valamilyen formában mindenki a szereplője.</a:t>
            </a:r>
          </a:p>
          <a:p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Képek forrása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Nébih</a:t>
            </a: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Adobe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stock</a:t>
            </a: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Pixabay</a:t>
            </a: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E9CCB-AA96-41B5-8BE0-69175397F410}" type="slidenum">
              <a:rPr lang="hu-HU" smtClean="0"/>
              <a:pPr/>
              <a:t>13</a:t>
            </a:fld>
            <a:endParaRPr lang="hu-H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Élelmiszer = biztonság?</a:t>
            </a:r>
          </a:p>
          <a:p>
            <a:endParaRPr lang="hu-HU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élelmiszerláncban a termékek előállításától a boltokig, éttermekig minden szereplő szem előtt tartja az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élelmiszerbiztonságot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 biztonságos élelmiszer az emberi szervezet számára nem jelent veszélyt, vagyis az</a:t>
            </a:r>
            <a:r>
              <a:rPr lang="hu-H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egészségre nem káros, amennyiben a megfelelő módon készítjük és fogyasztjuk el azt. A biztonság fenntartásához oda kell figyelnünk az élelmiszerbiztonság szabályainak betartására – például olyan egyszerű lépésekkel, hogy kezet mosunk ételkészítés előtt, tiszta eszközöket használunk és a romlékony élelmiszereket a hűtőben tároljuk.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élelmiszerbiztonság érdekében az élelmiszerlánc minden szereplőjének be kell tartania a rá vonatkozó szabályokat. Fontos szerep jut az élelmiszereket előállító vállalkozásoknak (termelő, feldolgozó üzemek, boltok, éttermekben dolgozók), a fogyasztóknak, sőt még az államnak is. </a:t>
            </a:r>
          </a:p>
          <a:p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Képek forrása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baseline="0" dirty="0"/>
              <a:t>Adobe </a:t>
            </a:r>
            <a:r>
              <a:rPr lang="hu-HU" baseline="0" dirty="0" err="1"/>
              <a:t>stock</a:t>
            </a:r>
            <a:endParaRPr lang="hu-HU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Pixabay</a:t>
            </a: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E9CCB-AA96-41B5-8BE0-69175397F410}" type="slidenum">
              <a:rPr lang="hu-HU" smtClean="0"/>
              <a:pPr/>
              <a:t>15</a:t>
            </a:fld>
            <a:endParaRPr lang="hu-H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/>
              <a:t>Képek forrása: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dirty="0"/>
              <a:t>Adobe </a:t>
            </a:r>
            <a:r>
              <a:rPr lang="hu-HU" dirty="0" err="1"/>
              <a:t>stock</a:t>
            </a:r>
            <a:endParaRPr lang="hu-HU" dirty="0"/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Pixabay</a:t>
            </a: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E9CCB-AA96-41B5-8BE0-69175397F410}" type="slidenum">
              <a:rPr lang="hu-HU" smtClean="0"/>
              <a:pPr/>
              <a:t>16</a:t>
            </a:fld>
            <a:endParaRPr lang="hu-H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Veszélyzóna</a:t>
            </a:r>
          </a:p>
          <a:p>
            <a:endParaRPr lang="hu-HU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Megannyi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veszéllyel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kerülünk szembe nap, mint nap, elég, ha csak a közlekedésre gondolunk. Megtanultuk, hogy ezekre a helyzetekre fel kell készülnünk, és tudatos magatartással elkerülhetjük ezen kockázatok jelentős részét.</a:t>
            </a:r>
          </a:p>
          <a:p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Ilyen veszély az is, ha nem biztonságos élelmiszert fogyasztunk el. Az élelmiszereink sokféle forrásból, ráadásul legtöbbször a szemünk számára láthatatlan módon szennyeződhetnek. Emiatt olyan anyagokat fogyaszthatunk el, amelyek károsan hathatnak a szervezetünkre. Az élelmiszerek elfogyasztása kapcsán felmerülő veszélyeket 3 nagyobb csoportba sorolhatjuk: fizikai, kémiai, biológiai (ezen belül mikrobiológiai) veszélyeket különböztethetünk meg.</a:t>
            </a:r>
          </a:p>
          <a:p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Képek forrása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Pixabay</a:t>
            </a: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E9CCB-AA96-41B5-8BE0-69175397F410}" type="slidenum">
              <a:rPr lang="hu-HU" smtClean="0"/>
              <a:pPr/>
              <a:t>17</a:t>
            </a:fld>
            <a:endParaRPr lang="hu-H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Fizikai veszélynek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nevezzük az élelmiszerbe kerülő „idegen” anyagokat, mint például a kavicsok, fémdarabok, üvegszilánkok, amelyek az élelmiszerek előállítása során véletlenül belepotyoghatnak a termékekbe. Szerencsére ez ritkán fordul elő, mert az élelmiszer-előállítók komoly figyelmet fordítanak az ilyen jellegű problémák megelőzésére. A zöldségeken, gyümölcsökön lévő por, homok, föld vagy sár is fizikai veszélynek tekinthető, ezért ezeket az alapanyagokat mindig alaposan mossuk meg mielőtt megennénk!</a:t>
            </a:r>
          </a:p>
          <a:p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Képek forrása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altLang="hu-HU" dirty="0"/>
              <a:t>Adobe </a:t>
            </a:r>
            <a:r>
              <a:rPr lang="hu-HU" altLang="hu-HU" dirty="0" err="1"/>
              <a:t>stock</a:t>
            </a:r>
            <a:endParaRPr lang="hu-HU" alt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Pixabay</a:t>
            </a: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E9CCB-AA96-41B5-8BE0-69175397F410}" type="slidenum">
              <a:rPr lang="hu-HU" smtClean="0"/>
              <a:pPr/>
              <a:t>18</a:t>
            </a:fld>
            <a:endParaRPr lang="hu-H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Kémiai veszélyként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szervezetünkre nézve mérgező anyagokat tartjuk számon, amelyek származhatnak növényektől, gombáktól, vagy az élelmiszerek környezetéből, de káros vegyületek keletkezhetnek akár sütés, főzés során is. Gondoljunk csak a gyilkos galócára, amely halálos erejű mérget termel, vagy a vadgesztenyére, amelyet szelíd testvérével ellentétben nem szabad elfogyasztani. Emellett léteznek olyan vegyszerek is, amelyek a növényeket megvédik a kártevőktől, az emberek számára viszont káros hatásúak. A mérgező anyagok jelenlétét az élelmiszer-előállítók laboratóriumokban vizsgálják, és ha problémát észlelnek, a hatósággal közösen azonnal leveszik a veszélyes terméket a boltok polcairól, illetve a médiában is felhívják a fogyasztók figyelmét a veszélyre.</a:t>
            </a:r>
          </a:p>
          <a:p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Képek forrása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altLang="hu-HU" dirty="0"/>
              <a:t>Adobe </a:t>
            </a:r>
            <a:r>
              <a:rPr lang="hu-HU" altLang="hu-HU" dirty="0" err="1"/>
              <a:t>stock</a:t>
            </a:r>
            <a:endParaRPr lang="hu-HU" alt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Pixabay</a:t>
            </a: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u-HU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E9CCB-AA96-41B5-8BE0-69175397F410}" type="slidenum">
              <a:rPr lang="hu-HU" smtClean="0"/>
              <a:pPr/>
              <a:t>19</a:t>
            </a:fld>
            <a:endParaRPr lang="hu-H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Biológiai veszélynek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az élelmiszerbe bejutó különféle élőlényeket nevezzük: az egyes rovarok (légy, csótány), pókok, rágcsálók (egér, patkány) szeretik megdézsmálni a termékeket és közben beszennyezik, megfertőzik azt. Ezért oda kell figyelni arra, hogy ne férkőzhessenek az élelmiszerek közvetlen közelébe. Tökéletes megoldást jelenthetnek a zárható műanyag dobozok, fedett lábosok, lefóliázott tárolóedények. 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mikroszkopikus méretű, szabad szemmel nem látható parányi élőlények szintén komoly problémákat okozhatnak, őket méretüknél fogva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mikrobiológiai 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veszélynek tekintjük. Ilyen élőlények a baktériumok („bacik”), élesztőgombák („élesztők”), penészgombák („penészek”), vírusok – összefoglaló nevükön mikrobák. Valamivel nagyobb méretűek, de ide tartoznak az élősködők, paraziták is (például férgek). Bár a jelenlétüket sokszor nem is észleljük, mindig gondolni kell arra, hogy akár a kezünkről, akár a bevásárlókocsiról, vagy éppen a levegőből is kerülhetnek az élelmiszereinkre ilyen parányi élőlények, amelyek felgyorsíthatják az étel romlását vagy megbetegedést okozhatnak.</a:t>
            </a:r>
          </a:p>
          <a:p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élelmiszerlánc minden szereplőjének igyekeznie kell ezeket a veszélyeket, szennyező forrásokat az élelmiszerektől távol tartania.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Sok mikroba káros hatással van a szervezetre, de vannak olyanok is, amelyek segítségünkre vannak az élelmiszer-előállításban. „Hasznos” baktériumok, élesztők és penészek segítségével készül például a joghurt, kefir, kenyér, sör, bor, néhány sajt és szalámiféle.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emberi testen és testben is találhatók baktériumok, amelyek nagy része ártalmatlan vagy hasznos, de vannak közöttük fertőző megbetegedést kiváltók is.</a:t>
            </a:r>
          </a:p>
          <a:p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Képek forrása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Adobe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stock</a:t>
            </a:r>
            <a:endParaRPr lang="hu-HU" dirty="0"/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Pixabay</a:t>
            </a: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E9CCB-AA96-41B5-8BE0-69175397F410}" type="slidenum">
              <a:rPr lang="hu-HU" smtClean="0"/>
              <a:pPr/>
              <a:t>20</a:t>
            </a:fld>
            <a:endParaRPr lang="hu-H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b="1" dirty="0"/>
              <a:t>Az élelmiszerek csomagolása és címkéje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élelmiszerek csomagolásának legfontosabb szerepe, hogy védi a terméket a szennyeződésektől. Sok esetben ráadásul meghosszabbítja a termék eltarthatóságát is. Ugyanakkor segítségünkre van abban, hogy az élelmiszerből olyan mennyiséget vegyünk, amennyire szükségünk van, valamint becsomagolva könnyebben szállíthatók és tárolhatók a termékek. Emellett a csomagolás lehetőséget nyújt a fogyasztók tájékoztatására (címkék) és a figyelemfelkeltésre is.</a:t>
            </a:r>
          </a:p>
          <a:p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intelligens csomagolás olyan anyagot tartalmaz, amely jelzi az élelmiszer minőségének változását. Például egy gyümölcsleves doboz, ami az idő előrehaladtával fokozatosan egyre pirosabbá válik. A szín változása arra figyelmeztet, hogy ideje lenne meginni az üdítőt, még mielőtt az egész doboz pirossá válna – tehát még mielőtt megromlana!</a:t>
            </a:r>
          </a:p>
          <a:p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Képek forrása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Pixabay</a:t>
            </a: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E9CCB-AA96-41B5-8BE0-69175397F410}" type="slidenum">
              <a:rPr lang="hu-HU" smtClean="0"/>
              <a:pPr/>
              <a:t>22</a:t>
            </a:fld>
            <a:endParaRPr lang="hu-H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Érdemes a termékek csomagolását, címkéjét áttanulmányozni, mielőtt a bevásárlókosárban landolnának, rengeteg érdekes és fontos információt tudhatunk meg az adott élelmiszerről.</a:t>
            </a:r>
          </a:p>
          <a:p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csomagoláson,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címkén a következőknek kell szerepelnie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élelmiszer megnevezése (ha a megnevezés idegen nyelvű, akkor magyarul is fel kell tüntetni)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összetevői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allergiát vagy intoleranciát okozó anyagok felsorolása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csomagban lévő élelmiszer mennyisége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lejárati dátuma (fogyaszthatósági vagy minőségmegőrzési idő)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tárolási vagy felhasználási módra meghatározott különleges szabályok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előállító vagy forgalmazó neve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származási helye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tápértékjelölése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alkoholtartalmú élelmiszerek esetében az alkoholtartalma. 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Képek forrása: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Nébih</a:t>
            </a: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E9CCB-AA96-41B5-8BE0-69175397F410}" type="slidenum">
              <a:rPr lang="hu-HU" smtClean="0"/>
              <a:pPr/>
              <a:t>23</a:t>
            </a:fld>
            <a:endParaRPr lang="hu-H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Élelmiszernek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nevezhetünk minden olyan anyagot vagy terméket, amely alkalmas arra, hogy megegyük, megigyuk. Az élelmiszerek közé tartoznak az italok, a rágógumi, és a víz is. Ugyanakkor nem tartoznak az élelmiszerek csoportjába a szántóföldeken lévő, még betakarítás előtt álló növények, de az élő állatok és takarmányuk sem.   </a:t>
            </a:r>
          </a:p>
          <a:p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Képek forrása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Adobe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stock</a:t>
            </a: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Pixabay</a:t>
            </a: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E9CCB-AA96-41B5-8BE0-69175397F410}" type="slidenum">
              <a:rPr lang="hu-HU" smtClean="0"/>
              <a:pPr/>
              <a:t>3</a:t>
            </a:fld>
            <a:endParaRPr lang="hu-H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pontos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megnevezés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az egyik legfontosabb információ. Egyes elnevezéseket csak akkor használhatnak a gyártók, ha bizonyos feltételeknek – például összetevők aránya, értékes anyagok mennyisége – megfelel az élelmiszer.  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Például, ha azt látjuk egy terméken, hogy „virsli”, biztosak lehetünk benne, hogy megfelelő a hústartalma, vagy ha azt, hogy „tej”, az a csomagolás biztosan csak tejet tartalmaz.</a:t>
            </a:r>
          </a:p>
          <a:p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címkén kötelező feltüntetni azt is, hogy milyen anyagokból készült az élelmiszer, vagyis az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összetevőket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Az összetevők mennyiségük szerinti sorrendben szerepelnek. Első helyen az az alapanyag áll, amelyből a termék a legtöbbet tartalmazza. Előfordulhat az is, hogy a termék egyetlen anyagból áll (mint például a tej), ilyenkor nem szükséges külön feltüntetni az összetételt, mert a termékmegnevezés tulajdonképpen magába foglalja azt.</a:t>
            </a:r>
          </a:p>
          <a:p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Nagyon szigorú szabályok vonatkoznak az élelmiszerek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allergén és intoleranciát okozó összetevőinek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feltüntetésére. Ezek az összetevők a legtöbb ember számára ártalmatlanok, azonban sokaknak okoznak problémát. Például az arra érzékenyek szervezete kiütésekkel, hasfájással reagál, bőrük viszkethet és akár a torkuk is összeszorulhat, sőt, fulladáshoz, akár halálhoz is vezethet. Számukra az allergiát vagy intoleranciát kiváltó anyagok veszélyesek, ezért azok előfordulását az élelmiszerekben kötelező jelölni. Ezek az anyagok a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glutént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tartalmazó gabonafélék (azaz búza, rozs, árpa, zab), rákfélék, tojás, hal, földimogyoró, szójabab, tej (a laktóz, vagyis a tejcukor, valamint a tejfehérje miatt), diófélék, zeller, mustár, szezámmag, kén-dioxid, csillagfürt, és a puhatestűek. Ezeket az összetevőket pl. vastagabb színnel szedve, vagy aláhúzva kell jelezni a címkén az összetevők felsorolásában.</a:t>
            </a:r>
          </a:p>
          <a:p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terméken feltüntetik</a:t>
            </a:r>
            <a:r>
              <a:rPr lang="hu-H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az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élelmiszer mennyiségét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is, amelyet általában grammban, kilogrammban, vagy italok esetén milliliterben, literben kifejezve ad meg a gyártó.</a:t>
            </a:r>
          </a:p>
          <a:p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Képek forrása: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Nébih</a:t>
            </a: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E9CCB-AA96-41B5-8BE0-69175397F410}" type="slidenum">
              <a:rPr lang="hu-HU" smtClean="0"/>
              <a:pPr/>
              <a:t>24</a:t>
            </a:fld>
            <a:endParaRPr lang="hu-H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gyorsan romló élelmiszerek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(például tejföl, párizsi, darált hús, nyers hal, sajt stb.) csomagolásán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fogyaszthatósági időt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tüntetnek fel, amely azt az időpontot jelöli, ameddig az élelmiszer még biztonsággal elfogyasztható. A feltüntetett fogyaszthatósági dátum után már nem szabad elfogyasztani az élelmiszert, mert megbetegedést okozhat. Ezek a termékek akkor is kockázatosak lehetnek, ha ránézésre még nem tűnnek romlottnak.  A fogyaszthatósági idő tehát rövidebb lejárati időtartamot jelöl.</a:t>
            </a:r>
          </a:p>
          <a:p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Képek forrása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Nébih</a:t>
            </a:r>
            <a:endParaRPr lang="hu-HU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Adobe </a:t>
            </a:r>
            <a:r>
              <a:rPr lang="hu-HU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stock</a:t>
            </a:r>
            <a:endParaRPr lang="hu-HU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Pixabay</a:t>
            </a: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E9CCB-AA96-41B5-8BE0-69175397F410}" type="slidenum">
              <a:rPr lang="hu-HU" smtClean="0"/>
              <a:pPr/>
              <a:t>25</a:t>
            </a:fld>
            <a:endParaRPr lang="hu-H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Hosszabb ideig eltartható élelmiszerek esetében, mint például a száraztészták, konzervek, fagyasztott termékek, a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minőségmegőrzési időt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használják a lejárati dátum jelölésére. Ez azt az időtartamot jelöli, ameddig az élelmiszer a tulajdonságait helyes tárolási körülmények között megőrzi. A fogyaszthatósági idővel ellátott élelmiszerekkel ellentétben az ilyen,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tartós termékek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általában a lejárat után is fogyaszthatók, ha bontatlan csomagolásban és a ráírt körülményeknek megfelelően tároltuk őket. Ez fontos különbség a gyorsan romló termékekhez képest! A tartós élelmiszerekkel még a lejárat után is érdemes tenni egy próbát, nem kell feltétlenül azonnal a szemétben végezniük. Azonban, ha furcsa szagot, az élelmiszerre nem jellemző színt, állagot tapasztalunk, már ne fogyasszuk el az élelmiszert, mindig az élelmiszerbiztonság maradjon az elsődleges szempont.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Képek forrása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Nébih</a:t>
            </a: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Adobe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stock</a:t>
            </a: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Pixabay</a:t>
            </a: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E9CCB-AA96-41B5-8BE0-69175397F410}" type="slidenum">
              <a:rPr lang="hu-HU" smtClean="0"/>
              <a:pPr/>
              <a:t>26</a:t>
            </a:fld>
            <a:endParaRPr lang="hu-H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élelmiszer címkéjén mindig olvassuk el a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tárolásra, felhasználási módra vonatkozó tájékoztató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szöveget! Az élelmiszerek csak akkor tudják ízűket, színűket, illatukat megőrizni a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minőségmegőrzési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vagy fogyaszthatósági időig, ha megfelelő körülmények között tároljuk őket. A fogyaszthatósági idő mellett mindig szerepel, hogy milyen hőmérsékleten kell tárolni, amelyet az egészségünk megőrzése érdekében tartsunk be! Az ideális hőmérséklet mellett sokszor a páratartalomra és a fénytől való védelemre is figyelni kell. Erre utal a következő mondat is: „Száraz, hűvös, napfénytől védett helyen tárolandó!”. Gyakori az is, hogy a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hőkezelt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termékek (például konzervek, gyümölcslevek) csomagolásán ezt olvashatjuk: „Felbontás után hűtve tárolandó!”. Ezek a termékek csak addig tárolhatók el szobahőmérsékleten hosszabb ideig, ameddig nincsenek felbontva, nem érintkeznek levegővel. Utána ugyanis már könnyen megindulnak az esetükben is azok a romlási folyamatok, amelyek a gyorsan romló élelmiszerekre jellemzők.</a:t>
            </a:r>
          </a:p>
          <a:p>
            <a:pPr marL="228600" indent="-228600">
              <a:buAutoNum type="arabicPeriod"/>
            </a:pP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gyártót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szintén élelmiszerbiztonsági szempontok miatt szükséges szerepeltetni a termék csomagolásán. Ez az információ a termék azonosítását segíti – ha valaki megbetegszik egy élelmiszertől, így tudják megkeresni és értesíteni annak gyártóját, amely révén elkerülhető, hogy máshoz már ne jusson a bajt okozó termékből. Ha előfordul a betegség, akkor orvoshoz kell fordulni, és az orvos pedig értesíti a hatóságokat. A hatóságok a már megismert élelmiszerláncban a megbetegedést okozó élelmiszer előállítóját megkeresve közösen gondoskodnak arról, hogy az élelmiszer lekerüljön a boltok polcairól, más már ne vásárolhassa meg azt. </a:t>
            </a:r>
          </a:p>
          <a:p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előállítóhoz szorosan kapcsolódik a termék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származási helye 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vagy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eredete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 világ bármely pontjáról érkezhetnek hazánkba élelmiszerek. A termékválasztásnál ez is befolyásolhatja a döntésünket. A Magyarországon készült élelmiszerek esetében a NÉBIH gyorsabban és hatékonyabban tudja kiszűrni a problémákat, mint a külföldről behozott áruk esetében, ezért érdemes a hazai termékeket előnyben részesíteni.</a:t>
            </a:r>
          </a:p>
          <a:p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címkén megtalálhatjuk még a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tápértékjelölést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amelyet leggyakrabban táblázat formájában tesznek a termékre. Ebben a termékben lévő tápanyagok (zsír, szénhidrát, fehérje, ásványi anyagok és vitaminok) mennyiségét tüntetik fel, valamint az energiatartalmat, ami megmutatja, hogy az élelmiszer elfogyasztásával mennyi erőforráshoz jut a szervezetünk. </a:t>
            </a:r>
          </a:p>
          <a:p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Képek forrása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Nébih</a:t>
            </a: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Adobe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stock</a:t>
            </a: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Pixabay</a:t>
            </a: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E9CCB-AA96-41B5-8BE0-69175397F410}" type="slidenum">
              <a:rPr lang="hu-HU" smtClean="0"/>
              <a:pPr/>
              <a:t>27</a:t>
            </a:fld>
            <a:endParaRPr lang="hu-H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Ezeket a meghatározott követelményeket a Magyar Élelmiszerkönyv tartalmazza. A Magyar Élelmiszerkönyv részletesen ismerteti egyes élelmiszerek összetételére és egyéb tulajdonságaira, illetve gyártási módszereire vonatkozó elvárásokat.</a:t>
            </a:r>
          </a:p>
          <a:p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hu-HU" dirty="0"/>
          </a:p>
          <a:p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E9CCB-AA96-41B5-8BE0-69175397F410}" type="slidenum">
              <a:rPr lang="hu-HU" smtClean="0"/>
              <a:pPr/>
              <a:t>28</a:t>
            </a:fld>
            <a:endParaRPr lang="hu-H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pPr lvl="0"/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kép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Kata és Marci veszekednek. Mindketten mérgesek, és a saját igazukat erőltetik a másikra.</a:t>
            </a:r>
          </a:p>
          <a:p>
            <a:r>
              <a:rPr lang="hu-H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Kata:</a:t>
            </a: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Igenis, meg lehet még enni!</a:t>
            </a:r>
          </a:p>
          <a:p>
            <a:r>
              <a:rPr lang="hu-H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Marci:</a:t>
            </a: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Kata, ez nem igaz! Ezt már nem lehet!</a:t>
            </a:r>
          </a:p>
          <a:p>
            <a:pPr lvl="0"/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kép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Megjelenik Konyhatündér széles mosollyal az arcán, kezében a varázspálcájával.</a:t>
            </a:r>
          </a:p>
          <a:p>
            <a:r>
              <a:rPr lang="hu-H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Konyhatündér:</a:t>
            </a: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Jajj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gyerekek. Min veszekedtek ennyire?</a:t>
            </a:r>
          </a:p>
          <a:p>
            <a:pPr lvl="0"/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kép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Kata ecseteli a Konyhatündérnek a baj forrását. Csak Kata látszódik a képen, kezében egy tábla csoki.</a:t>
            </a:r>
          </a:p>
          <a:p>
            <a:r>
              <a:rPr lang="hu-H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Kata:</a:t>
            </a: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Marci nem hiszi el nekem, hogy ez a sima táblás csoki még ehető.</a:t>
            </a:r>
          </a:p>
          <a:p>
            <a:pPr lvl="0"/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kép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képen Konyhatündér kezében van a csoki, aminek a címkéjét láthatjuk, rajta a lejárati idővel (lejárt dátumú).</a:t>
            </a:r>
          </a:p>
          <a:p>
            <a:r>
              <a:rPr lang="hu-H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Konyhatündér:</a:t>
            </a: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 nézzem meg. Igen… ennek már lejárt a minőségmegőrzési ideje. </a:t>
            </a:r>
          </a:p>
          <a:p>
            <a:pPr lvl="0"/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kép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Marci kihúzza magát és büszkén helyesel. Konyhatündér felemeli a mutatóujját.</a:t>
            </a:r>
          </a:p>
          <a:p>
            <a:r>
              <a:rPr lang="hu-H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Marci:</a:t>
            </a: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Én megmondtam!</a:t>
            </a:r>
          </a:p>
          <a:p>
            <a:r>
              <a:rPr lang="hu-H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Konyhatündér:</a:t>
            </a: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Viszont…</a:t>
            </a:r>
          </a:p>
          <a:p>
            <a:pPr lvl="0"/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kép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Konyhatündér látszódik csak, aki hosszasan magyaráz a két gyereknek.</a:t>
            </a:r>
          </a:p>
          <a:p>
            <a:r>
              <a:rPr lang="hu-H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Konyhatündér:</a:t>
            </a: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Viszont a minőségmegőrzési idő még megengedi, hogy elfogyasszuk az adott ételt, amennyiben az még biztonságosnak tekinthető.</a:t>
            </a:r>
          </a:p>
          <a:p>
            <a:pPr lvl="0"/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 kép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Konyhatündér kezében tartja a csokit, és a két gyerekkel együtt felé hajolnak. Alaposan vizsgálják a kibontott csokoládét.</a:t>
            </a:r>
          </a:p>
          <a:p>
            <a:r>
              <a:rPr lang="hu-H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Konyhatündér:</a:t>
            </a: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Nézzük meg jó alaposan! Láttok rajta változásokat? Jó még az illata?</a:t>
            </a:r>
          </a:p>
          <a:p>
            <a:pPr lvl="0"/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 kép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Kata és Marci vizsgálgatja, nézegeti, szagolgatja a tábla csokit.</a:t>
            </a:r>
          </a:p>
          <a:p>
            <a:r>
              <a:rPr lang="hu-H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Kata:</a:t>
            </a: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illata nagyon finom!</a:t>
            </a:r>
          </a:p>
          <a:p>
            <a:r>
              <a:rPr lang="hu-H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Marci:</a:t>
            </a: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a felszíne egy kicsit mintha fehéres lenne.</a:t>
            </a:r>
          </a:p>
          <a:p>
            <a:pPr lvl="0"/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9. kép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Konyhatündér átöleli a két gyereket, akik esznek a csokiból.</a:t>
            </a:r>
          </a:p>
          <a:p>
            <a:r>
              <a:rPr lang="hu-H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Konyhatündér:</a:t>
            </a: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Ezek szerint kicsit már veszített a minőségéből, de nem kell megijedni. Varázserőmmel átvizsgáltam, és még mindig biztonságos ez a csoki! Egyétek meg nyugodtan.</a:t>
            </a:r>
          </a:p>
          <a:p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Képek forrása: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Nébih</a:t>
            </a: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hu-HU" dirty="0"/>
          </a:p>
          <a:p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E9CCB-AA96-41B5-8BE0-69175397F410}" type="slidenum">
              <a:rPr lang="hu-HU" smtClean="0"/>
              <a:pPr/>
              <a:t>29</a:t>
            </a:fld>
            <a:endParaRPr lang="hu-H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olyan élelmiszereket, amelyeket sütéssel, főzéssel vagy más konyhai művelettel készítünk el fogyasztásra közvetlenül alkalmas termékké,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ételnek 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nevezzük. Példaként: míg egy nyers csirkemell-szelet élelmiszernek tekintendő, a belőle készült rántott hús már az ételek közé tartozik.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Képek forrása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Pixabay</a:t>
            </a: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E9CCB-AA96-41B5-8BE0-69175397F410}" type="slidenum">
              <a:rPr lang="hu-HU" smtClean="0"/>
              <a:pPr/>
              <a:t>4</a:t>
            </a:fld>
            <a:endParaRPr lang="hu-H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Élelmiszerek csoportosítása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élelmiszereket általában kétféle módon szokás csoportosítani, eredetük szerint, vagy feldolgozottságuk szerint. 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Eredetük szerint két alcsoportot különböztetünk meg.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Állati eredetű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élelmiszerek: ide tartoznak a baromfi, a sertés, a marha és más vágóállatok húsa, minden húskészítmény, többek között a kolbász, szalámi, szalonna, sőt a tej és a tejtermékek, valamint a tojás is. </a:t>
            </a:r>
          </a:p>
          <a:p>
            <a:pPr marL="0" indent="0">
              <a:buFont typeface="+mj-lt"/>
              <a:buNone/>
            </a:pPr>
            <a:endParaRPr lang="hu-HU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r>
              <a:rPr lang="hu-H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Képek forrása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hu-H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Adobe </a:t>
            </a:r>
            <a:r>
              <a:rPr lang="hu-H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stock</a:t>
            </a:r>
            <a:endParaRPr lang="hu-HU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Pixabay</a:t>
            </a: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E9CCB-AA96-41B5-8BE0-69175397F410}" type="slidenum">
              <a:rPr lang="hu-HU" smtClean="0"/>
              <a:pPr/>
              <a:t>5</a:t>
            </a:fld>
            <a:endParaRPr lang="hu-H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Nem állati eredetű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élelmiszerek: ide tartoznak a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növényi eredetű élelmiszerek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mint például a zöldségek, gyümölcsök, gabonafélék és a belőlük készülő liszt, az olajos magvak és a belőlük készített étolajok. </a:t>
            </a:r>
          </a:p>
          <a:p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Képek forrása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Adobe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stock</a:t>
            </a: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hu-HU" dirty="0"/>
          </a:p>
          <a:p>
            <a:pPr marL="228600" indent="-228600">
              <a:buAutoNum type="arabicPeriod"/>
            </a:pP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E9CCB-AA96-41B5-8BE0-69175397F410}" type="slidenum">
              <a:rPr lang="hu-HU" smtClean="0"/>
              <a:pPr/>
              <a:t>6</a:t>
            </a:fld>
            <a:endParaRPr lang="hu-H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Nem állati eredetű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gombák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nem növények, ugyanakkor nem is állatok, ezért őket is a nem állati eredetű élelmiszerek közé sorolják. Ebbe a csoportba tartoznak továbbá az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ásványi eredetű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élelmiszerek (például a só), valamint a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víz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is.</a:t>
            </a:r>
          </a:p>
          <a:p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Képek forrása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hu-H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Adobe </a:t>
            </a:r>
            <a:r>
              <a:rPr lang="hu-H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stock</a:t>
            </a: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Pixabay</a:t>
            </a: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E9CCB-AA96-41B5-8BE0-69175397F410}" type="slidenum">
              <a:rPr lang="hu-HU" smtClean="0"/>
              <a:pPr/>
              <a:t>7</a:t>
            </a:fld>
            <a:endParaRPr lang="hu-H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Feldolgozottságuk szerint megkülönböztetünk feldolgozatlan élelmiszereket és feldolgozott élelmiszereket. A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feldolgozott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élelmiszerek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előállításkor a gyártók jelentősen megváltoztatják az élelmiszer jellemzőit, például szárítással (mint a fűszerpaprika vagy az aszalt sárgabarack, mazsola), vagy érleléssel (például a kemény sajtok vagy szalámik esetében), füstöléssel (például füstölt kolbász vagy füstölt hal).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Néhány élelmiszert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egyetlen alapanyagból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állítanak elő, ilyen például a szárított fűszerpaprika, de ide tartozik a dobozos tej vagy egy jó minőségű szilvalekvár is, amelyhez nem adtak cukrot. Az élelmiszereink többsége azonban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több összetevős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vagyis többféle alapanyag felhasználásával készül, ilyen például a kenyér, csokoládé, gyümölcsjoghurt.</a:t>
            </a:r>
          </a:p>
          <a:p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Képek</a:t>
            </a:r>
            <a:r>
              <a:rPr lang="hu-H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forrása</a:t>
            </a: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Adobe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stock</a:t>
            </a:r>
            <a:endParaRPr lang="hu-HU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E9CCB-AA96-41B5-8BE0-69175397F410}" type="slidenum">
              <a:rPr lang="hu-HU" smtClean="0"/>
              <a:pPr/>
              <a:t>8</a:t>
            </a:fld>
            <a:endParaRPr lang="hu-H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feldolgozatlan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élelmiszerek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esetén a termék áteshet például daraboláson, aprításon, sőt fagyasztáson is, de a belső tulajdonságait lényegesen nem változtatják meg (például fagyasztott málna, darált hús).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Képek</a:t>
            </a:r>
            <a:r>
              <a:rPr lang="hu-H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forrása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Nébih</a:t>
            </a:r>
            <a:endParaRPr lang="hu-HU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Adobe </a:t>
            </a:r>
            <a:r>
              <a:rPr lang="hu-H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stock</a:t>
            </a: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E9CCB-AA96-41B5-8BE0-69175397F410}" type="slidenum">
              <a:rPr lang="hu-HU" smtClean="0"/>
              <a:pPr/>
              <a:t>9</a:t>
            </a:fld>
            <a:endParaRPr lang="hu-H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élelmiszerlánc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az élelmiszer megtermelésétől a vásárlók asztaláig tartó sok lépésből álló folyamat.  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lánc első néhány láncszeme az élelmiszerek megtermelésével foglalkozik (1), ide tartozik a növénytermesztés, állattenyésztés, és ide köthetők az állatok, növények, talaj egészségével, védelmével foglalkozó tennivalók is. Ezeket követik az alapanyagok átalakításának (feldolgozásának) folyamatai (2), majd a szállítás (3), raktározás lépései (4), a termékek ezt követően az élelmiszerüzleteken vagy piacokon, áruházakon, vagy éppen az iskolai konyhákon, éttermeken (5) keresztül eljutnak a fogyasztókhoz (6) akik az utolsó láncszemet jelentik a láncolatban.   </a:t>
            </a:r>
          </a:p>
          <a:p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Képek</a:t>
            </a:r>
            <a:r>
              <a:rPr lang="hu-H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forrása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Nébih</a:t>
            </a:r>
            <a:endParaRPr lang="hu-HU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E9CCB-AA96-41B5-8BE0-69175397F410}" type="slidenum">
              <a:rPr lang="hu-HU" smtClean="0"/>
              <a:pPr/>
              <a:t>11</a:t>
            </a:fld>
            <a:endParaRPr lang="hu-H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9DC6-1D26-424D-B5F4-FED13941197B}" type="datetimeFigureOut">
              <a:rPr lang="hu-HU" smtClean="0"/>
              <a:pPr/>
              <a:t>2021. 07. 02.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96A2B-CB16-48D8-9C50-74D76CBA7F6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09478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9DC6-1D26-424D-B5F4-FED13941197B}" type="datetimeFigureOut">
              <a:rPr lang="hu-HU" smtClean="0"/>
              <a:pPr/>
              <a:t>2021. 07. 02.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96A2B-CB16-48D8-9C50-74D76CBA7F6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7517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9DC6-1D26-424D-B5F4-FED13941197B}" type="datetimeFigureOut">
              <a:rPr lang="hu-HU" smtClean="0"/>
              <a:pPr/>
              <a:t>2021. 07. 02.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96A2B-CB16-48D8-9C50-74D76CBA7F6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80494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9DC6-1D26-424D-B5F4-FED13941197B}" type="datetimeFigureOut">
              <a:rPr lang="hu-HU" smtClean="0"/>
              <a:pPr/>
              <a:t>2021. 07. 02.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96A2B-CB16-48D8-9C50-74D76CBA7F6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68909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9DC6-1D26-424D-B5F4-FED13941197B}" type="datetimeFigureOut">
              <a:rPr lang="hu-HU" smtClean="0"/>
              <a:pPr/>
              <a:t>2021. 07. 02.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96A2B-CB16-48D8-9C50-74D76CBA7F6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83823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9DC6-1D26-424D-B5F4-FED13941197B}" type="datetimeFigureOut">
              <a:rPr lang="hu-HU" smtClean="0"/>
              <a:pPr/>
              <a:t>2021. 07. 02.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96A2B-CB16-48D8-9C50-74D76CBA7F6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71584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9DC6-1D26-424D-B5F4-FED13941197B}" type="datetimeFigureOut">
              <a:rPr lang="hu-HU" smtClean="0"/>
              <a:pPr/>
              <a:t>2021. 07. 02.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96A2B-CB16-48D8-9C50-74D76CBA7F6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7628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9DC6-1D26-424D-B5F4-FED13941197B}" type="datetimeFigureOut">
              <a:rPr lang="hu-HU" smtClean="0"/>
              <a:pPr/>
              <a:t>2021. 07. 02.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96A2B-CB16-48D8-9C50-74D76CBA7F6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72378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9DC6-1D26-424D-B5F4-FED13941197B}" type="datetimeFigureOut">
              <a:rPr lang="hu-HU" smtClean="0"/>
              <a:pPr/>
              <a:t>2021. 07. 02.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96A2B-CB16-48D8-9C50-74D76CBA7F6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44921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9DC6-1D26-424D-B5F4-FED13941197B}" type="datetimeFigureOut">
              <a:rPr lang="hu-HU" smtClean="0"/>
              <a:pPr/>
              <a:t>2021. 07. 02.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96A2B-CB16-48D8-9C50-74D76CBA7F6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35663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9DC6-1D26-424D-B5F4-FED13941197B}" type="datetimeFigureOut">
              <a:rPr lang="hu-HU" smtClean="0"/>
              <a:pPr/>
              <a:t>2021. 07. 02.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96A2B-CB16-48D8-9C50-74D76CBA7F6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98627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DD9DC6-1D26-424D-B5F4-FED13941197B}" type="datetimeFigureOut">
              <a:rPr lang="hu-HU" smtClean="0"/>
              <a:pPr/>
              <a:t>2021. 07. 02.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96A2B-CB16-48D8-9C50-74D76CBA7F6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63899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7" Type="http://schemas.microsoft.com/office/2007/relationships/hdphoto" Target="../media/hdphoto2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1.png"/><Relationship Id="rId18" Type="http://schemas.openxmlformats.org/officeDocument/2006/relationships/image" Target="../media/image96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90.png"/><Relationship Id="rId17" Type="http://schemas.openxmlformats.org/officeDocument/2006/relationships/image" Target="../media/image95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microsoft.com/office/2007/relationships/hdphoto" Target="../media/hdphoto4.wdp"/><Relationship Id="rId5" Type="http://schemas.openxmlformats.org/officeDocument/2006/relationships/image" Target="../media/image84.png"/><Relationship Id="rId15" Type="http://schemas.openxmlformats.org/officeDocument/2006/relationships/image" Target="../media/image93.jpe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Relationship Id="rId14" Type="http://schemas.openxmlformats.org/officeDocument/2006/relationships/image" Target="../media/image9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7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78.png"/><Relationship Id="rId9" Type="http://schemas.openxmlformats.org/officeDocument/2006/relationships/image" Target="../media/image10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2.png"/><Relationship Id="rId3" Type="http://schemas.openxmlformats.org/officeDocument/2006/relationships/image" Target="../media/image103.png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5" Type="http://schemas.openxmlformats.org/officeDocument/2006/relationships/image" Target="../media/image81.png"/><Relationship Id="rId10" Type="http://schemas.openxmlformats.org/officeDocument/2006/relationships/image" Target="../media/image109.png"/><Relationship Id="rId4" Type="http://schemas.openxmlformats.org/officeDocument/2006/relationships/image" Target="../media/image104.png"/><Relationship Id="rId9" Type="http://schemas.openxmlformats.org/officeDocument/2006/relationships/image" Target="../media/image10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image" Target="../media/image123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4.png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33.png"/><Relationship Id="rId7" Type="http://schemas.openxmlformats.org/officeDocument/2006/relationships/image" Target="../media/image1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10" Type="http://schemas.openxmlformats.org/officeDocument/2006/relationships/image" Target="../media/image139.png"/><Relationship Id="rId4" Type="http://schemas.openxmlformats.org/officeDocument/2006/relationships/image" Target="../media/image123.png"/><Relationship Id="rId9" Type="http://schemas.openxmlformats.org/officeDocument/2006/relationships/image" Target="../media/image1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png"/><Relationship Id="rId11" Type="http://schemas.openxmlformats.org/officeDocument/2006/relationships/image" Target="../media/image149.png"/><Relationship Id="rId5" Type="http://schemas.openxmlformats.org/officeDocument/2006/relationships/image" Target="../media/image143.png"/><Relationship Id="rId10" Type="http://schemas.openxmlformats.org/officeDocument/2006/relationships/image" Target="../media/image148.png"/><Relationship Id="rId4" Type="http://schemas.openxmlformats.org/officeDocument/2006/relationships/image" Target="../media/image142.png"/><Relationship Id="rId9" Type="http://schemas.openxmlformats.org/officeDocument/2006/relationships/image" Target="../media/image14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2749" cy="6857003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2258785" y="3755833"/>
            <a:ext cx="76744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b="1" i="1" dirty="0">
                <a:solidFill>
                  <a:srgbClr val="FFFFFF"/>
                </a:solidFill>
              </a:rPr>
              <a:t>Ételt csak okosan!</a:t>
            </a:r>
          </a:p>
          <a:p>
            <a:r>
              <a:rPr lang="hu-HU" sz="6000" b="1" i="1" dirty="0">
                <a:solidFill>
                  <a:srgbClr val="FFFFFF"/>
                </a:solidFill>
              </a:rPr>
              <a:t>Kezdjük az alapokkal!</a:t>
            </a:r>
            <a:endParaRPr lang="hu-HU" sz="6000" b="1" i="1" dirty="0">
              <a:solidFill>
                <a:schemeClr val="bg1"/>
              </a:solidFill>
            </a:endParaRPr>
          </a:p>
          <a:p>
            <a:pPr algn="ctr"/>
            <a:endParaRPr lang="hu-HU" sz="6000" b="1" i="1" dirty="0">
              <a:solidFill>
                <a:schemeClr val="bg1"/>
              </a:solidFill>
            </a:endParaRPr>
          </a:p>
        </p:txBody>
      </p:sp>
      <p:pic>
        <p:nvPicPr>
          <p:cNvPr id="4" name="Picture 3" descr="C:\Users\szemank\Creative Cloud Files\logo tatto\matrica\ecsogyerek.png">
            <a:extLst>
              <a:ext uri="{FF2B5EF4-FFF2-40B4-BE49-F238E27FC236}">
                <a16:creationId xmlns:a16="http://schemas.microsoft.com/office/drawing/2014/main" id="{47D91674-DF47-424E-9883-4CEE7686B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53182" y="3543299"/>
            <a:ext cx="2938818" cy="2938818"/>
          </a:xfrm>
          <a:prstGeom prst="rect">
            <a:avLst/>
          </a:prstGeom>
          <a:noFill/>
        </p:spPr>
      </p:pic>
      <p:sp>
        <p:nvSpPr>
          <p:cNvPr id="6" name="Lekerekített téglalap 9">
            <a:extLst>
              <a:ext uri="{FF2B5EF4-FFF2-40B4-BE49-F238E27FC236}">
                <a16:creationId xmlns:a16="http://schemas.microsoft.com/office/drawing/2014/main" id="{634E86E0-4678-4C5D-AEE5-E76EE788A23E}"/>
              </a:ext>
            </a:extLst>
          </p:cNvPr>
          <p:cNvSpPr/>
          <p:nvPr/>
        </p:nvSpPr>
        <p:spPr>
          <a:xfrm>
            <a:off x="8781393" y="236483"/>
            <a:ext cx="3410607" cy="1718441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1909C765-F799-4ED6-BA78-75AF2F0735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484" y="481980"/>
            <a:ext cx="3000424" cy="1227446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9A7C21F0-4578-426D-9F4D-C2165F427BBC}"/>
              </a:ext>
            </a:extLst>
          </p:cNvPr>
          <p:cNvSpPr txBox="1"/>
          <p:nvPr/>
        </p:nvSpPr>
        <p:spPr>
          <a:xfrm>
            <a:off x="8986484" y="1920746"/>
            <a:ext cx="3000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>
                <a:solidFill>
                  <a:schemeClr val="bg1"/>
                </a:solidFill>
              </a:rPr>
              <a:t>nebihoktatas.hu</a:t>
            </a:r>
          </a:p>
        </p:txBody>
      </p:sp>
    </p:spTree>
    <p:extLst>
      <p:ext uri="{BB962C8B-B14F-4D97-AF65-F5344CB8AC3E}">
        <p14:creationId xmlns:p14="http://schemas.microsoft.com/office/powerpoint/2010/main" val="611776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2749" cy="6857003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2253342" y="3922087"/>
            <a:ext cx="82464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b="1" i="1" dirty="0">
                <a:solidFill>
                  <a:srgbClr val="FFFFFF"/>
                </a:solidFill>
                <a:latin typeface="Cronos Pro" pitchFamily="34" charset="-18"/>
              </a:rPr>
              <a:t>Élelmiszerlánc</a:t>
            </a:r>
          </a:p>
        </p:txBody>
      </p:sp>
    </p:spTree>
    <p:extLst>
      <p:ext uri="{BB962C8B-B14F-4D97-AF65-F5344CB8AC3E}">
        <p14:creationId xmlns:p14="http://schemas.microsoft.com/office/powerpoint/2010/main" val="611776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D253C5A-6CDD-42BA-84F6-914DBA653B58}" type="slidenum">
              <a:rPr lang="hu-HU" sz="2400" b="1" smtClean="0">
                <a:solidFill>
                  <a:schemeClr val="bg1"/>
                </a:solidFill>
              </a:rPr>
              <a:pPr algn="r"/>
              <a:t>11</a:t>
            </a:fld>
            <a:endParaRPr lang="hu-HU" sz="2400" b="1" dirty="0">
              <a:solidFill>
                <a:schemeClr val="bg1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>
                <a:solidFill>
                  <a:schemeClr val="bg1"/>
                </a:solidFill>
              </a:rPr>
              <a:t>Élelmiszerbiztonság</a:t>
            </a:r>
            <a:endParaRPr lang="hu-HU" sz="2800" i="1" dirty="0">
              <a:solidFill>
                <a:schemeClr val="bg1"/>
              </a:solidFill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2212623" y="281822"/>
            <a:ext cx="9979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i="1" baseline="30000" dirty="0"/>
              <a:t>Élelmiszerlánc</a:t>
            </a:r>
            <a:endParaRPr lang="hu-HU" sz="2400" dirty="0"/>
          </a:p>
        </p:txBody>
      </p:sp>
      <p:sp>
        <p:nvSpPr>
          <p:cNvPr id="22" name="Szövegdoboz 21"/>
          <p:cNvSpPr txBox="1"/>
          <p:nvPr/>
        </p:nvSpPr>
        <p:spPr>
          <a:xfrm>
            <a:off x="239488" y="2716212"/>
            <a:ext cx="1817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/>
              <a:t>Alapok</a:t>
            </a:r>
          </a:p>
        </p:txBody>
      </p:sp>
      <p:pic>
        <p:nvPicPr>
          <p:cNvPr id="23" name="Picture 5" descr="Kép 8"/>
          <p:cNvPicPr>
            <a:picLocks noChangeAspect="1"/>
          </p:cNvPicPr>
          <p:nvPr/>
        </p:nvPicPr>
        <p:blipFill>
          <a:blip r:embed="rId3" cstate="print"/>
          <a:srcRect l="28786" t="22568" r="1974" b="7755"/>
          <a:stretch>
            <a:fillRect/>
          </a:stretch>
        </p:blipFill>
        <p:spPr bwMode="auto">
          <a:xfrm>
            <a:off x="2456612" y="1145821"/>
            <a:ext cx="3114063" cy="16735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pic>
      <p:pic>
        <p:nvPicPr>
          <p:cNvPr id="24" name="Picture 4" descr="Kép 7"/>
          <p:cNvPicPr>
            <a:picLocks noChangeAspect="1"/>
          </p:cNvPicPr>
          <p:nvPr/>
        </p:nvPicPr>
        <p:blipFill>
          <a:blip r:embed="rId4" cstate="print"/>
          <a:srcRect l="40630" t="21410" r="1845" b="52463"/>
          <a:stretch>
            <a:fillRect/>
          </a:stretch>
        </p:blipFill>
        <p:spPr bwMode="auto">
          <a:xfrm>
            <a:off x="4828367" y="4683973"/>
            <a:ext cx="4492727" cy="12201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pic>
        <p:nvPicPr>
          <p:cNvPr id="25" name="Picture 2" descr="Kép 5"/>
          <p:cNvPicPr>
            <a:picLocks noChangeAspect="1"/>
          </p:cNvPicPr>
          <p:nvPr/>
        </p:nvPicPr>
        <p:blipFill>
          <a:blip r:embed="rId4" cstate="print"/>
          <a:srcRect l="40630" t="47842" r="1672" b="12154"/>
          <a:stretch>
            <a:fillRect/>
          </a:stretch>
        </p:blipFill>
        <p:spPr bwMode="auto">
          <a:xfrm>
            <a:off x="7889769" y="1437884"/>
            <a:ext cx="4016481" cy="13381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sp>
        <p:nvSpPr>
          <p:cNvPr id="26" name="AutoShape 6" descr="Ív 9"/>
          <p:cNvSpPr>
            <a:spLocks/>
          </p:cNvSpPr>
          <p:nvPr/>
        </p:nvSpPr>
        <p:spPr bwMode="auto">
          <a:xfrm rot="9417832" flipH="1">
            <a:off x="11153798" y="4398851"/>
            <a:ext cx="635938" cy="764841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cubicBezTo>
                  <a:pt x="11929" y="0"/>
                  <a:pt x="21600" y="9671"/>
                  <a:pt x="21600" y="21600"/>
                </a:cubicBezTo>
              </a:path>
            </a:pathLst>
          </a:custGeom>
          <a:noFill/>
          <a:ln w="76200" cap="flat" cmpd="sng">
            <a:solidFill>
              <a:srgbClr val="92D050"/>
            </a:solidFill>
            <a:prstDash val="solid"/>
            <a:round/>
            <a:headEnd type="triangle" w="med" len="med"/>
            <a:tailEnd type="none" w="med" len="med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lIns="45720" rIns="45720" anchor="ctr"/>
          <a:lstStyle/>
          <a:p>
            <a:endParaRPr lang="hu-HU"/>
          </a:p>
        </p:txBody>
      </p:sp>
      <p:sp>
        <p:nvSpPr>
          <p:cNvPr id="27" name="AutoShape 7" descr="Ív 10"/>
          <p:cNvSpPr>
            <a:spLocks/>
          </p:cNvSpPr>
          <p:nvPr/>
        </p:nvSpPr>
        <p:spPr bwMode="auto">
          <a:xfrm rot="20469001" flipH="1">
            <a:off x="7240143" y="3278884"/>
            <a:ext cx="1235962" cy="96698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cubicBezTo>
                  <a:pt x="11929" y="0"/>
                  <a:pt x="21600" y="9671"/>
                  <a:pt x="21600" y="21600"/>
                </a:cubicBezTo>
              </a:path>
            </a:pathLst>
          </a:custGeom>
          <a:noFill/>
          <a:ln w="76200" cap="flat" cmpd="sng">
            <a:solidFill>
              <a:srgbClr val="FFC000"/>
            </a:solidFill>
            <a:prstDash val="solid"/>
            <a:round/>
            <a:headEnd type="triangl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lIns="45720" rIns="45720" anchor="ctr"/>
          <a:lstStyle/>
          <a:p>
            <a:endParaRPr lang="hu-HU"/>
          </a:p>
        </p:txBody>
      </p:sp>
      <p:sp>
        <p:nvSpPr>
          <p:cNvPr id="29" name="Téglalap 28"/>
          <p:cNvSpPr/>
          <p:nvPr/>
        </p:nvSpPr>
        <p:spPr>
          <a:xfrm>
            <a:off x="2249776" y="4047973"/>
            <a:ext cx="31413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/>
              <a:t>növénytermesztés</a:t>
            </a:r>
          </a:p>
        </p:txBody>
      </p:sp>
      <p:sp>
        <p:nvSpPr>
          <p:cNvPr id="30" name="Téglalap 29"/>
          <p:cNvSpPr/>
          <p:nvPr/>
        </p:nvSpPr>
        <p:spPr>
          <a:xfrm>
            <a:off x="2249776" y="3566459"/>
            <a:ext cx="26182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/>
              <a:t>állattenyésztés</a:t>
            </a:r>
          </a:p>
        </p:txBody>
      </p:sp>
      <p:sp>
        <p:nvSpPr>
          <p:cNvPr id="31" name="Téglalap 30"/>
          <p:cNvSpPr/>
          <p:nvPr/>
        </p:nvSpPr>
        <p:spPr>
          <a:xfrm>
            <a:off x="2249776" y="3091987"/>
            <a:ext cx="15258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b="1" dirty="0"/>
              <a:t>Termelés</a:t>
            </a:r>
          </a:p>
        </p:txBody>
      </p:sp>
      <p:sp>
        <p:nvSpPr>
          <p:cNvPr id="32" name="Téglalap 31"/>
          <p:cNvSpPr/>
          <p:nvPr/>
        </p:nvSpPr>
        <p:spPr>
          <a:xfrm>
            <a:off x="5872764" y="1424757"/>
            <a:ext cx="19005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b="1" dirty="0"/>
              <a:t>Feldolgozás</a:t>
            </a:r>
          </a:p>
        </p:txBody>
      </p:sp>
      <p:sp>
        <p:nvSpPr>
          <p:cNvPr id="33" name="Téglalap 32"/>
          <p:cNvSpPr/>
          <p:nvPr/>
        </p:nvSpPr>
        <p:spPr>
          <a:xfrm>
            <a:off x="5872764" y="2277611"/>
            <a:ext cx="18557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/>
              <a:t>átalakítás</a:t>
            </a:r>
          </a:p>
        </p:txBody>
      </p:sp>
      <p:sp>
        <p:nvSpPr>
          <p:cNvPr id="34" name="Téglalap 33"/>
          <p:cNvSpPr/>
          <p:nvPr/>
        </p:nvSpPr>
        <p:spPr>
          <a:xfrm>
            <a:off x="5872764" y="1859079"/>
            <a:ext cx="15914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/>
              <a:t>szállítás</a:t>
            </a:r>
          </a:p>
        </p:txBody>
      </p:sp>
      <p:sp>
        <p:nvSpPr>
          <p:cNvPr id="35" name="Téglalap 34"/>
          <p:cNvSpPr/>
          <p:nvPr/>
        </p:nvSpPr>
        <p:spPr>
          <a:xfrm>
            <a:off x="5872764" y="2665584"/>
            <a:ext cx="19629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/>
              <a:t>raktározás</a:t>
            </a:r>
          </a:p>
        </p:txBody>
      </p:sp>
      <p:sp>
        <p:nvSpPr>
          <p:cNvPr id="36" name="Téglalap 35"/>
          <p:cNvSpPr/>
          <p:nvPr/>
        </p:nvSpPr>
        <p:spPr>
          <a:xfrm>
            <a:off x="9631863" y="3359907"/>
            <a:ext cx="22835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b="1" dirty="0"/>
              <a:t>Kereskedelem</a:t>
            </a:r>
          </a:p>
        </p:txBody>
      </p:sp>
      <p:sp>
        <p:nvSpPr>
          <p:cNvPr id="37" name="Téglalap 36"/>
          <p:cNvSpPr/>
          <p:nvPr/>
        </p:nvSpPr>
        <p:spPr>
          <a:xfrm>
            <a:off x="9631863" y="3766690"/>
            <a:ext cx="1058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/>
              <a:t>piac</a:t>
            </a:r>
          </a:p>
        </p:txBody>
      </p:sp>
      <p:sp>
        <p:nvSpPr>
          <p:cNvPr id="38" name="Téglalap 37"/>
          <p:cNvSpPr/>
          <p:nvPr/>
        </p:nvSpPr>
        <p:spPr>
          <a:xfrm>
            <a:off x="9631863" y="4175809"/>
            <a:ext cx="14606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/>
              <a:t>áruház</a:t>
            </a:r>
          </a:p>
        </p:txBody>
      </p:sp>
      <p:sp>
        <p:nvSpPr>
          <p:cNvPr id="39" name="Téglalap 38"/>
          <p:cNvSpPr/>
          <p:nvPr/>
        </p:nvSpPr>
        <p:spPr>
          <a:xfrm>
            <a:off x="9611095" y="5225342"/>
            <a:ext cx="1803442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hu-HU" sz="2800" b="1" dirty="0"/>
              <a:t>Fogyasztók</a:t>
            </a:r>
          </a:p>
        </p:txBody>
      </p:sp>
      <p:sp>
        <p:nvSpPr>
          <p:cNvPr id="41" name="AutoShape 6" descr="Ív 9"/>
          <p:cNvSpPr>
            <a:spLocks/>
          </p:cNvSpPr>
          <p:nvPr/>
        </p:nvSpPr>
        <p:spPr bwMode="auto">
          <a:xfrm rot="9368699">
            <a:off x="3438547" y="4665551"/>
            <a:ext cx="635938" cy="764841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cubicBezTo>
                  <a:pt x="11929" y="0"/>
                  <a:pt x="21600" y="9671"/>
                  <a:pt x="21600" y="21600"/>
                </a:cubicBezTo>
              </a:path>
            </a:pathLst>
          </a:custGeom>
          <a:noFill/>
          <a:ln w="76200" cap="flat" cmpd="sng">
            <a:solidFill>
              <a:srgbClr val="92D050"/>
            </a:solidFill>
            <a:prstDash val="solid"/>
            <a:round/>
            <a:headEnd type="triangle" w="med" len="med"/>
            <a:tailEnd type="none" w="med" len="med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lIns="45720" rIns="45720" anchor="ctr"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236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BED63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1E4358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60"/>
                            </p:stCondLst>
                            <p:childTnLst>
                              <p:par>
                                <p:cTn id="1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BED63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1E4358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BED63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1E4358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8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BED63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1E4358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9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980"/>
                            </p:stCondLst>
                            <p:childTnLst>
                              <p:par>
                                <p:cTn id="5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BED63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1E4358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380"/>
                            </p:stCondLst>
                            <p:childTnLst>
                              <p:par>
                                <p:cTn id="5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0" dur="8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BED63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1E4358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1" dur="80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80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820"/>
                            </p:stCondLst>
                            <p:childTnLst>
                              <p:par>
                                <p:cTn id="6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6" dur="8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BED63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1E4358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7" dur="80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80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7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BED63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1E4358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8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20"/>
                            </p:stCondLst>
                            <p:childTnLst>
                              <p:par>
                                <p:cTn id="9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3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BED63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1E4358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4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220"/>
                            </p:stCondLst>
                            <p:childTnLst>
                              <p:par>
                                <p:cTn id="9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9" dur="8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BED63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1E4358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0" dur="80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80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2" dur="8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BED63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1E4358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3" dur="80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80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ED63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39" grpId="2"/>
      <p:bldP spid="4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D253C5A-6CDD-42BA-84F6-914DBA653B58}" type="slidenum">
              <a:rPr lang="hu-HU" sz="2400" b="1" smtClean="0">
                <a:solidFill>
                  <a:schemeClr val="bg1"/>
                </a:solidFill>
              </a:rPr>
              <a:pPr algn="r"/>
              <a:t>12</a:t>
            </a:fld>
            <a:endParaRPr lang="hu-HU" sz="2400" b="1" dirty="0">
              <a:solidFill>
                <a:schemeClr val="bg1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>
                <a:solidFill>
                  <a:schemeClr val="bg1"/>
                </a:solidFill>
              </a:rPr>
              <a:t>Élelmiszerbiztonság</a:t>
            </a:r>
            <a:endParaRPr lang="hu-HU" sz="2800" i="1" dirty="0">
              <a:solidFill>
                <a:schemeClr val="bg1"/>
              </a:solidFill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2212623" y="281822"/>
            <a:ext cx="9979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i="1" baseline="30000" dirty="0"/>
              <a:t>Az utolsó láncszem Te vagy!</a:t>
            </a:r>
            <a:endParaRPr lang="hu-HU" sz="2400" dirty="0"/>
          </a:p>
        </p:txBody>
      </p:sp>
      <p:sp>
        <p:nvSpPr>
          <p:cNvPr id="22" name="Szövegdoboz 21"/>
          <p:cNvSpPr txBox="1"/>
          <p:nvPr/>
        </p:nvSpPr>
        <p:spPr>
          <a:xfrm>
            <a:off x="239488" y="2716212"/>
            <a:ext cx="1817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/>
              <a:t>Alapok</a:t>
            </a:r>
          </a:p>
        </p:txBody>
      </p:sp>
      <p:pic>
        <p:nvPicPr>
          <p:cNvPr id="41" name="Picture 2" descr="https://cdn.pixabay.com/photo/2016/10/16/16/32/kitchen-1745692__34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237" y="1153144"/>
            <a:ext cx="5002763" cy="500276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8" descr="https://cdn.pixabay.com/photo/2017/10/03/23/17/stove-2814568__34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244" y="4190602"/>
            <a:ext cx="1051828" cy="676034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2" descr="https://cdn.pixabay.com/photo/2016/10/16/16/32/cooking-pot-1745698__34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628" y="2092978"/>
            <a:ext cx="2349201" cy="2349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5" name="Csoportba foglalás 64"/>
          <p:cNvGrpSpPr/>
          <p:nvPr/>
        </p:nvGrpSpPr>
        <p:grpSpPr>
          <a:xfrm>
            <a:off x="2619620" y="1435029"/>
            <a:ext cx="1886321" cy="1514722"/>
            <a:chOff x="2619620" y="1435029"/>
            <a:chExt cx="1886321" cy="151472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pic>
          <p:nvPicPr>
            <p:cNvPr id="57" name="Picture 2" descr="https://cdn.pixabay.com/photo/2016/11/01/00/14/kitchen-1787202__340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397" b="46809"/>
            <a:stretch/>
          </p:blipFill>
          <p:spPr bwMode="auto">
            <a:xfrm rot="19851251">
              <a:off x="3088126" y="1497468"/>
              <a:ext cx="700607" cy="1452283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8" name="Csoportba foglalás 57"/>
            <p:cNvGrpSpPr/>
            <p:nvPr/>
          </p:nvGrpSpPr>
          <p:grpSpPr>
            <a:xfrm rot="17906412">
              <a:off x="2936228" y="1118421"/>
              <a:ext cx="1253105" cy="1886321"/>
              <a:chOff x="466862" y="1312392"/>
              <a:chExt cx="2565286" cy="3861569"/>
            </a:xfrm>
          </p:grpSpPr>
          <p:pic>
            <p:nvPicPr>
              <p:cNvPr id="59" name="Picture 4" descr="https://cdn.pixabay.com/photo/2013/07/13/13/42/knife-161412__340.png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450" t="47406" r="-17073" b="-13336"/>
              <a:stretch/>
            </p:blipFill>
            <p:spPr bwMode="auto">
              <a:xfrm rot="1602532">
                <a:off x="1397275" y="3538411"/>
                <a:ext cx="1292006" cy="1635550"/>
              </a:xfrm>
              <a:prstGeom prst="diamond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 w="165100" prst="coolSlant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4" descr="https://cdn.pixabay.com/photo/2013/07/13/13/42/knife-161412__340.png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48858" t="-30828" r="316" b="5255"/>
              <a:stretch/>
            </p:blipFill>
            <p:spPr bwMode="auto">
              <a:xfrm rot="1602532">
                <a:off x="466862" y="1312392"/>
                <a:ext cx="2565286" cy="3105707"/>
              </a:xfrm>
              <a:prstGeom prst="diamond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 w="165100" prst="coolSlant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66" name="Csoportba foglalás 65"/>
          <p:cNvGrpSpPr/>
          <p:nvPr/>
        </p:nvGrpSpPr>
        <p:grpSpPr>
          <a:xfrm>
            <a:off x="2848220" y="3759129"/>
            <a:ext cx="1886321" cy="1514722"/>
            <a:chOff x="2619620" y="1435029"/>
            <a:chExt cx="1886321" cy="151472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pic>
          <p:nvPicPr>
            <p:cNvPr id="67" name="Picture 2" descr="https://cdn.pixabay.com/photo/2016/11/01/00/14/kitchen-1787202__340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397" b="46809"/>
            <a:stretch/>
          </p:blipFill>
          <p:spPr bwMode="auto">
            <a:xfrm rot="19851251">
              <a:off x="3088126" y="1497468"/>
              <a:ext cx="700607" cy="1452283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8" name="Csoportba foglalás 57"/>
            <p:cNvGrpSpPr/>
            <p:nvPr/>
          </p:nvGrpSpPr>
          <p:grpSpPr>
            <a:xfrm rot="17906412">
              <a:off x="2936228" y="1118421"/>
              <a:ext cx="1253105" cy="1886321"/>
              <a:chOff x="466862" y="1312392"/>
              <a:chExt cx="2565286" cy="3861569"/>
            </a:xfrm>
          </p:grpSpPr>
          <p:pic>
            <p:nvPicPr>
              <p:cNvPr id="69" name="Picture 4" descr="https://cdn.pixabay.com/photo/2013/07/13/13/42/knife-161412__340.png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450" t="47406" r="-17073" b="-13336"/>
              <a:stretch/>
            </p:blipFill>
            <p:spPr bwMode="auto">
              <a:xfrm rot="1602532">
                <a:off x="1397275" y="3538411"/>
                <a:ext cx="1292006" cy="1635550"/>
              </a:xfrm>
              <a:prstGeom prst="diamond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 w="165100" prst="coolSlant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4" descr="https://cdn.pixabay.com/photo/2013/07/13/13/42/knife-161412__340.png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48858" t="-30828" r="316" b="5255"/>
              <a:stretch/>
            </p:blipFill>
            <p:spPr bwMode="auto">
              <a:xfrm rot="1602532">
                <a:off x="466862" y="1312392"/>
                <a:ext cx="2565286" cy="3105707"/>
              </a:xfrm>
              <a:prstGeom prst="diamond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 w="165100" prst="coolSlant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6236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5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D253C5A-6CDD-42BA-84F6-914DBA653B58}" type="slidenum">
              <a:rPr lang="hu-HU" sz="2400" b="1" smtClean="0">
                <a:solidFill>
                  <a:schemeClr val="bg1"/>
                </a:solidFill>
              </a:rPr>
              <a:pPr algn="r"/>
              <a:t>13</a:t>
            </a:fld>
            <a:endParaRPr lang="hu-HU" sz="2400" b="1" dirty="0">
              <a:solidFill>
                <a:schemeClr val="bg1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>
                <a:solidFill>
                  <a:schemeClr val="bg1"/>
                </a:solidFill>
              </a:rPr>
              <a:t>Élelmiszerbiztonság</a:t>
            </a:r>
            <a:endParaRPr lang="hu-HU" sz="2800" i="1" dirty="0">
              <a:solidFill>
                <a:schemeClr val="bg1"/>
              </a:solidFill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2212623" y="281822"/>
            <a:ext cx="9979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i="1" baseline="30000" dirty="0"/>
              <a:t>Tudtad?</a:t>
            </a:r>
            <a:endParaRPr lang="hu-HU" sz="2400" dirty="0"/>
          </a:p>
        </p:txBody>
      </p:sp>
      <p:sp>
        <p:nvSpPr>
          <p:cNvPr id="22" name="Szövegdoboz 21"/>
          <p:cNvSpPr txBox="1"/>
          <p:nvPr/>
        </p:nvSpPr>
        <p:spPr>
          <a:xfrm>
            <a:off x="239488" y="2716212"/>
            <a:ext cx="1817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/>
              <a:t>Alapok</a:t>
            </a:r>
          </a:p>
        </p:txBody>
      </p:sp>
      <p:sp>
        <p:nvSpPr>
          <p:cNvPr id="25" name="Szövegdoboz 24"/>
          <p:cNvSpPr txBox="1"/>
          <p:nvPr/>
        </p:nvSpPr>
        <p:spPr>
          <a:xfrm>
            <a:off x="7040617" y="1279330"/>
            <a:ext cx="51513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000" dirty="0"/>
              <a:t>Élelmiszerlánc</a:t>
            </a:r>
          </a:p>
        </p:txBody>
      </p:sp>
      <p:sp>
        <p:nvSpPr>
          <p:cNvPr id="26" name="Szövegdoboz 25"/>
          <p:cNvSpPr txBox="1"/>
          <p:nvPr/>
        </p:nvSpPr>
        <p:spPr>
          <a:xfrm>
            <a:off x="6258910" y="3089080"/>
            <a:ext cx="59330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000" dirty="0"/>
              <a:t>Kereskedelmi lánc</a:t>
            </a:r>
          </a:p>
        </p:txBody>
      </p:sp>
      <p:grpSp>
        <p:nvGrpSpPr>
          <p:cNvPr id="33" name="Csoportba foglalás 32"/>
          <p:cNvGrpSpPr/>
          <p:nvPr/>
        </p:nvGrpSpPr>
        <p:grpSpPr>
          <a:xfrm>
            <a:off x="8216463" y="2003446"/>
            <a:ext cx="3247697" cy="1200329"/>
            <a:chOff x="7825816" y="2019211"/>
            <a:chExt cx="3247697" cy="1200329"/>
          </a:xfrm>
        </p:grpSpPr>
        <p:sp>
          <p:nvSpPr>
            <p:cNvPr id="27" name="Szövegdoboz 26"/>
            <p:cNvSpPr txBox="1"/>
            <p:nvPr/>
          </p:nvSpPr>
          <p:spPr>
            <a:xfrm>
              <a:off x="7825816" y="2019211"/>
              <a:ext cx="324769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7200" dirty="0"/>
                <a:t>=</a:t>
              </a:r>
            </a:p>
          </p:txBody>
        </p:sp>
        <p:cxnSp>
          <p:nvCxnSpPr>
            <p:cNvPr id="29" name="Egyenes összekötő 28"/>
            <p:cNvCxnSpPr/>
            <p:nvPr/>
          </p:nvCxnSpPr>
          <p:spPr>
            <a:xfrm flipV="1">
              <a:off x="8992464" y="2286000"/>
              <a:ext cx="914400" cy="742951"/>
            </a:xfrm>
            <a:prstGeom prst="line">
              <a:avLst/>
            </a:prstGeom>
            <a:ln w="73025" cap="sq">
              <a:solidFill>
                <a:srgbClr val="FF0000"/>
              </a:solidFill>
              <a:miter lim="800000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1" name="Szövegdoboz 20"/>
          <p:cNvSpPr txBox="1"/>
          <p:nvPr/>
        </p:nvSpPr>
        <p:spPr>
          <a:xfrm>
            <a:off x="7922379" y="4765480"/>
            <a:ext cx="42696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000" dirty="0"/>
              <a:t>Tápláléklánc</a:t>
            </a:r>
          </a:p>
        </p:txBody>
      </p:sp>
      <p:grpSp>
        <p:nvGrpSpPr>
          <p:cNvPr id="34" name="Csoportba foglalás 33"/>
          <p:cNvGrpSpPr/>
          <p:nvPr/>
        </p:nvGrpSpPr>
        <p:grpSpPr>
          <a:xfrm>
            <a:off x="8216463" y="3794146"/>
            <a:ext cx="3247697" cy="1200329"/>
            <a:chOff x="7825816" y="3809911"/>
            <a:chExt cx="3247697" cy="1200329"/>
          </a:xfrm>
        </p:grpSpPr>
        <p:sp>
          <p:nvSpPr>
            <p:cNvPr id="28" name="Szövegdoboz 27"/>
            <p:cNvSpPr txBox="1"/>
            <p:nvPr/>
          </p:nvSpPr>
          <p:spPr>
            <a:xfrm>
              <a:off x="7825816" y="3809911"/>
              <a:ext cx="324769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7200" dirty="0"/>
                <a:t>=</a:t>
              </a:r>
            </a:p>
          </p:txBody>
        </p:sp>
        <p:cxnSp>
          <p:nvCxnSpPr>
            <p:cNvPr id="30" name="Egyenes összekötő 29"/>
            <p:cNvCxnSpPr/>
            <p:nvPr/>
          </p:nvCxnSpPr>
          <p:spPr>
            <a:xfrm flipV="1">
              <a:off x="8992464" y="4076700"/>
              <a:ext cx="914400" cy="742951"/>
            </a:xfrm>
            <a:prstGeom prst="line">
              <a:avLst/>
            </a:prstGeom>
            <a:ln w="73025" cap="sq">
              <a:solidFill>
                <a:srgbClr val="FF0000"/>
              </a:solidFill>
              <a:miter lim="800000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31" name="Picture 4" descr="https://cdn.pixabay.com/photo/2013/06/07/09/53/twitter-117595__34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88252" y="4974760"/>
            <a:ext cx="790164" cy="819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https://cdn.pixabay.com/photo/2012/05/07/05/29/siamese-cat-48032__34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64999" y="4533900"/>
            <a:ext cx="632283" cy="1259933"/>
          </a:xfrm>
          <a:prstGeom prst="rect">
            <a:avLst/>
          </a:prstGeom>
          <a:noFill/>
          <a:effectLst>
            <a:outerShdw blurRad="139700" sx="50000" sy="50000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https://cdn.pixabay.com/photo/2013/07/13/12/46/reptile-160290__340.png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69"/>
          <a:stretch/>
        </p:blipFill>
        <p:spPr bwMode="auto">
          <a:xfrm>
            <a:off x="2247505" y="5286928"/>
            <a:ext cx="1257739" cy="41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" name="Egyenes összekötő nyíllal 40"/>
          <p:cNvCxnSpPr/>
          <p:nvPr/>
        </p:nvCxnSpPr>
        <p:spPr>
          <a:xfrm>
            <a:off x="5564510" y="5373416"/>
            <a:ext cx="838200" cy="0"/>
          </a:xfrm>
          <a:prstGeom prst="straightConnector1">
            <a:avLst/>
          </a:prstGeom>
          <a:ln w="76200">
            <a:solidFill>
              <a:srgbClr val="BED63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gyenes összekötő nyíllal 48"/>
          <p:cNvCxnSpPr/>
          <p:nvPr/>
        </p:nvCxnSpPr>
        <p:spPr>
          <a:xfrm>
            <a:off x="3602360" y="5373416"/>
            <a:ext cx="838200" cy="0"/>
          </a:xfrm>
          <a:prstGeom prst="straightConnector1">
            <a:avLst/>
          </a:prstGeom>
          <a:ln w="76200">
            <a:solidFill>
              <a:srgbClr val="BED63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2" descr="https://cdn.pixabay.com/photo/2017/01/26/16/51/supermarket-2011060__340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738"/>
          <a:stretch/>
        </p:blipFill>
        <p:spPr bwMode="auto">
          <a:xfrm>
            <a:off x="4487466" y="3030715"/>
            <a:ext cx="1551384" cy="124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https://cdn.pixabay.com/photo/2017/01/26/16/51/supermarket-2011060__340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738"/>
          <a:stretch/>
        </p:blipFill>
        <p:spPr bwMode="auto">
          <a:xfrm>
            <a:off x="3153966" y="2909145"/>
            <a:ext cx="1821693" cy="146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" descr="Kép 8"/>
          <p:cNvPicPr>
            <a:picLocks noChangeAspect="1"/>
          </p:cNvPicPr>
          <p:nvPr/>
        </p:nvPicPr>
        <p:blipFill>
          <a:blip r:embed="rId8" cstate="print"/>
          <a:srcRect l="28786" t="22568" r="1974" b="7755"/>
          <a:stretch>
            <a:fillRect/>
          </a:stretch>
        </p:blipFill>
        <p:spPr bwMode="auto">
          <a:xfrm>
            <a:off x="2513762" y="1006137"/>
            <a:ext cx="1991553" cy="10703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pic>
      <p:pic>
        <p:nvPicPr>
          <p:cNvPr id="54" name="Picture 4" descr="Kép 7"/>
          <p:cNvPicPr>
            <a:picLocks noChangeAspect="1"/>
          </p:cNvPicPr>
          <p:nvPr/>
        </p:nvPicPr>
        <p:blipFill>
          <a:blip r:embed="rId9" cstate="print"/>
          <a:srcRect l="40630" t="21410" r="1845" b="52463"/>
          <a:stretch>
            <a:fillRect/>
          </a:stretch>
        </p:blipFill>
        <p:spPr bwMode="auto">
          <a:xfrm>
            <a:off x="3418667" y="1466181"/>
            <a:ext cx="2873257" cy="7803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pic>
        <p:nvPicPr>
          <p:cNvPr id="55" name="Picture 2" descr="Kép 5"/>
          <p:cNvPicPr>
            <a:picLocks noChangeAspect="1"/>
          </p:cNvPicPr>
          <p:nvPr/>
        </p:nvPicPr>
        <p:blipFill>
          <a:blip r:embed="rId9" cstate="print"/>
          <a:srcRect l="40630" t="47842" r="1672" b="12154"/>
          <a:stretch>
            <a:fillRect/>
          </a:stretch>
        </p:blipFill>
        <p:spPr bwMode="auto">
          <a:xfrm>
            <a:off x="4441719" y="1824980"/>
            <a:ext cx="2568681" cy="8557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6236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2749" cy="6857003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2253342" y="3922087"/>
            <a:ext cx="82464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b="1" i="1" dirty="0">
                <a:solidFill>
                  <a:srgbClr val="FFFFFF"/>
                </a:solidFill>
              </a:rPr>
              <a:t>Élelmiszerbiztonság</a:t>
            </a:r>
          </a:p>
        </p:txBody>
      </p:sp>
    </p:spTree>
    <p:extLst>
      <p:ext uri="{BB962C8B-B14F-4D97-AF65-F5344CB8AC3E}">
        <p14:creationId xmlns:p14="http://schemas.microsoft.com/office/powerpoint/2010/main" val="6117763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Csoportba foglalás 64"/>
          <p:cNvGrpSpPr/>
          <p:nvPr/>
        </p:nvGrpSpPr>
        <p:grpSpPr>
          <a:xfrm>
            <a:off x="2842332" y="3711410"/>
            <a:ext cx="587204" cy="587204"/>
            <a:chOff x="301078" y="1016264"/>
            <a:chExt cx="2520000" cy="2520000"/>
          </a:xfrm>
        </p:grpSpPr>
        <p:grpSp>
          <p:nvGrpSpPr>
            <p:cNvPr id="48" name="Csoportba foglalás 63"/>
            <p:cNvGrpSpPr/>
            <p:nvPr/>
          </p:nvGrpSpPr>
          <p:grpSpPr>
            <a:xfrm>
              <a:off x="301078" y="1016264"/>
              <a:ext cx="2520000" cy="2520000"/>
              <a:chOff x="309260" y="1027906"/>
              <a:chExt cx="2520000" cy="2520000"/>
            </a:xfrm>
          </p:grpSpPr>
          <p:grpSp>
            <p:nvGrpSpPr>
              <p:cNvPr id="54" name="Csoportba foglalás 29"/>
              <p:cNvGrpSpPr/>
              <p:nvPr/>
            </p:nvGrpSpPr>
            <p:grpSpPr>
              <a:xfrm>
                <a:off x="309260" y="1027906"/>
                <a:ext cx="2520000" cy="2520000"/>
                <a:chOff x="328096" y="1009914"/>
                <a:chExt cx="2520000" cy="2520000"/>
              </a:xfrm>
            </p:grpSpPr>
            <p:sp>
              <p:nvSpPr>
                <p:cNvPr id="60" name="Ellipszis 59"/>
                <p:cNvSpPr/>
                <p:nvPr/>
              </p:nvSpPr>
              <p:spPr>
                <a:xfrm>
                  <a:off x="328096" y="1009914"/>
                  <a:ext cx="2520000" cy="2520000"/>
                </a:xfrm>
                <a:prstGeom prst="ellipse">
                  <a:avLst/>
                </a:prstGeom>
                <a:solidFill>
                  <a:srgbClr val="00A8F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1" name="Kocka 27"/>
                <p:cNvSpPr/>
                <p:nvPr/>
              </p:nvSpPr>
              <p:spPr>
                <a:xfrm>
                  <a:off x="569421" y="1709647"/>
                  <a:ext cx="2037345" cy="1216153"/>
                </a:xfrm>
                <a:prstGeom prst="cube">
                  <a:avLst>
                    <a:gd name="adj" fmla="val 35553"/>
                  </a:avLst>
                </a:prstGeom>
                <a:solidFill>
                  <a:schemeClr val="bg1"/>
                </a:solidFill>
                <a:ln w="57150">
                  <a:solidFill>
                    <a:srgbClr val="00A8F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2" name="Téglalap 28"/>
                <p:cNvSpPr/>
                <p:nvPr/>
              </p:nvSpPr>
              <p:spPr>
                <a:xfrm>
                  <a:off x="644466" y="2387170"/>
                  <a:ext cx="224589" cy="325507"/>
                </a:xfrm>
                <a:prstGeom prst="rect">
                  <a:avLst/>
                </a:prstGeom>
                <a:solidFill>
                  <a:srgbClr val="00A8F6"/>
                </a:solidFill>
                <a:ln>
                  <a:solidFill>
                    <a:srgbClr val="00A8F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3" name="Téglalap 62"/>
                <p:cNvSpPr/>
                <p:nvPr/>
              </p:nvSpPr>
              <p:spPr>
                <a:xfrm>
                  <a:off x="951634" y="2387170"/>
                  <a:ext cx="224589" cy="325507"/>
                </a:xfrm>
                <a:prstGeom prst="rect">
                  <a:avLst/>
                </a:prstGeom>
                <a:solidFill>
                  <a:srgbClr val="00A8F6"/>
                </a:solidFill>
                <a:ln>
                  <a:solidFill>
                    <a:srgbClr val="00A8F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4" name="Téglalap 63"/>
                <p:cNvSpPr/>
                <p:nvPr/>
              </p:nvSpPr>
              <p:spPr>
                <a:xfrm>
                  <a:off x="1253322" y="2386132"/>
                  <a:ext cx="224589" cy="325507"/>
                </a:xfrm>
                <a:prstGeom prst="rect">
                  <a:avLst/>
                </a:prstGeom>
                <a:solidFill>
                  <a:srgbClr val="00A8F6"/>
                </a:solidFill>
                <a:ln>
                  <a:solidFill>
                    <a:srgbClr val="00A8F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5" name="Téglalap 64"/>
                <p:cNvSpPr/>
                <p:nvPr/>
              </p:nvSpPr>
              <p:spPr>
                <a:xfrm>
                  <a:off x="1551007" y="2387170"/>
                  <a:ext cx="224589" cy="325507"/>
                </a:xfrm>
                <a:prstGeom prst="rect">
                  <a:avLst/>
                </a:prstGeom>
                <a:solidFill>
                  <a:srgbClr val="00A8F6"/>
                </a:solidFill>
                <a:ln>
                  <a:solidFill>
                    <a:srgbClr val="00A8F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6" name="Téglalap 65"/>
                <p:cNvSpPr/>
                <p:nvPr/>
              </p:nvSpPr>
              <p:spPr>
                <a:xfrm>
                  <a:off x="1848692" y="2386132"/>
                  <a:ext cx="224589" cy="325507"/>
                </a:xfrm>
                <a:prstGeom prst="rect">
                  <a:avLst/>
                </a:prstGeom>
                <a:solidFill>
                  <a:srgbClr val="00A8F6"/>
                </a:solidFill>
                <a:ln>
                  <a:solidFill>
                    <a:srgbClr val="00A8F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grpSp>
            <p:nvGrpSpPr>
              <p:cNvPr id="55" name="Csoportba foglalás 50"/>
              <p:cNvGrpSpPr/>
              <p:nvPr/>
            </p:nvGrpSpPr>
            <p:grpSpPr>
              <a:xfrm>
                <a:off x="1061734" y="1247374"/>
                <a:ext cx="967069" cy="608460"/>
                <a:chOff x="1061882" y="1151547"/>
                <a:chExt cx="967069" cy="759537"/>
              </a:xfrm>
            </p:grpSpPr>
            <p:sp>
              <p:nvSpPr>
                <p:cNvPr id="56" name="Ellipszis 55"/>
                <p:cNvSpPr/>
                <p:nvPr/>
              </p:nvSpPr>
              <p:spPr>
                <a:xfrm>
                  <a:off x="1061882" y="1270935"/>
                  <a:ext cx="360518" cy="32926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7" name="Ellipszis 56"/>
                <p:cNvSpPr/>
                <p:nvPr/>
              </p:nvSpPr>
              <p:spPr>
                <a:xfrm>
                  <a:off x="1328007" y="1151547"/>
                  <a:ext cx="466833" cy="44865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8" name="Ellipszis 57"/>
                <p:cNvSpPr/>
                <p:nvPr/>
              </p:nvSpPr>
              <p:spPr>
                <a:xfrm>
                  <a:off x="1668433" y="1283449"/>
                  <a:ext cx="360518" cy="32926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9" name="Folyamatábra: Feldolgozás 58"/>
                <p:cNvSpPr/>
                <p:nvPr/>
              </p:nvSpPr>
              <p:spPr>
                <a:xfrm>
                  <a:off x="1280303" y="1546935"/>
                  <a:ext cx="530231" cy="364149"/>
                </a:xfrm>
                <a:prstGeom prst="flowChartProcess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</p:grpSp>
        <p:grpSp>
          <p:nvGrpSpPr>
            <p:cNvPr id="49" name="Csoportba foglalás 62"/>
            <p:cNvGrpSpPr/>
            <p:nvPr/>
          </p:nvGrpSpPr>
          <p:grpSpPr>
            <a:xfrm>
              <a:off x="896899" y="1479709"/>
              <a:ext cx="1322644" cy="1250493"/>
              <a:chOff x="896899" y="1479709"/>
              <a:chExt cx="1322644" cy="1250493"/>
            </a:xfrm>
          </p:grpSpPr>
          <p:sp>
            <p:nvSpPr>
              <p:cNvPr id="50" name="Ív 49"/>
              <p:cNvSpPr/>
              <p:nvPr/>
            </p:nvSpPr>
            <p:spPr>
              <a:xfrm rot="19182580">
                <a:off x="1071737" y="1525214"/>
                <a:ext cx="823303" cy="681504"/>
              </a:xfrm>
              <a:prstGeom prst="arc">
                <a:avLst>
                  <a:gd name="adj1" fmla="val 15655709"/>
                  <a:gd name="adj2" fmla="val 180829"/>
                </a:avLst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51" name="Ív 50"/>
              <p:cNvSpPr/>
              <p:nvPr/>
            </p:nvSpPr>
            <p:spPr>
              <a:xfrm rot="8461566" flipH="1" flipV="1">
                <a:off x="1019522" y="1776067"/>
                <a:ext cx="994545" cy="954135"/>
              </a:xfrm>
              <a:prstGeom prst="arc">
                <a:avLst>
                  <a:gd name="adj1" fmla="val 16334941"/>
                  <a:gd name="adj2" fmla="val 21018247"/>
                </a:avLst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52" name="Ív 51"/>
              <p:cNvSpPr/>
              <p:nvPr/>
            </p:nvSpPr>
            <p:spPr>
              <a:xfrm rot="14188145" flipH="1" flipV="1">
                <a:off x="859674" y="1516934"/>
                <a:ext cx="445438" cy="370987"/>
              </a:xfrm>
              <a:prstGeom prst="arc">
                <a:avLst>
                  <a:gd name="adj1" fmla="val 16200000"/>
                  <a:gd name="adj2" fmla="val 21503500"/>
                </a:avLst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53" name="Ív 52"/>
              <p:cNvSpPr/>
              <p:nvPr/>
            </p:nvSpPr>
            <p:spPr>
              <a:xfrm rot="2435726" flipH="1" flipV="1">
                <a:off x="1774105" y="1586057"/>
                <a:ext cx="445438" cy="370987"/>
              </a:xfrm>
              <a:prstGeom prst="arc">
                <a:avLst>
                  <a:gd name="adj1" fmla="val 16613078"/>
                  <a:gd name="adj2" fmla="val 151487"/>
                </a:avLst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</p:grpSp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D253C5A-6CDD-42BA-84F6-914DBA653B58}" type="slidenum">
              <a:rPr lang="hu-HU" sz="2400" b="1" smtClean="0">
                <a:solidFill>
                  <a:schemeClr val="bg1"/>
                </a:solidFill>
              </a:rPr>
              <a:pPr algn="r"/>
              <a:t>15</a:t>
            </a:fld>
            <a:endParaRPr lang="hu-HU" sz="2400" b="1" dirty="0">
              <a:solidFill>
                <a:schemeClr val="bg1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>
                <a:solidFill>
                  <a:schemeClr val="bg1"/>
                </a:solidFill>
              </a:rPr>
              <a:t>Élelmiszerbiztonság</a:t>
            </a:r>
            <a:endParaRPr lang="hu-HU" sz="2800" i="1" dirty="0">
              <a:solidFill>
                <a:schemeClr val="bg1"/>
              </a:solidFill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2212623" y="281822"/>
            <a:ext cx="9979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i="1" baseline="30000" dirty="0"/>
              <a:t>Élelmiszerbiztonság</a:t>
            </a:r>
            <a:endParaRPr lang="hu-HU" sz="2400" dirty="0"/>
          </a:p>
        </p:txBody>
      </p:sp>
      <p:sp>
        <p:nvSpPr>
          <p:cNvPr id="22" name="Szövegdoboz 21"/>
          <p:cNvSpPr txBox="1"/>
          <p:nvPr/>
        </p:nvSpPr>
        <p:spPr>
          <a:xfrm>
            <a:off x="239488" y="2716212"/>
            <a:ext cx="1817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/>
              <a:t>Alapok</a:t>
            </a:r>
          </a:p>
        </p:txBody>
      </p:sp>
      <p:grpSp>
        <p:nvGrpSpPr>
          <p:cNvPr id="32" name="Csoportba foglalás 26"/>
          <p:cNvGrpSpPr/>
          <p:nvPr/>
        </p:nvGrpSpPr>
        <p:grpSpPr>
          <a:xfrm>
            <a:off x="2842332" y="2737122"/>
            <a:ext cx="587204" cy="587204"/>
            <a:chOff x="4836000" y="1261039"/>
            <a:chExt cx="2520000" cy="2520000"/>
          </a:xfrm>
        </p:grpSpPr>
        <p:sp>
          <p:nvSpPr>
            <p:cNvPr id="34" name="Ellipszis 33"/>
            <p:cNvSpPr/>
            <p:nvPr/>
          </p:nvSpPr>
          <p:spPr>
            <a:xfrm>
              <a:off x="4836000" y="1261039"/>
              <a:ext cx="2520000" cy="2520000"/>
            </a:xfrm>
            <a:prstGeom prst="ellipse">
              <a:avLst/>
            </a:prstGeom>
            <a:solidFill>
              <a:srgbClr val="00A8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grpSp>
          <p:nvGrpSpPr>
            <p:cNvPr id="35" name="Csoportba foglalás 17"/>
            <p:cNvGrpSpPr/>
            <p:nvPr/>
          </p:nvGrpSpPr>
          <p:grpSpPr>
            <a:xfrm>
              <a:off x="5105999" y="1621297"/>
              <a:ext cx="1980000" cy="1620000"/>
              <a:chOff x="5364378" y="2006220"/>
              <a:chExt cx="1440000" cy="1235323"/>
            </a:xfrm>
          </p:grpSpPr>
          <p:sp>
            <p:nvSpPr>
              <p:cNvPr id="36" name="Téglalap 11"/>
              <p:cNvSpPr/>
              <p:nvPr/>
            </p:nvSpPr>
            <p:spPr>
              <a:xfrm>
                <a:off x="5364378" y="3169543"/>
                <a:ext cx="1440000" cy="72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7" name="Téglalap 36"/>
              <p:cNvSpPr/>
              <p:nvPr/>
            </p:nvSpPr>
            <p:spPr>
              <a:xfrm>
                <a:off x="5442057" y="3078377"/>
                <a:ext cx="1260000" cy="72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8" name="Téglalap 37"/>
              <p:cNvSpPr/>
              <p:nvPr/>
            </p:nvSpPr>
            <p:spPr>
              <a:xfrm>
                <a:off x="5555999" y="2992165"/>
                <a:ext cx="1080000" cy="72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9" name="Téglalap 38"/>
              <p:cNvSpPr/>
              <p:nvPr/>
            </p:nvSpPr>
            <p:spPr>
              <a:xfrm rot="5400000">
                <a:off x="5457085" y="2633841"/>
                <a:ext cx="521581" cy="10472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40" name="Téglalap 39"/>
              <p:cNvSpPr/>
              <p:nvPr/>
            </p:nvSpPr>
            <p:spPr>
              <a:xfrm rot="5400000">
                <a:off x="5691798" y="2635875"/>
                <a:ext cx="540000" cy="108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41" name="Téglalap 40"/>
              <p:cNvSpPr/>
              <p:nvPr/>
            </p:nvSpPr>
            <p:spPr>
              <a:xfrm rot="5400000">
                <a:off x="5966955" y="2637206"/>
                <a:ext cx="540000" cy="108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42" name="Téglalap 41"/>
              <p:cNvSpPr/>
              <p:nvPr/>
            </p:nvSpPr>
            <p:spPr>
              <a:xfrm>
                <a:off x="5555999" y="2336611"/>
                <a:ext cx="1080000" cy="72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43" name="Téglalap 42"/>
              <p:cNvSpPr/>
              <p:nvPr/>
            </p:nvSpPr>
            <p:spPr>
              <a:xfrm rot="5400000">
                <a:off x="6210978" y="2639826"/>
                <a:ext cx="540000" cy="108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44" name="Háromszög 13"/>
              <p:cNvSpPr/>
              <p:nvPr/>
            </p:nvSpPr>
            <p:spPr>
              <a:xfrm>
                <a:off x="5565647" y="2006220"/>
                <a:ext cx="1070352" cy="30636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</p:grpSp>
      <p:grpSp>
        <p:nvGrpSpPr>
          <p:cNvPr id="68" name="Csoportba foglalás 68"/>
          <p:cNvGrpSpPr/>
          <p:nvPr/>
        </p:nvGrpSpPr>
        <p:grpSpPr>
          <a:xfrm>
            <a:off x="2842332" y="4680401"/>
            <a:ext cx="587204" cy="587204"/>
            <a:chOff x="8439012" y="1367877"/>
            <a:chExt cx="2520000" cy="2520000"/>
          </a:xfrm>
        </p:grpSpPr>
        <p:sp>
          <p:nvSpPr>
            <p:cNvPr id="70" name="Ellipszis 69"/>
            <p:cNvSpPr/>
            <p:nvPr/>
          </p:nvSpPr>
          <p:spPr>
            <a:xfrm>
              <a:off x="8439012" y="1367877"/>
              <a:ext cx="2520000" cy="2520000"/>
            </a:xfrm>
            <a:prstGeom prst="ellipse">
              <a:avLst/>
            </a:prstGeom>
            <a:solidFill>
              <a:srgbClr val="00A8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71" name="Picture 8" descr="BevÃ¡sÃ¡rlÃ³ KosÃ¡r, BevÃ¡sÃ¡rlÃ¡s, VÃ¡sÃ¡rlÃ¡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5630" y="1969076"/>
              <a:ext cx="1582823" cy="1255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Picture 2" descr="https://cdn.pixabay.com/photo/2013/04/01/10/55/wash-hands-98641__340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" t="1486" r="2147" b="3026"/>
          <a:stretch/>
        </p:blipFill>
        <p:spPr bwMode="auto">
          <a:xfrm>
            <a:off x="8351371" y="4080543"/>
            <a:ext cx="598381" cy="5983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Csoportba foglalás 27"/>
          <p:cNvGrpSpPr/>
          <p:nvPr/>
        </p:nvGrpSpPr>
        <p:grpSpPr>
          <a:xfrm>
            <a:off x="9506318" y="4130226"/>
            <a:ext cx="540653" cy="534430"/>
            <a:chOff x="8501750" y="4020185"/>
            <a:chExt cx="2520000" cy="2520000"/>
          </a:xfrm>
        </p:grpSpPr>
        <p:sp>
          <p:nvSpPr>
            <p:cNvPr id="29" name="Ellipszis 28"/>
            <p:cNvSpPr/>
            <p:nvPr/>
          </p:nvSpPr>
          <p:spPr>
            <a:xfrm>
              <a:off x="8501750" y="4020185"/>
              <a:ext cx="2520000" cy="2520000"/>
            </a:xfrm>
            <a:prstGeom prst="ellipse">
              <a:avLst/>
            </a:prstGeom>
            <a:solidFill>
              <a:srgbClr val="00A8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30" name="Picture 6" descr="https://cdn.pixabay.com/photo/2014/04/02/11/03/knife-305344_960_720.png"/>
            <p:cNvPicPr>
              <a:picLocks noChangeAspect="1" noChangeArrowheads="1"/>
            </p:cNvPicPr>
            <p:nvPr/>
          </p:nvPicPr>
          <p:blipFill>
            <a:blip r:embed="rId5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5337" y="4173962"/>
              <a:ext cx="1441163" cy="2212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7" name="Szövegdoboz 76"/>
          <p:cNvSpPr txBox="1"/>
          <p:nvPr/>
        </p:nvSpPr>
        <p:spPr>
          <a:xfrm>
            <a:off x="3669727" y="3743402"/>
            <a:ext cx="1528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dirty="0"/>
              <a:t>Előállító</a:t>
            </a:r>
          </a:p>
        </p:txBody>
      </p:sp>
      <p:sp>
        <p:nvSpPr>
          <p:cNvPr id="81" name="Szövegdoboz 80"/>
          <p:cNvSpPr txBox="1"/>
          <p:nvPr/>
        </p:nvSpPr>
        <p:spPr>
          <a:xfrm>
            <a:off x="3710671" y="2769114"/>
            <a:ext cx="1270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dirty="0"/>
              <a:t>Állam</a:t>
            </a:r>
          </a:p>
        </p:txBody>
      </p:sp>
      <p:sp>
        <p:nvSpPr>
          <p:cNvPr id="88" name="Szövegdoboz 87"/>
          <p:cNvSpPr txBox="1"/>
          <p:nvPr/>
        </p:nvSpPr>
        <p:spPr>
          <a:xfrm>
            <a:off x="3710671" y="4712393"/>
            <a:ext cx="2094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dirty="0"/>
              <a:t>Forgalmazó</a:t>
            </a:r>
          </a:p>
        </p:txBody>
      </p:sp>
      <p:sp>
        <p:nvSpPr>
          <p:cNvPr id="89" name="Szövegdoboz 88"/>
          <p:cNvSpPr txBox="1"/>
          <p:nvPr/>
        </p:nvSpPr>
        <p:spPr>
          <a:xfrm>
            <a:off x="7056647" y="3490278"/>
            <a:ext cx="5049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i="1" dirty="0"/>
              <a:t>Személyi higiéniai szabályok betartása</a:t>
            </a:r>
          </a:p>
        </p:txBody>
      </p:sp>
      <p:sp>
        <p:nvSpPr>
          <p:cNvPr id="67" name="Szövegdoboz 66"/>
          <p:cNvSpPr txBox="1"/>
          <p:nvPr/>
        </p:nvSpPr>
        <p:spPr>
          <a:xfrm>
            <a:off x="2220687" y="1052689"/>
            <a:ext cx="9971314" cy="685799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r>
              <a:rPr lang="hu-HU" sz="2800" dirty="0"/>
              <a:t>Megóvása érdekében mindenkinek be kell tartani a rá vonatkozó szabályokat.</a:t>
            </a:r>
            <a:endParaRPr lang="hu-HU" sz="2800" i="1" dirty="0"/>
          </a:p>
        </p:txBody>
      </p:sp>
      <p:grpSp>
        <p:nvGrpSpPr>
          <p:cNvPr id="69" name="Csoportba foglalás 68"/>
          <p:cNvGrpSpPr/>
          <p:nvPr/>
        </p:nvGrpSpPr>
        <p:grpSpPr>
          <a:xfrm>
            <a:off x="6188308" y="2737122"/>
            <a:ext cx="587204" cy="587204"/>
            <a:chOff x="8439012" y="1367877"/>
            <a:chExt cx="2520000" cy="2520000"/>
          </a:xfrm>
        </p:grpSpPr>
        <p:sp>
          <p:nvSpPr>
            <p:cNvPr id="78" name="Ellipszis 77"/>
            <p:cNvSpPr/>
            <p:nvPr/>
          </p:nvSpPr>
          <p:spPr>
            <a:xfrm>
              <a:off x="8439012" y="1367877"/>
              <a:ext cx="2520000" cy="2520000"/>
            </a:xfrm>
            <a:prstGeom prst="ellipse">
              <a:avLst/>
            </a:prstGeom>
            <a:solidFill>
              <a:srgbClr val="00A8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79" name="Picture 8" descr="BevÃ¡sÃ¡rlÃ³ KosÃ¡r, BevÃ¡sÃ¡rlÃ¡s, VÃ¡sÃ¡rlÃ¡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5630" y="1969076"/>
              <a:ext cx="1582823" cy="1255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0" name="Szövegdoboz 79"/>
          <p:cNvSpPr txBox="1"/>
          <p:nvPr/>
        </p:nvSpPr>
        <p:spPr>
          <a:xfrm>
            <a:off x="7056647" y="2769114"/>
            <a:ext cx="2094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dirty="0"/>
              <a:t>Fogyasztó:</a:t>
            </a:r>
          </a:p>
        </p:txBody>
      </p:sp>
    </p:spTree>
    <p:extLst>
      <p:ext uri="{BB962C8B-B14F-4D97-AF65-F5344CB8AC3E}">
        <p14:creationId xmlns:p14="http://schemas.microsoft.com/office/powerpoint/2010/main" val="1623617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Lekerekített téglalap 31"/>
          <p:cNvSpPr/>
          <p:nvPr/>
        </p:nvSpPr>
        <p:spPr>
          <a:xfrm>
            <a:off x="7030193" y="2375064"/>
            <a:ext cx="4643252" cy="3325091"/>
          </a:xfrm>
          <a:prstGeom prst="roundRect">
            <a:avLst/>
          </a:prstGeom>
          <a:solidFill>
            <a:srgbClr val="1E43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D253C5A-6CDD-42BA-84F6-914DBA653B58}" type="slidenum">
              <a:rPr lang="hu-HU" sz="2400" b="1" smtClean="0">
                <a:solidFill>
                  <a:schemeClr val="bg1"/>
                </a:solidFill>
              </a:rPr>
              <a:pPr algn="r"/>
              <a:t>16</a:t>
            </a:fld>
            <a:endParaRPr lang="hu-HU" sz="2400" b="1" dirty="0">
              <a:solidFill>
                <a:schemeClr val="bg1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>
                <a:solidFill>
                  <a:schemeClr val="bg1"/>
                </a:solidFill>
              </a:rPr>
              <a:t>Élelmiszerbiztonság</a:t>
            </a:r>
            <a:endParaRPr lang="hu-HU" sz="2800" i="1" dirty="0">
              <a:solidFill>
                <a:schemeClr val="bg1"/>
              </a:solidFill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2212623" y="281822"/>
            <a:ext cx="9979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i="1" baseline="30000" dirty="0"/>
              <a:t>Élelmiszerbiztonság</a:t>
            </a:r>
            <a:endParaRPr lang="hu-HU" sz="2400" dirty="0"/>
          </a:p>
        </p:txBody>
      </p:sp>
      <p:sp>
        <p:nvSpPr>
          <p:cNvPr id="22" name="Szövegdoboz 21"/>
          <p:cNvSpPr txBox="1"/>
          <p:nvPr/>
        </p:nvSpPr>
        <p:spPr>
          <a:xfrm>
            <a:off x="239488" y="2716212"/>
            <a:ext cx="1817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/>
              <a:t>Alapok</a:t>
            </a:r>
          </a:p>
        </p:txBody>
      </p:sp>
      <p:sp>
        <p:nvSpPr>
          <p:cNvPr id="67" name="Szövegdoboz 66"/>
          <p:cNvSpPr txBox="1"/>
          <p:nvPr/>
        </p:nvSpPr>
        <p:spPr>
          <a:xfrm>
            <a:off x="2220686" y="1052689"/>
            <a:ext cx="9971314" cy="1061861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hu-HU" sz="2800" i="1" dirty="0"/>
              <a:t>Ne okozzon betegséget sem rövid, sem hosszú távon.</a:t>
            </a:r>
            <a:br>
              <a:rPr lang="hu-HU" sz="2800" i="1" dirty="0"/>
            </a:br>
            <a:endParaRPr lang="hu-HU" sz="2800" i="1" dirty="0"/>
          </a:p>
          <a:p>
            <a:pPr>
              <a:buFont typeface="Arial" pitchFamily="34" charset="0"/>
              <a:buChar char="•"/>
            </a:pPr>
            <a:r>
              <a:rPr lang="hu-HU" sz="2800" i="1" dirty="0"/>
              <a:t>Közös felelősség!</a:t>
            </a:r>
          </a:p>
        </p:txBody>
      </p:sp>
      <p:pic>
        <p:nvPicPr>
          <p:cNvPr id="75" name="Kép 7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081" y="4131649"/>
            <a:ext cx="893607" cy="1085215"/>
          </a:xfrm>
          <a:prstGeom prst="rect">
            <a:avLst/>
          </a:prstGeom>
        </p:spPr>
      </p:pic>
      <p:pic>
        <p:nvPicPr>
          <p:cNvPr id="76" name="Picture 2" descr="https://cdn.pixabay.com/photo/2016/03/31/18/26/danger-1294358__340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40" r="68014" b="32794"/>
          <a:stretch/>
        </p:blipFill>
        <p:spPr bwMode="auto">
          <a:xfrm>
            <a:off x="9064447" y="4018385"/>
            <a:ext cx="1332625" cy="134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10" descr="https://cdn.pixabay.com/photo/2014/12/21/23/57/mushroom-576463__34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678" y="2721056"/>
            <a:ext cx="646634" cy="8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Kép 7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21350">
            <a:off x="7567192" y="2714021"/>
            <a:ext cx="562044" cy="1124087"/>
          </a:xfrm>
          <a:prstGeom prst="rect">
            <a:avLst/>
          </a:prstGeom>
        </p:spPr>
      </p:pic>
      <p:pic>
        <p:nvPicPr>
          <p:cNvPr id="80" name="Kép 7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606" y="2675437"/>
            <a:ext cx="1695305" cy="1072809"/>
          </a:xfrm>
          <a:prstGeom prst="rect">
            <a:avLst/>
          </a:prstGeom>
        </p:spPr>
      </p:pic>
      <p:pic>
        <p:nvPicPr>
          <p:cNvPr id="82" name="Kép 8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599" y="4053252"/>
            <a:ext cx="1379045" cy="1128016"/>
          </a:xfrm>
          <a:prstGeom prst="rect">
            <a:avLst/>
          </a:prstGeom>
        </p:spPr>
      </p:pic>
      <p:pic>
        <p:nvPicPr>
          <p:cNvPr id="1026" name="Picture 2" descr="C:\Users\szemank\Creative Cloud Files\SZK\écsó_ovis program\ppt\ppt 1-6\képek\Asset 1.png"/>
          <p:cNvPicPr>
            <a:picLocks noChangeAspect="1" noChangeArrowheads="1"/>
          </p:cNvPicPr>
          <p:nvPr/>
        </p:nvPicPr>
        <p:blipFill>
          <a:blip r:embed="rId9" cstate="print"/>
          <a:srcRect t="25153" b="21958"/>
          <a:stretch>
            <a:fillRect/>
          </a:stretch>
        </p:blipFill>
        <p:spPr bwMode="auto">
          <a:xfrm>
            <a:off x="1847166" y="2937524"/>
            <a:ext cx="4755515" cy="3213893"/>
          </a:xfrm>
          <a:prstGeom prst="rect">
            <a:avLst/>
          </a:prstGeom>
          <a:noFill/>
        </p:spPr>
      </p:pic>
      <p:pic>
        <p:nvPicPr>
          <p:cNvPr id="21" name="Kép 20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894512" y="3814201"/>
            <a:ext cx="759342" cy="580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Kép 22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726380" y="3690584"/>
            <a:ext cx="667068" cy="508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Kép 23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570269" y="4360239"/>
            <a:ext cx="759342" cy="58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Kép 24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388369" y="3147328"/>
            <a:ext cx="759342" cy="580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Kép 25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156883" y="4853890"/>
            <a:ext cx="759342" cy="58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Kép 26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665971" y="4008763"/>
            <a:ext cx="759342" cy="58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Kép 27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119874" y="4936398"/>
            <a:ext cx="762588" cy="580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Kép 28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364780" y="3099607"/>
            <a:ext cx="762586" cy="577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Kép 29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122493" y="5494890"/>
            <a:ext cx="762586" cy="580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Kép 30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359440" y="5274308"/>
            <a:ext cx="762588" cy="580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Lefelé nyíl 35"/>
          <p:cNvSpPr/>
          <p:nvPr/>
        </p:nvSpPr>
        <p:spPr>
          <a:xfrm rot="5400000">
            <a:off x="5910373" y="3057840"/>
            <a:ext cx="1288766" cy="1874891"/>
          </a:xfrm>
          <a:prstGeom prst="downArrow">
            <a:avLst>
              <a:gd name="adj1" fmla="val 23699"/>
              <a:gd name="adj2" fmla="val 46712"/>
            </a:avLst>
          </a:prstGeom>
          <a:solidFill>
            <a:srgbClr val="1E43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236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D253C5A-6CDD-42BA-84F6-914DBA653B58}" type="slidenum">
              <a:rPr lang="hu-HU" sz="2400" b="1" smtClean="0">
                <a:solidFill>
                  <a:schemeClr val="bg1"/>
                </a:solidFill>
              </a:rPr>
              <a:pPr algn="r"/>
              <a:t>17</a:t>
            </a:fld>
            <a:endParaRPr lang="hu-HU" sz="2400" b="1" dirty="0">
              <a:solidFill>
                <a:schemeClr val="bg1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>
                <a:solidFill>
                  <a:schemeClr val="bg1"/>
                </a:solidFill>
              </a:rPr>
              <a:t>Élelmiszerbiztonság</a:t>
            </a:r>
            <a:endParaRPr lang="hu-HU" sz="2800" i="1" dirty="0">
              <a:solidFill>
                <a:schemeClr val="bg1"/>
              </a:solidFill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2212623" y="1523768"/>
            <a:ext cx="99793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b="1" i="1" baseline="30000" dirty="0">
                <a:solidFill>
                  <a:srgbClr val="C00000"/>
                </a:solidFill>
              </a:rPr>
              <a:t>Veszélyzóna</a:t>
            </a:r>
            <a:endParaRPr lang="hu-HU" sz="3600" dirty="0">
              <a:solidFill>
                <a:srgbClr val="C00000"/>
              </a:solidFill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239488" y="2716212"/>
            <a:ext cx="1817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/>
              <a:t>Alapok</a:t>
            </a:r>
          </a:p>
        </p:txBody>
      </p:sp>
      <p:pic>
        <p:nvPicPr>
          <p:cNvPr id="45" name="Picture 4" descr="https://cdn.pixabay.com/photo/2013/07/13/11/28/apple-158227__34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261" y="3981397"/>
            <a:ext cx="1856400" cy="185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 descr="https://cdn.pixabay.com/photo/2017/01/31/17/22/glass-2025715__34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6939" flipH="1">
            <a:off x="2811828" y="3474450"/>
            <a:ext cx="3715388" cy="239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8" descr="https://cdn.pixabay.com/photo/2015/09/17/13/21/amoeba-944118__34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080" y="3992196"/>
            <a:ext cx="1604419" cy="141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8" name="Egyenes összekötő nyíllal 47"/>
          <p:cNvCxnSpPr>
            <a:endCxn id="60" idx="1"/>
          </p:cNvCxnSpPr>
          <p:nvPr/>
        </p:nvCxnSpPr>
        <p:spPr>
          <a:xfrm flipV="1">
            <a:off x="5486400" y="4304156"/>
            <a:ext cx="1787250" cy="431617"/>
          </a:xfrm>
          <a:prstGeom prst="straightConnector1">
            <a:avLst/>
          </a:prstGeom>
          <a:ln w="57150">
            <a:solidFill>
              <a:srgbClr val="8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gyenes összekötő nyíllal 48"/>
          <p:cNvCxnSpPr>
            <a:endCxn id="62" idx="1"/>
          </p:cNvCxnSpPr>
          <p:nvPr/>
        </p:nvCxnSpPr>
        <p:spPr>
          <a:xfrm>
            <a:off x="5732060" y="4790364"/>
            <a:ext cx="1541590" cy="96239"/>
          </a:xfrm>
          <a:prstGeom prst="straightConnector1">
            <a:avLst/>
          </a:prstGeom>
          <a:ln w="57150">
            <a:solidFill>
              <a:srgbClr val="00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gyenes összekötő nyíllal 49"/>
          <p:cNvCxnSpPr>
            <a:endCxn id="61" idx="1"/>
          </p:cNvCxnSpPr>
          <p:nvPr/>
        </p:nvCxnSpPr>
        <p:spPr>
          <a:xfrm>
            <a:off x="5540991" y="4967785"/>
            <a:ext cx="1732659" cy="494178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" descr="https://cdn.pixabay.com/photo/2016/03/31/18/26/danger-1294358__340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9" t="67949" r="33136" b="-642"/>
          <a:stretch/>
        </p:blipFill>
        <p:spPr bwMode="auto">
          <a:xfrm>
            <a:off x="7662312" y="2972769"/>
            <a:ext cx="748829" cy="65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https://cdn.pixabay.com/photo/2016/03/31/18/26/danger-1294358__340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40" r="68014" b="32794"/>
          <a:stretch/>
        </p:blipFill>
        <p:spPr bwMode="auto">
          <a:xfrm>
            <a:off x="4203492" y="1237367"/>
            <a:ext cx="917831" cy="92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s://cdn.pixabay.com/photo/2016/03/31/18/26/danger-1294358__340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63" r="67111"/>
          <a:stretch/>
        </p:blipFill>
        <p:spPr bwMode="auto">
          <a:xfrm>
            <a:off x="10532599" y="1777679"/>
            <a:ext cx="1104107" cy="101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https://cdn.pixabay.com/photo/2016/03/31/18/26/danger-1294358__340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5" t="31796" r="32910" b="31796"/>
          <a:stretch/>
        </p:blipFill>
        <p:spPr bwMode="auto">
          <a:xfrm>
            <a:off x="6565881" y="255709"/>
            <a:ext cx="761234" cy="73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https://cdn.pixabay.com/photo/2016/03/31/18/26/danger-1294358__340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4" r="33892" b="64992"/>
          <a:stretch/>
        </p:blipFill>
        <p:spPr bwMode="auto">
          <a:xfrm>
            <a:off x="5564043" y="2674960"/>
            <a:ext cx="883767" cy="838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https://cdn.pixabay.com/photo/2016/03/31/18/26/danger-1294358__340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56" b="66347"/>
          <a:stretch/>
        </p:blipFill>
        <p:spPr bwMode="auto">
          <a:xfrm>
            <a:off x="2690133" y="2400723"/>
            <a:ext cx="849252" cy="80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https://cdn.pixabay.com/photo/2016/03/31/18/26/danger-1294358__340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6" t="30465" r="-1202" b="33127"/>
          <a:stretch/>
        </p:blipFill>
        <p:spPr bwMode="auto">
          <a:xfrm>
            <a:off x="8760752" y="1704994"/>
            <a:ext cx="942690" cy="90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https://cdn.pixabay.com/photo/2016/03/31/18/26/danger-1294358__340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65" t="69474"/>
          <a:stretch/>
        </p:blipFill>
        <p:spPr bwMode="auto">
          <a:xfrm>
            <a:off x="3547440" y="440000"/>
            <a:ext cx="743736" cy="62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https://cdn.pixabay.com/photo/2016/03/31/18/26/danger-1294358__340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6" r="68816" b="67500"/>
          <a:stretch/>
        </p:blipFill>
        <p:spPr bwMode="auto">
          <a:xfrm>
            <a:off x="8759849" y="362566"/>
            <a:ext cx="789604" cy="7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églalap 59"/>
          <p:cNvSpPr/>
          <p:nvPr/>
        </p:nvSpPr>
        <p:spPr>
          <a:xfrm>
            <a:off x="7273650" y="4035459"/>
            <a:ext cx="3442686" cy="53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b="1" dirty="0"/>
              <a:t>Fizikai szennyeződés</a:t>
            </a:r>
          </a:p>
        </p:txBody>
      </p:sp>
      <p:sp>
        <p:nvSpPr>
          <p:cNvPr id="61" name="Téglalap 60"/>
          <p:cNvSpPr/>
          <p:nvPr/>
        </p:nvSpPr>
        <p:spPr>
          <a:xfrm>
            <a:off x="7273650" y="5200353"/>
            <a:ext cx="37855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b="1" dirty="0"/>
              <a:t>Biológiai szennyeződés</a:t>
            </a:r>
          </a:p>
        </p:txBody>
      </p:sp>
      <p:sp>
        <p:nvSpPr>
          <p:cNvPr id="62" name="Téglalap 61"/>
          <p:cNvSpPr/>
          <p:nvPr/>
        </p:nvSpPr>
        <p:spPr>
          <a:xfrm>
            <a:off x="7273650" y="4617906"/>
            <a:ext cx="3442686" cy="53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b="1" dirty="0"/>
              <a:t>Kémiai szennyeződés</a:t>
            </a:r>
          </a:p>
        </p:txBody>
      </p:sp>
    </p:spTree>
    <p:extLst>
      <p:ext uri="{BB962C8B-B14F-4D97-AF65-F5344CB8AC3E}">
        <p14:creationId xmlns:p14="http://schemas.microsoft.com/office/powerpoint/2010/main" val="16236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BED63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1E4358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BED63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1E4358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BED63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1E4358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D253C5A-6CDD-42BA-84F6-914DBA653B58}" type="slidenum">
              <a:rPr lang="hu-HU" sz="2400" b="1" smtClean="0">
                <a:solidFill>
                  <a:schemeClr val="bg1"/>
                </a:solidFill>
              </a:rPr>
              <a:pPr algn="r"/>
              <a:t>18</a:t>
            </a:fld>
            <a:endParaRPr lang="hu-HU" sz="2400" b="1" dirty="0">
              <a:solidFill>
                <a:schemeClr val="bg1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>
                <a:solidFill>
                  <a:schemeClr val="bg1"/>
                </a:solidFill>
              </a:rPr>
              <a:t>Élelmiszerbiztonság</a:t>
            </a:r>
            <a:endParaRPr lang="hu-HU" sz="2800" i="1" dirty="0">
              <a:solidFill>
                <a:schemeClr val="bg1"/>
              </a:solidFill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2212623" y="281822"/>
            <a:ext cx="9979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i="1" baseline="30000" dirty="0"/>
              <a:t>Fizikai szennyeződés</a:t>
            </a:r>
            <a:endParaRPr lang="hu-HU" sz="2400" dirty="0"/>
          </a:p>
        </p:txBody>
      </p:sp>
      <p:sp>
        <p:nvSpPr>
          <p:cNvPr id="22" name="Szövegdoboz 21"/>
          <p:cNvSpPr txBox="1"/>
          <p:nvPr/>
        </p:nvSpPr>
        <p:spPr>
          <a:xfrm>
            <a:off x="239488" y="2716212"/>
            <a:ext cx="1817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/>
              <a:t>Alapok</a:t>
            </a:r>
          </a:p>
        </p:txBody>
      </p:sp>
      <p:pic>
        <p:nvPicPr>
          <p:cNvPr id="26" name="Picture 2" descr="https://cdn.pixabay.com/photo/2014/12/21/23/57/milk-576439__34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67" t="12696" r="12933" b="56715"/>
          <a:stretch/>
        </p:blipFill>
        <p:spPr bwMode="auto">
          <a:xfrm>
            <a:off x="7302784" y="1741528"/>
            <a:ext cx="542934" cy="830370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s://cdn.pixabay.com/photo/2014/12/21/23/57/milk-576439__34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76" t="25942" r="11453" b="56470"/>
          <a:stretch/>
        </p:blipFill>
        <p:spPr bwMode="auto">
          <a:xfrm rot="19807440" flipV="1">
            <a:off x="7754587" y="1543090"/>
            <a:ext cx="878241" cy="364774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ttps://cdn.pixabay.com/photo/2015/08/06/10/09/can-877600__340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9412" r="-1176" b="44362"/>
          <a:stretch/>
        </p:blipFill>
        <p:spPr bwMode="auto">
          <a:xfrm rot="894451">
            <a:off x="7859913" y="2171954"/>
            <a:ext cx="465719" cy="430562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s://cdn.pixabay.com/photo/2015/08/06/10/09/can-877600__340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7" t="33530" r="-1176" b="44362"/>
          <a:stretch/>
        </p:blipFill>
        <p:spPr bwMode="auto">
          <a:xfrm>
            <a:off x="6860199" y="1885466"/>
            <a:ext cx="510130" cy="369285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ttps://cdn.pixabay.com/photo/2014/12/21/23/57/milk-576439__34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3" t="23468" r="24573" b="60252"/>
          <a:stretch/>
        </p:blipFill>
        <p:spPr bwMode="auto">
          <a:xfrm rot="19807440">
            <a:off x="6694095" y="1459858"/>
            <a:ext cx="364037" cy="277807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6" descr="https://cdn.pixabay.com/photo/2014/12/22/00/00/stone-576566__34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881" y="1882376"/>
            <a:ext cx="365235" cy="27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6" descr="https://cdn.pixabay.com/photo/2014/12/22/00/00/stone-576566__34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690" y="2636267"/>
            <a:ext cx="236855" cy="17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6" descr="https://cdn.pixabay.com/photo/2014/12/22/00/00/stone-576566__34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869" y="3047596"/>
            <a:ext cx="245897" cy="18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Téglalap 101"/>
          <p:cNvSpPr/>
          <p:nvPr/>
        </p:nvSpPr>
        <p:spPr>
          <a:xfrm>
            <a:off x="2503861" y="1221247"/>
            <a:ext cx="878446" cy="523220"/>
          </a:xfrm>
          <a:prstGeom prst="rect">
            <a:avLst/>
          </a:prstGeom>
          <a:gradFill flip="none" rotWithShape="1">
            <a:gsLst>
              <a:gs pos="0">
                <a:srgbClr val="BED630">
                  <a:tint val="66000"/>
                  <a:satMod val="160000"/>
                </a:srgbClr>
              </a:gs>
              <a:gs pos="50000">
                <a:srgbClr val="BED630">
                  <a:tint val="44500"/>
                  <a:satMod val="160000"/>
                </a:srgbClr>
              </a:gs>
              <a:gs pos="100000">
                <a:srgbClr val="BED63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none">
            <a:spAutoFit/>
          </a:bodyPr>
          <a:lstStyle/>
          <a:p>
            <a:pPr marL="285750" indent="-285750">
              <a:buSzPct val="80000"/>
            </a:pPr>
            <a:r>
              <a:rPr lang="hu-HU" sz="2800" dirty="0"/>
              <a:t>üveg</a:t>
            </a:r>
          </a:p>
        </p:txBody>
      </p:sp>
      <p:sp>
        <p:nvSpPr>
          <p:cNvPr id="104" name="Téglalap 103"/>
          <p:cNvSpPr/>
          <p:nvPr/>
        </p:nvSpPr>
        <p:spPr>
          <a:xfrm>
            <a:off x="2503861" y="2008647"/>
            <a:ext cx="1044581" cy="523220"/>
          </a:xfrm>
          <a:prstGeom prst="rect">
            <a:avLst/>
          </a:prstGeom>
          <a:gradFill flip="none" rotWithShape="1">
            <a:gsLst>
              <a:gs pos="0">
                <a:srgbClr val="BED630">
                  <a:tint val="66000"/>
                  <a:satMod val="160000"/>
                </a:srgbClr>
              </a:gs>
              <a:gs pos="50000">
                <a:srgbClr val="BED630">
                  <a:tint val="44500"/>
                  <a:satMod val="160000"/>
                </a:srgbClr>
              </a:gs>
              <a:gs pos="100000">
                <a:srgbClr val="BED63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none">
            <a:spAutoFit/>
          </a:bodyPr>
          <a:lstStyle/>
          <a:p>
            <a:pPr marL="285750" indent="-285750">
              <a:buSzPct val="80000"/>
            </a:pPr>
            <a:r>
              <a:rPr lang="hu-HU" sz="2800" dirty="0"/>
              <a:t>kavics</a:t>
            </a:r>
          </a:p>
        </p:txBody>
      </p:sp>
      <p:sp>
        <p:nvSpPr>
          <p:cNvPr id="105" name="Téglalap 104"/>
          <p:cNvSpPr/>
          <p:nvPr/>
        </p:nvSpPr>
        <p:spPr>
          <a:xfrm>
            <a:off x="2503861" y="2796047"/>
            <a:ext cx="749629" cy="523220"/>
          </a:xfrm>
          <a:prstGeom prst="rect">
            <a:avLst/>
          </a:prstGeom>
          <a:gradFill flip="none" rotWithShape="1">
            <a:gsLst>
              <a:gs pos="0">
                <a:srgbClr val="BED630">
                  <a:tint val="66000"/>
                  <a:satMod val="160000"/>
                </a:srgbClr>
              </a:gs>
              <a:gs pos="50000">
                <a:srgbClr val="BED630">
                  <a:tint val="44500"/>
                  <a:satMod val="160000"/>
                </a:srgbClr>
              </a:gs>
              <a:gs pos="100000">
                <a:srgbClr val="BED63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none">
            <a:spAutoFit/>
          </a:bodyPr>
          <a:lstStyle/>
          <a:p>
            <a:pPr marL="285750" indent="-285750">
              <a:buSzPct val="80000"/>
            </a:pPr>
            <a:r>
              <a:rPr lang="hu-HU" sz="2800" dirty="0"/>
              <a:t>fém</a:t>
            </a:r>
          </a:p>
        </p:txBody>
      </p:sp>
      <p:pic>
        <p:nvPicPr>
          <p:cNvPr id="106" name="Picture 4" descr="https://cdn.pixabay.com/photo/2015/08/06/10/09/can-877600__340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9412" r="-1176" b="44362"/>
          <a:stretch/>
        </p:blipFill>
        <p:spPr bwMode="auto">
          <a:xfrm rot="894451">
            <a:off x="7339453" y="2324353"/>
            <a:ext cx="465719" cy="430562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Csoportba foglalás 53"/>
          <p:cNvGrpSpPr/>
          <p:nvPr/>
        </p:nvGrpSpPr>
        <p:grpSpPr>
          <a:xfrm>
            <a:off x="6820877" y="3949542"/>
            <a:ext cx="1645319" cy="1663828"/>
            <a:chOff x="4262751" y="3619844"/>
            <a:chExt cx="2490039" cy="2607307"/>
          </a:xfrm>
        </p:grpSpPr>
        <p:grpSp>
          <p:nvGrpSpPr>
            <p:cNvPr id="3" name="Csoportba foglalás 6"/>
            <p:cNvGrpSpPr/>
            <p:nvPr/>
          </p:nvGrpSpPr>
          <p:grpSpPr>
            <a:xfrm>
              <a:off x="4262751" y="3619844"/>
              <a:ext cx="2490039" cy="2607307"/>
              <a:chOff x="4262749" y="3619847"/>
              <a:chExt cx="2490037" cy="2607309"/>
            </a:xfrm>
          </p:grpSpPr>
          <p:pic>
            <p:nvPicPr>
              <p:cNvPr id="57" name="Picture 10" descr="https://cdn.pixabay.com/photo/2014/04/02/10/47/glass-304546__340.png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490"/>
              <a:stretch/>
            </p:blipFill>
            <p:spPr bwMode="auto">
              <a:xfrm>
                <a:off x="4276286" y="3619847"/>
                <a:ext cx="2476500" cy="26073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10" descr="https://cdn.pixabay.com/photo/2014/04/02/10/47/glass-304546__340.png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4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7714" b="27580"/>
              <a:stretch/>
            </p:blipFill>
            <p:spPr bwMode="auto">
              <a:xfrm>
                <a:off x="4262749" y="4271538"/>
                <a:ext cx="2476500" cy="11239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6" name="Picture 12" descr="https://cdn.pixabay.com/photo/2012/04/18/12/54/strawberry-36949__340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5192" y="4299177"/>
              <a:ext cx="742942" cy="942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7" name="Téglalap 106"/>
          <p:cNvSpPr/>
          <p:nvPr/>
        </p:nvSpPr>
        <p:spPr>
          <a:xfrm>
            <a:off x="2503861" y="3583447"/>
            <a:ext cx="1197059" cy="523220"/>
          </a:xfrm>
          <a:prstGeom prst="rect">
            <a:avLst/>
          </a:prstGeom>
          <a:gradFill flip="none" rotWithShape="1">
            <a:gsLst>
              <a:gs pos="0">
                <a:srgbClr val="BED630">
                  <a:tint val="66000"/>
                  <a:satMod val="160000"/>
                </a:srgbClr>
              </a:gs>
              <a:gs pos="50000">
                <a:srgbClr val="BED630">
                  <a:tint val="44500"/>
                  <a:satMod val="160000"/>
                </a:srgbClr>
              </a:gs>
              <a:gs pos="100000">
                <a:srgbClr val="BED63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none">
            <a:spAutoFit/>
          </a:bodyPr>
          <a:lstStyle/>
          <a:p>
            <a:pPr marL="285750" indent="-285750">
              <a:buSzPct val="80000"/>
            </a:pPr>
            <a:r>
              <a:rPr lang="hu-HU" sz="2800" dirty="0"/>
              <a:t>homok</a:t>
            </a:r>
          </a:p>
        </p:txBody>
      </p:sp>
      <p:sp>
        <p:nvSpPr>
          <p:cNvPr id="108" name="Téglalap 107"/>
          <p:cNvSpPr/>
          <p:nvPr/>
        </p:nvSpPr>
        <p:spPr>
          <a:xfrm>
            <a:off x="2503861" y="4370847"/>
            <a:ext cx="681790" cy="523220"/>
          </a:xfrm>
          <a:prstGeom prst="rect">
            <a:avLst/>
          </a:prstGeom>
          <a:gradFill flip="none" rotWithShape="1">
            <a:gsLst>
              <a:gs pos="0">
                <a:srgbClr val="BED630">
                  <a:tint val="66000"/>
                  <a:satMod val="160000"/>
                </a:srgbClr>
              </a:gs>
              <a:gs pos="50000">
                <a:srgbClr val="BED630">
                  <a:tint val="44500"/>
                  <a:satMod val="160000"/>
                </a:srgbClr>
              </a:gs>
              <a:gs pos="100000">
                <a:srgbClr val="BED63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none">
            <a:spAutoFit/>
          </a:bodyPr>
          <a:lstStyle/>
          <a:p>
            <a:pPr marL="285750" indent="-285750">
              <a:buSzPct val="80000"/>
            </a:pPr>
            <a:r>
              <a:rPr lang="hu-HU" sz="2800" dirty="0"/>
              <a:t>por</a:t>
            </a:r>
          </a:p>
        </p:txBody>
      </p:sp>
      <p:sp>
        <p:nvSpPr>
          <p:cNvPr id="109" name="Téglalap 108"/>
          <p:cNvSpPr/>
          <p:nvPr/>
        </p:nvSpPr>
        <p:spPr>
          <a:xfrm>
            <a:off x="2503861" y="5158248"/>
            <a:ext cx="622286" cy="523220"/>
          </a:xfrm>
          <a:prstGeom prst="rect">
            <a:avLst/>
          </a:prstGeom>
          <a:gradFill flip="none" rotWithShape="1">
            <a:gsLst>
              <a:gs pos="0">
                <a:srgbClr val="BED630">
                  <a:tint val="66000"/>
                  <a:satMod val="160000"/>
                </a:srgbClr>
              </a:gs>
              <a:gs pos="50000">
                <a:srgbClr val="BED630">
                  <a:tint val="44500"/>
                  <a:satMod val="160000"/>
                </a:srgbClr>
              </a:gs>
              <a:gs pos="100000">
                <a:srgbClr val="BED63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none">
            <a:spAutoFit/>
          </a:bodyPr>
          <a:lstStyle/>
          <a:p>
            <a:pPr marL="285750" indent="-285750">
              <a:buSzPct val="80000"/>
            </a:pPr>
            <a:r>
              <a:rPr lang="hu-HU" sz="2800" dirty="0"/>
              <a:t>sár</a:t>
            </a:r>
          </a:p>
        </p:txBody>
      </p:sp>
      <p:pic>
        <p:nvPicPr>
          <p:cNvPr id="24" name="Picture 14" descr="https://cdn.pixabay.com/photo/2013/07/13/01/22/fruits-155616__34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228" y="2512721"/>
            <a:ext cx="4535457" cy="334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Felhő 30"/>
          <p:cNvSpPr/>
          <p:nvPr/>
        </p:nvSpPr>
        <p:spPr>
          <a:xfrm>
            <a:off x="6956188" y="4544695"/>
            <a:ext cx="2074256" cy="1262095"/>
          </a:xfrm>
          <a:prstGeom prst="cloud">
            <a:avLst/>
          </a:prstGeom>
          <a:blipFill dpi="0" rotWithShape="1">
            <a:blip r:embed="rId14" cstate="print">
              <a:alphaModFix amt="60000"/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50800" dir="5400000" algn="ctr" rotWithShape="0">
              <a:srgbClr val="000000">
                <a:alpha val="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8800" b="1" dirty="0">
              <a:ln>
                <a:solidFill>
                  <a:schemeClr val="tx1"/>
                </a:solidFill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Felhő 58"/>
          <p:cNvSpPr/>
          <p:nvPr/>
        </p:nvSpPr>
        <p:spPr>
          <a:xfrm>
            <a:off x="5542405" y="3152473"/>
            <a:ext cx="1929371" cy="853040"/>
          </a:xfrm>
          <a:prstGeom prst="cloud">
            <a:avLst/>
          </a:prstGeom>
          <a:blipFill dpi="0" rotWithShape="1">
            <a:blip r:embed="rId15" cstate="print">
              <a:alphaModFix amt="70000"/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50800" dir="5400000" algn="ctr" rotWithShape="0">
              <a:srgbClr val="000000">
                <a:alpha val="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4400" b="1" cap="all" dirty="0">
              <a:ln>
                <a:solidFill>
                  <a:schemeClr val="tx1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" name="Felhő 62"/>
          <p:cNvSpPr/>
          <p:nvPr/>
        </p:nvSpPr>
        <p:spPr>
          <a:xfrm>
            <a:off x="8052362" y="3159302"/>
            <a:ext cx="1100994" cy="853040"/>
          </a:xfrm>
          <a:prstGeom prst="cloud">
            <a:avLst/>
          </a:prstGeom>
          <a:blipFill dpi="0" rotWithShape="1">
            <a:blip r:embed="rId16" cstate="print">
              <a:alphaModFix amt="56000"/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50800" dir="5400000" algn="ctr" rotWithShape="0">
              <a:srgbClr val="000000">
                <a:alpha val="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4400" b="1" cap="all" dirty="0">
              <a:ln>
                <a:solidFill>
                  <a:schemeClr val="tx1"/>
                </a:solidFill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4" name="Picture 20" descr="https://cdn.pixabay.com/photo/2014/04/03/10/20/raindrops-310146__340.pn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07" t="33251" r="77820"/>
          <a:stretch/>
        </p:blipFill>
        <p:spPr bwMode="auto">
          <a:xfrm flipH="1">
            <a:off x="8370469" y="1265277"/>
            <a:ext cx="219531" cy="43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0" descr="https://cdn.pixabay.com/photo/2014/04/03/10/20/raindrops-310146__340.pn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07" t="33251" r="77820"/>
          <a:stretch/>
        </p:blipFill>
        <p:spPr bwMode="auto">
          <a:xfrm flipH="1">
            <a:off x="8270985" y="1491577"/>
            <a:ext cx="219531" cy="43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0" descr="https://cdn.pixabay.com/photo/2014/04/03/10/20/raindrops-310146__340.pn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07" t="33251" r="77820"/>
          <a:stretch/>
        </p:blipFill>
        <p:spPr bwMode="auto">
          <a:xfrm flipH="1">
            <a:off x="8432098" y="1382064"/>
            <a:ext cx="219531" cy="43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2" descr="https://cdn.pixabay.com/photo/2015/11/27/23/46/faucet-1066626__340.png"/>
          <p:cNvPicPr>
            <a:picLocks noChangeAspect="1" noChangeArrowheads="1"/>
          </p:cNvPicPr>
          <p:nvPr/>
        </p:nvPicPr>
        <p:blipFill rotWithShape="1">
          <a:blip r:embed="rId1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128"/>
          <a:stretch/>
        </p:blipFill>
        <p:spPr bwMode="auto">
          <a:xfrm>
            <a:off x="7595385" y="75261"/>
            <a:ext cx="2181225" cy="184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" name="Téglalap 110"/>
          <p:cNvSpPr/>
          <p:nvPr/>
        </p:nvSpPr>
        <p:spPr>
          <a:xfrm>
            <a:off x="9712669" y="1057824"/>
            <a:ext cx="2294218" cy="523220"/>
          </a:xfrm>
          <a:prstGeom prst="rect">
            <a:avLst/>
          </a:prstGeom>
          <a:solidFill>
            <a:srgbClr val="1E4358"/>
          </a:solidFill>
        </p:spPr>
        <p:txBody>
          <a:bodyPr wrap="none">
            <a:spAutoFit/>
          </a:bodyPr>
          <a:lstStyle/>
          <a:p>
            <a:pPr marL="285750" indent="-285750">
              <a:buSzPct val="80000"/>
            </a:pPr>
            <a:r>
              <a:rPr lang="hu-HU" sz="2800" dirty="0">
                <a:solidFill>
                  <a:srgbClr val="BED630"/>
                </a:solidFill>
              </a:rPr>
              <a:t>Alapos mosás!</a:t>
            </a:r>
          </a:p>
        </p:txBody>
      </p:sp>
    </p:spTree>
    <p:extLst>
      <p:ext uri="{BB962C8B-B14F-4D97-AF65-F5344CB8AC3E}">
        <p14:creationId xmlns:p14="http://schemas.microsoft.com/office/powerpoint/2010/main" val="16236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BED63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1E4358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7645E-6 -1.85185E-6 L 0.01237 0.4386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" y="21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6 0.1382 L 0.0495 0.4942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" y="178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9633E-6 4.81481E-6 L -0.06096 0.4696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" y="2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BED63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1E4358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80"/>
                            </p:stCondLst>
                            <p:childTnLst>
                              <p:par>
                                <p:cTn id="4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80"/>
                            </p:stCondLst>
                            <p:childTnLst>
                              <p:par>
                                <p:cTn id="5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07407E-6 L 0.0017 0.2715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13565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255E-6 -4.44444E-6 L 0.0409 0.2916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" y="14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3147E-6 4.81481E-6 L -0.01276 0.4185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" y="2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7" dur="8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BED63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1E4358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8" dur="8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8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807E-6 -3.7037E-7 L 0.04415 0.4034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" y="202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95 0.00371 L -0.01289 0.4013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199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1513E-6 3.33333E-6 L -0.00938 0.36875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" y="1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8" dur="8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BED63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1E4358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9" dur="8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8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40"/>
                            </p:stCondLst>
                            <p:childTnLst>
                              <p:par>
                                <p:cTn id="14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0" dur="8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BED63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1E4358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1" dur="8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8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60"/>
                            </p:stCondLst>
                            <p:childTnLst>
                              <p:par>
                                <p:cTn id="15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2" dur="8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BED63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1E4358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3" dur="8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8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60"/>
                            </p:stCondLst>
                            <p:childTnLst>
                              <p:par>
                                <p:cTn id="16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8" dur="8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BED63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1E4358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9" dur="8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8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20"/>
                            </p:stCondLst>
                            <p:childTnLst>
                              <p:par>
                                <p:cTn id="18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0263E-6 -3.7037E-6 L 0.00495 0.29861 " pathEditMode="relative" rAng="0" ptsTypes="AA">
                                      <p:cBhvr>
                                        <p:cTn id="20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1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1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1500"/>
                            </p:stCondLst>
                            <p:childTnLst>
                              <p:par>
                                <p:cTn id="2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24069E-6 3.33333E-6 L -0.14861 0.28518 " pathEditMode="relative" rAng="0" ptsTypes="AA">
                                      <p:cBhvr>
                                        <p:cTn id="21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" y="1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2500"/>
                            </p:stCondLst>
                            <p:childTnLst>
                              <p:par>
                                <p:cTn id="219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-0.0125 L -0.04533 0.51343 " pathEditMode="relative" rAng="0" ptsTypes="AA">
                                      <p:cBhvr>
                                        <p:cTn id="22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" y="2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27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4" grpId="0" animBg="1"/>
      <p:bldP spid="105" grpId="0" animBg="1"/>
      <p:bldP spid="107" grpId="0" animBg="1"/>
      <p:bldP spid="108" grpId="0" animBg="1"/>
      <p:bldP spid="109" grpId="0" animBg="1"/>
      <p:bldP spid="31" grpId="0" animBg="1"/>
      <p:bldP spid="31" grpId="1" animBg="1"/>
      <p:bldP spid="59" grpId="0" animBg="1"/>
      <p:bldP spid="59" grpId="1" animBg="1"/>
      <p:bldP spid="63" grpId="0" animBg="1"/>
      <p:bldP spid="63" grpId="1" animBg="1"/>
      <p:bldP spid="1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C:\Users\Karolina\Creative Cloud Files\SZK\écsó_ovis program\ppt\Mese habbal ppt\mese habbal ppt képek\foze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0782" y="1505880"/>
            <a:ext cx="5546192" cy="3669072"/>
          </a:xfrm>
          <a:prstGeom prst="rect">
            <a:avLst/>
          </a:prstGeom>
          <a:noFill/>
        </p:spPr>
      </p:pic>
      <p:pic>
        <p:nvPicPr>
          <p:cNvPr id="38" name="Kép 3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994" y="3710188"/>
            <a:ext cx="701440" cy="533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D253C5A-6CDD-42BA-84F6-914DBA653B58}" type="slidenum">
              <a:rPr lang="hu-HU" sz="2400" b="1" smtClean="0">
                <a:solidFill>
                  <a:schemeClr val="bg1"/>
                </a:solidFill>
              </a:rPr>
              <a:pPr algn="r"/>
              <a:t>19</a:t>
            </a:fld>
            <a:endParaRPr lang="hu-HU" sz="2400" b="1" dirty="0">
              <a:solidFill>
                <a:schemeClr val="bg1"/>
              </a:solidFill>
            </a:endParaRPr>
          </a:p>
        </p:txBody>
      </p:sp>
      <p:grpSp>
        <p:nvGrpSpPr>
          <p:cNvPr id="44" name="Csoportba foglalás 43"/>
          <p:cNvGrpSpPr/>
          <p:nvPr/>
        </p:nvGrpSpPr>
        <p:grpSpPr>
          <a:xfrm>
            <a:off x="6185140" y="2711868"/>
            <a:ext cx="5215689" cy="3430140"/>
            <a:chOff x="7979434" y="1372487"/>
            <a:chExt cx="5215689" cy="3430140"/>
          </a:xfrm>
        </p:grpSpPr>
        <p:pic>
          <p:nvPicPr>
            <p:cNvPr id="43" name="Picture 10" descr="https://cdn.pixabay.com/photo/2014/12/21/23/57/mushroom-576463__34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8552" flipH="1">
              <a:off x="10743363" y="2090001"/>
              <a:ext cx="1079201" cy="1456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https://cdn.pixabay.com/photo/2014/12/21/23/57/mushroom-576463__34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39632" y="1372487"/>
              <a:ext cx="1648495" cy="2224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6" descr="https://cdn.pixabay.com/photo/2014/12/21/23/30/mushrooms-575479__340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06"/>
            <a:stretch/>
          </p:blipFill>
          <p:spPr bwMode="auto">
            <a:xfrm>
              <a:off x="7979434" y="2758229"/>
              <a:ext cx="5215689" cy="2044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>
                <a:solidFill>
                  <a:schemeClr val="bg1"/>
                </a:solidFill>
              </a:rPr>
              <a:t>Élelmiszerbiztonság</a:t>
            </a:r>
            <a:endParaRPr lang="hu-HU" sz="2800" i="1" dirty="0">
              <a:solidFill>
                <a:schemeClr val="bg1"/>
              </a:solidFill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2212623" y="281822"/>
            <a:ext cx="9979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i="1" baseline="30000" dirty="0"/>
              <a:t>Kémiai szennyeződés</a:t>
            </a:r>
            <a:endParaRPr lang="hu-HU" sz="2400" dirty="0"/>
          </a:p>
        </p:txBody>
      </p:sp>
      <p:sp>
        <p:nvSpPr>
          <p:cNvPr id="22" name="Szövegdoboz 21"/>
          <p:cNvSpPr txBox="1"/>
          <p:nvPr/>
        </p:nvSpPr>
        <p:spPr>
          <a:xfrm>
            <a:off x="239488" y="2716212"/>
            <a:ext cx="1817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/>
              <a:t>Alapok</a:t>
            </a:r>
          </a:p>
        </p:txBody>
      </p:sp>
      <p:pic>
        <p:nvPicPr>
          <p:cNvPr id="40" name="Picture 4" descr="https://cdn.pixabay.com/photo/2012/04/14/16/53/flower-34592__34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247" y="1404982"/>
            <a:ext cx="3846465" cy="423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Téglalap 101"/>
          <p:cNvSpPr/>
          <p:nvPr/>
        </p:nvSpPr>
        <p:spPr>
          <a:xfrm>
            <a:off x="2503861" y="1221247"/>
            <a:ext cx="1593898" cy="523220"/>
          </a:xfrm>
          <a:prstGeom prst="rect">
            <a:avLst/>
          </a:prstGeom>
          <a:gradFill flip="none" rotWithShape="1">
            <a:gsLst>
              <a:gs pos="0">
                <a:srgbClr val="BED630">
                  <a:tint val="66000"/>
                  <a:satMod val="160000"/>
                </a:srgbClr>
              </a:gs>
              <a:gs pos="50000">
                <a:srgbClr val="BED630">
                  <a:tint val="44500"/>
                  <a:satMod val="160000"/>
                </a:srgbClr>
              </a:gs>
              <a:gs pos="100000">
                <a:srgbClr val="BED63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none">
            <a:spAutoFit/>
          </a:bodyPr>
          <a:lstStyle/>
          <a:p>
            <a:pPr marL="285750" indent="-285750">
              <a:buSzPct val="80000"/>
            </a:pPr>
            <a:r>
              <a:rPr lang="hu-HU" sz="2800" dirty="0"/>
              <a:t>környezet</a:t>
            </a:r>
          </a:p>
        </p:txBody>
      </p:sp>
      <p:sp>
        <p:nvSpPr>
          <p:cNvPr id="104" name="Téglalap 103"/>
          <p:cNvSpPr/>
          <p:nvPr/>
        </p:nvSpPr>
        <p:spPr>
          <a:xfrm>
            <a:off x="2503861" y="2205497"/>
            <a:ext cx="1579150" cy="523220"/>
          </a:xfrm>
          <a:prstGeom prst="rect">
            <a:avLst/>
          </a:prstGeom>
          <a:gradFill flip="none" rotWithShape="1">
            <a:gsLst>
              <a:gs pos="0">
                <a:srgbClr val="BED630">
                  <a:tint val="66000"/>
                  <a:satMod val="160000"/>
                </a:srgbClr>
              </a:gs>
              <a:gs pos="50000">
                <a:srgbClr val="BED630">
                  <a:tint val="44500"/>
                  <a:satMod val="160000"/>
                </a:srgbClr>
              </a:gs>
              <a:gs pos="100000">
                <a:srgbClr val="BED63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none">
            <a:spAutoFit/>
          </a:bodyPr>
          <a:lstStyle/>
          <a:p>
            <a:pPr marL="285750" indent="-285750">
              <a:buSzPct val="80000"/>
            </a:pPr>
            <a:r>
              <a:rPr lang="hu-HU" sz="2800" dirty="0"/>
              <a:t>növények</a:t>
            </a:r>
          </a:p>
        </p:txBody>
      </p:sp>
      <p:sp>
        <p:nvSpPr>
          <p:cNvPr id="105" name="Téglalap 104"/>
          <p:cNvSpPr/>
          <p:nvPr/>
        </p:nvSpPr>
        <p:spPr>
          <a:xfrm>
            <a:off x="2503861" y="3189747"/>
            <a:ext cx="1350819" cy="523220"/>
          </a:xfrm>
          <a:prstGeom prst="rect">
            <a:avLst/>
          </a:prstGeom>
          <a:gradFill flip="none" rotWithShape="1">
            <a:gsLst>
              <a:gs pos="0">
                <a:srgbClr val="BED630">
                  <a:tint val="66000"/>
                  <a:satMod val="160000"/>
                </a:srgbClr>
              </a:gs>
              <a:gs pos="50000">
                <a:srgbClr val="BED630">
                  <a:tint val="44500"/>
                  <a:satMod val="160000"/>
                </a:srgbClr>
              </a:gs>
              <a:gs pos="100000">
                <a:srgbClr val="BED63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none">
            <a:spAutoFit/>
          </a:bodyPr>
          <a:lstStyle/>
          <a:p>
            <a:pPr marL="285750" indent="-285750">
              <a:buSzPct val="80000"/>
            </a:pPr>
            <a:r>
              <a:rPr lang="hu-HU" sz="2800" dirty="0"/>
              <a:t>gombák</a:t>
            </a:r>
          </a:p>
        </p:txBody>
      </p:sp>
      <p:sp>
        <p:nvSpPr>
          <p:cNvPr id="109" name="Téglalap 108"/>
          <p:cNvSpPr/>
          <p:nvPr/>
        </p:nvSpPr>
        <p:spPr>
          <a:xfrm>
            <a:off x="2503861" y="5158248"/>
            <a:ext cx="1962204" cy="523220"/>
          </a:xfrm>
          <a:prstGeom prst="rect">
            <a:avLst/>
          </a:prstGeom>
          <a:gradFill flip="none" rotWithShape="1">
            <a:gsLst>
              <a:gs pos="0">
                <a:srgbClr val="BED630">
                  <a:tint val="66000"/>
                  <a:satMod val="160000"/>
                </a:srgbClr>
              </a:gs>
              <a:gs pos="50000">
                <a:srgbClr val="BED630">
                  <a:tint val="44500"/>
                  <a:satMod val="160000"/>
                </a:srgbClr>
              </a:gs>
              <a:gs pos="100000">
                <a:srgbClr val="BED63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none">
            <a:spAutoFit/>
          </a:bodyPr>
          <a:lstStyle/>
          <a:p>
            <a:pPr marL="285750" indent="-285750">
              <a:buSzPct val="80000"/>
            </a:pPr>
            <a:r>
              <a:rPr lang="hu-HU" sz="2800" dirty="0"/>
              <a:t>sütés - főzés</a:t>
            </a:r>
          </a:p>
        </p:txBody>
      </p:sp>
      <p:sp>
        <p:nvSpPr>
          <p:cNvPr id="110" name="Téglalap 109"/>
          <p:cNvSpPr/>
          <p:nvPr/>
        </p:nvSpPr>
        <p:spPr>
          <a:xfrm>
            <a:off x="2503861" y="4173997"/>
            <a:ext cx="1758430" cy="523220"/>
          </a:xfrm>
          <a:prstGeom prst="rect">
            <a:avLst/>
          </a:prstGeom>
          <a:gradFill flip="none" rotWithShape="1">
            <a:gsLst>
              <a:gs pos="0">
                <a:srgbClr val="BED630">
                  <a:tint val="66000"/>
                  <a:satMod val="160000"/>
                </a:srgbClr>
              </a:gs>
              <a:gs pos="50000">
                <a:srgbClr val="BED630">
                  <a:tint val="44500"/>
                  <a:satMod val="160000"/>
                </a:srgbClr>
              </a:gs>
              <a:gs pos="100000">
                <a:srgbClr val="BED63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none">
            <a:spAutoFit/>
          </a:bodyPr>
          <a:lstStyle/>
          <a:p>
            <a:pPr marL="285750" indent="-285750">
              <a:buSzPct val="80000"/>
            </a:pPr>
            <a:r>
              <a:rPr lang="hu-HU" sz="2800" dirty="0"/>
              <a:t>vegyszerek</a:t>
            </a:r>
          </a:p>
        </p:txBody>
      </p:sp>
      <p:pic>
        <p:nvPicPr>
          <p:cNvPr id="41" name="Kép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263" y="2168066"/>
            <a:ext cx="2650489" cy="3218813"/>
          </a:xfrm>
          <a:prstGeom prst="rect">
            <a:avLst/>
          </a:prstGeom>
        </p:spPr>
      </p:pic>
      <p:sp>
        <p:nvSpPr>
          <p:cNvPr id="47" name="Téglalap 46"/>
          <p:cNvSpPr/>
          <p:nvPr/>
        </p:nvSpPr>
        <p:spPr>
          <a:xfrm>
            <a:off x="6348366" y="5198503"/>
            <a:ext cx="2851871" cy="523220"/>
          </a:xfrm>
          <a:prstGeom prst="rect">
            <a:avLst/>
          </a:prstGeom>
          <a:solidFill>
            <a:srgbClr val="1E4358"/>
          </a:solidFill>
        </p:spPr>
        <p:txBody>
          <a:bodyPr wrap="none">
            <a:spAutoFit/>
          </a:bodyPr>
          <a:lstStyle/>
          <a:p>
            <a:pPr marL="285750" indent="-285750">
              <a:buSzPct val="80000"/>
            </a:pPr>
            <a:r>
              <a:rPr lang="hu-HU" sz="2800" dirty="0">
                <a:solidFill>
                  <a:srgbClr val="BED630"/>
                </a:solidFill>
              </a:rPr>
              <a:t>Mérgező anyagok!</a:t>
            </a:r>
          </a:p>
        </p:txBody>
      </p:sp>
      <p:pic>
        <p:nvPicPr>
          <p:cNvPr id="48" name="Picture 2" descr="https://cdn.pixabay.com/photo/2016/03/31/18/25/bones-1294357__340.png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055" y="1764423"/>
            <a:ext cx="3428990" cy="311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6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BED63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1E4358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BED63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1E4358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6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6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BED63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1E4358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4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BED63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1E4358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40"/>
                            </p:stCondLst>
                            <p:childTnLst>
                              <p:par>
                                <p:cTn id="4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2" dur="8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BED63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1E4358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3" dur="8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8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80"/>
                            </p:stCondLst>
                            <p:childTnLst>
                              <p:par>
                                <p:cTn id="6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480"/>
                            </p:stCondLst>
                            <p:childTnLst>
                              <p:par>
                                <p:cTn id="7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98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5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BED63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1E4358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6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4" grpId="0" animBg="1"/>
      <p:bldP spid="105" grpId="0" animBg="1"/>
      <p:bldP spid="109" grpId="0" animBg="1"/>
      <p:bldP spid="110" grpId="0" animBg="1"/>
      <p:bldP spid="47" grpId="0" animBg="1"/>
      <p:bldP spid="4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2749" cy="6857003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2253342" y="3922087"/>
            <a:ext cx="82464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b="1" i="1" dirty="0">
                <a:solidFill>
                  <a:srgbClr val="FFFFFF"/>
                </a:solidFill>
              </a:rPr>
              <a:t>Élelmiszer</a:t>
            </a:r>
            <a:endParaRPr lang="hu-HU" sz="6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7763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2" descr="C:\Users\szemank\Creative Cloud Files\SZK\écsó_ovis program\ppt\nebih ppt sablon\hand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0244" y="2041451"/>
            <a:ext cx="5989916" cy="2722041"/>
          </a:xfrm>
          <a:prstGeom prst="rect">
            <a:avLst/>
          </a:prstGeom>
          <a:noFill/>
        </p:spPr>
      </p:pic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D253C5A-6CDD-42BA-84F6-914DBA653B58}" type="slidenum">
              <a:rPr lang="hu-HU" sz="2400" b="1" smtClean="0">
                <a:solidFill>
                  <a:schemeClr val="bg1"/>
                </a:solidFill>
              </a:rPr>
              <a:pPr algn="r"/>
              <a:t>20</a:t>
            </a:fld>
            <a:endParaRPr lang="hu-HU" sz="2400" b="1" dirty="0">
              <a:solidFill>
                <a:schemeClr val="bg1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>
                <a:solidFill>
                  <a:schemeClr val="bg1"/>
                </a:solidFill>
              </a:rPr>
              <a:t>Élelmiszerbiztonság</a:t>
            </a:r>
            <a:endParaRPr lang="hu-HU" sz="2800" i="1" dirty="0">
              <a:solidFill>
                <a:schemeClr val="bg1"/>
              </a:solidFill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2212623" y="281822"/>
            <a:ext cx="9979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i="1" baseline="30000"/>
              <a:t>Biológiai </a:t>
            </a:r>
            <a:r>
              <a:rPr lang="hu-HU" sz="3600" b="1" i="1" baseline="30000" dirty="0"/>
              <a:t>szennyeződés</a:t>
            </a:r>
            <a:endParaRPr lang="hu-HU" sz="2400" dirty="0"/>
          </a:p>
        </p:txBody>
      </p:sp>
      <p:sp>
        <p:nvSpPr>
          <p:cNvPr id="22" name="Szövegdoboz 21"/>
          <p:cNvSpPr txBox="1"/>
          <p:nvPr/>
        </p:nvSpPr>
        <p:spPr>
          <a:xfrm>
            <a:off x="239488" y="2716212"/>
            <a:ext cx="1817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/>
              <a:t>Alapok</a:t>
            </a:r>
          </a:p>
        </p:txBody>
      </p:sp>
      <p:sp>
        <p:nvSpPr>
          <p:cNvPr id="102" name="Téglalap 101"/>
          <p:cNvSpPr/>
          <p:nvPr/>
        </p:nvSpPr>
        <p:spPr>
          <a:xfrm>
            <a:off x="2503861" y="1221247"/>
            <a:ext cx="2259593" cy="523220"/>
          </a:xfrm>
          <a:prstGeom prst="rect">
            <a:avLst/>
          </a:prstGeom>
          <a:gradFill flip="none" rotWithShape="1">
            <a:gsLst>
              <a:gs pos="0">
                <a:srgbClr val="BED630">
                  <a:tint val="66000"/>
                  <a:satMod val="160000"/>
                </a:srgbClr>
              </a:gs>
              <a:gs pos="50000">
                <a:srgbClr val="BED630">
                  <a:tint val="44500"/>
                  <a:satMod val="160000"/>
                </a:srgbClr>
              </a:gs>
              <a:gs pos="100000">
                <a:srgbClr val="BED63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none">
            <a:spAutoFit/>
          </a:bodyPr>
          <a:lstStyle/>
          <a:p>
            <a:pPr marL="285750" indent="-285750">
              <a:buSzPct val="80000"/>
            </a:pPr>
            <a:r>
              <a:rPr lang="hu-HU" sz="2800" dirty="0"/>
              <a:t>mikrobiológiai</a:t>
            </a:r>
          </a:p>
        </p:txBody>
      </p:sp>
      <p:sp>
        <p:nvSpPr>
          <p:cNvPr id="104" name="Téglalap 103"/>
          <p:cNvSpPr/>
          <p:nvPr/>
        </p:nvSpPr>
        <p:spPr>
          <a:xfrm>
            <a:off x="2503861" y="2205497"/>
            <a:ext cx="3086486" cy="523220"/>
          </a:xfrm>
          <a:prstGeom prst="rect">
            <a:avLst/>
          </a:prstGeom>
          <a:gradFill flip="none" rotWithShape="1">
            <a:gsLst>
              <a:gs pos="0">
                <a:srgbClr val="BED630">
                  <a:tint val="66000"/>
                  <a:satMod val="160000"/>
                </a:srgbClr>
              </a:gs>
              <a:gs pos="50000">
                <a:srgbClr val="BED630">
                  <a:tint val="44500"/>
                  <a:satMod val="160000"/>
                </a:srgbClr>
              </a:gs>
              <a:gs pos="100000">
                <a:srgbClr val="BED63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none">
            <a:spAutoFit/>
          </a:bodyPr>
          <a:lstStyle/>
          <a:p>
            <a:pPr marL="285750" indent="-285750">
              <a:buSzPct val="80000"/>
            </a:pPr>
            <a:r>
              <a:rPr lang="hu-HU" sz="2800" dirty="0"/>
              <a:t>különféle élőlények </a:t>
            </a:r>
          </a:p>
        </p:txBody>
      </p:sp>
      <p:sp>
        <p:nvSpPr>
          <p:cNvPr id="105" name="Téglalap 104"/>
          <p:cNvSpPr/>
          <p:nvPr/>
        </p:nvSpPr>
        <p:spPr>
          <a:xfrm>
            <a:off x="2503861" y="3189747"/>
            <a:ext cx="1828001" cy="523220"/>
          </a:xfrm>
          <a:prstGeom prst="rect">
            <a:avLst/>
          </a:prstGeom>
          <a:solidFill>
            <a:srgbClr val="1E4358"/>
          </a:solidFill>
        </p:spPr>
        <p:txBody>
          <a:bodyPr wrap="none">
            <a:spAutoFit/>
          </a:bodyPr>
          <a:lstStyle/>
          <a:p>
            <a:pPr marL="285750" indent="-285750">
              <a:buSzPct val="80000"/>
            </a:pPr>
            <a:r>
              <a:rPr lang="hu-HU" sz="2800" dirty="0">
                <a:solidFill>
                  <a:srgbClr val="BED630"/>
                </a:solidFill>
              </a:rPr>
              <a:t>Megelőzés:</a:t>
            </a:r>
          </a:p>
        </p:txBody>
      </p:sp>
      <p:pic>
        <p:nvPicPr>
          <p:cNvPr id="2050" name="Picture 2" descr="C:\Users\szemank\Creative Cloud Files\SZK\écsó_ovis program\ppt\ppt 1-6\képek\AdobeStock_317263305 [Converted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1993" y="1505912"/>
            <a:ext cx="4464359" cy="41334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elhő 25"/>
          <p:cNvSpPr/>
          <p:nvPr/>
        </p:nvSpPr>
        <p:spPr>
          <a:xfrm rot="1100430">
            <a:off x="5234514" y="1837166"/>
            <a:ext cx="1710429" cy="682240"/>
          </a:xfrm>
          <a:prstGeom prst="clou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schemeClr val="bg1"/>
                </a:solidFill>
              </a:rPr>
              <a:t>„BACIK”</a:t>
            </a:r>
          </a:p>
        </p:txBody>
      </p:sp>
      <p:sp>
        <p:nvSpPr>
          <p:cNvPr id="27" name="Felhő 26"/>
          <p:cNvSpPr/>
          <p:nvPr/>
        </p:nvSpPr>
        <p:spPr>
          <a:xfrm rot="21086937">
            <a:off x="4565064" y="2523356"/>
            <a:ext cx="2234988" cy="860789"/>
          </a:xfrm>
          <a:prstGeom prst="cloud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schemeClr val="bg1"/>
                </a:solidFill>
              </a:rPr>
              <a:t>„ÉLESZTŐK”</a:t>
            </a:r>
          </a:p>
        </p:txBody>
      </p:sp>
      <p:sp>
        <p:nvSpPr>
          <p:cNvPr id="28" name="Felhő 27"/>
          <p:cNvSpPr/>
          <p:nvPr/>
        </p:nvSpPr>
        <p:spPr>
          <a:xfrm rot="1125749">
            <a:off x="4975753" y="3331295"/>
            <a:ext cx="2242768" cy="860789"/>
          </a:xfrm>
          <a:prstGeom prst="cloud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schemeClr val="bg1"/>
                </a:solidFill>
              </a:rPr>
              <a:t>„PENÉSZEK”</a:t>
            </a:r>
          </a:p>
        </p:txBody>
      </p:sp>
      <p:sp>
        <p:nvSpPr>
          <p:cNvPr id="29" name="Felhő 28"/>
          <p:cNvSpPr/>
          <p:nvPr/>
        </p:nvSpPr>
        <p:spPr>
          <a:xfrm rot="20804720">
            <a:off x="5065461" y="4216827"/>
            <a:ext cx="2001802" cy="860789"/>
          </a:xfrm>
          <a:prstGeom prst="cloud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schemeClr val="bg1"/>
                </a:solidFill>
              </a:rPr>
              <a:t>„VÍRUSOK”</a:t>
            </a:r>
          </a:p>
        </p:txBody>
      </p:sp>
      <p:pic>
        <p:nvPicPr>
          <p:cNvPr id="31" name="Picture 4" descr="https://cdn.pixabay.com/photo/2015/09/17/13/21/amoeba-944118__34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454" y="2537293"/>
            <a:ext cx="1983929" cy="174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https://cdn.pixabay.com/photo/2012/04/14/15/56/bug-34375__34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105" y="1416378"/>
            <a:ext cx="1318442" cy="102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https://cdn.pixabay.com/photo/2013/07/13/10/16/animal-156893__34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65449" y="3059166"/>
            <a:ext cx="1179999" cy="59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https://cdn.pixabay.com/photo/2017/02/01/09/43/animal-2029196__34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3629">
            <a:off x="9412131" y="1449140"/>
            <a:ext cx="979435" cy="82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2" descr="https://cdn.pixabay.com/photo/2016/06/21/20/23/lab-mouse-1471870__34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61633" y="4111096"/>
            <a:ext cx="3033198" cy="186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6" descr="https://cdn.pixabay.com/photo/2013/07/13/10/21/worm-157052__340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10536">
            <a:off x="5839000" y="4566754"/>
            <a:ext cx="892524" cy="122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szemank\Creative Cloud Files\SZK\écsó_ovis program\ppt\ppt 1-6\képek\tároló3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717295" y="2323009"/>
            <a:ext cx="2053485" cy="1341052"/>
          </a:xfrm>
          <a:prstGeom prst="rect">
            <a:avLst/>
          </a:prstGeom>
          <a:noFill/>
        </p:spPr>
      </p:pic>
      <p:pic>
        <p:nvPicPr>
          <p:cNvPr id="2054" name="Picture 6" descr="C:\Users\szemank\Creative Cloud Files\SZK\écsó_ovis program\ppt\ppt 1-6\képek\tároló4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991648" y="4169507"/>
            <a:ext cx="2765098" cy="1712882"/>
          </a:xfrm>
          <a:prstGeom prst="rect">
            <a:avLst/>
          </a:prstGeom>
          <a:noFill/>
        </p:spPr>
      </p:pic>
      <p:pic>
        <p:nvPicPr>
          <p:cNvPr id="2055" name="Picture 7" descr="C:\Users\szemank\Creative Cloud Files\SZK\écsó_ovis program\ppt\ppt 1-6\képek\tároló5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550578" y="1196163"/>
            <a:ext cx="1898181" cy="1466776"/>
          </a:xfrm>
          <a:prstGeom prst="rect">
            <a:avLst/>
          </a:prstGeom>
          <a:noFill/>
        </p:spPr>
      </p:pic>
      <p:sp>
        <p:nvSpPr>
          <p:cNvPr id="51" name="Téglalap 50"/>
          <p:cNvSpPr/>
          <p:nvPr/>
        </p:nvSpPr>
        <p:spPr>
          <a:xfrm>
            <a:off x="2503861" y="5158248"/>
            <a:ext cx="1581843" cy="523220"/>
          </a:xfrm>
          <a:prstGeom prst="rect">
            <a:avLst/>
          </a:prstGeom>
          <a:gradFill flip="none" rotWithShape="1">
            <a:gsLst>
              <a:gs pos="0">
                <a:srgbClr val="BED630">
                  <a:tint val="66000"/>
                  <a:satMod val="160000"/>
                </a:srgbClr>
              </a:gs>
              <a:gs pos="50000">
                <a:srgbClr val="BED630">
                  <a:tint val="44500"/>
                  <a:satMod val="160000"/>
                </a:srgbClr>
              </a:gs>
              <a:gs pos="100000">
                <a:srgbClr val="BED63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none">
            <a:spAutoFit/>
          </a:bodyPr>
          <a:lstStyle/>
          <a:p>
            <a:pPr marL="285750" indent="-285750">
              <a:buSzPct val="80000"/>
            </a:pPr>
            <a:r>
              <a:rPr lang="hu-HU" sz="2800" dirty="0"/>
              <a:t>kézmosás</a:t>
            </a:r>
          </a:p>
        </p:txBody>
      </p:sp>
      <p:sp>
        <p:nvSpPr>
          <p:cNvPr id="52" name="Téglalap 51"/>
          <p:cNvSpPr/>
          <p:nvPr/>
        </p:nvSpPr>
        <p:spPr>
          <a:xfrm>
            <a:off x="2503861" y="4173997"/>
            <a:ext cx="3202672" cy="523220"/>
          </a:xfrm>
          <a:prstGeom prst="rect">
            <a:avLst/>
          </a:prstGeom>
          <a:gradFill flip="none" rotWithShape="1">
            <a:gsLst>
              <a:gs pos="0">
                <a:srgbClr val="BED630">
                  <a:tint val="66000"/>
                  <a:satMod val="160000"/>
                </a:srgbClr>
              </a:gs>
              <a:gs pos="50000">
                <a:srgbClr val="BED630">
                  <a:tint val="44500"/>
                  <a:satMod val="160000"/>
                </a:srgbClr>
              </a:gs>
              <a:gs pos="100000">
                <a:srgbClr val="BED63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none">
            <a:spAutoFit/>
          </a:bodyPr>
          <a:lstStyle/>
          <a:p>
            <a:pPr marL="285750" indent="-285750">
              <a:buSzPct val="80000"/>
            </a:pPr>
            <a:r>
              <a:rPr lang="hu-HU" sz="2800" dirty="0"/>
              <a:t>zárható tároló doboz</a:t>
            </a:r>
          </a:p>
        </p:txBody>
      </p:sp>
    </p:spTree>
    <p:extLst>
      <p:ext uri="{BB962C8B-B14F-4D97-AF65-F5344CB8AC3E}">
        <p14:creationId xmlns:p14="http://schemas.microsoft.com/office/powerpoint/2010/main" val="16236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BED63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1E4358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1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9" dur="8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BED63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1E4358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0" dur="8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8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3" dur="8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BED63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1E4358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4" dur="8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8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40"/>
                            </p:stCondLst>
                            <p:childTnLst>
                              <p:par>
                                <p:cTn id="12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9" dur="8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BED63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1E4358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0" dur="80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80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700"/>
                            </p:stCondLst>
                            <p:childTnLst>
                              <p:par>
                                <p:cTn id="1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200"/>
                            </p:stCondLst>
                            <p:childTnLst>
                              <p:par>
                                <p:cTn id="14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4" dur="8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BED63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1E4358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5" dur="80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80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860"/>
                            </p:stCondLst>
                            <p:childTnLst>
                              <p:par>
                                <p:cTn id="16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4" grpId="0" animBg="1"/>
      <p:bldP spid="105" grpId="0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51" grpId="0" animBg="1"/>
      <p:bldP spid="5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2749" cy="6857003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2253342" y="3922087"/>
            <a:ext cx="82464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b="1" i="1" dirty="0">
                <a:solidFill>
                  <a:srgbClr val="FFFFFF"/>
                </a:solidFill>
              </a:rPr>
              <a:t>Csomagolás</a:t>
            </a:r>
          </a:p>
        </p:txBody>
      </p:sp>
    </p:spTree>
    <p:extLst>
      <p:ext uri="{BB962C8B-B14F-4D97-AF65-F5344CB8AC3E}">
        <p14:creationId xmlns:p14="http://schemas.microsoft.com/office/powerpoint/2010/main" val="6117763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Lekerekített téglalap 33"/>
          <p:cNvSpPr/>
          <p:nvPr/>
        </p:nvSpPr>
        <p:spPr>
          <a:xfrm>
            <a:off x="5171089" y="4524704"/>
            <a:ext cx="6637283" cy="1474996"/>
          </a:xfrm>
          <a:prstGeom prst="roundRect">
            <a:avLst/>
          </a:prstGeom>
          <a:solidFill>
            <a:srgbClr val="1E43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D253C5A-6CDD-42BA-84F6-914DBA653B58}" type="slidenum">
              <a:rPr lang="hu-HU" sz="2400" b="1" smtClean="0">
                <a:solidFill>
                  <a:schemeClr val="bg1"/>
                </a:solidFill>
              </a:rPr>
              <a:pPr algn="r"/>
              <a:t>22</a:t>
            </a:fld>
            <a:endParaRPr lang="hu-HU" sz="2400" b="1" dirty="0">
              <a:solidFill>
                <a:schemeClr val="bg1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>
                <a:solidFill>
                  <a:schemeClr val="bg1"/>
                </a:solidFill>
              </a:rPr>
              <a:t>Élelmiszerbiztonság</a:t>
            </a:r>
            <a:endParaRPr lang="hu-HU" sz="2800" i="1" dirty="0">
              <a:solidFill>
                <a:schemeClr val="bg1"/>
              </a:solidFill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2212623" y="281822"/>
            <a:ext cx="9979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i="1" baseline="30000" dirty="0"/>
              <a:t>Csomagolás</a:t>
            </a:r>
            <a:endParaRPr lang="hu-HU" sz="2400" dirty="0"/>
          </a:p>
        </p:txBody>
      </p:sp>
      <p:sp>
        <p:nvSpPr>
          <p:cNvPr id="22" name="Szövegdoboz 21"/>
          <p:cNvSpPr txBox="1"/>
          <p:nvPr/>
        </p:nvSpPr>
        <p:spPr>
          <a:xfrm>
            <a:off x="239488" y="2716212"/>
            <a:ext cx="1817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/>
              <a:t>Alapok</a:t>
            </a:r>
          </a:p>
        </p:txBody>
      </p:sp>
      <p:sp>
        <p:nvSpPr>
          <p:cNvPr id="102" name="Téglalap 101"/>
          <p:cNvSpPr/>
          <p:nvPr/>
        </p:nvSpPr>
        <p:spPr>
          <a:xfrm>
            <a:off x="2503861" y="1221247"/>
            <a:ext cx="1462003" cy="523220"/>
          </a:xfrm>
          <a:prstGeom prst="rect">
            <a:avLst/>
          </a:prstGeom>
          <a:gradFill flip="none" rotWithShape="1">
            <a:gsLst>
              <a:gs pos="0">
                <a:srgbClr val="BED630">
                  <a:tint val="66000"/>
                  <a:satMod val="160000"/>
                </a:srgbClr>
              </a:gs>
              <a:gs pos="50000">
                <a:srgbClr val="BED630">
                  <a:tint val="44500"/>
                  <a:satMod val="160000"/>
                </a:srgbClr>
              </a:gs>
              <a:gs pos="100000">
                <a:srgbClr val="BED63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none">
            <a:spAutoFit/>
          </a:bodyPr>
          <a:lstStyle/>
          <a:p>
            <a:pPr marL="285750" indent="-285750">
              <a:buSzPct val="80000"/>
            </a:pPr>
            <a:r>
              <a:rPr lang="hu-HU" sz="2800" dirty="0"/>
              <a:t>Védelem</a:t>
            </a:r>
          </a:p>
        </p:txBody>
      </p:sp>
      <p:sp>
        <p:nvSpPr>
          <p:cNvPr id="104" name="Téglalap 103"/>
          <p:cNvSpPr/>
          <p:nvPr/>
        </p:nvSpPr>
        <p:spPr>
          <a:xfrm>
            <a:off x="2503861" y="2205497"/>
            <a:ext cx="1956689" cy="523220"/>
          </a:xfrm>
          <a:prstGeom prst="rect">
            <a:avLst/>
          </a:prstGeom>
          <a:gradFill flip="none" rotWithShape="1">
            <a:gsLst>
              <a:gs pos="0">
                <a:srgbClr val="BED630">
                  <a:tint val="66000"/>
                  <a:satMod val="160000"/>
                </a:srgbClr>
              </a:gs>
              <a:gs pos="50000">
                <a:srgbClr val="BED630">
                  <a:tint val="44500"/>
                  <a:satMod val="160000"/>
                </a:srgbClr>
              </a:gs>
              <a:gs pos="100000">
                <a:srgbClr val="BED63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none">
            <a:spAutoFit/>
          </a:bodyPr>
          <a:lstStyle/>
          <a:p>
            <a:pPr marL="285750" indent="-285750">
              <a:buSzPct val="80000"/>
            </a:pPr>
            <a:r>
              <a:rPr lang="hu-HU" sz="2800" dirty="0"/>
              <a:t>Tájékoztatás</a:t>
            </a:r>
          </a:p>
        </p:txBody>
      </p:sp>
      <p:sp>
        <p:nvSpPr>
          <p:cNvPr id="23" name="Téglalap 22"/>
          <p:cNvSpPr/>
          <p:nvPr/>
        </p:nvSpPr>
        <p:spPr>
          <a:xfrm>
            <a:off x="2467075" y="3193469"/>
            <a:ext cx="2598532" cy="523220"/>
          </a:xfrm>
          <a:prstGeom prst="rect">
            <a:avLst/>
          </a:prstGeom>
          <a:gradFill flip="none" rotWithShape="1">
            <a:gsLst>
              <a:gs pos="0">
                <a:srgbClr val="BED630">
                  <a:tint val="66000"/>
                  <a:satMod val="160000"/>
                </a:srgbClr>
              </a:gs>
              <a:gs pos="50000">
                <a:srgbClr val="BED630">
                  <a:tint val="44500"/>
                  <a:satMod val="160000"/>
                </a:srgbClr>
              </a:gs>
              <a:gs pos="100000">
                <a:srgbClr val="BED63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none">
            <a:spAutoFit/>
          </a:bodyPr>
          <a:lstStyle/>
          <a:p>
            <a:pPr marL="285750" indent="-285750">
              <a:buSzPct val="80000"/>
            </a:pPr>
            <a:r>
              <a:rPr lang="hu-HU" sz="2800" dirty="0"/>
              <a:t>Minőségváltozás</a:t>
            </a:r>
          </a:p>
        </p:txBody>
      </p:sp>
      <p:pic>
        <p:nvPicPr>
          <p:cNvPr id="29" name="Picture 2" descr="https://cdn.pixabay.com/photo/2012/04/02/13/52/bag-24550__34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4188" y="4754065"/>
            <a:ext cx="764593" cy="121477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ttps://cdn.pixabay.com/photo/2012/04/15/21/21/bottle-35349__340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383" y="4754065"/>
            <a:ext cx="610781" cy="113478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https://cdn.pixabay.com/photo/2014/12/21/23/37/egg-carton-575692__34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5105" y="4823493"/>
            <a:ext cx="1738673" cy="955006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https://cdn.pixabay.com/photo/2012/04/01/13/11/container-23427__34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821" y="4824762"/>
            <a:ext cx="766272" cy="95025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szemank\Creative Cloud Files\SZK\écsó_ovis program\ppt\ppt 1-6\képek\pajzs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39519" y="1497724"/>
            <a:ext cx="1814841" cy="2133378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075" name="Picture 3" descr="C:\Users\szemank\Creative Cloud Files\SZK\écsó_ovis program\ppt\ppt 1-6\képek\info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82563" y="1353475"/>
            <a:ext cx="2213685" cy="2572083"/>
          </a:xfrm>
          <a:prstGeom prst="rect">
            <a:avLst/>
          </a:prstGeom>
          <a:noFill/>
        </p:spPr>
      </p:pic>
      <p:grpSp>
        <p:nvGrpSpPr>
          <p:cNvPr id="24" name="Csoportba foglalás 23"/>
          <p:cNvGrpSpPr/>
          <p:nvPr/>
        </p:nvGrpSpPr>
        <p:grpSpPr>
          <a:xfrm flipH="1">
            <a:off x="5701351" y="1458164"/>
            <a:ext cx="5576757" cy="2824951"/>
            <a:chOff x="4658778" y="3291144"/>
            <a:chExt cx="6479756" cy="3907152"/>
          </a:xfrm>
        </p:grpSpPr>
        <p:pic>
          <p:nvPicPr>
            <p:cNvPr id="25" name="Picture 12" descr="https://cdn.pixabay.com/photo/2015/12/16/17/22/cans-1096246__340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135"/>
            <a:stretch/>
          </p:blipFill>
          <p:spPr bwMode="auto">
            <a:xfrm>
              <a:off x="4658778" y="4720830"/>
              <a:ext cx="6477000" cy="24774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2" descr="https://cdn.pixabay.com/photo/2015/12/16/17/22/cans-1096246__340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780"/>
            <a:stretch/>
          </p:blipFill>
          <p:spPr bwMode="auto">
            <a:xfrm>
              <a:off x="4658778" y="3291144"/>
              <a:ext cx="6479756" cy="17320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33" name="Egyenes összekötő nyíllal 32"/>
          <p:cNvCxnSpPr/>
          <p:nvPr/>
        </p:nvCxnSpPr>
        <p:spPr>
          <a:xfrm>
            <a:off x="5628290" y="1732949"/>
            <a:ext cx="5171089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églalap 20"/>
          <p:cNvSpPr/>
          <p:nvPr/>
        </p:nvSpPr>
        <p:spPr>
          <a:xfrm>
            <a:off x="2559630" y="3944958"/>
            <a:ext cx="9285362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SzPct val="80000"/>
            </a:pPr>
            <a:r>
              <a:rPr lang="hu-HU" sz="2000" dirty="0"/>
              <a:t>Intelligens csomagolás: színváltozással is jelezheti az élelmiszer minőségének változását</a:t>
            </a:r>
          </a:p>
        </p:txBody>
      </p:sp>
    </p:spTree>
    <p:extLst>
      <p:ext uri="{BB962C8B-B14F-4D97-AF65-F5344CB8AC3E}">
        <p14:creationId xmlns:p14="http://schemas.microsoft.com/office/powerpoint/2010/main" val="16236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BED63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1E4358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BED63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1E4358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2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BED63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1E4358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4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BED63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1E4358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4" grpId="0" animBg="1"/>
      <p:bldP spid="23" grpId="0" animBg="1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D253C5A-6CDD-42BA-84F6-914DBA653B58}" type="slidenum">
              <a:rPr lang="hu-HU" sz="2400" b="1" smtClean="0">
                <a:solidFill>
                  <a:schemeClr val="bg1"/>
                </a:solidFill>
              </a:rPr>
              <a:pPr algn="r"/>
              <a:t>23</a:t>
            </a:fld>
            <a:endParaRPr lang="hu-HU" sz="2400" b="1" dirty="0">
              <a:solidFill>
                <a:schemeClr val="bg1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>
                <a:solidFill>
                  <a:schemeClr val="bg1"/>
                </a:solidFill>
              </a:rPr>
              <a:t>Élelmiszerbiztonság</a:t>
            </a:r>
            <a:endParaRPr lang="hu-HU" sz="2800" i="1" dirty="0">
              <a:solidFill>
                <a:schemeClr val="bg1"/>
              </a:solidFill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2212623" y="281822"/>
            <a:ext cx="9979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i="1" baseline="30000" dirty="0"/>
              <a:t>Szereplők</a:t>
            </a:r>
            <a:endParaRPr lang="hu-HU" sz="2400" dirty="0"/>
          </a:p>
        </p:txBody>
      </p:sp>
      <p:sp>
        <p:nvSpPr>
          <p:cNvPr id="22" name="Szövegdoboz 21"/>
          <p:cNvSpPr txBox="1"/>
          <p:nvPr/>
        </p:nvSpPr>
        <p:spPr>
          <a:xfrm>
            <a:off x="239488" y="2716212"/>
            <a:ext cx="1817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/>
              <a:t>Alapok</a:t>
            </a:r>
          </a:p>
        </p:txBody>
      </p:sp>
      <p:sp>
        <p:nvSpPr>
          <p:cNvPr id="21" name="Téglalap 20"/>
          <p:cNvSpPr/>
          <p:nvPr/>
        </p:nvSpPr>
        <p:spPr>
          <a:xfrm>
            <a:off x="2417380" y="1256859"/>
            <a:ext cx="455097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hu-HU" sz="2400" dirty="0"/>
              <a:t>Megnevezés </a:t>
            </a:r>
          </a:p>
          <a:p>
            <a:pPr marL="514350" lvl="0" indent="-514350">
              <a:buFont typeface="+mj-lt"/>
              <a:buAutoNum type="arabicPeriod"/>
            </a:pPr>
            <a:r>
              <a:rPr lang="hu-HU" sz="2400" dirty="0"/>
              <a:t>Összetevők</a:t>
            </a:r>
          </a:p>
          <a:p>
            <a:pPr marL="514350" lvl="0" indent="-514350">
              <a:buFont typeface="+mj-lt"/>
              <a:buAutoNum type="arabicPeriod"/>
            </a:pPr>
            <a:r>
              <a:rPr lang="hu-HU" sz="2400" dirty="0"/>
              <a:t>Allergiát vagy intoleranciát</a:t>
            </a:r>
            <a:br>
              <a:rPr lang="hu-HU" sz="2400" dirty="0"/>
            </a:br>
            <a:r>
              <a:rPr lang="hu-HU" sz="2400" dirty="0"/>
              <a:t>okozó anyagok </a:t>
            </a:r>
          </a:p>
          <a:p>
            <a:pPr marL="514350" lvl="0" indent="-514350">
              <a:buFont typeface="+mj-lt"/>
              <a:buAutoNum type="arabicPeriod"/>
            </a:pPr>
            <a:r>
              <a:rPr lang="hu-HU" sz="2400" dirty="0"/>
              <a:t>Mennyiség</a:t>
            </a:r>
          </a:p>
          <a:p>
            <a:pPr marL="514350" lvl="0" indent="-514350">
              <a:buFont typeface="+mj-lt"/>
              <a:buAutoNum type="arabicPeriod"/>
            </a:pPr>
            <a:r>
              <a:rPr lang="hu-HU" sz="2400" dirty="0"/>
              <a:t>Lejárati dátuma </a:t>
            </a:r>
          </a:p>
          <a:p>
            <a:pPr marL="514350" lvl="0" indent="-514350">
              <a:buFont typeface="+mj-lt"/>
              <a:buAutoNum type="arabicPeriod"/>
            </a:pPr>
            <a:r>
              <a:rPr lang="hu-HU" sz="2400" dirty="0"/>
              <a:t>Tárolási vagy felhasználási mód</a:t>
            </a:r>
          </a:p>
          <a:p>
            <a:pPr marL="514350" lvl="0" indent="-514350">
              <a:buFont typeface="+mj-lt"/>
              <a:buAutoNum type="arabicPeriod"/>
            </a:pPr>
            <a:r>
              <a:rPr lang="hu-HU" sz="2400" dirty="0"/>
              <a:t>Előállító vagy forgalmazó neve</a:t>
            </a:r>
          </a:p>
          <a:p>
            <a:pPr marL="514350" lvl="0" indent="-514350">
              <a:buFont typeface="+mj-lt"/>
              <a:buAutoNum type="arabicPeriod"/>
            </a:pPr>
            <a:r>
              <a:rPr lang="hu-HU" sz="2400" dirty="0"/>
              <a:t>Származási helye</a:t>
            </a:r>
          </a:p>
          <a:p>
            <a:pPr marL="514350" lvl="0" indent="-514350">
              <a:buFont typeface="+mj-lt"/>
              <a:buAutoNum type="arabicPeriod"/>
            </a:pPr>
            <a:r>
              <a:rPr lang="hu-HU" sz="2400" dirty="0"/>
              <a:t>Tápértékjelölése</a:t>
            </a:r>
          </a:p>
          <a:p>
            <a:pPr marL="514350" lvl="0" indent="-514350">
              <a:buFont typeface="+mj-lt"/>
              <a:buAutoNum type="arabicPeriod"/>
            </a:pPr>
            <a:r>
              <a:rPr lang="hu-HU" sz="2400" dirty="0"/>
              <a:t>Alkoholtartalmú élelmiszerek </a:t>
            </a:r>
          </a:p>
          <a:p>
            <a:pPr marL="514350" lvl="0" indent="-514350"/>
            <a:r>
              <a:rPr lang="hu-HU" sz="2400" dirty="0"/>
              <a:t>	esetében az alkoholtartalma</a:t>
            </a:r>
          </a:p>
        </p:txBody>
      </p:sp>
      <p:pic>
        <p:nvPicPr>
          <p:cNvPr id="24" name="Kép 2"/>
          <p:cNvPicPr>
            <a:picLocks noChangeAspect="1"/>
          </p:cNvPicPr>
          <p:nvPr/>
        </p:nvPicPr>
        <p:blipFill>
          <a:blip r:embed="rId3" cstate="print"/>
          <a:srcRect t="27282" r="70237" b="7270"/>
          <a:stretch>
            <a:fillRect/>
          </a:stretch>
        </p:blipFill>
        <p:spPr bwMode="auto">
          <a:xfrm>
            <a:off x="7016018" y="1941253"/>
            <a:ext cx="2221246" cy="278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szemank\Creative Cloud Files\SZK\écsó_ovis program\ppt\ppt 1-6\képek\Bozske_kakaostej_taperte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43409" y="1930334"/>
            <a:ext cx="2440477" cy="28114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36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BED63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44546A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D253C5A-6CDD-42BA-84F6-914DBA653B58}" type="slidenum">
              <a:rPr lang="hu-HU" sz="2400" b="1" smtClean="0">
                <a:solidFill>
                  <a:schemeClr val="bg1"/>
                </a:solidFill>
              </a:rPr>
              <a:pPr algn="r"/>
              <a:t>24</a:t>
            </a:fld>
            <a:endParaRPr lang="hu-HU" sz="2400" b="1" dirty="0">
              <a:solidFill>
                <a:schemeClr val="bg1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>
                <a:solidFill>
                  <a:schemeClr val="bg1"/>
                </a:solidFill>
              </a:rPr>
              <a:t>Élelmiszerbiztonság</a:t>
            </a:r>
            <a:endParaRPr lang="hu-HU" sz="2800" i="1" dirty="0">
              <a:solidFill>
                <a:schemeClr val="bg1"/>
              </a:solidFill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2212623" y="281822"/>
            <a:ext cx="9979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i="1" baseline="30000" dirty="0"/>
              <a:t>Szereplők</a:t>
            </a:r>
            <a:endParaRPr lang="hu-HU" sz="2400" dirty="0"/>
          </a:p>
        </p:txBody>
      </p:sp>
      <p:sp>
        <p:nvSpPr>
          <p:cNvPr id="22" name="Szövegdoboz 21"/>
          <p:cNvSpPr txBox="1"/>
          <p:nvPr/>
        </p:nvSpPr>
        <p:spPr>
          <a:xfrm>
            <a:off x="239488" y="2716212"/>
            <a:ext cx="1817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/>
              <a:t>Alapok</a:t>
            </a:r>
          </a:p>
        </p:txBody>
      </p:sp>
      <p:sp>
        <p:nvSpPr>
          <p:cNvPr id="8" name="Téglalap 7"/>
          <p:cNvSpPr/>
          <p:nvPr/>
        </p:nvSpPr>
        <p:spPr>
          <a:xfrm>
            <a:off x="2503861" y="1221247"/>
            <a:ext cx="1988814" cy="523220"/>
          </a:xfrm>
          <a:prstGeom prst="rect">
            <a:avLst/>
          </a:prstGeom>
          <a:gradFill flip="none" rotWithShape="1">
            <a:gsLst>
              <a:gs pos="0">
                <a:srgbClr val="BED630">
                  <a:tint val="66000"/>
                  <a:satMod val="160000"/>
                </a:srgbClr>
              </a:gs>
              <a:gs pos="50000">
                <a:srgbClr val="BED630">
                  <a:tint val="44500"/>
                  <a:satMod val="160000"/>
                </a:srgbClr>
              </a:gs>
              <a:gs pos="100000">
                <a:srgbClr val="BED63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none">
            <a:spAutoFit/>
          </a:bodyPr>
          <a:lstStyle/>
          <a:p>
            <a:pPr marL="285750" indent="-285750">
              <a:buSzPct val="80000"/>
            </a:pPr>
            <a:r>
              <a:rPr lang="hu-HU" sz="2800" dirty="0"/>
              <a:t>Megnevezés</a:t>
            </a:r>
          </a:p>
        </p:txBody>
      </p:sp>
      <p:sp>
        <p:nvSpPr>
          <p:cNvPr id="9" name="Téglalap 8"/>
          <p:cNvSpPr/>
          <p:nvPr/>
        </p:nvSpPr>
        <p:spPr>
          <a:xfrm>
            <a:off x="2503861" y="2557593"/>
            <a:ext cx="1813702" cy="523220"/>
          </a:xfrm>
          <a:prstGeom prst="rect">
            <a:avLst/>
          </a:prstGeom>
          <a:gradFill flip="none" rotWithShape="1">
            <a:gsLst>
              <a:gs pos="0">
                <a:srgbClr val="BED630">
                  <a:tint val="66000"/>
                  <a:satMod val="160000"/>
                </a:srgbClr>
              </a:gs>
              <a:gs pos="50000">
                <a:srgbClr val="BED630">
                  <a:tint val="44500"/>
                  <a:satMod val="160000"/>
                </a:srgbClr>
              </a:gs>
              <a:gs pos="100000">
                <a:srgbClr val="BED63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none">
            <a:spAutoFit/>
          </a:bodyPr>
          <a:lstStyle/>
          <a:p>
            <a:pPr marL="285750" indent="-285750">
              <a:buSzPct val="80000"/>
            </a:pPr>
            <a:r>
              <a:rPr lang="hu-HU" sz="2800" dirty="0"/>
              <a:t>Összetevők</a:t>
            </a:r>
          </a:p>
        </p:txBody>
      </p:sp>
      <p:sp>
        <p:nvSpPr>
          <p:cNvPr id="10" name="Téglalap 9"/>
          <p:cNvSpPr/>
          <p:nvPr/>
        </p:nvSpPr>
        <p:spPr>
          <a:xfrm>
            <a:off x="2503861" y="3893939"/>
            <a:ext cx="1772986" cy="523220"/>
          </a:xfrm>
          <a:prstGeom prst="rect">
            <a:avLst/>
          </a:prstGeom>
          <a:gradFill flip="none" rotWithShape="1">
            <a:gsLst>
              <a:gs pos="0">
                <a:srgbClr val="BED630">
                  <a:tint val="66000"/>
                  <a:satMod val="160000"/>
                </a:srgbClr>
              </a:gs>
              <a:gs pos="50000">
                <a:srgbClr val="BED630">
                  <a:tint val="44500"/>
                  <a:satMod val="160000"/>
                </a:srgbClr>
              </a:gs>
              <a:gs pos="100000">
                <a:srgbClr val="BED63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none">
            <a:spAutoFit/>
          </a:bodyPr>
          <a:lstStyle/>
          <a:p>
            <a:pPr marL="285750" indent="-285750">
              <a:buSzPct val="80000"/>
            </a:pPr>
            <a:r>
              <a:rPr lang="hu-HU" sz="2800" dirty="0"/>
              <a:t>Mennyiség</a:t>
            </a:r>
          </a:p>
        </p:txBody>
      </p:sp>
      <p:sp>
        <p:nvSpPr>
          <p:cNvPr id="12" name="Téglalap 11"/>
          <p:cNvSpPr/>
          <p:nvPr/>
        </p:nvSpPr>
        <p:spPr>
          <a:xfrm>
            <a:off x="2503861" y="5230286"/>
            <a:ext cx="5741252" cy="523220"/>
          </a:xfrm>
          <a:prstGeom prst="rect">
            <a:avLst/>
          </a:prstGeom>
          <a:gradFill flip="none" rotWithShape="1">
            <a:gsLst>
              <a:gs pos="0">
                <a:srgbClr val="BED630">
                  <a:tint val="66000"/>
                  <a:satMod val="160000"/>
                </a:srgbClr>
              </a:gs>
              <a:gs pos="50000">
                <a:srgbClr val="BED630">
                  <a:tint val="44500"/>
                  <a:satMod val="160000"/>
                </a:srgbClr>
              </a:gs>
              <a:gs pos="100000">
                <a:srgbClr val="BED63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none">
            <a:spAutoFit/>
          </a:bodyPr>
          <a:lstStyle/>
          <a:p>
            <a:pPr marL="285750" indent="-285750">
              <a:buSzPct val="80000"/>
            </a:pPr>
            <a:r>
              <a:rPr lang="hu-HU" sz="2800" dirty="0"/>
              <a:t>Allergiát / intoleranciát okozó anyagok</a:t>
            </a:r>
          </a:p>
        </p:txBody>
      </p:sp>
      <p:pic>
        <p:nvPicPr>
          <p:cNvPr id="1033" name="Picture 9" descr="C:\Users\szemank\Creative Cloud Files\SZK\écsó_ovis program\ppt\ppt 1-6\képek\cuko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22085" y="1754801"/>
            <a:ext cx="1915928" cy="2425251"/>
          </a:xfrm>
          <a:prstGeom prst="rect">
            <a:avLst/>
          </a:prstGeom>
          <a:noFill/>
        </p:spPr>
      </p:pic>
      <p:pic>
        <p:nvPicPr>
          <p:cNvPr id="1034" name="Picture 10" descr="C:\Users\szemank\Creative Cloud Files\SZK\écsó_ovis program\ppt\ppt 1-6\képek\liszt_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3945" y="1807418"/>
            <a:ext cx="1762070" cy="2372196"/>
          </a:xfrm>
          <a:prstGeom prst="rect">
            <a:avLst/>
          </a:prstGeom>
          <a:noFill/>
        </p:spPr>
      </p:pic>
      <p:pic>
        <p:nvPicPr>
          <p:cNvPr id="23" name="Kép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309378" y="993233"/>
            <a:ext cx="4358677" cy="5021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Kép 2"/>
          <p:cNvPicPr>
            <a:picLocks noChangeAspect="1"/>
          </p:cNvPicPr>
          <p:nvPr/>
        </p:nvPicPr>
        <p:blipFill>
          <a:blip r:embed="rId6" cstate="print"/>
          <a:srcRect t="27282" r="70237" b="7270"/>
          <a:stretch>
            <a:fillRect/>
          </a:stretch>
        </p:blipFill>
        <p:spPr bwMode="auto">
          <a:xfrm>
            <a:off x="5833602" y="827436"/>
            <a:ext cx="3895839" cy="4892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églalap 25"/>
          <p:cNvSpPr/>
          <p:nvPr/>
        </p:nvSpPr>
        <p:spPr>
          <a:xfrm>
            <a:off x="4485061" y="3687229"/>
            <a:ext cx="518212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SzPct val="80000"/>
              <a:buFont typeface="Arial" pitchFamily="34" charset="0"/>
              <a:buChar char="•"/>
            </a:pPr>
            <a:r>
              <a:rPr lang="hu-HU" sz="2800" dirty="0"/>
              <a:t>földimogyoró, szójabab, diófélék</a:t>
            </a:r>
          </a:p>
        </p:txBody>
      </p:sp>
      <p:sp>
        <p:nvSpPr>
          <p:cNvPr id="27" name="Téglalap 26"/>
          <p:cNvSpPr/>
          <p:nvPr/>
        </p:nvSpPr>
        <p:spPr>
          <a:xfrm>
            <a:off x="4485061" y="1871585"/>
            <a:ext cx="311758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SzPct val="80000"/>
              <a:buFont typeface="Arial" pitchFamily="34" charset="0"/>
              <a:buChar char="•"/>
            </a:pPr>
            <a:r>
              <a:rPr lang="hu-HU" sz="2800" dirty="0"/>
              <a:t>rákfélék, tojás, hal</a:t>
            </a:r>
          </a:p>
        </p:txBody>
      </p:sp>
      <p:sp>
        <p:nvSpPr>
          <p:cNvPr id="28" name="Téglalap 27"/>
          <p:cNvSpPr/>
          <p:nvPr/>
        </p:nvSpPr>
        <p:spPr>
          <a:xfrm>
            <a:off x="5246311" y="3098041"/>
            <a:ext cx="5997604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SzPct val="80000"/>
              <a:buFont typeface="Arial" pitchFamily="34" charset="0"/>
              <a:buChar char="•"/>
            </a:pPr>
            <a:r>
              <a:rPr lang="hu-HU" sz="2800" dirty="0"/>
              <a:t>zeller, mustár, szezámmag, kén-dioxid,</a:t>
            </a:r>
          </a:p>
          <a:p>
            <a:pPr marL="285750" indent="-285750">
              <a:buSzPct val="80000"/>
            </a:pPr>
            <a:r>
              <a:rPr lang="hu-HU" sz="2800" dirty="0"/>
              <a:t>	csillagfürt, puhatestűek.</a:t>
            </a:r>
            <a:endParaRPr lang="hu-HU" sz="2800" dirty="0" err="1"/>
          </a:p>
        </p:txBody>
      </p:sp>
      <p:sp>
        <p:nvSpPr>
          <p:cNvPr id="29" name="Téglalap 28"/>
          <p:cNvSpPr/>
          <p:nvPr/>
        </p:nvSpPr>
        <p:spPr>
          <a:xfrm>
            <a:off x="4485061" y="1179206"/>
            <a:ext cx="500989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SzPct val="80000"/>
              <a:buFont typeface="Arial" pitchFamily="34" charset="0"/>
              <a:buChar char="•"/>
            </a:pPr>
            <a:r>
              <a:rPr lang="hu-HU" sz="2800" dirty="0" err="1"/>
              <a:t>glutént</a:t>
            </a:r>
            <a:r>
              <a:rPr lang="hu-HU" sz="2800" dirty="0"/>
              <a:t> tartalmazó gabonafélék</a:t>
            </a:r>
          </a:p>
        </p:txBody>
      </p:sp>
      <p:sp>
        <p:nvSpPr>
          <p:cNvPr id="30" name="Téglalap 29"/>
          <p:cNvSpPr/>
          <p:nvPr/>
        </p:nvSpPr>
        <p:spPr>
          <a:xfrm>
            <a:off x="4485061" y="4379607"/>
            <a:ext cx="85408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SzPct val="80000"/>
              <a:buFont typeface="Arial" pitchFamily="34" charset="0"/>
              <a:buChar char="•"/>
            </a:pPr>
            <a:r>
              <a:rPr lang="hu-HU" sz="2800" dirty="0"/>
              <a:t>tej</a:t>
            </a:r>
          </a:p>
        </p:txBody>
      </p:sp>
    </p:spTree>
    <p:extLst>
      <p:ext uri="{BB962C8B-B14F-4D97-AF65-F5344CB8AC3E}">
        <p14:creationId xmlns:p14="http://schemas.microsoft.com/office/powerpoint/2010/main" val="16236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BED63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44546A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4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BED63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1E4358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BED63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1E4358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BED63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1E4358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940"/>
                            </p:stCondLst>
                            <p:childTnLst>
                              <p:par>
                                <p:cTn id="8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4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BED63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1E4358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5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100"/>
                            </p:stCondLst>
                            <p:childTnLst>
                              <p:par>
                                <p:cTn id="8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0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BED63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1E4358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1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860"/>
                            </p:stCondLst>
                            <p:childTnLst>
                              <p:par>
                                <p:cTn id="9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6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BED63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1E4358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7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260"/>
                            </p:stCondLst>
                            <p:childTnLst>
                              <p:par>
                                <p:cTn id="10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2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BED63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1E4358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3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7500"/>
                            </p:stCondLst>
                            <p:childTnLst>
                              <p:par>
                                <p:cTn id="106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8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BED63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1E4358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9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10" grpId="0" animBg="1"/>
      <p:bldP spid="12" grpId="0" animBg="1"/>
      <p:bldP spid="26" grpId="0"/>
      <p:bldP spid="27" grpId="0"/>
      <p:bldP spid="28" grpId="0"/>
      <p:bldP spid="2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D253C5A-6CDD-42BA-84F6-914DBA653B58}" type="slidenum">
              <a:rPr lang="hu-HU" sz="2400" b="1" smtClean="0">
                <a:solidFill>
                  <a:schemeClr val="bg1"/>
                </a:solidFill>
              </a:rPr>
              <a:pPr algn="r"/>
              <a:t>25</a:t>
            </a:fld>
            <a:endParaRPr lang="hu-HU" sz="2400" b="1" dirty="0">
              <a:solidFill>
                <a:schemeClr val="bg1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>
                <a:solidFill>
                  <a:schemeClr val="bg1"/>
                </a:solidFill>
              </a:rPr>
              <a:t>Élelmiszerbiztonság</a:t>
            </a:r>
            <a:endParaRPr lang="hu-HU" sz="2800" i="1" dirty="0">
              <a:solidFill>
                <a:schemeClr val="bg1"/>
              </a:solidFill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2212623" y="281822"/>
            <a:ext cx="9979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i="1" baseline="30000" dirty="0"/>
              <a:t>Gyorsan romló élelmiszer </a:t>
            </a:r>
            <a:endParaRPr lang="hu-HU" sz="2400" dirty="0"/>
          </a:p>
        </p:txBody>
      </p:sp>
      <p:sp>
        <p:nvSpPr>
          <p:cNvPr id="22" name="Szövegdoboz 21"/>
          <p:cNvSpPr txBox="1"/>
          <p:nvPr/>
        </p:nvSpPr>
        <p:spPr>
          <a:xfrm>
            <a:off x="239488" y="2716212"/>
            <a:ext cx="1817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/>
              <a:t>Alapok</a:t>
            </a:r>
          </a:p>
        </p:txBody>
      </p:sp>
      <p:pic>
        <p:nvPicPr>
          <p:cNvPr id="27" name="Kép 2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85994">
            <a:off x="10008651" y="3336743"/>
            <a:ext cx="1176345" cy="2128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7" descr="C:\Users\szemank\Creative Cloud Files\SZK\écsó_ovis program\ppt\ppt 1-6\képek\ha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24355" y="1814041"/>
            <a:ext cx="1538946" cy="1001824"/>
          </a:xfrm>
          <a:prstGeom prst="rect">
            <a:avLst/>
          </a:prstGeom>
          <a:noFill/>
        </p:spPr>
      </p:pic>
      <p:pic>
        <p:nvPicPr>
          <p:cNvPr id="35" name="Kép 1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28120" y="4184367"/>
            <a:ext cx="2076288" cy="1098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Kép 1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85822" y="1866901"/>
            <a:ext cx="2462563" cy="1352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églalap 36"/>
          <p:cNvSpPr/>
          <p:nvPr/>
        </p:nvSpPr>
        <p:spPr>
          <a:xfrm>
            <a:off x="2561011" y="2343664"/>
            <a:ext cx="3197157" cy="523220"/>
          </a:xfrm>
          <a:prstGeom prst="rect">
            <a:avLst/>
          </a:prstGeom>
          <a:gradFill flip="none" rotWithShape="1">
            <a:gsLst>
              <a:gs pos="0">
                <a:srgbClr val="BED630">
                  <a:tint val="66000"/>
                  <a:satMod val="160000"/>
                </a:srgbClr>
              </a:gs>
              <a:gs pos="50000">
                <a:srgbClr val="BED630">
                  <a:tint val="44500"/>
                  <a:satMod val="160000"/>
                </a:srgbClr>
              </a:gs>
              <a:gs pos="100000">
                <a:srgbClr val="BED63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none">
            <a:spAutoFit/>
          </a:bodyPr>
          <a:lstStyle/>
          <a:p>
            <a:pPr marL="285750" indent="-285750">
              <a:buSzPct val="80000"/>
            </a:pPr>
            <a:r>
              <a:rPr lang="hu-HU" sz="2800" dirty="0"/>
              <a:t>Fogyaszthatósági idő</a:t>
            </a:r>
          </a:p>
        </p:txBody>
      </p:sp>
      <p:pic>
        <p:nvPicPr>
          <p:cNvPr id="2050" name="Picture 2" descr="C:\Users\szemank\Creative Cloud Files\SZK\écsó_ovis program\ppt\ppt 1-6\képek\naptár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8511" y="3274466"/>
            <a:ext cx="1887592" cy="1662112"/>
          </a:xfrm>
          <a:prstGeom prst="rect">
            <a:avLst/>
          </a:prstGeom>
          <a:noFill/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EC9BE5D8-A96C-476B-8D4E-0B968CB13A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507" y="4227745"/>
            <a:ext cx="684891" cy="88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617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D253C5A-6CDD-42BA-84F6-914DBA653B58}" type="slidenum">
              <a:rPr lang="hu-HU" sz="2400" b="1" smtClean="0">
                <a:solidFill>
                  <a:schemeClr val="bg1"/>
                </a:solidFill>
              </a:rPr>
              <a:pPr algn="r"/>
              <a:t>26</a:t>
            </a:fld>
            <a:endParaRPr lang="hu-HU" sz="2400" b="1" dirty="0">
              <a:solidFill>
                <a:schemeClr val="bg1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>
                <a:solidFill>
                  <a:schemeClr val="bg1"/>
                </a:solidFill>
              </a:rPr>
              <a:t>Élelmiszerbiztonság</a:t>
            </a:r>
            <a:endParaRPr lang="hu-HU" sz="2800" i="1" dirty="0">
              <a:solidFill>
                <a:schemeClr val="bg1"/>
              </a:solidFill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2212623" y="281822"/>
            <a:ext cx="9979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i="1" baseline="30000" dirty="0"/>
              <a:t>Tartós élelmiszer </a:t>
            </a:r>
            <a:endParaRPr lang="hu-HU" sz="2400" dirty="0"/>
          </a:p>
        </p:txBody>
      </p:sp>
      <p:sp>
        <p:nvSpPr>
          <p:cNvPr id="22" name="Szövegdoboz 21"/>
          <p:cNvSpPr txBox="1"/>
          <p:nvPr/>
        </p:nvSpPr>
        <p:spPr>
          <a:xfrm>
            <a:off x="239488" y="2716212"/>
            <a:ext cx="1817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/>
              <a:t>Alapok</a:t>
            </a:r>
          </a:p>
        </p:txBody>
      </p:sp>
      <p:sp>
        <p:nvSpPr>
          <p:cNvPr id="19" name="Téglalap 18"/>
          <p:cNvSpPr/>
          <p:nvPr/>
        </p:nvSpPr>
        <p:spPr>
          <a:xfrm>
            <a:off x="2561011" y="2343664"/>
            <a:ext cx="3460306" cy="523220"/>
          </a:xfrm>
          <a:prstGeom prst="rect">
            <a:avLst/>
          </a:prstGeom>
          <a:gradFill flip="none" rotWithShape="1">
            <a:gsLst>
              <a:gs pos="0">
                <a:srgbClr val="BED630">
                  <a:tint val="66000"/>
                  <a:satMod val="160000"/>
                </a:srgbClr>
              </a:gs>
              <a:gs pos="50000">
                <a:srgbClr val="BED630">
                  <a:tint val="44500"/>
                  <a:satMod val="160000"/>
                </a:srgbClr>
              </a:gs>
              <a:gs pos="100000">
                <a:srgbClr val="BED63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none">
            <a:spAutoFit/>
          </a:bodyPr>
          <a:lstStyle/>
          <a:p>
            <a:pPr marL="285750" indent="-285750">
              <a:buSzPct val="80000"/>
            </a:pPr>
            <a:r>
              <a:rPr lang="hu-HU" sz="2800" dirty="0" err="1"/>
              <a:t>Minőségmegőrzési</a:t>
            </a:r>
            <a:r>
              <a:rPr lang="hu-HU" sz="2800" dirty="0"/>
              <a:t> idő</a:t>
            </a:r>
          </a:p>
        </p:txBody>
      </p:sp>
      <p:pic>
        <p:nvPicPr>
          <p:cNvPr id="21" name="Picture 2" descr="C:\Users\szemank\Creative Cloud Files\SZK\écsó_ovis program\ppt\ppt 1-6\képek\naptá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8511" y="3274466"/>
            <a:ext cx="1887592" cy="1662112"/>
          </a:xfrm>
          <a:prstGeom prst="rect">
            <a:avLst/>
          </a:prstGeom>
          <a:noFill/>
        </p:spPr>
      </p:pic>
      <p:pic>
        <p:nvPicPr>
          <p:cNvPr id="24" name="Picture 2" descr="C:\Users\Karolina\Creative Cloud Files\SZK\écsó_ovis program\ppt\Mese habbal ppt\mese habbal ppt képek\AdobeStock_162717063 [Átalakított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1141" y="1208055"/>
            <a:ext cx="2475561" cy="2639183"/>
          </a:xfrm>
          <a:prstGeom prst="rect">
            <a:avLst/>
          </a:prstGeom>
          <a:noFill/>
        </p:spPr>
      </p:pic>
      <p:pic>
        <p:nvPicPr>
          <p:cNvPr id="31" name="Picture 3" descr="C:\Users\Karolina\Creative Cloud Files\SZK\écsó_ovis program\ppt\Mese habbal ppt\mese habbal ppt képek\AdobeStock_277985929 [Átalakított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36592" y="1746803"/>
            <a:ext cx="2450608" cy="1671580"/>
          </a:xfrm>
          <a:prstGeom prst="rect">
            <a:avLst/>
          </a:prstGeom>
          <a:noFill/>
        </p:spPr>
      </p:pic>
      <p:pic>
        <p:nvPicPr>
          <p:cNvPr id="32" name="Picture 5" descr="C:\Users\szemank\Creative Cloud Files\SZK\écsó_ovis program\ppt\ppt 1-6\képek\borsó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81877" y="4046712"/>
            <a:ext cx="1604935" cy="1724087"/>
          </a:xfrm>
          <a:prstGeom prst="rect">
            <a:avLst/>
          </a:prstGeom>
          <a:noFill/>
        </p:spPr>
      </p:pic>
      <p:pic>
        <p:nvPicPr>
          <p:cNvPr id="3075" name="Picture 3" descr="C:\Users\szemank\Creative Cloud Files\SZK\écsó_ovis program\ppt\ppt 1-6\képek\crisp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899650" y="3867150"/>
            <a:ext cx="1634344" cy="1905000"/>
          </a:xfrm>
          <a:prstGeom prst="rect">
            <a:avLst/>
          </a:prstGeom>
          <a:noFill/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F70B3B5D-E0A7-43DD-A840-CD71DDF554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336" y="4607709"/>
            <a:ext cx="1604935" cy="80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617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Users\szemank\Creative Cloud Files\SZK\écsó_ovis program\ppt\ppt 1-6\képek\factor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63365" y="911114"/>
            <a:ext cx="4887913" cy="4887913"/>
          </a:xfrm>
          <a:prstGeom prst="rect">
            <a:avLst/>
          </a:prstGeom>
          <a:noFill/>
        </p:spPr>
      </p:pic>
      <p:pic>
        <p:nvPicPr>
          <p:cNvPr id="24" name="Kép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222260" y="955133"/>
            <a:ext cx="4358677" cy="5021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D253C5A-6CDD-42BA-84F6-914DBA653B58}" type="slidenum">
              <a:rPr lang="hu-HU" sz="2400" b="1" smtClean="0">
                <a:solidFill>
                  <a:schemeClr val="bg1"/>
                </a:solidFill>
              </a:rPr>
              <a:pPr algn="r"/>
              <a:t>27</a:t>
            </a:fld>
            <a:endParaRPr lang="hu-HU" sz="2400" b="1" dirty="0">
              <a:solidFill>
                <a:schemeClr val="bg1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>
                <a:solidFill>
                  <a:schemeClr val="bg1"/>
                </a:solidFill>
              </a:rPr>
              <a:t>Élelmiszerbiztonság</a:t>
            </a:r>
            <a:endParaRPr lang="hu-HU" sz="2800" i="1" dirty="0">
              <a:solidFill>
                <a:schemeClr val="bg1"/>
              </a:solidFill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2212623" y="281822"/>
            <a:ext cx="9979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i="1" baseline="30000" dirty="0"/>
              <a:t>Szereplők</a:t>
            </a:r>
            <a:endParaRPr lang="hu-HU" sz="2400" dirty="0"/>
          </a:p>
        </p:txBody>
      </p:sp>
      <p:sp>
        <p:nvSpPr>
          <p:cNvPr id="22" name="Szövegdoboz 21"/>
          <p:cNvSpPr txBox="1"/>
          <p:nvPr/>
        </p:nvSpPr>
        <p:spPr>
          <a:xfrm>
            <a:off x="239488" y="2716212"/>
            <a:ext cx="1817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/>
              <a:t>Alapok</a:t>
            </a:r>
          </a:p>
        </p:txBody>
      </p:sp>
      <p:sp>
        <p:nvSpPr>
          <p:cNvPr id="8" name="Téglalap 7"/>
          <p:cNvSpPr/>
          <p:nvPr/>
        </p:nvSpPr>
        <p:spPr>
          <a:xfrm>
            <a:off x="2503861" y="1221247"/>
            <a:ext cx="4042069" cy="523220"/>
          </a:xfrm>
          <a:prstGeom prst="rect">
            <a:avLst/>
          </a:prstGeom>
          <a:gradFill flip="none" rotWithShape="1">
            <a:gsLst>
              <a:gs pos="0">
                <a:srgbClr val="BED630">
                  <a:tint val="66000"/>
                  <a:satMod val="160000"/>
                </a:srgbClr>
              </a:gs>
              <a:gs pos="50000">
                <a:srgbClr val="BED630">
                  <a:tint val="44500"/>
                  <a:satMod val="160000"/>
                </a:srgbClr>
              </a:gs>
              <a:gs pos="100000">
                <a:srgbClr val="BED63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none">
            <a:spAutoFit/>
          </a:bodyPr>
          <a:lstStyle/>
          <a:p>
            <a:pPr marL="285750" indent="-285750">
              <a:buSzPct val="80000"/>
            </a:pPr>
            <a:r>
              <a:rPr lang="hu-HU" sz="2800" dirty="0"/>
              <a:t>Tárolási, felhasználási mód</a:t>
            </a:r>
          </a:p>
        </p:txBody>
      </p:sp>
      <p:sp>
        <p:nvSpPr>
          <p:cNvPr id="9" name="Téglalap 8"/>
          <p:cNvSpPr/>
          <p:nvPr/>
        </p:nvSpPr>
        <p:spPr>
          <a:xfrm>
            <a:off x="2503861" y="2557593"/>
            <a:ext cx="3963970" cy="523220"/>
          </a:xfrm>
          <a:prstGeom prst="rect">
            <a:avLst/>
          </a:prstGeom>
          <a:gradFill flip="none" rotWithShape="1">
            <a:gsLst>
              <a:gs pos="0">
                <a:srgbClr val="BED630">
                  <a:tint val="66000"/>
                  <a:satMod val="160000"/>
                </a:srgbClr>
              </a:gs>
              <a:gs pos="50000">
                <a:srgbClr val="BED630">
                  <a:tint val="44500"/>
                  <a:satMod val="160000"/>
                </a:srgbClr>
              </a:gs>
              <a:gs pos="100000">
                <a:srgbClr val="BED63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none">
            <a:spAutoFit/>
          </a:bodyPr>
          <a:lstStyle/>
          <a:p>
            <a:pPr marL="285750" indent="-285750">
              <a:buSzPct val="80000"/>
            </a:pPr>
            <a:r>
              <a:rPr lang="hu-HU" sz="2800" dirty="0"/>
              <a:t>Előállító/ forgalmazó neve</a:t>
            </a:r>
          </a:p>
        </p:txBody>
      </p:sp>
      <p:sp>
        <p:nvSpPr>
          <p:cNvPr id="10" name="Téglalap 9"/>
          <p:cNvSpPr/>
          <p:nvPr/>
        </p:nvSpPr>
        <p:spPr>
          <a:xfrm>
            <a:off x="2503861" y="3893939"/>
            <a:ext cx="2771977" cy="523220"/>
          </a:xfrm>
          <a:prstGeom prst="rect">
            <a:avLst/>
          </a:prstGeom>
          <a:gradFill flip="none" rotWithShape="1">
            <a:gsLst>
              <a:gs pos="0">
                <a:srgbClr val="BED630">
                  <a:tint val="66000"/>
                  <a:satMod val="160000"/>
                </a:srgbClr>
              </a:gs>
              <a:gs pos="50000">
                <a:srgbClr val="BED630">
                  <a:tint val="44500"/>
                  <a:satMod val="160000"/>
                </a:srgbClr>
              </a:gs>
              <a:gs pos="100000">
                <a:srgbClr val="BED63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none">
            <a:spAutoFit/>
          </a:bodyPr>
          <a:lstStyle/>
          <a:p>
            <a:pPr marL="285750" indent="-285750">
              <a:buSzPct val="80000"/>
            </a:pPr>
            <a:r>
              <a:rPr lang="hu-HU" sz="2800" dirty="0"/>
              <a:t>Származási ország</a:t>
            </a:r>
          </a:p>
        </p:txBody>
      </p:sp>
      <p:sp>
        <p:nvSpPr>
          <p:cNvPr id="12" name="Téglalap 11"/>
          <p:cNvSpPr/>
          <p:nvPr/>
        </p:nvSpPr>
        <p:spPr>
          <a:xfrm>
            <a:off x="2503861" y="5230286"/>
            <a:ext cx="2388924" cy="523220"/>
          </a:xfrm>
          <a:prstGeom prst="rect">
            <a:avLst/>
          </a:prstGeom>
          <a:gradFill flip="none" rotWithShape="1">
            <a:gsLst>
              <a:gs pos="0">
                <a:srgbClr val="BED630">
                  <a:tint val="66000"/>
                  <a:satMod val="160000"/>
                </a:srgbClr>
              </a:gs>
              <a:gs pos="50000">
                <a:srgbClr val="BED630">
                  <a:tint val="44500"/>
                  <a:satMod val="160000"/>
                </a:srgbClr>
              </a:gs>
              <a:gs pos="100000">
                <a:srgbClr val="BED63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none">
            <a:spAutoFit/>
          </a:bodyPr>
          <a:lstStyle/>
          <a:p>
            <a:pPr marL="285750" indent="-285750">
              <a:buSzPct val="80000"/>
            </a:pPr>
            <a:r>
              <a:rPr lang="hu-HU" sz="2800" dirty="0"/>
              <a:t>Tápértékjelölés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9770" y="1265787"/>
            <a:ext cx="4328436" cy="4379762"/>
          </a:xfrm>
          <a:prstGeom prst="rect">
            <a:avLst/>
          </a:prstGeom>
          <a:noFill/>
        </p:spPr>
      </p:pic>
      <p:grpSp>
        <p:nvGrpSpPr>
          <p:cNvPr id="48" name="Csoportba foglalás 47"/>
          <p:cNvGrpSpPr/>
          <p:nvPr/>
        </p:nvGrpSpPr>
        <p:grpSpPr>
          <a:xfrm>
            <a:off x="7391037" y="824584"/>
            <a:ext cx="2701883" cy="3820313"/>
            <a:chOff x="7797951" y="1061147"/>
            <a:chExt cx="3225879" cy="4561214"/>
          </a:xfrm>
        </p:grpSpPr>
        <p:grpSp>
          <p:nvGrpSpPr>
            <p:cNvPr id="45" name="Csoportba foglalás 44"/>
            <p:cNvGrpSpPr/>
            <p:nvPr/>
          </p:nvGrpSpPr>
          <p:grpSpPr>
            <a:xfrm>
              <a:off x="7797951" y="1061147"/>
              <a:ext cx="2451921" cy="1785483"/>
              <a:chOff x="7874151" y="946847"/>
              <a:chExt cx="2451921" cy="1785483"/>
            </a:xfrm>
          </p:grpSpPr>
          <p:pic>
            <p:nvPicPr>
              <p:cNvPr id="42" name="Picture 6" descr="https://cdn.pixabay.com/photo/2016/11/18/23/41/sun-1837376__340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74151" y="981675"/>
                <a:ext cx="1468361" cy="14640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8" descr="https://cdn.pixabay.com/photo/2013/07/12/13/43/drop-147190__340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01314" y="1336950"/>
                <a:ext cx="697690" cy="13953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8" descr="https://cdn.pixabay.com/photo/2013/07/12/13/43/drop-147190__340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35969" y="946847"/>
                <a:ext cx="390103" cy="780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6" name="Picture 2" descr="https://cdn.pixabay.com/photo/2013/07/12/14/51/ketchup-148935__340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8600" y="2884767"/>
              <a:ext cx="1368797" cy="273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4" descr="https://cdn.pixabay.com/photo/2016/01/19/17/51/pot-1149941__340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7878" y="4138141"/>
              <a:ext cx="1265952" cy="1484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Téglalap 20"/>
          <p:cNvSpPr/>
          <p:nvPr/>
        </p:nvSpPr>
        <p:spPr>
          <a:xfrm>
            <a:off x="5481144" y="4772570"/>
            <a:ext cx="65216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ctr"/>
            <a:r>
              <a:rPr lang="hu-HU" sz="2400" dirty="0"/>
              <a:t>Felbontás után hűtve tárolandó</a:t>
            </a:r>
          </a:p>
          <a:p>
            <a:pPr marL="514350" lvl="0" indent="-514350" algn="ctr"/>
            <a:r>
              <a:rPr lang="hu-HU" sz="2400" dirty="0"/>
              <a:t>Száraz, hűvös, napfénytől védett helyen tárolandó </a:t>
            </a:r>
          </a:p>
        </p:txBody>
      </p:sp>
    </p:spTree>
    <p:extLst>
      <p:ext uri="{BB962C8B-B14F-4D97-AF65-F5344CB8AC3E}">
        <p14:creationId xmlns:p14="http://schemas.microsoft.com/office/powerpoint/2010/main" val="16236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BED63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44546A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BED63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44546A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BED63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1E4358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BED63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1E4358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1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BED63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1E4358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2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21" grpId="0"/>
      <p:bldP spid="21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D253C5A-6CDD-42BA-84F6-914DBA653B58}" type="slidenum">
              <a:rPr lang="hu-HU" sz="2400" b="1" smtClean="0">
                <a:solidFill>
                  <a:schemeClr val="bg1"/>
                </a:solidFill>
              </a:rPr>
              <a:pPr algn="r"/>
              <a:t>28</a:t>
            </a:fld>
            <a:endParaRPr lang="hu-HU" sz="2400" b="1" dirty="0">
              <a:solidFill>
                <a:schemeClr val="bg1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>
                <a:solidFill>
                  <a:schemeClr val="bg1"/>
                </a:solidFill>
              </a:rPr>
              <a:t>Élelmiszerbiztonság</a:t>
            </a:r>
            <a:endParaRPr lang="hu-HU" sz="2800" i="1" dirty="0">
              <a:solidFill>
                <a:schemeClr val="bg1"/>
              </a:solidFill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2212623" y="281822"/>
            <a:ext cx="9979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i="1" baseline="30000" dirty="0"/>
              <a:t>Tudtad?</a:t>
            </a:r>
            <a:endParaRPr lang="hu-HU" sz="2400" dirty="0"/>
          </a:p>
        </p:txBody>
      </p:sp>
      <p:sp>
        <p:nvSpPr>
          <p:cNvPr id="21" name="Szövegdoboz 20"/>
          <p:cNvSpPr txBox="1"/>
          <p:nvPr/>
        </p:nvSpPr>
        <p:spPr>
          <a:xfrm>
            <a:off x="2506436" y="2476501"/>
            <a:ext cx="5666014" cy="2400300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r>
              <a:rPr lang="hu-HU" sz="2800" i="1" dirty="0"/>
              <a:t>Információt nyújt az élelmiszerek minőségéről, összetételéről és előállításáról, valamint az ellenőrzésükhöz szükséges technikákról és vizsgálati módszerekről. </a:t>
            </a:r>
          </a:p>
        </p:txBody>
      </p:sp>
      <p:sp>
        <p:nvSpPr>
          <p:cNvPr id="22" name="Szövegdoboz 21"/>
          <p:cNvSpPr txBox="1"/>
          <p:nvPr/>
        </p:nvSpPr>
        <p:spPr>
          <a:xfrm>
            <a:off x="239488" y="2716212"/>
            <a:ext cx="1817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/>
              <a:t>Alapok</a:t>
            </a:r>
          </a:p>
        </p:txBody>
      </p:sp>
      <p:sp>
        <p:nvSpPr>
          <p:cNvPr id="18" name="Téglalap 17"/>
          <p:cNvSpPr/>
          <p:nvPr/>
        </p:nvSpPr>
        <p:spPr>
          <a:xfrm>
            <a:off x="5325836" y="1045603"/>
            <a:ext cx="3674724" cy="523220"/>
          </a:xfrm>
          <a:prstGeom prst="rect">
            <a:avLst/>
          </a:prstGeom>
          <a:solidFill>
            <a:srgbClr val="1E4358"/>
          </a:solidFill>
        </p:spPr>
        <p:txBody>
          <a:bodyPr wrap="none">
            <a:spAutoFit/>
          </a:bodyPr>
          <a:lstStyle/>
          <a:p>
            <a:pPr marL="285750" indent="-285750">
              <a:buSzPct val="80000"/>
            </a:pPr>
            <a:r>
              <a:rPr lang="hu-HU" sz="2800" dirty="0">
                <a:solidFill>
                  <a:srgbClr val="BED630"/>
                </a:solidFill>
              </a:rPr>
              <a:t>Magyar Élelmiszerkönyv</a:t>
            </a:r>
          </a:p>
        </p:txBody>
      </p:sp>
      <p:pic>
        <p:nvPicPr>
          <p:cNvPr id="2050" name="Picture 2" descr="C:\Users\szemank\Creative Cloud Files\SZK\écsó_ovis program\ppt\ppt 1-6\képek\NEBIH_Elelmiszerkonyv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36037" y="1897823"/>
            <a:ext cx="2684463" cy="38076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36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BED63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1E4358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5" name="Picture 31" descr="C:\Users\szemank\Creative Cloud Files\SZK\écsó_ovis program\ppt\ppt 1-6\képek\krnotext2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740031" y="438994"/>
            <a:ext cx="5349917" cy="5327687"/>
          </a:xfrm>
          <a:prstGeom prst="rect">
            <a:avLst/>
          </a:prstGeom>
          <a:noFill/>
        </p:spPr>
      </p:pic>
      <p:pic>
        <p:nvPicPr>
          <p:cNvPr id="1056" name="Picture 32" descr="C:\Users\szemank\Creative Cloud Files\SZK\écsó_ovis program\ppt\ppt 1-6\képek\krnotext3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412798" y="1021030"/>
            <a:ext cx="4747863" cy="4755079"/>
          </a:xfrm>
          <a:prstGeom prst="rect">
            <a:avLst/>
          </a:prstGeom>
          <a:noFill/>
        </p:spPr>
      </p:pic>
      <p:pic>
        <p:nvPicPr>
          <p:cNvPr id="1057" name="Picture 33" descr="C:\Users\szemank\Creative Cloud Files\SZK\écsó_ovis program\ppt\ppt 1-6\képek\krnotext4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791155" y="1628272"/>
            <a:ext cx="6123803" cy="3905784"/>
          </a:xfrm>
          <a:prstGeom prst="rect">
            <a:avLst/>
          </a:prstGeom>
          <a:noFill/>
        </p:spPr>
      </p:pic>
      <p:pic>
        <p:nvPicPr>
          <p:cNvPr id="1058" name="Picture 34" descr="C:\Users\szemank\Creative Cloud Files\SZK\écsó_ovis program\ppt\ppt 1-6\képek\krnotext5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642083" y="1850247"/>
            <a:ext cx="6919144" cy="4191466"/>
          </a:xfrm>
          <a:prstGeom prst="rect">
            <a:avLst/>
          </a:prstGeom>
          <a:noFill/>
        </p:spPr>
      </p:pic>
      <p:pic>
        <p:nvPicPr>
          <p:cNvPr id="1059" name="Picture 35" descr="C:\Users\szemank\Creative Cloud Files\SZK\écsó_ovis program\ppt\ppt 1-6\képek\krnotext6_1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579108" y="1608083"/>
            <a:ext cx="6275574" cy="3949784"/>
          </a:xfrm>
          <a:prstGeom prst="rect">
            <a:avLst/>
          </a:prstGeom>
          <a:noFill/>
        </p:spPr>
      </p:pic>
      <p:pic>
        <p:nvPicPr>
          <p:cNvPr id="1060" name="Picture 36" descr="C:\Users\szemank\Creative Cloud Files\SZK\écsó_ovis program\ppt\ppt 1-6\képek\krnotext7.pn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3371559" y="1554357"/>
            <a:ext cx="6426902" cy="4038696"/>
          </a:xfrm>
          <a:prstGeom prst="rect">
            <a:avLst/>
          </a:prstGeom>
          <a:noFill/>
        </p:spPr>
      </p:pic>
      <p:pic>
        <p:nvPicPr>
          <p:cNvPr id="1061" name="Picture 37" descr="C:\Users\szemank\Creative Cloud Files\SZK\écsó_ovis program\ppt\ppt 1-6\képek\krnotext8.pn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4169849" y="1177217"/>
            <a:ext cx="4924796" cy="4595396"/>
          </a:xfrm>
          <a:prstGeom prst="rect">
            <a:avLst/>
          </a:prstGeom>
          <a:noFill/>
        </p:spPr>
      </p:pic>
      <p:pic>
        <p:nvPicPr>
          <p:cNvPr id="1062" name="Picture 38" descr="C:\Users\szemank\Creative Cloud Files\SZK\écsó_ovis program\ppt\ppt 1-6\képek\krnotext9.png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4065510" y="1172415"/>
            <a:ext cx="6206891" cy="4740398"/>
          </a:xfrm>
          <a:prstGeom prst="rect">
            <a:avLst/>
          </a:prstGeom>
          <a:noFill/>
        </p:spPr>
      </p:pic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D253C5A-6CDD-42BA-84F6-914DBA653B58}" type="slidenum">
              <a:rPr lang="hu-HU" sz="2400" b="1" smtClean="0">
                <a:solidFill>
                  <a:schemeClr val="bg1"/>
                </a:solidFill>
                <a:latin typeface="Cronos Pro Caption" panose="020C0502030503020304" pitchFamily="34" charset="0"/>
              </a:rPr>
              <a:pPr algn="r"/>
              <a:t>29</a:t>
            </a:fld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>
                <a:solidFill>
                  <a:schemeClr val="bg1"/>
                </a:solidFill>
                <a:latin typeface="Cronos Pro Caption" panose="020C0502030503020304" pitchFamily="34" charset="0"/>
              </a:rPr>
              <a:t>Élelmiszerbiztonság</a:t>
            </a:r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2212623" y="281822"/>
            <a:ext cx="9979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i="1" baseline="30000" dirty="0">
                <a:latin typeface="Cronos Pro Caption" panose="020C0502030503020304" pitchFamily="34" charset="0"/>
              </a:rPr>
              <a:t>Enni vagy nem enni?</a:t>
            </a:r>
            <a:endParaRPr lang="hu-HU" sz="2400" dirty="0">
              <a:latin typeface="Cronos Pro Caption" panose="020C0502030503020304" pitchFamily="34" charset="0"/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239488" y="2716212"/>
            <a:ext cx="1817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>
                <a:latin typeface="Cronos Pro Caption" panose="020C0502030503020304" pitchFamily="34" charset="0"/>
              </a:rPr>
              <a:t>Alapok</a:t>
            </a:r>
          </a:p>
        </p:txBody>
      </p:sp>
      <p:pic>
        <p:nvPicPr>
          <p:cNvPr id="1054" name="Picture 30" descr="C:\Users\szemank\Creative Cloud Files\SZK\écsó_ovis program\ppt\ppt 1-6\képek\krnotext1.png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3813241" y="986110"/>
            <a:ext cx="5861496" cy="4806576"/>
          </a:xfrm>
          <a:prstGeom prst="rect">
            <a:avLst/>
          </a:prstGeom>
          <a:noFill/>
        </p:spPr>
      </p:pic>
      <p:sp>
        <p:nvSpPr>
          <p:cNvPr id="47" name="Lekerekített téglalap feliratnak 46"/>
          <p:cNvSpPr/>
          <p:nvPr/>
        </p:nvSpPr>
        <p:spPr>
          <a:xfrm>
            <a:off x="4619500" y="1341912"/>
            <a:ext cx="2185061" cy="795647"/>
          </a:xfrm>
          <a:prstGeom prst="wedgeRoundRectCallout">
            <a:avLst>
              <a:gd name="adj1" fmla="val -10000"/>
              <a:gd name="adj2" fmla="val 70119"/>
              <a:gd name="adj3" fmla="val 16667"/>
            </a:avLst>
          </a:prstGeom>
          <a:solidFill>
            <a:schemeClr val="bg2"/>
          </a:solidFill>
          <a:ln>
            <a:solidFill>
              <a:srgbClr val="1E43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u-HU" dirty="0">
                <a:solidFill>
                  <a:schemeClr val="tx1"/>
                </a:solidFill>
              </a:rPr>
              <a:t>Igenis, meg lehet még enni!</a:t>
            </a:r>
          </a:p>
          <a:p>
            <a:pPr algn="ctr"/>
            <a:endParaRPr lang="hu-HU" dirty="0"/>
          </a:p>
        </p:txBody>
      </p:sp>
      <p:sp>
        <p:nvSpPr>
          <p:cNvPr id="48" name="Lekerekített téglalap feliratnak 47"/>
          <p:cNvSpPr/>
          <p:nvPr/>
        </p:nvSpPr>
        <p:spPr>
          <a:xfrm>
            <a:off x="7301344" y="1056905"/>
            <a:ext cx="2341420" cy="936172"/>
          </a:xfrm>
          <a:prstGeom prst="wedgeRoundRectCallout">
            <a:avLst>
              <a:gd name="adj1" fmla="val 12283"/>
              <a:gd name="adj2" fmla="val 68626"/>
              <a:gd name="adj3" fmla="val 16667"/>
            </a:avLst>
          </a:prstGeom>
          <a:solidFill>
            <a:schemeClr val="bg2"/>
          </a:solidFill>
          <a:ln>
            <a:solidFill>
              <a:srgbClr val="1E43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hu-HU" dirty="0">
                <a:solidFill>
                  <a:schemeClr val="tx1"/>
                </a:solidFill>
              </a:rPr>
              <a:t>De Kata, ez nem igaz! Ezt már nem lehet!</a:t>
            </a:r>
          </a:p>
          <a:p>
            <a:pPr algn="ctr"/>
            <a:endParaRPr lang="hu-HU" dirty="0"/>
          </a:p>
        </p:txBody>
      </p:sp>
      <p:sp>
        <p:nvSpPr>
          <p:cNvPr id="49" name="Lekerekített téglalap feliratnak 48"/>
          <p:cNvSpPr/>
          <p:nvPr/>
        </p:nvSpPr>
        <p:spPr>
          <a:xfrm>
            <a:off x="5041620" y="4725015"/>
            <a:ext cx="2341420" cy="936172"/>
          </a:xfrm>
          <a:prstGeom prst="wedgeRoundRectCallout">
            <a:avLst>
              <a:gd name="adj1" fmla="val 34503"/>
              <a:gd name="adj2" fmla="val -84622"/>
              <a:gd name="adj3" fmla="val 16667"/>
            </a:avLst>
          </a:prstGeom>
          <a:solidFill>
            <a:schemeClr val="bg2"/>
          </a:solidFill>
          <a:ln>
            <a:solidFill>
              <a:srgbClr val="1E43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hu-HU" dirty="0" err="1">
                <a:solidFill>
                  <a:schemeClr val="tx1"/>
                </a:solidFill>
              </a:rPr>
              <a:t>Jajj</a:t>
            </a:r>
            <a:r>
              <a:rPr lang="hu-HU" dirty="0">
                <a:solidFill>
                  <a:schemeClr val="tx1"/>
                </a:solidFill>
              </a:rPr>
              <a:t>, gyerekek. Min veszekedtek ennyire?</a:t>
            </a:r>
          </a:p>
        </p:txBody>
      </p:sp>
      <p:sp>
        <p:nvSpPr>
          <p:cNvPr id="51" name="Lekerekített téglalap feliratnak 50"/>
          <p:cNvSpPr/>
          <p:nvPr/>
        </p:nvSpPr>
        <p:spPr>
          <a:xfrm>
            <a:off x="4174517" y="1103586"/>
            <a:ext cx="3093386" cy="1119352"/>
          </a:xfrm>
          <a:prstGeom prst="wedgeRoundRectCallout">
            <a:avLst>
              <a:gd name="adj1" fmla="val 29187"/>
              <a:gd name="adj2" fmla="val 68626"/>
              <a:gd name="adj3" fmla="val 16667"/>
            </a:avLst>
          </a:prstGeom>
          <a:solidFill>
            <a:schemeClr val="bg2"/>
          </a:solidFill>
          <a:ln>
            <a:solidFill>
              <a:srgbClr val="1E43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hu-HU" dirty="0">
                <a:solidFill>
                  <a:schemeClr val="tx1"/>
                </a:solidFill>
              </a:rPr>
              <a:t>Marci nem hiszi el nekem, hogy ez a sima táblás csoki még ehető.</a:t>
            </a:r>
          </a:p>
          <a:p>
            <a:pPr algn="ctr"/>
            <a:endParaRPr lang="hu-HU" dirty="0"/>
          </a:p>
        </p:txBody>
      </p:sp>
      <p:sp>
        <p:nvSpPr>
          <p:cNvPr id="52" name="Lekerekített téglalap feliratnak 51"/>
          <p:cNvSpPr/>
          <p:nvPr/>
        </p:nvSpPr>
        <p:spPr>
          <a:xfrm>
            <a:off x="3838186" y="2286000"/>
            <a:ext cx="3093386" cy="1019504"/>
          </a:xfrm>
          <a:prstGeom prst="wedgeRoundRectCallout">
            <a:avLst>
              <a:gd name="adj1" fmla="val 35813"/>
              <a:gd name="adj2" fmla="val 68626"/>
              <a:gd name="adj3" fmla="val 16667"/>
            </a:avLst>
          </a:prstGeom>
          <a:solidFill>
            <a:schemeClr val="bg2"/>
          </a:solidFill>
          <a:ln>
            <a:solidFill>
              <a:srgbClr val="1E43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hu-HU" dirty="0">
                <a:solidFill>
                  <a:schemeClr val="tx1"/>
                </a:solidFill>
              </a:rPr>
              <a:t>Hadd nézzem meg. Igen… ennek már lejárt a </a:t>
            </a:r>
            <a:r>
              <a:rPr lang="hu-HU" dirty="0" err="1">
                <a:solidFill>
                  <a:schemeClr val="tx1"/>
                </a:solidFill>
              </a:rPr>
              <a:t>minőségmegőrzési</a:t>
            </a:r>
            <a:r>
              <a:rPr lang="hu-HU" dirty="0">
                <a:solidFill>
                  <a:schemeClr val="tx1"/>
                </a:solidFill>
              </a:rPr>
              <a:t> ideje. </a:t>
            </a:r>
          </a:p>
        </p:txBody>
      </p:sp>
      <p:sp>
        <p:nvSpPr>
          <p:cNvPr id="54" name="Lekerekített téglalap feliratnak 53"/>
          <p:cNvSpPr/>
          <p:nvPr/>
        </p:nvSpPr>
        <p:spPr>
          <a:xfrm>
            <a:off x="3790890" y="1986454"/>
            <a:ext cx="1931993" cy="656897"/>
          </a:xfrm>
          <a:prstGeom prst="wedgeRoundRectCallout">
            <a:avLst>
              <a:gd name="adj1" fmla="val 5522"/>
              <a:gd name="adj2" fmla="val 72573"/>
              <a:gd name="adj3" fmla="val 16667"/>
            </a:avLst>
          </a:prstGeom>
          <a:solidFill>
            <a:schemeClr val="bg2"/>
          </a:solidFill>
          <a:ln>
            <a:solidFill>
              <a:srgbClr val="1E43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hu-HU" dirty="0">
                <a:solidFill>
                  <a:schemeClr val="tx1"/>
                </a:solidFill>
              </a:rPr>
              <a:t>Én megmondtam!</a:t>
            </a:r>
          </a:p>
        </p:txBody>
      </p:sp>
      <p:sp>
        <p:nvSpPr>
          <p:cNvPr id="55" name="Lekerekített téglalap feliratnak 54"/>
          <p:cNvSpPr/>
          <p:nvPr/>
        </p:nvSpPr>
        <p:spPr>
          <a:xfrm>
            <a:off x="7001801" y="4745421"/>
            <a:ext cx="1369689" cy="541282"/>
          </a:xfrm>
          <a:prstGeom prst="wedgeRoundRectCallout">
            <a:avLst>
              <a:gd name="adj1" fmla="val -31199"/>
              <a:gd name="adj2" fmla="val -105027"/>
              <a:gd name="adj3" fmla="val 16667"/>
            </a:avLst>
          </a:prstGeom>
          <a:solidFill>
            <a:schemeClr val="bg2"/>
          </a:solidFill>
          <a:ln>
            <a:solidFill>
              <a:srgbClr val="1E43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hu-HU" dirty="0">
                <a:solidFill>
                  <a:schemeClr val="tx1"/>
                </a:solidFill>
              </a:rPr>
              <a:t>Viszont…</a:t>
            </a:r>
          </a:p>
        </p:txBody>
      </p:sp>
      <p:sp>
        <p:nvSpPr>
          <p:cNvPr id="56" name="Lekerekített téglalap feliratnak 55"/>
          <p:cNvSpPr/>
          <p:nvPr/>
        </p:nvSpPr>
        <p:spPr>
          <a:xfrm>
            <a:off x="3664765" y="1860331"/>
            <a:ext cx="3145937" cy="1476703"/>
          </a:xfrm>
          <a:prstGeom prst="wedgeRoundRectCallout">
            <a:avLst>
              <a:gd name="adj1" fmla="val 37341"/>
              <a:gd name="adj2" fmla="val 72851"/>
              <a:gd name="adj3" fmla="val 16667"/>
            </a:avLst>
          </a:prstGeom>
          <a:solidFill>
            <a:schemeClr val="bg2"/>
          </a:solidFill>
          <a:ln>
            <a:solidFill>
              <a:srgbClr val="1E43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hu-HU" dirty="0">
                <a:solidFill>
                  <a:schemeClr val="tx1"/>
                </a:solidFill>
              </a:rPr>
              <a:t>Viszont a </a:t>
            </a:r>
            <a:r>
              <a:rPr lang="hu-HU" dirty="0" err="1">
                <a:solidFill>
                  <a:schemeClr val="tx1"/>
                </a:solidFill>
              </a:rPr>
              <a:t>minőségmegőrzési</a:t>
            </a:r>
            <a:r>
              <a:rPr lang="hu-HU" dirty="0">
                <a:solidFill>
                  <a:schemeClr val="tx1"/>
                </a:solidFill>
              </a:rPr>
              <a:t> idő még megengedi, hogy elfogyasszuk az adott ételt, amennyiben az még biztonságosnak tekinthető.</a:t>
            </a:r>
          </a:p>
        </p:txBody>
      </p:sp>
      <p:sp>
        <p:nvSpPr>
          <p:cNvPr id="57" name="Lekerekített téglalap feliratnak 56"/>
          <p:cNvSpPr/>
          <p:nvPr/>
        </p:nvSpPr>
        <p:spPr>
          <a:xfrm>
            <a:off x="4311152" y="1665889"/>
            <a:ext cx="3093386" cy="1119352"/>
          </a:xfrm>
          <a:prstGeom prst="wedgeRoundRectCallout">
            <a:avLst>
              <a:gd name="adj1" fmla="val 36322"/>
              <a:gd name="adj2" fmla="val 77077"/>
              <a:gd name="adj3" fmla="val 16667"/>
            </a:avLst>
          </a:prstGeom>
          <a:solidFill>
            <a:schemeClr val="bg2"/>
          </a:solidFill>
          <a:ln>
            <a:solidFill>
              <a:srgbClr val="1E43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hu-HU" dirty="0">
                <a:solidFill>
                  <a:schemeClr val="tx1"/>
                </a:solidFill>
              </a:rPr>
              <a:t>Nézzük meg jó alaposan! Láttok rajta változásokat? Jó még az illata?</a:t>
            </a:r>
          </a:p>
        </p:txBody>
      </p:sp>
      <p:sp>
        <p:nvSpPr>
          <p:cNvPr id="58" name="Lekerekített téglalap feliratnak 57"/>
          <p:cNvSpPr/>
          <p:nvPr/>
        </p:nvSpPr>
        <p:spPr>
          <a:xfrm>
            <a:off x="7551683" y="1923392"/>
            <a:ext cx="1923393" cy="647753"/>
          </a:xfrm>
          <a:prstGeom prst="wedgeRoundRectCallout">
            <a:avLst>
              <a:gd name="adj1" fmla="val 12283"/>
              <a:gd name="adj2" fmla="val 68626"/>
              <a:gd name="adj3" fmla="val 16667"/>
            </a:avLst>
          </a:prstGeom>
          <a:solidFill>
            <a:schemeClr val="bg2"/>
          </a:solidFill>
          <a:ln>
            <a:solidFill>
              <a:srgbClr val="1E43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hu-HU" dirty="0">
                <a:solidFill>
                  <a:schemeClr val="tx1"/>
                </a:solidFill>
              </a:rPr>
              <a:t>Az illata nagyon finom!</a:t>
            </a:r>
          </a:p>
        </p:txBody>
      </p:sp>
      <p:sp>
        <p:nvSpPr>
          <p:cNvPr id="60" name="Lekerekített téglalap feliratnak 59"/>
          <p:cNvSpPr/>
          <p:nvPr/>
        </p:nvSpPr>
        <p:spPr>
          <a:xfrm>
            <a:off x="4472152" y="1445171"/>
            <a:ext cx="2459421" cy="647753"/>
          </a:xfrm>
          <a:prstGeom prst="wedgeRoundRectCallout">
            <a:avLst>
              <a:gd name="adj1" fmla="val 16129"/>
              <a:gd name="adj2" fmla="val 105134"/>
              <a:gd name="adj3" fmla="val 16667"/>
            </a:avLst>
          </a:prstGeom>
          <a:solidFill>
            <a:schemeClr val="bg2"/>
          </a:solidFill>
          <a:ln>
            <a:solidFill>
              <a:srgbClr val="1E43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hu-HU" dirty="0">
                <a:solidFill>
                  <a:schemeClr val="tx1"/>
                </a:solidFill>
              </a:rPr>
              <a:t>De a felszíne egy kicsit mintha fehéres lenne.</a:t>
            </a:r>
          </a:p>
        </p:txBody>
      </p:sp>
      <p:sp>
        <p:nvSpPr>
          <p:cNvPr id="61" name="Lekerekített téglalap feliratnak 60"/>
          <p:cNvSpPr/>
          <p:nvPr/>
        </p:nvSpPr>
        <p:spPr>
          <a:xfrm>
            <a:off x="3862551" y="1351194"/>
            <a:ext cx="3310759" cy="1880737"/>
          </a:xfrm>
          <a:prstGeom prst="wedgeRoundRectCallout">
            <a:avLst>
              <a:gd name="adj1" fmla="val 44454"/>
              <a:gd name="adj2" fmla="val 63671"/>
              <a:gd name="adj3" fmla="val 16667"/>
            </a:avLst>
          </a:prstGeom>
          <a:solidFill>
            <a:schemeClr val="bg2"/>
          </a:solidFill>
          <a:ln>
            <a:solidFill>
              <a:srgbClr val="1E43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hu-HU" dirty="0">
                <a:solidFill>
                  <a:schemeClr val="tx1"/>
                </a:solidFill>
              </a:rPr>
              <a:t>Ezek szerint kicsit már veszített a minőségéből, de nem kell megijedni. Varázserőmmel átvizsgáltam, és még mindig biztonságos ez a csoki! Egyétek meg nyugodtan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236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1" grpId="0" animBg="1"/>
      <p:bldP spid="51" grpId="1" animBg="1"/>
      <p:bldP spid="52" grpId="0" animBg="1"/>
      <p:bldP spid="52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60" grpId="0" animBg="1"/>
      <p:bldP spid="60" grpId="1" animBg="1"/>
      <p:bldP spid="61" grpId="0" animBg="1"/>
      <p:bldP spid="6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zemank\Creative Cloud Files\SZK\écsó_ovis program\ppt\ppt 1-6\képek\fiel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331" y="4197261"/>
            <a:ext cx="5208588" cy="1473200"/>
          </a:xfrm>
          <a:prstGeom prst="rect">
            <a:avLst/>
          </a:prstGeom>
          <a:noFill/>
        </p:spPr>
      </p:pic>
      <p:pic>
        <p:nvPicPr>
          <p:cNvPr id="32" name="Picture 2" descr="https://cdn.pixabay.com/photo/2016/12/25/10/59/fruit-1929879_960_720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3" r="25356"/>
          <a:stretch/>
        </p:blipFill>
        <p:spPr bwMode="auto">
          <a:xfrm>
            <a:off x="9296960" y="2646773"/>
            <a:ext cx="1688650" cy="214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szemank\Creative Cloud Files\SZK\écsó_ovis program\ppt\ppt 1-6\képek\AdobeStock_314926700 [Converted]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963917" y="4256690"/>
            <a:ext cx="2129949" cy="1699546"/>
          </a:xfrm>
          <a:prstGeom prst="rect">
            <a:avLst/>
          </a:prstGeom>
          <a:noFill/>
        </p:spPr>
      </p:pic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D253C5A-6CDD-42BA-84F6-914DBA653B58}" type="slidenum">
              <a:rPr lang="hu-HU" sz="2400" b="1" smtClean="0">
                <a:solidFill>
                  <a:schemeClr val="bg1"/>
                </a:solidFill>
              </a:rPr>
              <a:pPr algn="r"/>
              <a:t>3</a:t>
            </a:fld>
            <a:endParaRPr lang="hu-HU" sz="2400" b="1" dirty="0">
              <a:solidFill>
                <a:schemeClr val="bg1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>
                <a:solidFill>
                  <a:schemeClr val="bg1"/>
                </a:solidFill>
              </a:rPr>
              <a:t>Élelmiszerbiztonság</a:t>
            </a:r>
            <a:endParaRPr lang="hu-HU" sz="2800" i="1" dirty="0">
              <a:solidFill>
                <a:schemeClr val="bg1"/>
              </a:solidFill>
            </a:endParaRPr>
          </a:p>
        </p:txBody>
      </p:sp>
      <p:pic>
        <p:nvPicPr>
          <p:cNvPr id="14" name="Picture 18" descr="https://cdn.pixabay.com/photo/2012/04/13/12/46/button-32259__340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64"/>
          <a:stretch/>
        </p:blipFill>
        <p:spPr bwMode="auto">
          <a:xfrm>
            <a:off x="4988189" y="2565709"/>
            <a:ext cx="1691212" cy="1707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https://cdn.pixabay.com/photo/2012/04/13/12/46/button-32259__340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1"/>
          <a:stretch/>
        </p:blipFill>
        <p:spPr bwMode="auto">
          <a:xfrm>
            <a:off x="6958222" y="2566021"/>
            <a:ext cx="1722112" cy="167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zövegdoboz 19"/>
          <p:cNvSpPr txBox="1"/>
          <p:nvPr/>
        </p:nvSpPr>
        <p:spPr>
          <a:xfrm>
            <a:off x="2212623" y="281822"/>
            <a:ext cx="9979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i="1" baseline="30000" dirty="0"/>
              <a:t>Élelmiszer:</a:t>
            </a:r>
            <a:endParaRPr lang="hu-HU" sz="2400" dirty="0"/>
          </a:p>
        </p:txBody>
      </p:sp>
      <p:sp>
        <p:nvSpPr>
          <p:cNvPr id="21" name="Szövegdoboz 20"/>
          <p:cNvSpPr txBox="1"/>
          <p:nvPr/>
        </p:nvSpPr>
        <p:spPr>
          <a:xfrm>
            <a:off x="2220687" y="1052689"/>
            <a:ext cx="9971314" cy="685799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r>
              <a:rPr lang="hu-HU" sz="2800" i="1" dirty="0"/>
              <a:t>Olyan </a:t>
            </a:r>
            <a:r>
              <a:rPr lang="hu-HU" sz="2800" i="1" dirty="0">
                <a:solidFill>
                  <a:srgbClr val="BED630"/>
                </a:solidFill>
              </a:rPr>
              <a:t>anyag</a:t>
            </a:r>
            <a:r>
              <a:rPr lang="hu-HU" sz="2800" i="1" dirty="0"/>
              <a:t> vagy </a:t>
            </a:r>
            <a:r>
              <a:rPr lang="hu-HU" sz="2800" i="1" dirty="0">
                <a:solidFill>
                  <a:srgbClr val="BED630"/>
                </a:solidFill>
              </a:rPr>
              <a:t>termék</a:t>
            </a:r>
            <a:r>
              <a:rPr lang="hu-HU" sz="2800" i="1" dirty="0"/>
              <a:t>, amely alkalmas arra, hogy mi, </a:t>
            </a:r>
            <a:r>
              <a:rPr lang="hu-HU" sz="2800" i="1" dirty="0">
                <a:solidFill>
                  <a:srgbClr val="BED630"/>
                </a:solidFill>
              </a:rPr>
              <a:t>emberek megegyük</a:t>
            </a:r>
            <a:r>
              <a:rPr lang="hu-HU" sz="2800" i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hu-HU" sz="2800" i="1" dirty="0">
                <a:solidFill>
                  <a:srgbClr val="BED630"/>
                </a:solidFill>
              </a:rPr>
              <a:t>megigyuk</a:t>
            </a:r>
            <a:r>
              <a:rPr lang="hu-HU" sz="2800" i="1" dirty="0"/>
              <a:t>.</a:t>
            </a:r>
          </a:p>
        </p:txBody>
      </p:sp>
      <p:sp>
        <p:nvSpPr>
          <p:cNvPr id="22" name="Szövegdoboz 21"/>
          <p:cNvSpPr txBox="1"/>
          <p:nvPr/>
        </p:nvSpPr>
        <p:spPr>
          <a:xfrm>
            <a:off x="239488" y="2716212"/>
            <a:ext cx="1817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/>
              <a:t>Alapok</a:t>
            </a:r>
          </a:p>
        </p:txBody>
      </p:sp>
      <p:pic>
        <p:nvPicPr>
          <p:cNvPr id="2053" name="Picture 5" descr="C:\Users\szemank\Creative Cloud Files\SZK\écsó_ovis program\ppt\ppt 1-6\képek\Asset 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16375" y="2403913"/>
            <a:ext cx="444500" cy="1447800"/>
          </a:xfrm>
          <a:prstGeom prst="rect">
            <a:avLst/>
          </a:prstGeom>
          <a:noFill/>
        </p:spPr>
      </p:pic>
      <p:pic>
        <p:nvPicPr>
          <p:cNvPr id="23" name="Picture 6" descr="C:\Users\szemank\Desktop\Asset 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06775" y="2356288"/>
            <a:ext cx="444500" cy="1447800"/>
          </a:xfrm>
          <a:prstGeom prst="rect">
            <a:avLst/>
          </a:prstGeom>
          <a:noFill/>
        </p:spPr>
      </p:pic>
      <p:pic>
        <p:nvPicPr>
          <p:cNvPr id="2054" name="Picture 6" descr="C:\Users\szemank\Desktop\Asset 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98766" y="2489967"/>
            <a:ext cx="444500" cy="1447800"/>
          </a:xfrm>
          <a:prstGeom prst="rect">
            <a:avLst/>
          </a:prstGeom>
          <a:noFill/>
        </p:spPr>
      </p:pic>
      <p:pic>
        <p:nvPicPr>
          <p:cNvPr id="2057" name="Picture 9" descr="C:\Users\szemank\Creative Cloud Files\SZK\écsó_ovis program\ppt\ppt 1-6\képek\cow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9756774" y="4486276"/>
            <a:ext cx="2130922" cy="1520824"/>
          </a:xfrm>
          <a:prstGeom prst="rect">
            <a:avLst/>
          </a:prstGeom>
          <a:noFill/>
        </p:spPr>
      </p:pic>
      <p:pic>
        <p:nvPicPr>
          <p:cNvPr id="2059" name="Picture 11" descr="C:\Users\szemank\Creative Cloud Files\SZK\écsó_ovis program\ppt\ppt 1-6\képek\pig1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44929" y="4617190"/>
            <a:ext cx="1171575" cy="678769"/>
          </a:xfrm>
          <a:prstGeom prst="rect">
            <a:avLst/>
          </a:prstGeom>
          <a:noFill/>
        </p:spPr>
      </p:pic>
      <p:pic>
        <p:nvPicPr>
          <p:cNvPr id="2061" name="Picture 13" descr="C:\Users\szemank\Creative Cloud Files\SZK\écsó_ovis program\ppt\ppt 1-6\képek\kakas1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631567" y="5275884"/>
            <a:ext cx="758825" cy="765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36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2749" cy="6857003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2241466" y="4072212"/>
            <a:ext cx="6831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i="1" dirty="0">
                <a:solidFill>
                  <a:schemeClr val="bg1"/>
                </a:solidFill>
                <a:latin typeface="Cronos Pro" panose="020C0702030403020304" pitchFamily="34" charset="0"/>
              </a:rPr>
              <a:t>KÖSZÖNÖM A FIGYELMET!</a:t>
            </a:r>
            <a:endParaRPr lang="hu-HU" altLang="hu-HU" sz="2400" i="1" dirty="0">
              <a:solidFill>
                <a:schemeClr val="bg1"/>
              </a:solidFill>
              <a:latin typeface="Helvetica" charset="0"/>
              <a:sym typeface="Helvetica" charset="0"/>
            </a:endParaRPr>
          </a:p>
        </p:txBody>
      </p:sp>
      <p:pic>
        <p:nvPicPr>
          <p:cNvPr id="6" name="Picture 3" descr="C:\Users\szemank\Creative Cloud Files\logo tatto\matrica\ecsogyerek.png">
            <a:extLst>
              <a:ext uri="{FF2B5EF4-FFF2-40B4-BE49-F238E27FC236}">
                <a16:creationId xmlns:a16="http://schemas.microsoft.com/office/drawing/2014/main" id="{248C1A6C-68C2-4FE0-9F41-1620D7426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53182" y="3543299"/>
            <a:ext cx="2938818" cy="2938818"/>
          </a:xfrm>
          <a:prstGeom prst="rect">
            <a:avLst/>
          </a:prstGeom>
          <a:noFill/>
        </p:spPr>
      </p:pic>
      <p:sp>
        <p:nvSpPr>
          <p:cNvPr id="7" name="Lekerekített téglalap 8">
            <a:extLst>
              <a:ext uri="{FF2B5EF4-FFF2-40B4-BE49-F238E27FC236}">
                <a16:creationId xmlns:a16="http://schemas.microsoft.com/office/drawing/2014/main" id="{DFACB8B7-D2B9-47BD-AA3C-44E82A0E4A61}"/>
              </a:ext>
            </a:extLst>
          </p:cNvPr>
          <p:cNvSpPr/>
          <p:nvPr/>
        </p:nvSpPr>
        <p:spPr>
          <a:xfrm>
            <a:off x="8781393" y="331076"/>
            <a:ext cx="3410607" cy="1718441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FD8F40FA-19E9-4D1C-B8F2-F251C1819F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484" y="576573"/>
            <a:ext cx="3000424" cy="1227446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8B5DD30A-95A0-41FB-B9F0-A3AFAF6E9FAE}"/>
              </a:ext>
            </a:extLst>
          </p:cNvPr>
          <p:cNvSpPr txBox="1"/>
          <p:nvPr/>
        </p:nvSpPr>
        <p:spPr>
          <a:xfrm>
            <a:off x="4595789" y="6251284"/>
            <a:ext cx="3000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>
                <a:solidFill>
                  <a:schemeClr val="bg1"/>
                </a:solidFill>
              </a:rPr>
              <a:t>nebihoktatas.hu</a:t>
            </a:r>
          </a:p>
        </p:txBody>
      </p:sp>
    </p:spTree>
    <p:extLst>
      <p:ext uri="{BB962C8B-B14F-4D97-AF65-F5344CB8AC3E}">
        <p14:creationId xmlns:p14="http://schemas.microsoft.com/office/powerpoint/2010/main" val="6117763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D253C5A-6CDD-42BA-84F6-914DBA653B58}" type="slidenum">
              <a:rPr lang="hu-HU" sz="2400" b="1" smtClean="0">
                <a:solidFill>
                  <a:schemeClr val="bg1"/>
                </a:solidFill>
              </a:rPr>
              <a:pPr algn="r"/>
              <a:t>4</a:t>
            </a:fld>
            <a:endParaRPr lang="hu-HU" sz="2400" b="1" dirty="0">
              <a:solidFill>
                <a:schemeClr val="bg1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>
                <a:solidFill>
                  <a:schemeClr val="bg1"/>
                </a:solidFill>
              </a:rPr>
              <a:t>Élelmiszerbiztonság</a:t>
            </a:r>
            <a:endParaRPr lang="hu-HU" sz="2800" i="1" dirty="0">
              <a:solidFill>
                <a:schemeClr val="bg1"/>
              </a:solidFill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2212623" y="281822"/>
            <a:ext cx="9979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i="1" baseline="30000" dirty="0"/>
              <a:t>Tudtad?</a:t>
            </a:r>
            <a:endParaRPr lang="hu-HU" sz="2400" dirty="0"/>
          </a:p>
        </p:txBody>
      </p:sp>
      <p:sp>
        <p:nvSpPr>
          <p:cNvPr id="22" name="Szövegdoboz 21"/>
          <p:cNvSpPr txBox="1"/>
          <p:nvPr/>
        </p:nvSpPr>
        <p:spPr>
          <a:xfrm>
            <a:off x="239488" y="2716212"/>
            <a:ext cx="1817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/>
              <a:t>Alapok</a:t>
            </a:r>
          </a:p>
        </p:txBody>
      </p:sp>
      <p:sp>
        <p:nvSpPr>
          <p:cNvPr id="33" name="Lekerekített téglalap 32"/>
          <p:cNvSpPr/>
          <p:nvPr/>
        </p:nvSpPr>
        <p:spPr>
          <a:xfrm>
            <a:off x="2606565" y="1433015"/>
            <a:ext cx="3543300" cy="4079257"/>
          </a:xfrm>
          <a:prstGeom prst="roundRect">
            <a:avLst/>
          </a:prstGeom>
          <a:gradFill flip="none" rotWithShape="1">
            <a:gsLst>
              <a:gs pos="0">
                <a:srgbClr val="BED630">
                  <a:tint val="66000"/>
                  <a:satMod val="160000"/>
                </a:srgbClr>
              </a:gs>
              <a:gs pos="50000">
                <a:srgbClr val="BED630">
                  <a:tint val="44500"/>
                  <a:satMod val="160000"/>
                </a:srgbClr>
              </a:gs>
              <a:gs pos="100000">
                <a:srgbClr val="BED63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    </a:t>
            </a:r>
          </a:p>
        </p:txBody>
      </p:sp>
      <p:grpSp>
        <p:nvGrpSpPr>
          <p:cNvPr id="18" name="Csoportba foglalás 17"/>
          <p:cNvGrpSpPr/>
          <p:nvPr/>
        </p:nvGrpSpPr>
        <p:grpSpPr>
          <a:xfrm>
            <a:off x="2142798" y="3148649"/>
            <a:ext cx="4470834" cy="2569395"/>
            <a:chOff x="3572544" y="-1"/>
            <a:chExt cx="6477000" cy="3722342"/>
          </a:xfrm>
        </p:grpSpPr>
        <p:pic>
          <p:nvPicPr>
            <p:cNvPr id="19" name="Picture 6" descr="https://cdn.pixabay.com/photo/2013/07/13/12/15/plate-159469__340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544" y="415360"/>
              <a:ext cx="6267450" cy="2809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 descr="https://cdn.pixabay.com/photo/2014/12/21/23/40/steak-575806__340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544" y="-1"/>
              <a:ext cx="6477000" cy="37223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Szövegdoboz 24"/>
          <p:cNvSpPr txBox="1"/>
          <p:nvPr/>
        </p:nvSpPr>
        <p:spPr>
          <a:xfrm>
            <a:off x="2685356" y="1753715"/>
            <a:ext cx="33962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000" dirty="0"/>
              <a:t>Élelmiszer</a:t>
            </a:r>
          </a:p>
        </p:txBody>
      </p:sp>
      <p:sp>
        <p:nvSpPr>
          <p:cNvPr id="34" name="Lekerekített téglalap 33"/>
          <p:cNvSpPr/>
          <p:nvPr/>
        </p:nvSpPr>
        <p:spPr>
          <a:xfrm>
            <a:off x="8102576" y="1433015"/>
            <a:ext cx="3543300" cy="4079257"/>
          </a:xfrm>
          <a:prstGeom prst="roundRect">
            <a:avLst/>
          </a:prstGeom>
          <a:gradFill flip="none" rotWithShape="1">
            <a:gsLst>
              <a:gs pos="0">
                <a:srgbClr val="BED630">
                  <a:tint val="66000"/>
                  <a:satMod val="160000"/>
                </a:srgbClr>
              </a:gs>
              <a:gs pos="50000">
                <a:srgbClr val="BED630">
                  <a:tint val="44500"/>
                  <a:satMod val="160000"/>
                </a:srgbClr>
              </a:gs>
              <a:gs pos="100000">
                <a:srgbClr val="BED63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    </a:t>
            </a:r>
          </a:p>
        </p:txBody>
      </p:sp>
      <p:pic>
        <p:nvPicPr>
          <p:cNvPr id="24" name="Picture 8" descr="https://cdn.pixabay.com/photo/2014/12/22/00/01/food-576600_960_72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782" y="3277171"/>
            <a:ext cx="3953695" cy="197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Szövegdoboz 25"/>
          <p:cNvSpPr txBox="1"/>
          <p:nvPr/>
        </p:nvSpPr>
        <p:spPr>
          <a:xfrm>
            <a:off x="8250378" y="1753715"/>
            <a:ext cx="32476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000" dirty="0"/>
              <a:t>Étel</a:t>
            </a:r>
          </a:p>
        </p:txBody>
      </p:sp>
      <p:sp>
        <p:nvSpPr>
          <p:cNvPr id="27" name="Szövegdoboz 26"/>
          <p:cNvSpPr txBox="1"/>
          <p:nvPr/>
        </p:nvSpPr>
        <p:spPr>
          <a:xfrm>
            <a:off x="5487565" y="2301834"/>
            <a:ext cx="324769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3800" dirty="0"/>
              <a:t>=</a:t>
            </a:r>
          </a:p>
        </p:txBody>
      </p:sp>
      <p:sp>
        <p:nvSpPr>
          <p:cNvPr id="30" name="Tilos tábla 29"/>
          <p:cNvSpPr/>
          <p:nvPr/>
        </p:nvSpPr>
        <p:spPr>
          <a:xfrm>
            <a:off x="6400800" y="2742488"/>
            <a:ext cx="1460310" cy="1460310"/>
          </a:xfrm>
          <a:prstGeom prst="noSmoking">
            <a:avLst>
              <a:gd name="adj" fmla="val 673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61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D253C5A-6CDD-42BA-84F6-914DBA653B58}" type="slidenum">
              <a:rPr lang="hu-HU" sz="2400" b="1" smtClean="0">
                <a:solidFill>
                  <a:schemeClr val="bg1"/>
                </a:solidFill>
              </a:rPr>
              <a:pPr algn="r"/>
              <a:t>5</a:t>
            </a:fld>
            <a:endParaRPr lang="hu-HU" sz="2400" b="1" dirty="0">
              <a:solidFill>
                <a:schemeClr val="bg1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>
                <a:solidFill>
                  <a:schemeClr val="bg1"/>
                </a:solidFill>
              </a:rPr>
              <a:t>Élelmiszerbiztonság</a:t>
            </a:r>
            <a:endParaRPr lang="hu-HU" sz="2800" i="1" dirty="0">
              <a:solidFill>
                <a:schemeClr val="bg1"/>
              </a:solidFill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2212623" y="281822"/>
            <a:ext cx="9979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i="1" baseline="30000" dirty="0"/>
              <a:t>Csoportosítás: - eredetük szerint</a:t>
            </a:r>
            <a:endParaRPr lang="hu-HU" sz="2400" dirty="0"/>
          </a:p>
        </p:txBody>
      </p:sp>
      <p:sp>
        <p:nvSpPr>
          <p:cNvPr id="22" name="Szövegdoboz 21"/>
          <p:cNvSpPr txBox="1"/>
          <p:nvPr/>
        </p:nvSpPr>
        <p:spPr>
          <a:xfrm>
            <a:off x="239488" y="2716212"/>
            <a:ext cx="1817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/>
              <a:t>Alapok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2286000" y="933145"/>
            <a:ext cx="9905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i="1" dirty="0"/>
              <a:t>Állati eredetű</a:t>
            </a:r>
          </a:p>
        </p:txBody>
      </p:sp>
      <p:grpSp>
        <p:nvGrpSpPr>
          <p:cNvPr id="23" name="Csoportba foglalás 22"/>
          <p:cNvGrpSpPr/>
          <p:nvPr/>
        </p:nvGrpSpPr>
        <p:grpSpPr>
          <a:xfrm>
            <a:off x="6492051" y="4287393"/>
            <a:ext cx="1557465" cy="967653"/>
            <a:chOff x="5930282" y="4853993"/>
            <a:chExt cx="1753704" cy="1089576"/>
          </a:xfrm>
        </p:grpSpPr>
        <p:pic>
          <p:nvPicPr>
            <p:cNvPr id="28" name="Picture 20" descr="https://cdn.pixabay.com/photo/2013/07/13/10/26/egg-157224__340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57914">
              <a:off x="6221145" y="4853993"/>
              <a:ext cx="581997" cy="831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8" name="Csoportba foglalás 87"/>
            <p:cNvGrpSpPr/>
            <p:nvPr/>
          </p:nvGrpSpPr>
          <p:grpSpPr>
            <a:xfrm>
              <a:off x="5930282" y="4914901"/>
              <a:ext cx="1753704" cy="1028668"/>
              <a:chOff x="5512830" y="4481352"/>
              <a:chExt cx="1320438" cy="774527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grpSp>
            <p:nvGrpSpPr>
              <p:cNvPr id="81" name="Csoportba foglalás 80"/>
              <p:cNvGrpSpPr/>
              <p:nvPr/>
            </p:nvGrpSpPr>
            <p:grpSpPr>
              <a:xfrm>
                <a:off x="5512830" y="4764647"/>
                <a:ext cx="1320438" cy="491232"/>
                <a:chOff x="-3743823" y="475712"/>
                <a:chExt cx="2100723" cy="781514"/>
              </a:xfrm>
            </p:grpSpPr>
            <p:sp>
              <p:nvSpPr>
                <p:cNvPr id="82" name="Szabadkézi sokszög 81"/>
                <p:cNvSpPr/>
                <p:nvPr/>
              </p:nvSpPr>
              <p:spPr>
                <a:xfrm>
                  <a:off x="-3739213" y="566202"/>
                  <a:ext cx="2096113" cy="629722"/>
                </a:xfrm>
                <a:custGeom>
                  <a:avLst/>
                  <a:gdLst>
                    <a:gd name="connsiteX0" fmla="*/ 1600200 w 2096115"/>
                    <a:gd name="connsiteY0" fmla="*/ 458272 h 629722"/>
                    <a:gd name="connsiteX1" fmla="*/ 1447800 w 2096115"/>
                    <a:gd name="connsiteY1" fmla="*/ 439222 h 629722"/>
                    <a:gd name="connsiteX2" fmla="*/ 1352550 w 2096115"/>
                    <a:gd name="connsiteY2" fmla="*/ 401122 h 629722"/>
                    <a:gd name="connsiteX3" fmla="*/ 1276350 w 2096115"/>
                    <a:gd name="connsiteY3" fmla="*/ 382072 h 629722"/>
                    <a:gd name="connsiteX4" fmla="*/ 1219200 w 2096115"/>
                    <a:gd name="connsiteY4" fmla="*/ 363022 h 629722"/>
                    <a:gd name="connsiteX5" fmla="*/ 1143000 w 2096115"/>
                    <a:gd name="connsiteY5" fmla="*/ 324922 h 629722"/>
                    <a:gd name="connsiteX6" fmla="*/ 857250 w 2096115"/>
                    <a:gd name="connsiteY6" fmla="*/ 305872 h 629722"/>
                    <a:gd name="connsiteX7" fmla="*/ 742950 w 2096115"/>
                    <a:gd name="connsiteY7" fmla="*/ 286822 h 629722"/>
                    <a:gd name="connsiteX8" fmla="*/ 628650 w 2096115"/>
                    <a:gd name="connsiteY8" fmla="*/ 248722 h 629722"/>
                    <a:gd name="connsiteX9" fmla="*/ 133350 w 2096115"/>
                    <a:gd name="connsiteY9" fmla="*/ 229672 h 629722"/>
                    <a:gd name="connsiteX10" fmla="*/ 57150 w 2096115"/>
                    <a:gd name="connsiteY10" fmla="*/ 210622 h 629722"/>
                    <a:gd name="connsiteX11" fmla="*/ 1733550 w 2096115"/>
                    <a:gd name="connsiteY11" fmla="*/ 191572 h 629722"/>
                    <a:gd name="connsiteX12" fmla="*/ 1847850 w 2096115"/>
                    <a:gd name="connsiteY12" fmla="*/ 153472 h 629722"/>
                    <a:gd name="connsiteX13" fmla="*/ 1733550 w 2096115"/>
                    <a:gd name="connsiteY13" fmla="*/ 172522 h 629722"/>
                    <a:gd name="connsiteX14" fmla="*/ 1600200 w 2096115"/>
                    <a:gd name="connsiteY14" fmla="*/ 210622 h 629722"/>
                    <a:gd name="connsiteX15" fmla="*/ 1466850 w 2096115"/>
                    <a:gd name="connsiteY15" fmla="*/ 248722 h 629722"/>
                    <a:gd name="connsiteX16" fmla="*/ 1276350 w 2096115"/>
                    <a:gd name="connsiteY16" fmla="*/ 324922 h 629722"/>
                    <a:gd name="connsiteX17" fmla="*/ 1162050 w 2096115"/>
                    <a:gd name="connsiteY17" fmla="*/ 382072 h 629722"/>
                    <a:gd name="connsiteX18" fmla="*/ 1009650 w 2096115"/>
                    <a:gd name="connsiteY18" fmla="*/ 420172 h 629722"/>
                    <a:gd name="connsiteX19" fmla="*/ 857250 w 2096115"/>
                    <a:gd name="connsiteY19" fmla="*/ 458272 h 629722"/>
                    <a:gd name="connsiteX20" fmla="*/ 533400 w 2096115"/>
                    <a:gd name="connsiteY20" fmla="*/ 477322 h 629722"/>
                    <a:gd name="connsiteX21" fmla="*/ 457200 w 2096115"/>
                    <a:gd name="connsiteY21" fmla="*/ 458272 h 629722"/>
                    <a:gd name="connsiteX22" fmla="*/ 533400 w 2096115"/>
                    <a:gd name="connsiteY22" fmla="*/ 439222 h 629722"/>
                    <a:gd name="connsiteX23" fmla="*/ 628650 w 2096115"/>
                    <a:gd name="connsiteY23" fmla="*/ 363022 h 629722"/>
                    <a:gd name="connsiteX24" fmla="*/ 685800 w 2096115"/>
                    <a:gd name="connsiteY24" fmla="*/ 343972 h 629722"/>
                    <a:gd name="connsiteX25" fmla="*/ 742950 w 2096115"/>
                    <a:gd name="connsiteY25" fmla="*/ 305872 h 629722"/>
                    <a:gd name="connsiteX26" fmla="*/ 800100 w 2096115"/>
                    <a:gd name="connsiteY26" fmla="*/ 286822 h 629722"/>
                    <a:gd name="connsiteX27" fmla="*/ 914400 w 2096115"/>
                    <a:gd name="connsiteY27" fmla="*/ 191572 h 629722"/>
                    <a:gd name="connsiteX28" fmla="*/ 971550 w 2096115"/>
                    <a:gd name="connsiteY28" fmla="*/ 172522 h 629722"/>
                    <a:gd name="connsiteX29" fmla="*/ 1028700 w 2096115"/>
                    <a:gd name="connsiteY29" fmla="*/ 134422 h 629722"/>
                    <a:gd name="connsiteX30" fmla="*/ 1085850 w 2096115"/>
                    <a:gd name="connsiteY30" fmla="*/ 115372 h 629722"/>
                    <a:gd name="connsiteX31" fmla="*/ 1200150 w 2096115"/>
                    <a:gd name="connsiteY31" fmla="*/ 39172 h 629722"/>
                    <a:gd name="connsiteX32" fmla="*/ 1143000 w 2096115"/>
                    <a:gd name="connsiteY32" fmla="*/ 77272 h 629722"/>
                    <a:gd name="connsiteX33" fmla="*/ 971550 w 2096115"/>
                    <a:gd name="connsiteY33" fmla="*/ 210622 h 629722"/>
                    <a:gd name="connsiteX34" fmla="*/ 914400 w 2096115"/>
                    <a:gd name="connsiteY34" fmla="*/ 229672 h 629722"/>
                    <a:gd name="connsiteX35" fmla="*/ 800100 w 2096115"/>
                    <a:gd name="connsiteY35" fmla="*/ 305872 h 629722"/>
                    <a:gd name="connsiteX36" fmla="*/ 685800 w 2096115"/>
                    <a:gd name="connsiteY36" fmla="*/ 343972 h 629722"/>
                    <a:gd name="connsiteX37" fmla="*/ 628650 w 2096115"/>
                    <a:gd name="connsiteY37" fmla="*/ 363022 h 629722"/>
                    <a:gd name="connsiteX38" fmla="*/ 514350 w 2096115"/>
                    <a:gd name="connsiteY38" fmla="*/ 420172 h 629722"/>
                    <a:gd name="connsiteX39" fmla="*/ 419100 w 2096115"/>
                    <a:gd name="connsiteY39" fmla="*/ 382072 h 629722"/>
                    <a:gd name="connsiteX40" fmla="*/ 342900 w 2096115"/>
                    <a:gd name="connsiteY40" fmla="*/ 210622 h 629722"/>
                    <a:gd name="connsiteX41" fmla="*/ 304800 w 2096115"/>
                    <a:gd name="connsiteY41" fmla="*/ 153472 h 629722"/>
                    <a:gd name="connsiteX42" fmla="*/ 590550 w 2096115"/>
                    <a:gd name="connsiteY42" fmla="*/ 286822 h 629722"/>
                    <a:gd name="connsiteX43" fmla="*/ 781050 w 2096115"/>
                    <a:gd name="connsiteY43" fmla="*/ 305872 h 629722"/>
                    <a:gd name="connsiteX44" fmla="*/ 933450 w 2096115"/>
                    <a:gd name="connsiteY44" fmla="*/ 363022 h 629722"/>
                    <a:gd name="connsiteX45" fmla="*/ 1066800 w 2096115"/>
                    <a:gd name="connsiteY45" fmla="*/ 382072 h 629722"/>
                    <a:gd name="connsiteX46" fmla="*/ 1162050 w 2096115"/>
                    <a:gd name="connsiteY46" fmla="*/ 420172 h 629722"/>
                    <a:gd name="connsiteX47" fmla="*/ 1238250 w 2096115"/>
                    <a:gd name="connsiteY47" fmla="*/ 439222 h 629722"/>
                    <a:gd name="connsiteX48" fmla="*/ 1295400 w 2096115"/>
                    <a:gd name="connsiteY48" fmla="*/ 458272 h 629722"/>
                    <a:gd name="connsiteX49" fmla="*/ 1371600 w 2096115"/>
                    <a:gd name="connsiteY49" fmla="*/ 420172 h 629722"/>
                    <a:gd name="connsiteX50" fmla="*/ 1409700 w 2096115"/>
                    <a:gd name="connsiteY50" fmla="*/ 363022 h 629722"/>
                    <a:gd name="connsiteX51" fmla="*/ 1524000 w 2096115"/>
                    <a:gd name="connsiteY51" fmla="*/ 229672 h 629722"/>
                    <a:gd name="connsiteX52" fmla="*/ 1562100 w 2096115"/>
                    <a:gd name="connsiteY52" fmla="*/ 172522 h 629722"/>
                    <a:gd name="connsiteX53" fmla="*/ 1619250 w 2096115"/>
                    <a:gd name="connsiteY53" fmla="*/ 115372 h 629722"/>
                    <a:gd name="connsiteX54" fmla="*/ 1657350 w 2096115"/>
                    <a:gd name="connsiteY54" fmla="*/ 58222 h 629722"/>
                    <a:gd name="connsiteX55" fmla="*/ 1562100 w 2096115"/>
                    <a:gd name="connsiteY55" fmla="*/ 77272 h 629722"/>
                    <a:gd name="connsiteX56" fmla="*/ 1428750 w 2096115"/>
                    <a:gd name="connsiteY56" fmla="*/ 191572 h 629722"/>
                    <a:gd name="connsiteX57" fmla="*/ 1238250 w 2096115"/>
                    <a:gd name="connsiteY57" fmla="*/ 267772 h 629722"/>
                    <a:gd name="connsiteX58" fmla="*/ 1123950 w 2096115"/>
                    <a:gd name="connsiteY58" fmla="*/ 343972 h 629722"/>
                    <a:gd name="connsiteX59" fmla="*/ 990600 w 2096115"/>
                    <a:gd name="connsiteY59" fmla="*/ 382072 h 629722"/>
                    <a:gd name="connsiteX60" fmla="*/ 933450 w 2096115"/>
                    <a:gd name="connsiteY60" fmla="*/ 420172 h 629722"/>
                    <a:gd name="connsiteX61" fmla="*/ 857250 w 2096115"/>
                    <a:gd name="connsiteY61" fmla="*/ 439222 h 629722"/>
                    <a:gd name="connsiteX62" fmla="*/ 800100 w 2096115"/>
                    <a:gd name="connsiteY62" fmla="*/ 458272 h 629722"/>
                    <a:gd name="connsiteX63" fmla="*/ 781050 w 2096115"/>
                    <a:gd name="connsiteY63" fmla="*/ 363022 h 629722"/>
                    <a:gd name="connsiteX64" fmla="*/ 742950 w 2096115"/>
                    <a:gd name="connsiteY64" fmla="*/ 248722 h 629722"/>
                    <a:gd name="connsiteX65" fmla="*/ 723900 w 2096115"/>
                    <a:gd name="connsiteY65" fmla="*/ 153472 h 629722"/>
                    <a:gd name="connsiteX66" fmla="*/ 666750 w 2096115"/>
                    <a:gd name="connsiteY66" fmla="*/ 96322 h 629722"/>
                    <a:gd name="connsiteX67" fmla="*/ 609600 w 2096115"/>
                    <a:gd name="connsiteY67" fmla="*/ 77272 h 629722"/>
                    <a:gd name="connsiteX68" fmla="*/ 762000 w 2096115"/>
                    <a:gd name="connsiteY68" fmla="*/ 153472 h 629722"/>
                    <a:gd name="connsiteX69" fmla="*/ 971550 w 2096115"/>
                    <a:gd name="connsiteY69" fmla="*/ 248722 h 629722"/>
                    <a:gd name="connsiteX70" fmla="*/ 1104900 w 2096115"/>
                    <a:gd name="connsiteY70" fmla="*/ 324922 h 629722"/>
                    <a:gd name="connsiteX71" fmla="*/ 1143000 w 2096115"/>
                    <a:gd name="connsiteY71" fmla="*/ 382072 h 629722"/>
                    <a:gd name="connsiteX72" fmla="*/ 1200150 w 2096115"/>
                    <a:gd name="connsiteY72" fmla="*/ 401122 h 629722"/>
                    <a:gd name="connsiteX73" fmla="*/ 1314450 w 2096115"/>
                    <a:gd name="connsiteY73" fmla="*/ 458272 h 629722"/>
                    <a:gd name="connsiteX74" fmla="*/ 1352550 w 2096115"/>
                    <a:gd name="connsiteY74" fmla="*/ 382072 h 629722"/>
                    <a:gd name="connsiteX75" fmla="*/ 1562100 w 2096115"/>
                    <a:gd name="connsiteY75" fmla="*/ 191572 h 629722"/>
                    <a:gd name="connsiteX76" fmla="*/ 1676400 w 2096115"/>
                    <a:gd name="connsiteY76" fmla="*/ 77272 h 629722"/>
                    <a:gd name="connsiteX77" fmla="*/ 1714500 w 2096115"/>
                    <a:gd name="connsiteY77" fmla="*/ 20122 h 629722"/>
                    <a:gd name="connsiteX78" fmla="*/ 1543050 w 2096115"/>
                    <a:gd name="connsiteY78" fmla="*/ 96322 h 629722"/>
                    <a:gd name="connsiteX79" fmla="*/ 1447800 w 2096115"/>
                    <a:gd name="connsiteY79" fmla="*/ 134422 h 629722"/>
                    <a:gd name="connsiteX80" fmla="*/ 1390650 w 2096115"/>
                    <a:gd name="connsiteY80" fmla="*/ 153472 h 629722"/>
                    <a:gd name="connsiteX81" fmla="*/ 1295400 w 2096115"/>
                    <a:gd name="connsiteY81" fmla="*/ 210622 h 629722"/>
                    <a:gd name="connsiteX82" fmla="*/ 1181100 w 2096115"/>
                    <a:gd name="connsiteY82" fmla="*/ 248722 h 629722"/>
                    <a:gd name="connsiteX83" fmla="*/ 1047750 w 2096115"/>
                    <a:gd name="connsiteY83" fmla="*/ 305872 h 629722"/>
                    <a:gd name="connsiteX84" fmla="*/ 895350 w 2096115"/>
                    <a:gd name="connsiteY84" fmla="*/ 363022 h 629722"/>
                    <a:gd name="connsiteX85" fmla="*/ 857250 w 2096115"/>
                    <a:gd name="connsiteY85" fmla="*/ 286822 h 629722"/>
                    <a:gd name="connsiteX86" fmla="*/ 876300 w 2096115"/>
                    <a:gd name="connsiteY86" fmla="*/ 77272 h 629722"/>
                    <a:gd name="connsiteX87" fmla="*/ 933450 w 2096115"/>
                    <a:gd name="connsiteY87" fmla="*/ 96322 h 629722"/>
                    <a:gd name="connsiteX88" fmla="*/ 1104900 w 2096115"/>
                    <a:gd name="connsiteY88" fmla="*/ 191572 h 629722"/>
                    <a:gd name="connsiteX89" fmla="*/ 1257300 w 2096115"/>
                    <a:gd name="connsiteY89" fmla="*/ 286822 h 629722"/>
                    <a:gd name="connsiteX90" fmla="*/ 1371600 w 2096115"/>
                    <a:gd name="connsiteY90" fmla="*/ 343972 h 629722"/>
                    <a:gd name="connsiteX91" fmla="*/ 1352550 w 2096115"/>
                    <a:gd name="connsiteY91" fmla="*/ 286822 h 629722"/>
                    <a:gd name="connsiteX92" fmla="*/ 1390650 w 2096115"/>
                    <a:gd name="connsiteY92" fmla="*/ 229672 h 629722"/>
                    <a:gd name="connsiteX93" fmla="*/ 1409700 w 2096115"/>
                    <a:gd name="connsiteY93" fmla="*/ 172522 h 629722"/>
                    <a:gd name="connsiteX94" fmla="*/ 1447800 w 2096115"/>
                    <a:gd name="connsiteY94" fmla="*/ 115372 h 629722"/>
                    <a:gd name="connsiteX95" fmla="*/ 1371600 w 2096115"/>
                    <a:gd name="connsiteY95" fmla="*/ 134422 h 629722"/>
                    <a:gd name="connsiteX96" fmla="*/ 1314450 w 2096115"/>
                    <a:gd name="connsiteY96" fmla="*/ 172522 h 629722"/>
                    <a:gd name="connsiteX97" fmla="*/ 1162050 w 2096115"/>
                    <a:gd name="connsiteY97" fmla="*/ 248722 h 629722"/>
                    <a:gd name="connsiteX98" fmla="*/ 1085850 w 2096115"/>
                    <a:gd name="connsiteY98" fmla="*/ 286822 h 629722"/>
                    <a:gd name="connsiteX99" fmla="*/ 1009650 w 2096115"/>
                    <a:gd name="connsiteY99" fmla="*/ 324922 h 629722"/>
                    <a:gd name="connsiteX100" fmla="*/ 952500 w 2096115"/>
                    <a:gd name="connsiteY100" fmla="*/ 363022 h 629722"/>
                    <a:gd name="connsiteX101" fmla="*/ 876300 w 2096115"/>
                    <a:gd name="connsiteY101" fmla="*/ 420172 h 629722"/>
                    <a:gd name="connsiteX102" fmla="*/ 819150 w 2096115"/>
                    <a:gd name="connsiteY102" fmla="*/ 439222 h 629722"/>
                    <a:gd name="connsiteX103" fmla="*/ 647700 w 2096115"/>
                    <a:gd name="connsiteY103" fmla="*/ 401122 h 629722"/>
                    <a:gd name="connsiteX104" fmla="*/ 495300 w 2096115"/>
                    <a:gd name="connsiteY104" fmla="*/ 324922 h 629722"/>
                    <a:gd name="connsiteX105" fmla="*/ 361950 w 2096115"/>
                    <a:gd name="connsiteY105" fmla="*/ 229672 h 629722"/>
                    <a:gd name="connsiteX106" fmla="*/ 304800 w 2096115"/>
                    <a:gd name="connsiteY106" fmla="*/ 172522 h 629722"/>
                    <a:gd name="connsiteX107" fmla="*/ 266700 w 2096115"/>
                    <a:gd name="connsiteY107" fmla="*/ 229672 h 629722"/>
                    <a:gd name="connsiteX108" fmla="*/ 304800 w 2096115"/>
                    <a:gd name="connsiteY108" fmla="*/ 286822 h 629722"/>
                    <a:gd name="connsiteX109" fmla="*/ 381000 w 2096115"/>
                    <a:gd name="connsiteY109" fmla="*/ 343972 h 629722"/>
                    <a:gd name="connsiteX110" fmla="*/ 590550 w 2096115"/>
                    <a:gd name="connsiteY110" fmla="*/ 382072 h 629722"/>
                    <a:gd name="connsiteX111" fmla="*/ 704850 w 2096115"/>
                    <a:gd name="connsiteY111" fmla="*/ 420172 h 629722"/>
                    <a:gd name="connsiteX112" fmla="*/ 304800 w 2096115"/>
                    <a:gd name="connsiteY112" fmla="*/ 420172 h 629722"/>
                    <a:gd name="connsiteX113" fmla="*/ 476250 w 2096115"/>
                    <a:gd name="connsiteY113" fmla="*/ 363022 h 629722"/>
                    <a:gd name="connsiteX114" fmla="*/ 457200 w 2096115"/>
                    <a:gd name="connsiteY114" fmla="*/ 363022 h 629722"/>
                    <a:gd name="connsiteX115" fmla="*/ 57150 w 2096115"/>
                    <a:gd name="connsiteY115" fmla="*/ 343972 h 629722"/>
                    <a:gd name="connsiteX116" fmla="*/ 247650 w 2096115"/>
                    <a:gd name="connsiteY116" fmla="*/ 382072 h 629722"/>
                    <a:gd name="connsiteX117" fmla="*/ 1219200 w 2096115"/>
                    <a:gd name="connsiteY117" fmla="*/ 363022 h 629722"/>
                    <a:gd name="connsiteX118" fmla="*/ 1485900 w 2096115"/>
                    <a:gd name="connsiteY118" fmla="*/ 248722 h 629722"/>
                    <a:gd name="connsiteX119" fmla="*/ 1600200 w 2096115"/>
                    <a:gd name="connsiteY119" fmla="*/ 172522 h 629722"/>
                    <a:gd name="connsiteX120" fmla="*/ 1733550 w 2096115"/>
                    <a:gd name="connsiteY120" fmla="*/ 134422 h 629722"/>
                    <a:gd name="connsiteX121" fmla="*/ 1600200 w 2096115"/>
                    <a:gd name="connsiteY121" fmla="*/ 248722 h 629722"/>
                    <a:gd name="connsiteX122" fmla="*/ 1524000 w 2096115"/>
                    <a:gd name="connsiteY122" fmla="*/ 267772 h 629722"/>
                    <a:gd name="connsiteX123" fmla="*/ 1409700 w 2096115"/>
                    <a:gd name="connsiteY123" fmla="*/ 363022 h 629722"/>
                    <a:gd name="connsiteX124" fmla="*/ 1314450 w 2096115"/>
                    <a:gd name="connsiteY124" fmla="*/ 382072 h 629722"/>
                    <a:gd name="connsiteX125" fmla="*/ 2038350 w 2096115"/>
                    <a:gd name="connsiteY125" fmla="*/ 363022 h 629722"/>
                    <a:gd name="connsiteX126" fmla="*/ 2095500 w 2096115"/>
                    <a:gd name="connsiteY126" fmla="*/ 343972 h 629722"/>
                    <a:gd name="connsiteX127" fmla="*/ 2019300 w 2096115"/>
                    <a:gd name="connsiteY127" fmla="*/ 305872 h 629722"/>
                    <a:gd name="connsiteX128" fmla="*/ 1924050 w 2096115"/>
                    <a:gd name="connsiteY128" fmla="*/ 343972 h 629722"/>
                    <a:gd name="connsiteX129" fmla="*/ 1809750 w 2096115"/>
                    <a:gd name="connsiteY129" fmla="*/ 382072 h 629722"/>
                    <a:gd name="connsiteX130" fmla="*/ 1733550 w 2096115"/>
                    <a:gd name="connsiteY130" fmla="*/ 439222 h 629722"/>
                    <a:gd name="connsiteX131" fmla="*/ 1409700 w 2096115"/>
                    <a:gd name="connsiteY131" fmla="*/ 420172 h 629722"/>
                    <a:gd name="connsiteX132" fmla="*/ 1485900 w 2096115"/>
                    <a:gd name="connsiteY132" fmla="*/ 401122 h 629722"/>
                    <a:gd name="connsiteX133" fmla="*/ 1619250 w 2096115"/>
                    <a:gd name="connsiteY133" fmla="*/ 324922 h 629722"/>
                    <a:gd name="connsiteX134" fmla="*/ 1676400 w 2096115"/>
                    <a:gd name="connsiteY134" fmla="*/ 286822 h 629722"/>
                    <a:gd name="connsiteX135" fmla="*/ 1752600 w 2096115"/>
                    <a:gd name="connsiteY135" fmla="*/ 267772 h 629722"/>
                    <a:gd name="connsiteX136" fmla="*/ 1866900 w 2096115"/>
                    <a:gd name="connsiteY136" fmla="*/ 229672 h 629722"/>
                    <a:gd name="connsiteX137" fmla="*/ 1809750 w 2096115"/>
                    <a:gd name="connsiteY137" fmla="*/ 210622 h 629722"/>
                    <a:gd name="connsiteX138" fmla="*/ 1619250 w 2096115"/>
                    <a:gd name="connsiteY138" fmla="*/ 324922 h 629722"/>
                    <a:gd name="connsiteX139" fmla="*/ 1466850 w 2096115"/>
                    <a:gd name="connsiteY139" fmla="*/ 382072 h 629722"/>
                    <a:gd name="connsiteX140" fmla="*/ 1409700 w 2096115"/>
                    <a:gd name="connsiteY140" fmla="*/ 401122 h 629722"/>
                    <a:gd name="connsiteX141" fmla="*/ 1314450 w 2096115"/>
                    <a:gd name="connsiteY141" fmla="*/ 439222 h 629722"/>
                    <a:gd name="connsiteX142" fmla="*/ 1200150 w 2096115"/>
                    <a:gd name="connsiteY142" fmla="*/ 458272 h 629722"/>
                    <a:gd name="connsiteX143" fmla="*/ 647700 w 2096115"/>
                    <a:gd name="connsiteY143" fmla="*/ 439222 h 629722"/>
                    <a:gd name="connsiteX144" fmla="*/ 590550 w 2096115"/>
                    <a:gd name="connsiteY144" fmla="*/ 420172 h 629722"/>
                    <a:gd name="connsiteX145" fmla="*/ 495300 w 2096115"/>
                    <a:gd name="connsiteY145" fmla="*/ 382072 h 629722"/>
                    <a:gd name="connsiteX146" fmla="*/ 400050 w 2096115"/>
                    <a:gd name="connsiteY146" fmla="*/ 363022 h 629722"/>
                    <a:gd name="connsiteX147" fmla="*/ 323850 w 2096115"/>
                    <a:gd name="connsiteY147" fmla="*/ 324922 h 629722"/>
                    <a:gd name="connsiteX148" fmla="*/ 247650 w 2096115"/>
                    <a:gd name="connsiteY148" fmla="*/ 305872 h 629722"/>
                    <a:gd name="connsiteX149" fmla="*/ 381000 w 2096115"/>
                    <a:gd name="connsiteY149" fmla="*/ 363022 h 629722"/>
                    <a:gd name="connsiteX150" fmla="*/ 552450 w 2096115"/>
                    <a:gd name="connsiteY150" fmla="*/ 401122 h 629722"/>
                    <a:gd name="connsiteX151" fmla="*/ 609600 w 2096115"/>
                    <a:gd name="connsiteY151" fmla="*/ 420172 h 629722"/>
                    <a:gd name="connsiteX152" fmla="*/ 800100 w 2096115"/>
                    <a:gd name="connsiteY152" fmla="*/ 458272 h 629722"/>
                    <a:gd name="connsiteX153" fmla="*/ 1028700 w 2096115"/>
                    <a:gd name="connsiteY153" fmla="*/ 439222 h 629722"/>
                    <a:gd name="connsiteX154" fmla="*/ 1162050 w 2096115"/>
                    <a:gd name="connsiteY154" fmla="*/ 363022 h 629722"/>
                    <a:gd name="connsiteX155" fmla="*/ 1200150 w 2096115"/>
                    <a:gd name="connsiteY155" fmla="*/ 305872 h 629722"/>
                    <a:gd name="connsiteX156" fmla="*/ 1181100 w 2096115"/>
                    <a:gd name="connsiteY156" fmla="*/ 248722 h 629722"/>
                    <a:gd name="connsiteX157" fmla="*/ 952500 w 2096115"/>
                    <a:gd name="connsiteY157" fmla="*/ 343972 h 629722"/>
                    <a:gd name="connsiteX158" fmla="*/ 781050 w 2096115"/>
                    <a:gd name="connsiteY158" fmla="*/ 382072 h 629722"/>
                    <a:gd name="connsiteX159" fmla="*/ 171450 w 2096115"/>
                    <a:gd name="connsiteY159" fmla="*/ 363022 h 629722"/>
                    <a:gd name="connsiteX160" fmla="*/ 57150 w 2096115"/>
                    <a:gd name="connsiteY160" fmla="*/ 305872 h 629722"/>
                    <a:gd name="connsiteX161" fmla="*/ 0 w 2096115"/>
                    <a:gd name="connsiteY161" fmla="*/ 286822 h 629722"/>
                    <a:gd name="connsiteX162" fmla="*/ 76200 w 2096115"/>
                    <a:gd name="connsiteY162" fmla="*/ 267772 h 629722"/>
                    <a:gd name="connsiteX163" fmla="*/ 228600 w 2096115"/>
                    <a:gd name="connsiteY163" fmla="*/ 363022 h 629722"/>
                    <a:gd name="connsiteX164" fmla="*/ 457200 w 2096115"/>
                    <a:gd name="connsiteY164" fmla="*/ 382072 h 629722"/>
                    <a:gd name="connsiteX165" fmla="*/ 838200 w 2096115"/>
                    <a:gd name="connsiteY165" fmla="*/ 363022 h 629722"/>
                    <a:gd name="connsiteX166" fmla="*/ 762000 w 2096115"/>
                    <a:gd name="connsiteY166" fmla="*/ 343972 h 629722"/>
                    <a:gd name="connsiteX167" fmla="*/ 590550 w 2096115"/>
                    <a:gd name="connsiteY167" fmla="*/ 324922 h 629722"/>
                    <a:gd name="connsiteX168" fmla="*/ 457200 w 2096115"/>
                    <a:gd name="connsiteY168" fmla="*/ 286822 h 629722"/>
                    <a:gd name="connsiteX169" fmla="*/ 400050 w 2096115"/>
                    <a:gd name="connsiteY169" fmla="*/ 248722 h 629722"/>
                    <a:gd name="connsiteX170" fmla="*/ 304800 w 2096115"/>
                    <a:gd name="connsiteY170" fmla="*/ 210622 h 629722"/>
                    <a:gd name="connsiteX171" fmla="*/ 190500 w 2096115"/>
                    <a:gd name="connsiteY171" fmla="*/ 134422 h 629722"/>
                    <a:gd name="connsiteX172" fmla="*/ 152400 w 2096115"/>
                    <a:gd name="connsiteY172" fmla="*/ 191572 h 629722"/>
                    <a:gd name="connsiteX173" fmla="*/ 285750 w 2096115"/>
                    <a:gd name="connsiteY173" fmla="*/ 248722 h 629722"/>
                    <a:gd name="connsiteX174" fmla="*/ 400050 w 2096115"/>
                    <a:gd name="connsiteY174" fmla="*/ 267772 h 629722"/>
                    <a:gd name="connsiteX175" fmla="*/ 495300 w 2096115"/>
                    <a:gd name="connsiteY175" fmla="*/ 286822 h 629722"/>
                    <a:gd name="connsiteX176" fmla="*/ 704850 w 2096115"/>
                    <a:gd name="connsiteY176" fmla="*/ 267772 h 629722"/>
                    <a:gd name="connsiteX177" fmla="*/ 628650 w 2096115"/>
                    <a:gd name="connsiteY177" fmla="*/ 248722 h 629722"/>
                    <a:gd name="connsiteX178" fmla="*/ 552450 w 2096115"/>
                    <a:gd name="connsiteY178" fmla="*/ 191572 h 629722"/>
                    <a:gd name="connsiteX179" fmla="*/ 495300 w 2096115"/>
                    <a:gd name="connsiteY179" fmla="*/ 153472 h 629722"/>
                    <a:gd name="connsiteX180" fmla="*/ 647700 w 2096115"/>
                    <a:gd name="connsiteY180" fmla="*/ 191572 h 629722"/>
                    <a:gd name="connsiteX181" fmla="*/ 704850 w 2096115"/>
                    <a:gd name="connsiteY181" fmla="*/ 229672 h 629722"/>
                    <a:gd name="connsiteX182" fmla="*/ 838200 w 2096115"/>
                    <a:gd name="connsiteY182" fmla="*/ 286822 h 629722"/>
                    <a:gd name="connsiteX183" fmla="*/ 971550 w 2096115"/>
                    <a:gd name="connsiteY183" fmla="*/ 343972 h 629722"/>
                    <a:gd name="connsiteX184" fmla="*/ 1085850 w 2096115"/>
                    <a:gd name="connsiteY184" fmla="*/ 420172 h 629722"/>
                    <a:gd name="connsiteX185" fmla="*/ 1028700 w 2096115"/>
                    <a:gd name="connsiteY185" fmla="*/ 382072 h 629722"/>
                    <a:gd name="connsiteX186" fmla="*/ 952500 w 2096115"/>
                    <a:gd name="connsiteY186" fmla="*/ 363022 h 629722"/>
                    <a:gd name="connsiteX187" fmla="*/ 819150 w 2096115"/>
                    <a:gd name="connsiteY187" fmla="*/ 191572 h 629722"/>
                    <a:gd name="connsiteX188" fmla="*/ 838200 w 2096115"/>
                    <a:gd name="connsiteY188" fmla="*/ 96322 h 629722"/>
                    <a:gd name="connsiteX189" fmla="*/ 1009650 w 2096115"/>
                    <a:gd name="connsiteY189" fmla="*/ 229672 h 629722"/>
                    <a:gd name="connsiteX190" fmla="*/ 1162050 w 2096115"/>
                    <a:gd name="connsiteY190" fmla="*/ 324922 h 629722"/>
                    <a:gd name="connsiteX191" fmla="*/ 1238250 w 2096115"/>
                    <a:gd name="connsiteY191" fmla="*/ 382072 h 629722"/>
                    <a:gd name="connsiteX192" fmla="*/ 1295400 w 2096115"/>
                    <a:gd name="connsiteY192" fmla="*/ 401122 h 629722"/>
                    <a:gd name="connsiteX193" fmla="*/ 1352550 w 2096115"/>
                    <a:gd name="connsiteY193" fmla="*/ 439222 h 629722"/>
                    <a:gd name="connsiteX194" fmla="*/ 1390650 w 2096115"/>
                    <a:gd name="connsiteY194" fmla="*/ 382072 h 629722"/>
                    <a:gd name="connsiteX195" fmla="*/ 1428750 w 2096115"/>
                    <a:gd name="connsiteY195" fmla="*/ 305872 h 629722"/>
                    <a:gd name="connsiteX196" fmla="*/ 1485900 w 2096115"/>
                    <a:gd name="connsiteY196" fmla="*/ 286822 h 629722"/>
                    <a:gd name="connsiteX197" fmla="*/ 1600200 w 2096115"/>
                    <a:gd name="connsiteY197" fmla="*/ 172522 h 629722"/>
                    <a:gd name="connsiteX198" fmla="*/ 1657350 w 2096115"/>
                    <a:gd name="connsiteY198" fmla="*/ 134422 h 629722"/>
                    <a:gd name="connsiteX199" fmla="*/ 1600200 w 2096115"/>
                    <a:gd name="connsiteY199" fmla="*/ 191572 h 629722"/>
                    <a:gd name="connsiteX200" fmla="*/ 1581150 w 2096115"/>
                    <a:gd name="connsiteY200" fmla="*/ 267772 h 629722"/>
                    <a:gd name="connsiteX201" fmla="*/ 1524000 w 2096115"/>
                    <a:gd name="connsiteY201" fmla="*/ 324922 h 629722"/>
                    <a:gd name="connsiteX202" fmla="*/ 1485900 w 2096115"/>
                    <a:gd name="connsiteY202" fmla="*/ 382072 h 629722"/>
                    <a:gd name="connsiteX203" fmla="*/ 1371600 w 2096115"/>
                    <a:gd name="connsiteY203" fmla="*/ 477322 h 629722"/>
                    <a:gd name="connsiteX204" fmla="*/ 1238250 w 2096115"/>
                    <a:gd name="connsiteY204" fmla="*/ 515422 h 629722"/>
                    <a:gd name="connsiteX205" fmla="*/ 1162050 w 2096115"/>
                    <a:gd name="connsiteY205" fmla="*/ 553522 h 629722"/>
                    <a:gd name="connsiteX206" fmla="*/ 876300 w 2096115"/>
                    <a:gd name="connsiteY206" fmla="*/ 534472 h 629722"/>
                    <a:gd name="connsiteX207" fmla="*/ 990600 w 2096115"/>
                    <a:gd name="connsiteY207" fmla="*/ 515422 h 629722"/>
                    <a:gd name="connsiteX208" fmla="*/ 1085850 w 2096115"/>
                    <a:gd name="connsiteY208" fmla="*/ 477322 h 629722"/>
                    <a:gd name="connsiteX209" fmla="*/ 1200150 w 2096115"/>
                    <a:gd name="connsiteY209" fmla="*/ 439222 h 629722"/>
                    <a:gd name="connsiteX210" fmla="*/ 1314450 w 2096115"/>
                    <a:gd name="connsiteY210" fmla="*/ 401122 h 629722"/>
                    <a:gd name="connsiteX211" fmla="*/ 1409700 w 2096115"/>
                    <a:gd name="connsiteY211" fmla="*/ 382072 h 629722"/>
                    <a:gd name="connsiteX212" fmla="*/ 1524000 w 2096115"/>
                    <a:gd name="connsiteY212" fmla="*/ 343972 h 629722"/>
                    <a:gd name="connsiteX213" fmla="*/ 1581150 w 2096115"/>
                    <a:gd name="connsiteY213" fmla="*/ 324922 h 629722"/>
                    <a:gd name="connsiteX214" fmla="*/ 1657350 w 2096115"/>
                    <a:gd name="connsiteY214" fmla="*/ 267772 h 629722"/>
                    <a:gd name="connsiteX215" fmla="*/ 1714500 w 2096115"/>
                    <a:gd name="connsiteY215" fmla="*/ 248722 h 629722"/>
                    <a:gd name="connsiteX216" fmla="*/ 1771650 w 2096115"/>
                    <a:gd name="connsiteY216" fmla="*/ 210622 h 629722"/>
                    <a:gd name="connsiteX217" fmla="*/ 1752600 w 2096115"/>
                    <a:gd name="connsiteY217" fmla="*/ 286822 h 629722"/>
                    <a:gd name="connsiteX218" fmla="*/ 1695450 w 2096115"/>
                    <a:gd name="connsiteY218" fmla="*/ 363022 h 629722"/>
                    <a:gd name="connsiteX219" fmla="*/ 1581150 w 2096115"/>
                    <a:gd name="connsiteY219" fmla="*/ 458272 h 629722"/>
                    <a:gd name="connsiteX220" fmla="*/ 1524000 w 2096115"/>
                    <a:gd name="connsiteY220" fmla="*/ 477322 h 629722"/>
                    <a:gd name="connsiteX221" fmla="*/ 1466850 w 2096115"/>
                    <a:gd name="connsiteY221" fmla="*/ 515422 h 629722"/>
                    <a:gd name="connsiteX222" fmla="*/ 1390650 w 2096115"/>
                    <a:gd name="connsiteY222" fmla="*/ 534472 h 629722"/>
                    <a:gd name="connsiteX223" fmla="*/ 1200150 w 2096115"/>
                    <a:gd name="connsiteY223" fmla="*/ 572572 h 629722"/>
                    <a:gd name="connsiteX224" fmla="*/ 361950 w 2096115"/>
                    <a:gd name="connsiteY224" fmla="*/ 553522 h 629722"/>
                    <a:gd name="connsiteX225" fmla="*/ 438150 w 2096115"/>
                    <a:gd name="connsiteY225" fmla="*/ 534472 h 629722"/>
                    <a:gd name="connsiteX226" fmla="*/ 609600 w 2096115"/>
                    <a:gd name="connsiteY226" fmla="*/ 496372 h 629722"/>
                    <a:gd name="connsiteX227" fmla="*/ 1066800 w 2096115"/>
                    <a:gd name="connsiteY227" fmla="*/ 534472 h 629722"/>
                    <a:gd name="connsiteX228" fmla="*/ 1123950 w 2096115"/>
                    <a:gd name="connsiteY228" fmla="*/ 553522 h 629722"/>
                    <a:gd name="connsiteX229" fmla="*/ 1314450 w 2096115"/>
                    <a:gd name="connsiteY229" fmla="*/ 610672 h 629722"/>
                    <a:gd name="connsiteX230" fmla="*/ 1371600 w 2096115"/>
                    <a:gd name="connsiteY230" fmla="*/ 629722 h 629722"/>
                    <a:gd name="connsiteX231" fmla="*/ 1314450 w 2096115"/>
                    <a:gd name="connsiteY231" fmla="*/ 610672 h 629722"/>
                    <a:gd name="connsiteX232" fmla="*/ 1295400 w 2096115"/>
                    <a:gd name="connsiteY232" fmla="*/ 553522 h 629722"/>
                    <a:gd name="connsiteX233" fmla="*/ 1181100 w 2096115"/>
                    <a:gd name="connsiteY233" fmla="*/ 496372 h 629722"/>
                    <a:gd name="connsiteX234" fmla="*/ 1695450 w 2096115"/>
                    <a:gd name="connsiteY234" fmla="*/ 458272 h 629722"/>
                    <a:gd name="connsiteX235" fmla="*/ 1638300 w 2096115"/>
                    <a:gd name="connsiteY235" fmla="*/ 439222 h 629722"/>
                    <a:gd name="connsiteX236" fmla="*/ 1695450 w 2096115"/>
                    <a:gd name="connsiteY236" fmla="*/ 382072 h 629722"/>
                    <a:gd name="connsiteX237" fmla="*/ 1847850 w 2096115"/>
                    <a:gd name="connsiteY237" fmla="*/ 267772 h 629722"/>
                    <a:gd name="connsiteX238" fmla="*/ 2019300 w 2096115"/>
                    <a:gd name="connsiteY238" fmla="*/ 77272 h 629722"/>
                    <a:gd name="connsiteX239" fmla="*/ 2057400 w 2096115"/>
                    <a:gd name="connsiteY239" fmla="*/ 20122 h 629722"/>
                    <a:gd name="connsiteX240" fmla="*/ 2000250 w 2096115"/>
                    <a:gd name="connsiteY240" fmla="*/ 39172 h 629722"/>
                    <a:gd name="connsiteX241" fmla="*/ 1962150 w 2096115"/>
                    <a:gd name="connsiteY241" fmla="*/ 96322 h 629722"/>
                    <a:gd name="connsiteX242" fmla="*/ 1905000 w 2096115"/>
                    <a:gd name="connsiteY242" fmla="*/ 153472 h 629722"/>
                    <a:gd name="connsiteX243" fmla="*/ 1866900 w 2096115"/>
                    <a:gd name="connsiteY243" fmla="*/ 210622 h 629722"/>
                    <a:gd name="connsiteX244" fmla="*/ 1733550 w 2096115"/>
                    <a:gd name="connsiteY244" fmla="*/ 286822 h 629722"/>
                    <a:gd name="connsiteX245" fmla="*/ 1543050 w 2096115"/>
                    <a:gd name="connsiteY245" fmla="*/ 324922 h 629722"/>
                    <a:gd name="connsiteX246" fmla="*/ 1390650 w 2096115"/>
                    <a:gd name="connsiteY246" fmla="*/ 363022 h 629722"/>
                    <a:gd name="connsiteX247" fmla="*/ 1162050 w 2096115"/>
                    <a:gd name="connsiteY247" fmla="*/ 382072 h 629722"/>
                    <a:gd name="connsiteX248" fmla="*/ 1009650 w 2096115"/>
                    <a:gd name="connsiteY248" fmla="*/ 401122 h 629722"/>
                    <a:gd name="connsiteX249" fmla="*/ 781050 w 2096115"/>
                    <a:gd name="connsiteY249" fmla="*/ 420172 h 629722"/>
                    <a:gd name="connsiteX250" fmla="*/ 666750 w 2096115"/>
                    <a:gd name="connsiteY250" fmla="*/ 458272 h 629722"/>
                    <a:gd name="connsiteX251" fmla="*/ 819150 w 2096115"/>
                    <a:gd name="connsiteY251" fmla="*/ 515422 h 629722"/>
                    <a:gd name="connsiteX252" fmla="*/ 704850 w 2096115"/>
                    <a:gd name="connsiteY252" fmla="*/ 553522 h 629722"/>
                    <a:gd name="connsiteX253" fmla="*/ 647700 w 2096115"/>
                    <a:gd name="connsiteY253" fmla="*/ 572572 h 629722"/>
                    <a:gd name="connsiteX254" fmla="*/ 552450 w 2096115"/>
                    <a:gd name="connsiteY254" fmla="*/ 591622 h 629722"/>
                    <a:gd name="connsiteX255" fmla="*/ 438150 w 2096115"/>
                    <a:gd name="connsiteY255" fmla="*/ 629722 h 629722"/>
                    <a:gd name="connsiteX256" fmla="*/ 400050 w 2096115"/>
                    <a:gd name="connsiteY256" fmla="*/ 553522 h 629722"/>
                    <a:gd name="connsiteX257" fmla="*/ 361950 w 2096115"/>
                    <a:gd name="connsiteY257" fmla="*/ 286822 h 629722"/>
                    <a:gd name="connsiteX258" fmla="*/ 304800 w 2096115"/>
                    <a:gd name="connsiteY258" fmla="*/ 210622 h 629722"/>
                    <a:gd name="connsiteX259" fmla="*/ 114300 w 2096115"/>
                    <a:gd name="connsiteY259" fmla="*/ 210622 h 629722"/>
                    <a:gd name="connsiteX260" fmla="*/ 95250 w 2096115"/>
                    <a:gd name="connsiteY260" fmla="*/ 153472 h 629722"/>
                    <a:gd name="connsiteX261" fmla="*/ 152400 w 2096115"/>
                    <a:gd name="connsiteY261" fmla="*/ 115372 h 629722"/>
                    <a:gd name="connsiteX262" fmla="*/ 228600 w 2096115"/>
                    <a:gd name="connsiteY262" fmla="*/ 134422 h 629722"/>
                    <a:gd name="connsiteX263" fmla="*/ 361950 w 2096115"/>
                    <a:gd name="connsiteY263" fmla="*/ 172522 h 629722"/>
                    <a:gd name="connsiteX264" fmla="*/ 495300 w 2096115"/>
                    <a:gd name="connsiteY264" fmla="*/ 229672 h 629722"/>
                    <a:gd name="connsiteX265" fmla="*/ 609600 w 2096115"/>
                    <a:gd name="connsiteY265" fmla="*/ 267772 h 629722"/>
                    <a:gd name="connsiteX266" fmla="*/ 666750 w 2096115"/>
                    <a:gd name="connsiteY266" fmla="*/ 248722 h 629722"/>
                    <a:gd name="connsiteX267" fmla="*/ 533400 w 2096115"/>
                    <a:gd name="connsiteY267" fmla="*/ 115372 h 629722"/>
                    <a:gd name="connsiteX268" fmla="*/ 476250 w 2096115"/>
                    <a:gd name="connsiteY268" fmla="*/ 58222 h 629722"/>
                    <a:gd name="connsiteX269" fmla="*/ 438150 w 2096115"/>
                    <a:gd name="connsiteY269" fmla="*/ 115372 h 629722"/>
                    <a:gd name="connsiteX270" fmla="*/ 476250 w 2096115"/>
                    <a:gd name="connsiteY270" fmla="*/ 191572 h 629722"/>
                    <a:gd name="connsiteX271" fmla="*/ 666750 w 2096115"/>
                    <a:gd name="connsiteY271" fmla="*/ 286822 h 629722"/>
                    <a:gd name="connsiteX272" fmla="*/ 1333500 w 2096115"/>
                    <a:gd name="connsiteY272" fmla="*/ 305872 h 629722"/>
                    <a:gd name="connsiteX273" fmla="*/ 1066800 w 2096115"/>
                    <a:gd name="connsiteY273" fmla="*/ 134422 h 629722"/>
                    <a:gd name="connsiteX274" fmla="*/ 1009650 w 2096115"/>
                    <a:gd name="connsiteY274" fmla="*/ 77272 h 629722"/>
                    <a:gd name="connsiteX275" fmla="*/ 990600 w 2096115"/>
                    <a:gd name="connsiteY275" fmla="*/ 20122 h 629722"/>
                    <a:gd name="connsiteX276" fmla="*/ 876300 w 2096115"/>
                    <a:gd name="connsiteY276" fmla="*/ 20122 h 629722"/>
                    <a:gd name="connsiteX277" fmla="*/ 895350 w 2096115"/>
                    <a:gd name="connsiteY277" fmla="*/ 77272 h 629722"/>
                    <a:gd name="connsiteX278" fmla="*/ 952500 w 2096115"/>
                    <a:gd name="connsiteY278" fmla="*/ 115372 h 629722"/>
                    <a:gd name="connsiteX279" fmla="*/ 1028700 w 2096115"/>
                    <a:gd name="connsiteY279" fmla="*/ 153472 h 629722"/>
                    <a:gd name="connsiteX280" fmla="*/ 1276350 w 2096115"/>
                    <a:gd name="connsiteY280" fmla="*/ 191572 h 629722"/>
                    <a:gd name="connsiteX281" fmla="*/ 1371600 w 2096115"/>
                    <a:gd name="connsiteY281" fmla="*/ 210622 h 629722"/>
                    <a:gd name="connsiteX282" fmla="*/ 1562100 w 2096115"/>
                    <a:gd name="connsiteY282" fmla="*/ 229672 h 629722"/>
                    <a:gd name="connsiteX283" fmla="*/ 1485900 w 2096115"/>
                    <a:gd name="connsiteY283" fmla="*/ 248722 h 629722"/>
                    <a:gd name="connsiteX284" fmla="*/ 1428750 w 2096115"/>
                    <a:gd name="connsiteY284" fmla="*/ 267772 h 629722"/>
                    <a:gd name="connsiteX285" fmla="*/ 1352550 w 2096115"/>
                    <a:gd name="connsiteY285" fmla="*/ 248722 h 629722"/>
                    <a:gd name="connsiteX286" fmla="*/ 1333500 w 2096115"/>
                    <a:gd name="connsiteY286" fmla="*/ 77272 h 629722"/>
                    <a:gd name="connsiteX287" fmla="*/ 1181100 w 2096115"/>
                    <a:gd name="connsiteY287" fmla="*/ 96322 h 629722"/>
                    <a:gd name="connsiteX288" fmla="*/ 1085850 w 2096115"/>
                    <a:gd name="connsiteY288" fmla="*/ 115372 h 629722"/>
                    <a:gd name="connsiteX289" fmla="*/ 933450 w 2096115"/>
                    <a:gd name="connsiteY289" fmla="*/ 153472 h 629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</a:cxnLst>
                  <a:rect l="l" t="t" r="r" b="b"/>
                  <a:pathLst>
                    <a:path w="2096115" h="629722">
                      <a:moveTo>
                        <a:pt x="1600200" y="458272"/>
                      </a:moveTo>
                      <a:cubicBezTo>
                        <a:pt x="1549400" y="451922"/>
                        <a:pt x="1497684" y="450734"/>
                        <a:pt x="1447800" y="439222"/>
                      </a:cubicBezTo>
                      <a:cubicBezTo>
                        <a:pt x="1414480" y="431533"/>
                        <a:pt x="1384991" y="411936"/>
                        <a:pt x="1352550" y="401122"/>
                      </a:cubicBezTo>
                      <a:cubicBezTo>
                        <a:pt x="1327712" y="392843"/>
                        <a:pt x="1301524" y="389265"/>
                        <a:pt x="1276350" y="382072"/>
                      </a:cubicBezTo>
                      <a:cubicBezTo>
                        <a:pt x="1257042" y="376555"/>
                        <a:pt x="1237657" y="370932"/>
                        <a:pt x="1219200" y="363022"/>
                      </a:cubicBezTo>
                      <a:cubicBezTo>
                        <a:pt x="1193098" y="351835"/>
                        <a:pt x="1171051" y="329351"/>
                        <a:pt x="1143000" y="324922"/>
                      </a:cubicBezTo>
                      <a:cubicBezTo>
                        <a:pt x="1048707" y="310034"/>
                        <a:pt x="952500" y="312222"/>
                        <a:pt x="857250" y="305872"/>
                      </a:cubicBezTo>
                      <a:cubicBezTo>
                        <a:pt x="819150" y="299522"/>
                        <a:pt x="780422" y="296190"/>
                        <a:pt x="742950" y="286822"/>
                      </a:cubicBezTo>
                      <a:cubicBezTo>
                        <a:pt x="703988" y="277082"/>
                        <a:pt x="668636" y="252471"/>
                        <a:pt x="628650" y="248722"/>
                      </a:cubicBezTo>
                      <a:cubicBezTo>
                        <a:pt x="464149" y="233300"/>
                        <a:pt x="298450" y="236022"/>
                        <a:pt x="133350" y="229672"/>
                      </a:cubicBezTo>
                      <a:cubicBezTo>
                        <a:pt x="107950" y="223322"/>
                        <a:pt x="30976" y="211245"/>
                        <a:pt x="57150" y="210622"/>
                      </a:cubicBezTo>
                      <a:cubicBezTo>
                        <a:pt x="615828" y="197320"/>
                        <a:pt x="1174998" y="209398"/>
                        <a:pt x="1733550" y="191572"/>
                      </a:cubicBezTo>
                      <a:cubicBezTo>
                        <a:pt x="1773690" y="190291"/>
                        <a:pt x="1887464" y="146870"/>
                        <a:pt x="1847850" y="153472"/>
                      </a:cubicBezTo>
                      <a:cubicBezTo>
                        <a:pt x="1809750" y="159822"/>
                        <a:pt x="1771425" y="164947"/>
                        <a:pt x="1733550" y="172522"/>
                      </a:cubicBezTo>
                      <a:cubicBezTo>
                        <a:pt x="1650076" y="189217"/>
                        <a:pt x="1672826" y="188834"/>
                        <a:pt x="1600200" y="210622"/>
                      </a:cubicBezTo>
                      <a:cubicBezTo>
                        <a:pt x="1555921" y="223906"/>
                        <a:pt x="1510443" y="233336"/>
                        <a:pt x="1466850" y="248722"/>
                      </a:cubicBezTo>
                      <a:cubicBezTo>
                        <a:pt x="1402357" y="271484"/>
                        <a:pt x="1333255" y="286985"/>
                        <a:pt x="1276350" y="324922"/>
                      </a:cubicBezTo>
                      <a:cubicBezTo>
                        <a:pt x="1216327" y="364937"/>
                        <a:pt x="1228786" y="363871"/>
                        <a:pt x="1162050" y="382072"/>
                      </a:cubicBezTo>
                      <a:cubicBezTo>
                        <a:pt x="1111532" y="395850"/>
                        <a:pt x="1060450" y="407472"/>
                        <a:pt x="1009650" y="420172"/>
                      </a:cubicBezTo>
                      <a:cubicBezTo>
                        <a:pt x="958850" y="432872"/>
                        <a:pt x="909523" y="455197"/>
                        <a:pt x="857250" y="458272"/>
                      </a:cubicBezTo>
                      <a:lnTo>
                        <a:pt x="533400" y="477322"/>
                      </a:lnTo>
                      <a:cubicBezTo>
                        <a:pt x="508000" y="470972"/>
                        <a:pt x="457200" y="484454"/>
                        <a:pt x="457200" y="458272"/>
                      </a:cubicBezTo>
                      <a:cubicBezTo>
                        <a:pt x="457200" y="432090"/>
                        <a:pt x="510513" y="451937"/>
                        <a:pt x="533400" y="439222"/>
                      </a:cubicBezTo>
                      <a:cubicBezTo>
                        <a:pt x="568943" y="419476"/>
                        <a:pt x="594171" y="384572"/>
                        <a:pt x="628650" y="363022"/>
                      </a:cubicBezTo>
                      <a:cubicBezTo>
                        <a:pt x="645678" y="352379"/>
                        <a:pt x="667839" y="352952"/>
                        <a:pt x="685800" y="343972"/>
                      </a:cubicBezTo>
                      <a:cubicBezTo>
                        <a:pt x="706278" y="333733"/>
                        <a:pt x="722472" y="316111"/>
                        <a:pt x="742950" y="305872"/>
                      </a:cubicBezTo>
                      <a:cubicBezTo>
                        <a:pt x="760911" y="296892"/>
                        <a:pt x="782139" y="295802"/>
                        <a:pt x="800100" y="286822"/>
                      </a:cubicBezTo>
                      <a:cubicBezTo>
                        <a:pt x="924753" y="224496"/>
                        <a:pt x="788007" y="275834"/>
                        <a:pt x="914400" y="191572"/>
                      </a:cubicBezTo>
                      <a:cubicBezTo>
                        <a:pt x="931108" y="180433"/>
                        <a:pt x="953589" y="181502"/>
                        <a:pt x="971550" y="172522"/>
                      </a:cubicBezTo>
                      <a:cubicBezTo>
                        <a:pt x="992028" y="162283"/>
                        <a:pt x="1008222" y="144661"/>
                        <a:pt x="1028700" y="134422"/>
                      </a:cubicBezTo>
                      <a:cubicBezTo>
                        <a:pt x="1046661" y="125442"/>
                        <a:pt x="1068297" y="125124"/>
                        <a:pt x="1085850" y="115372"/>
                      </a:cubicBezTo>
                      <a:cubicBezTo>
                        <a:pt x="1125878" y="93134"/>
                        <a:pt x="1200150" y="39172"/>
                        <a:pt x="1200150" y="39172"/>
                      </a:cubicBezTo>
                      <a:cubicBezTo>
                        <a:pt x="1181100" y="51872"/>
                        <a:pt x="1160589" y="62615"/>
                        <a:pt x="1143000" y="77272"/>
                      </a:cubicBezTo>
                      <a:cubicBezTo>
                        <a:pt x="1077253" y="132061"/>
                        <a:pt x="1067845" y="178524"/>
                        <a:pt x="971550" y="210622"/>
                      </a:cubicBezTo>
                      <a:cubicBezTo>
                        <a:pt x="952500" y="216972"/>
                        <a:pt x="931953" y="219920"/>
                        <a:pt x="914400" y="229672"/>
                      </a:cubicBezTo>
                      <a:cubicBezTo>
                        <a:pt x="874372" y="251910"/>
                        <a:pt x="843541" y="291392"/>
                        <a:pt x="800100" y="305872"/>
                      </a:cubicBezTo>
                      <a:lnTo>
                        <a:pt x="685800" y="343972"/>
                      </a:lnTo>
                      <a:cubicBezTo>
                        <a:pt x="666750" y="350322"/>
                        <a:pt x="645358" y="351883"/>
                        <a:pt x="628650" y="363022"/>
                      </a:cubicBezTo>
                      <a:cubicBezTo>
                        <a:pt x="554792" y="412261"/>
                        <a:pt x="593220" y="393882"/>
                        <a:pt x="514350" y="420172"/>
                      </a:cubicBezTo>
                      <a:cubicBezTo>
                        <a:pt x="482600" y="407472"/>
                        <a:pt x="446926" y="401948"/>
                        <a:pt x="419100" y="382072"/>
                      </a:cubicBezTo>
                      <a:cubicBezTo>
                        <a:pt x="369754" y="346825"/>
                        <a:pt x="368890" y="249607"/>
                        <a:pt x="342900" y="210622"/>
                      </a:cubicBezTo>
                      <a:cubicBezTo>
                        <a:pt x="330200" y="191572"/>
                        <a:pt x="282082" y="150632"/>
                        <a:pt x="304800" y="153472"/>
                      </a:cubicBezTo>
                      <a:cubicBezTo>
                        <a:pt x="761996" y="210621"/>
                        <a:pt x="310880" y="212243"/>
                        <a:pt x="590550" y="286822"/>
                      </a:cubicBezTo>
                      <a:cubicBezTo>
                        <a:pt x="652212" y="303265"/>
                        <a:pt x="717550" y="299522"/>
                        <a:pt x="781050" y="305872"/>
                      </a:cubicBezTo>
                      <a:cubicBezTo>
                        <a:pt x="793232" y="310745"/>
                        <a:pt x="903586" y="357049"/>
                        <a:pt x="933450" y="363022"/>
                      </a:cubicBezTo>
                      <a:cubicBezTo>
                        <a:pt x="977479" y="371828"/>
                        <a:pt x="1022350" y="375722"/>
                        <a:pt x="1066800" y="382072"/>
                      </a:cubicBezTo>
                      <a:cubicBezTo>
                        <a:pt x="1098550" y="394772"/>
                        <a:pt x="1129609" y="409358"/>
                        <a:pt x="1162050" y="420172"/>
                      </a:cubicBezTo>
                      <a:cubicBezTo>
                        <a:pt x="1186888" y="428451"/>
                        <a:pt x="1213076" y="432029"/>
                        <a:pt x="1238250" y="439222"/>
                      </a:cubicBezTo>
                      <a:cubicBezTo>
                        <a:pt x="1257558" y="444739"/>
                        <a:pt x="1276350" y="451922"/>
                        <a:pt x="1295400" y="458272"/>
                      </a:cubicBezTo>
                      <a:cubicBezTo>
                        <a:pt x="1320800" y="445572"/>
                        <a:pt x="1349784" y="438352"/>
                        <a:pt x="1371600" y="420172"/>
                      </a:cubicBezTo>
                      <a:cubicBezTo>
                        <a:pt x="1389189" y="405515"/>
                        <a:pt x="1396392" y="381653"/>
                        <a:pt x="1409700" y="363022"/>
                      </a:cubicBezTo>
                      <a:cubicBezTo>
                        <a:pt x="1552387" y="163261"/>
                        <a:pt x="1385535" y="395830"/>
                        <a:pt x="1524000" y="229672"/>
                      </a:cubicBezTo>
                      <a:cubicBezTo>
                        <a:pt x="1538657" y="212083"/>
                        <a:pt x="1547443" y="190111"/>
                        <a:pt x="1562100" y="172522"/>
                      </a:cubicBezTo>
                      <a:cubicBezTo>
                        <a:pt x="1579347" y="151826"/>
                        <a:pt x="1602003" y="136068"/>
                        <a:pt x="1619250" y="115372"/>
                      </a:cubicBezTo>
                      <a:cubicBezTo>
                        <a:pt x="1633907" y="97783"/>
                        <a:pt x="1676400" y="70922"/>
                        <a:pt x="1657350" y="58222"/>
                      </a:cubicBezTo>
                      <a:cubicBezTo>
                        <a:pt x="1630409" y="40261"/>
                        <a:pt x="1593850" y="70922"/>
                        <a:pt x="1562100" y="77272"/>
                      </a:cubicBezTo>
                      <a:cubicBezTo>
                        <a:pt x="1523972" y="115400"/>
                        <a:pt x="1477626" y="167134"/>
                        <a:pt x="1428750" y="191572"/>
                      </a:cubicBezTo>
                      <a:cubicBezTo>
                        <a:pt x="1210671" y="300611"/>
                        <a:pt x="1404704" y="167900"/>
                        <a:pt x="1238250" y="267772"/>
                      </a:cubicBezTo>
                      <a:cubicBezTo>
                        <a:pt x="1198985" y="291331"/>
                        <a:pt x="1168373" y="332866"/>
                        <a:pt x="1123950" y="343972"/>
                      </a:cubicBezTo>
                      <a:cubicBezTo>
                        <a:pt x="1099535" y="350076"/>
                        <a:pt x="1017929" y="368407"/>
                        <a:pt x="990600" y="382072"/>
                      </a:cubicBezTo>
                      <a:cubicBezTo>
                        <a:pt x="970122" y="392311"/>
                        <a:pt x="954494" y="411153"/>
                        <a:pt x="933450" y="420172"/>
                      </a:cubicBezTo>
                      <a:cubicBezTo>
                        <a:pt x="909385" y="430485"/>
                        <a:pt x="882424" y="432029"/>
                        <a:pt x="857250" y="439222"/>
                      </a:cubicBezTo>
                      <a:cubicBezTo>
                        <a:pt x="837942" y="444739"/>
                        <a:pt x="819150" y="451922"/>
                        <a:pt x="800100" y="458272"/>
                      </a:cubicBezTo>
                      <a:cubicBezTo>
                        <a:pt x="793750" y="426522"/>
                        <a:pt x="789569" y="394260"/>
                        <a:pt x="781050" y="363022"/>
                      </a:cubicBezTo>
                      <a:cubicBezTo>
                        <a:pt x="770483" y="324276"/>
                        <a:pt x="750826" y="288103"/>
                        <a:pt x="742950" y="248722"/>
                      </a:cubicBezTo>
                      <a:cubicBezTo>
                        <a:pt x="736600" y="216972"/>
                        <a:pt x="738380" y="182432"/>
                        <a:pt x="723900" y="153472"/>
                      </a:cubicBezTo>
                      <a:cubicBezTo>
                        <a:pt x="711852" y="129375"/>
                        <a:pt x="689166" y="111266"/>
                        <a:pt x="666750" y="96322"/>
                      </a:cubicBezTo>
                      <a:cubicBezTo>
                        <a:pt x="650042" y="85183"/>
                        <a:pt x="592381" y="66941"/>
                        <a:pt x="609600" y="77272"/>
                      </a:cubicBezTo>
                      <a:cubicBezTo>
                        <a:pt x="658302" y="106493"/>
                        <a:pt x="708118" y="135511"/>
                        <a:pt x="762000" y="153472"/>
                      </a:cubicBezTo>
                      <a:cubicBezTo>
                        <a:pt x="836893" y="178436"/>
                        <a:pt x="903406" y="197614"/>
                        <a:pt x="971550" y="248722"/>
                      </a:cubicBezTo>
                      <a:cubicBezTo>
                        <a:pt x="1063814" y="317920"/>
                        <a:pt x="1017629" y="295832"/>
                        <a:pt x="1104900" y="324922"/>
                      </a:cubicBezTo>
                      <a:cubicBezTo>
                        <a:pt x="1117600" y="343972"/>
                        <a:pt x="1125122" y="367769"/>
                        <a:pt x="1143000" y="382072"/>
                      </a:cubicBezTo>
                      <a:cubicBezTo>
                        <a:pt x="1158680" y="394616"/>
                        <a:pt x="1182189" y="392142"/>
                        <a:pt x="1200150" y="401122"/>
                      </a:cubicBezTo>
                      <a:cubicBezTo>
                        <a:pt x="1347866" y="474980"/>
                        <a:pt x="1170802" y="410389"/>
                        <a:pt x="1314450" y="458272"/>
                      </a:cubicBezTo>
                      <a:cubicBezTo>
                        <a:pt x="1327150" y="432872"/>
                        <a:pt x="1334567" y="404051"/>
                        <a:pt x="1352550" y="382072"/>
                      </a:cubicBezTo>
                      <a:cubicBezTo>
                        <a:pt x="1517484" y="180486"/>
                        <a:pt x="1430997" y="309564"/>
                        <a:pt x="1562100" y="191572"/>
                      </a:cubicBezTo>
                      <a:cubicBezTo>
                        <a:pt x="1602150" y="155527"/>
                        <a:pt x="1646512" y="122104"/>
                        <a:pt x="1676400" y="77272"/>
                      </a:cubicBezTo>
                      <a:cubicBezTo>
                        <a:pt x="1689100" y="58222"/>
                        <a:pt x="1736712" y="25675"/>
                        <a:pt x="1714500" y="20122"/>
                      </a:cubicBezTo>
                      <a:cubicBezTo>
                        <a:pt x="1648970" y="3740"/>
                        <a:pt x="1593430" y="71132"/>
                        <a:pt x="1543050" y="96322"/>
                      </a:cubicBezTo>
                      <a:cubicBezTo>
                        <a:pt x="1512464" y="111615"/>
                        <a:pt x="1479819" y="122415"/>
                        <a:pt x="1447800" y="134422"/>
                      </a:cubicBezTo>
                      <a:cubicBezTo>
                        <a:pt x="1428998" y="141473"/>
                        <a:pt x="1408611" y="144492"/>
                        <a:pt x="1390650" y="153472"/>
                      </a:cubicBezTo>
                      <a:cubicBezTo>
                        <a:pt x="1357532" y="170031"/>
                        <a:pt x="1329108" y="195300"/>
                        <a:pt x="1295400" y="210622"/>
                      </a:cubicBezTo>
                      <a:cubicBezTo>
                        <a:pt x="1258839" y="227241"/>
                        <a:pt x="1217021" y="230761"/>
                        <a:pt x="1181100" y="248722"/>
                      </a:cubicBezTo>
                      <a:cubicBezTo>
                        <a:pt x="928376" y="375084"/>
                        <a:pt x="1243962" y="221781"/>
                        <a:pt x="1047750" y="305872"/>
                      </a:cubicBezTo>
                      <a:cubicBezTo>
                        <a:pt x="908285" y="365643"/>
                        <a:pt x="1035837" y="327900"/>
                        <a:pt x="895350" y="363022"/>
                      </a:cubicBezTo>
                      <a:cubicBezTo>
                        <a:pt x="882650" y="337622"/>
                        <a:pt x="859139" y="315157"/>
                        <a:pt x="857250" y="286822"/>
                      </a:cubicBezTo>
                      <a:cubicBezTo>
                        <a:pt x="852584" y="216839"/>
                        <a:pt x="850251" y="142394"/>
                        <a:pt x="876300" y="77272"/>
                      </a:cubicBezTo>
                      <a:cubicBezTo>
                        <a:pt x="883758" y="58628"/>
                        <a:pt x="915897" y="86570"/>
                        <a:pt x="933450" y="96322"/>
                      </a:cubicBezTo>
                      <a:cubicBezTo>
                        <a:pt x="1129962" y="205495"/>
                        <a:pt x="975584" y="148467"/>
                        <a:pt x="1104900" y="191572"/>
                      </a:cubicBezTo>
                      <a:cubicBezTo>
                        <a:pt x="1205180" y="291852"/>
                        <a:pt x="1112983" y="214664"/>
                        <a:pt x="1257300" y="286822"/>
                      </a:cubicBezTo>
                      <a:cubicBezTo>
                        <a:pt x="1405016" y="360680"/>
                        <a:pt x="1227952" y="296089"/>
                        <a:pt x="1371600" y="343972"/>
                      </a:cubicBezTo>
                      <a:cubicBezTo>
                        <a:pt x="1365250" y="324922"/>
                        <a:pt x="1349249" y="306629"/>
                        <a:pt x="1352550" y="286822"/>
                      </a:cubicBezTo>
                      <a:cubicBezTo>
                        <a:pt x="1356314" y="264238"/>
                        <a:pt x="1380411" y="250150"/>
                        <a:pt x="1390650" y="229672"/>
                      </a:cubicBezTo>
                      <a:cubicBezTo>
                        <a:pt x="1399630" y="211711"/>
                        <a:pt x="1400720" y="190483"/>
                        <a:pt x="1409700" y="172522"/>
                      </a:cubicBezTo>
                      <a:cubicBezTo>
                        <a:pt x="1419939" y="152044"/>
                        <a:pt x="1463989" y="131561"/>
                        <a:pt x="1447800" y="115372"/>
                      </a:cubicBezTo>
                      <a:cubicBezTo>
                        <a:pt x="1429287" y="96859"/>
                        <a:pt x="1397000" y="128072"/>
                        <a:pt x="1371600" y="134422"/>
                      </a:cubicBezTo>
                      <a:cubicBezTo>
                        <a:pt x="1352550" y="147122"/>
                        <a:pt x="1334550" y="161559"/>
                        <a:pt x="1314450" y="172522"/>
                      </a:cubicBezTo>
                      <a:cubicBezTo>
                        <a:pt x="1264589" y="199719"/>
                        <a:pt x="1212850" y="223322"/>
                        <a:pt x="1162050" y="248722"/>
                      </a:cubicBezTo>
                      <a:lnTo>
                        <a:pt x="1085850" y="286822"/>
                      </a:lnTo>
                      <a:cubicBezTo>
                        <a:pt x="1060450" y="299522"/>
                        <a:pt x="1033279" y="309170"/>
                        <a:pt x="1009650" y="324922"/>
                      </a:cubicBezTo>
                      <a:cubicBezTo>
                        <a:pt x="990600" y="337622"/>
                        <a:pt x="971131" y="349714"/>
                        <a:pt x="952500" y="363022"/>
                      </a:cubicBezTo>
                      <a:cubicBezTo>
                        <a:pt x="926664" y="381476"/>
                        <a:pt x="903867" y="404420"/>
                        <a:pt x="876300" y="420172"/>
                      </a:cubicBezTo>
                      <a:cubicBezTo>
                        <a:pt x="858865" y="430135"/>
                        <a:pt x="838200" y="432872"/>
                        <a:pt x="819150" y="439222"/>
                      </a:cubicBezTo>
                      <a:cubicBezTo>
                        <a:pt x="791169" y="434559"/>
                        <a:pt x="686321" y="423191"/>
                        <a:pt x="647700" y="401122"/>
                      </a:cubicBezTo>
                      <a:cubicBezTo>
                        <a:pt x="496585" y="314771"/>
                        <a:pt x="646807" y="362799"/>
                        <a:pt x="495300" y="324922"/>
                      </a:cubicBezTo>
                      <a:cubicBezTo>
                        <a:pt x="346707" y="176329"/>
                        <a:pt x="537469" y="355043"/>
                        <a:pt x="361950" y="229672"/>
                      </a:cubicBezTo>
                      <a:cubicBezTo>
                        <a:pt x="340027" y="214013"/>
                        <a:pt x="323850" y="191572"/>
                        <a:pt x="304800" y="172522"/>
                      </a:cubicBezTo>
                      <a:cubicBezTo>
                        <a:pt x="292100" y="191572"/>
                        <a:pt x="266700" y="206777"/>
                        <a:pt x="266700" y="229672"/>
                      </a:cubicBezTo>
                      <a:cubicBezTo>
                        <a:pt x="266700" y="252567"/>
                        <a:pt x="288611" y="270633"/>
                        <a:pt x="304800" y="286822"/>
                      </a:cubicBezTo>
                      <a:cubicBezTo>
                        <a:pt x="327251" y="309273"/>
                        <a:pt x="353433" y="328220"/>
                        <a:pt x="381000" y="343972"/>
                      </a:cubicBezTo>
                      <a:cubicBezTo>
                        <a:pt x="430335" y="372164"/>
                        <a:pt x="561974" y="378500"/>
                        <a:pt x="590550" y="382072"/>
                      </a:cubicBezTo>
                      <a:lnTo>
                        <a:pt x="704850" y="420172"/>
                      </a:lnTo>
                      <a:cubicBezTo>
                        <a:pt x="906705" y="487457"/>
                        <a:pt x="782063" y="440058"/>
                        <a:pt x="304800" y="420172"/>
                      </a:cubicBezTo>
                      <a:cubicBezTo>
                        <a:pt x="361950" y="401122"/>
                        <a:pt x="416828" y="372926"/>
                        <a:pt x="476250" y="363022"/>
                      </a:cubicBezTo>
                      <a:cubicBezTo>
                        <a:pt x="634840" y="336590"/>
                        <a:pt x="628787" y="338510"/>
                        <a:pt x="457200" y="363022"/>
                      </a:cubicBezTo>
                      <a:cubicBezTo>
                        <a:pt x="323850" y="356672"/>
                        <a:pt x="190103" y="331885"/>
                        <a:pt x="57150" y="343972"/>
                      </a:cubicBezTo>
                      <a:cubicBezTo>
                        <a:pt x="-7342" y="349835"/>
                        <a:pt x="247650" y="382072"/>
                        <a:pt x="247650" y="382072"/>
                      </a:cubicBezTo>
                      <a:cubicBezTo>
                        <a:pt x="571500" y="375722"/>
                        <a:pt x="895735" y="380046"/>
                        <a:pt x="1219200" y="363022"/>
                      </a:cubicBezTo>
                      <a:cubicBezTo>
                        <a:pt x="1274354" y="360119"/>
                        <a:pt x="1457424" y="267706"/>
                        <a:pt x="1485900" y="248722"/>
                      </a:cubicBezTo>
                      <a:cubicBezTo>
                        <a:pt x="1524000" y="223322"/>
                        <a:pt x="1555777" y="183628"/>
                        <a:pt x="1600200" y="172522"/>
                      </a:cubicBezTo>
                      <a:cubicBezTo>
                        <a:pt x="1695881" y="148602"/>
                        <a:pt x="1651562" y="161751"/>
                        <a:pt x="1733550" y="134422"/>
                      </a:cubicBezTo>
                      <a:cubicBezTo>
                        <a:pt x="1695422" y="172550"/>
                        <a:pt x="1649076" y="224284"/>
                        <a:pt x="1600200" y="248722"/>
                      </a:cubicBezTo>
                      <a:cubicBezTo>
                        <a:pt x="1576782" y="260431"/>
                        <a:pt x="1549400" y="261422"/>
                        <a:pt x="1524000" y="267772"/>
                      </a:cubicBezTo>
                      <a:cubicBezTo>
                        <a:pt x="1494352" y="297420"/>
                        <a:pt x="1452135" y="347109"/>
                        <a:pt x="1409700" y="363022"/>
                      </a:cubicBezTo>
                      <a:cubicBezTo>
                        <a:pt x="1379383" y="374391"/>
                        <a:pt x="1282071" y="382072"/>
                        <a:pt x="1314450" y="382072"/>
                      </a:cubicBezTo>
                      <a:cubicBezTo>
                        <a:pt x="1555834" y="382072"/>
                        <a:pt x="1797050" y="369372"/>
                        <a:pt x="2038350" y="363022"/>
                      </a:cubicBezTo>
                      <a:cubicBezTo>
                        <a:pt x="2057400" y="356672"/>
                        <a:pt x="2101850" y="363022"/>
                        <a:pt x="2095500" y="343972"/>
                      </a:cubicBezTo>
                      <a:cubicBezTo>
                        <a:pt x="2086520" y="317031"/>
                        <a:pt x="2047698" y="305872"/>
                        <a:pt x="2019300" y="305872"/>
                      </a:cubicBezTo>
                      <a:cubicBezTo>
                        <a:pt x="1985104" y="305872"/>
                        <a:pt x="1956187" y="332286"/>
                        <a:pt x="1924050" y="343972"/>
                      </a:cubicBezTo>
                      <a:cubicBezTo>
                        <a:pt x="1886307" y="357697"/>
                        <a:pt x="1847850" y="369372"/>
                        <a:pt x="1809750" y="382072"/>
                      </a:cubicBezTo>
                      <a:cubicBezTo>
                        <a:pt x="1784350" y="401122"/>
                        <a:pt x="1765157" y="436212"/>
                        <a:pt x="1733550" y="439222"/>
                      </a:cubicBezTo>
                      <a:cubicBezTo>
                        <a:pt x="1625901" y="449474"/>
                        <a:pt x="1516579" y="436615"/>
                        <a:pt x="1409700" y="420172"/>
                      </a:cubicBezTo>
                      <a:cubicBezTo>
                        <a:pt x="1383823" y="416191"/>
                        <a:pt x="1460500" y="407472"/>
                        <a:pt x="1485900" y="401122"/>
                      </a:cubicBezTo>
                      <a:cubicBezTo>
                        <a:pt x="1625137" y="308297"/>
                        <a:pt x="1450063" y="421600"/>
                        <a:pt x="1619250" y="324922"/>
                      </a:cubicBezTo>
                      <a:cubicBezTo>
                        <a:pt x="1639129" y="313563"/>
                        <a:pt x="1655356" y="295841"/>
                        <a:pt x="1676400" y="286822"/>
                      </a:cubicBezTo>
                      <a:cubicBezTo>
                        <a:pt x="1700465" y="276509"/>
                        <a:pt x="1727522" y="275295"/>
                        <a:pt x="1752600" y="267772"/>
                      </a:cubicBezTo>
                      <a:cubicBezTo>
                        <a:pt x="1791067" y="256232"/>
                        <a:pt x="1866900" y="229672"/>
                        <a:pt x="1866900" y="229672"/>
                      </a:cubicBezTo>
                      <a:cubicBezTo>
                        <a:pt x="1847850" y="223322"/>
                        <a:pt x="1829629" y="207782"/>
                        <a:pt x="1809750" y="210622"/>
                      </a:cubicBezTo>
                      <a:cubicBezTo>
                        <a:pt x="1762567" y="217362"/>
                        <a:pt x="1644350" y="316555"/>
                        <a:pt x="1619250" y="324922"/>
                      </a:cubicBezTo>
                      <a:cubicBezTo>
                        <a:pt x="1489530" y="368162"/>
                        <a:pt x="1649081" y="313735"/>
                        <a:pt x="1466850" y="382072"/>
                      </a:cubicBezTo>
                      <a:cubicBezTo>
                        <a:pt x="1448048" y="389123"/>
                        <a:pt x="1428502" y="394071"/>
                        <a:pt x="1409700" y="401122"/>
                      </a:cubicBezTo>
                      <a:cubicBezTo>
                        <a:pt x="1377681" y="413129"/>
                        <a:pt x="1347441" y="430224"/>
                        <a:pt x="1314450" y="439222"/>
                      </a:cubicBezTo>
                      <a:cubicBezTo>
                        <a:pt x="1277185" y="449385"/>
                        <a:pt x="1238250" y="451922"/>
                        <a:pt x="1200150" y="458272"/>
                      </a:cubicBezTo>
                      <a:cubicBezTo>
                        <a:pt x="1016000" y="451922"/>
                        <a:pt x="831601" y="450716"/>
                        <a:pt x="647700" y="439222"/>
                      </a:cubicBezTo>
                      <a:cubicBezTo>
                        <a:pt x="627659" y="437969"/>
                        <a:pt x="609352" y="427223"/>
                        <a:pt x="590550" y="420172"/>
                      </a:cubicBezTo>
                      <a:cubicBezTo>
                        <a:pt x="558531" y="408165"/>
                        <a:pt x="528054" y="391898"/>
                        <a:pt x="495300" y="382072"/>
                      </a:cubicBezTo>
                      <a:cubicBezTo>
                        <a:pt x="464287" y="372768"/>
                        <a:pt x="431800" y="369372"/>
                        <a:pt x="400050" y="363022"/>
                      </a:cubicBezTo>
                      <a:cubicBezTo>
                        <a:pt x="374650" y="350322"/>
                        <a:pt x="350440" y="334893"/>
                        <a:pt x="323850" y="324922"/>
                      </a:cubicBezTo>
                      <a:cubicBezTo>
                        <a:pt x="299335" y="315729"/>
                        <a:pt x="247650" y="279690"/>
                        <a:pt x="247650" y="305872"/>
                      </a:cubicBezTo>
                      <a:cubicBezTo>
                        <a:pt x="247650" y="320386"/>
                        <a:pt x="363491" y="358019"/>
                        <a:pt x="381000" y="363022"/>
                      </a:cubicBezTo>
                      <a:cubicBezTo>
                        <a:pt x="517891" y="402134"/>
                        <a:pt x="395317" y="361839"/>
                        <a:pt x="552450" y="401122"/>
                      </a:cubicBezTo>
                      <a:cubicBezTo>
                        <a:pt x="571931" y="405992"/>
                        <a:pt x="590034" y="415657"/>
                        <a:pt x="609600" y="420172"/>
                      </a:cubicBezTo>
                      <a:cubicBezTo>
                        <a:pt x="672699" y="434733"/>
                        <a:pt x="800100" y="458272"/>
                        <a:pt x="800100" y="458272"/>
                      </a:cubicBezTo>
                      <a:cubicBezTo>
                        <a:pt x="876300" y="451922"/>
                        <a:pt x="953546" y="453313"/>
                        <a:pt x="1028700" y="439222"/>
                      </a:cubicBezTo>
                      <a:cubicBezTo>
                        <a:pt x="1062327" y="432917"/>
                        <a:pt x="1132105" y="382986"/>
                        <a:pt x="1162050" y="363022"/>
                      </a:cubicBezTo>
                      <a:cubicBezTo>
                        <a:pt x="1174750" y="343972"/>
                        <a:pt x="1196386" y="328456"/>
                        <a:pt x="1200150" y="305872"/>
                      </a:cubicBezTo>
                      <a:cubicBezTo>
                        <a:pt x="1203451" y="286065"/>
                        <a:pt x="1201180" y="248722"/>
                        <a:pt x="1181100" y="248722"/>
                      </a:cubicBezTo>
                      <a:cubicBezTo>
                        <a:pt x="981364" y="248722"/>
                        <a:pt x="1062269" y="296928"/>
                        <a:pt x="952500" y="343972"/>
                      </a:cubicBezTo>
                      <a:cubicBezTo>
                        <a:pt x="928960" y="354061"/>
                        <a:pt x="798002" y="378682"/>
                        <a:pt x="781050" y="382072"/>
                      </a:cubicBezTo>
                      <a:cubicBezTo>
                        <a:pt x="577850" y="375722"/>
                        <a:pt x="374418" y="374620"/>
                        <a:pt x="171450" y="363022"/>
                      </a:cubicBezTo>
                      <a:cubicBezTo>
                        <a:pt x="117389" y="359933"/>
                        <a:pt x="102721" y="328658"/>
                        <a:pt x="57150" y="305872"/>
                      </a:cubicBezTo>
                      <a:cubicBezTo>
                        <a:pt x="39189" y="296892"/>
                        <a:pt x="19050" y="293172"/>
                        <a:pt x="0" y="286822"/>
                      </a:cubicBezTo>
                      <a:cubicBezTo>
                        <a:pt x="25400" y="280472"/>
                        <a:pt x="50220" y="264525"/>
                        <a:pt x="76200" y="267772"/>
                      </a:cubicBezTo>
                      <a:cubicBezTo>
                        <a:pt x="220905" y="285860"/>
                        <a:pt x="84840" y="327082"/>
                        <a:pt x="228600" y="363022"/>
                      </a:cubicBezTo>
                      <a:cubicBezTo>
                        <a:pt x="302781" y="381567"/>
                        <a:pt x="381000" y="375722"/>
                        <a:pt x="457200" y="382072"/>
                      </a:cubicBezTo>
                      <a:cubicBezTo>
                        <a:pt x="584200" y="375722"/>
                        <a:pt x="712023" y="378794"/>
                        <a:pt x="838200" y="363022"/>
                      </a:cubicBezTo>
                      <a:cubicBezTo>
                        <a:pt x="864180" y="359775"/>
                        <a:pt x="787877" y="347953"/>
                        <a:pt x="762000" y="343972"/>
                      </a:cubicBezTo>
                      <a:cubicBezTo>
                        <a:pt x="705167" y="335228"/>
                        <a:pt x="647700" y="331272"/>
                        <a:pt x="590550" y="324922"/>
                      </a:cubicBezTo>
                      <a:cubicBezTo>
                        <a:pt x="566135" y="318818"/>
                        <a:pt x="484529" y="300487"/>
                        <a:pt x="457200" y="286822"/>
                      </a:cubicBezTo>
                      <a:cubicBezTo>
                        <a:pt x="436722" y="276583"/>
                        <a:pt x="420528" y="258961"/>
                        <a:pt x="400050" y="248722"/>
                      </a:cubicBezTo>
                      <a:cubicBezTo>
                        <a:pt x="369464" y="233429"/>
                        <a:pt x="336550" y="223322"/>
                        <a:pt x="304800" y="210622"/>
                      </a:cubicBezTo>
                      <a:cubicBezTo>
                        <a:pt x="291575" y="197397"/>
                        <a:pt x="229885" y="118668"/>
                        <a:pt x="190500" y="134422"/>
                      </a:cubicBezTo>
                      <a:cubicBezTo>
                        <a:pt x="169242" y="142925"/>
                        <a:pt x="165100" y="172522"/>
                        <a:pt x="152400" y="191572"/>
                      </a:cubicBezTo>
                      <a:cubicBezTo>
                        <a:pt x="198992" y="214868"/>
                        <a:pt x="235296" y="237510"/>
                        <a:pt x="285750" y="248722"/>
                      </a:cubicBezTo>
                      <a:cubicBezTo>
                        <a:pt x="323456" y="257101"/>
                        <a:pt x="362047" y="260862"/>
                        <a:pt x="400050" y="267772"/>
                      </a:cubicBezTo>
                      <a:cubicBezTo>
                        <a:pt x="431907" y="273564"/>
                        <a:pt x="463550" y="280472"/>
                        <a:pt x="495300" y="286822"/>
                      </a:cubicBezTo>
                      <a:cubicBezTo>
                        <a:pt x="565150" y="280472"/>
                        <a:pt x="637411" y="287040"/>
                        <a:pt x="704850" y="267772"/>
                      </a:cubicBezTo>
                      <a:cubicBezTo>
                        <a:pt x="730024" y="260579"/>
                        <a:pt x="652068" y="260431"/>
                        <a:pt x="628650" y="248722"/>
                      </a:cubicBezTo>
                      <a:cubicBezTo>
                        <a:pt x="600252" y="234523"/>
                        <a:pt x="578286" y="210026"/>
                        <a:pt x="552450" y="191572"/>
                      </a:cubicBezTo>
                      <a:cubicBezTo>
                        <a:pt x="533819" y="178264"/>
                        <a:pt x="474822" y="163711"/>
                        <a:pt x="495300" y="153472"/>
                      </a:cubicBezTo>
                      <a:cubicBezTo>
                        <a:pt x="506169" y="148038"/>
                        <a:pt x="624375" y="179910"/>
                        <a:pt x="647700" y="191572"/>
                      </a:cubicBezTo>
                      <a:cubicBezTo>
                        <a:pt x="668178" y="201811"/>
                        <a:pt x="684971" y="218313"/>
                        <a:pt x="704850" y="229672"/>
                      </a:cubicBezTo>
                      <a:cubicBezTo>
                        <a:pt x="982335" y="388235"/>
                        <a:pt x="624479" y="179961"/>
                        <a:pt x="838200" y="286822"/>
                      </a:cubicBezTo>
                      <a:cubicBezTo>
                        <a:pt x="969758" y="352601"/>
                        <a:pt x="812962" y="304325"/>
                        <a:pt x="971550" y="343972"/>
                      </a:cubicBezTo>
                      <a:lnTo>
                        <a:pt x="1085850" y="420172"/>
                      </a:lnTo>
                      <a:cubicBezTo>
                        <a:pt x="1066800" y="407472"/>
                        <a:pt x="1049744" y="391091"/>
                        <a:pt x="1028700" y="382072"/>
                      </a:cubicBezTo>
                      <a:cubicBezTo>
                        <a:pt x="1004635" y="371759"/>
                        <a:pt x="977900" y="369372"/>
                        <a:pt x="952500" y="363022"/>
                      </a:cubicBezTo>
                      <a:cubicBezTo>
                        <a:pt x="824001" y="234523"/>
                        <a:pt x="855239" y="299839"/>
                        <a:pt x="819150" y="191572"/>
                      </a:cubicBezTo>
                      <a:cubicBezTo>
                        <a:pt x="825500" y="159822"/>
                        <a:pt x="806147" y="100901"/>
                        <a:pt x="838200" y="96322"/>
                      </a:cubicBezTo>
                      <a:cubicBezTo>
                        <a:pt x="885980" y="89496"/>
                        <a:pt x="972447" y="197784"/>
                        <a:pt x="1009650" y="229672"/>
                      </a:cubicBezTo>
                      <a:cubicBezTo>
                        <a:pt x="1125884" y="329301"/>
                        <a:pt x="1041965" y="249869"/>
                        <a:pt x="1162050" y="324922"/>
                      </a:cubicBezTo>
                      <a:cubicBezTo>
                        <a:pt x="1188974" y="341749"/>
                        <a:pt x="1210683" y="366320"/>
                        <a:pt x="1238250" y="382072"/>
                      </a:cubicBezTo>
                      <a:cubicBezTo>
                        <a:pt x="1255685" y="392035"/>
                        <a:pt x="1277439" y="392142"/>
                        <a:pt x="1295400" y="401122"/>
                      </a:cubicBezTo>
                      <a:cubicBezTo>
                        <a:pt x="1315878" y="411361"/>
                        <a:pt x="1333500" y="426522"/>
                        <a:pt x="1352550" y="439222"/>
                      </a:cubicBezTo>
                      <a:cubicBezTo>
                        <a:pt x="1365250" y="420172"/>
                        <a:pt x="1379291" y="401951"/>
                        <a:pt x="1390650" y="382072"/>
                      </a:cubicBezTo>
                      <a:cubicBezTo>
                        <a:pt x="1404739" y="357416"/>
                        <a:pt x="1408670" y="325952"/>
                        <a:pt x="1428750" y="305872"/>
                      </a:cubicBezTo>
                      <a:cubicBezTo>
                        <a:pt x="1442949" y="291673"/>
                        <a:pt x="1466850" y="293172"/>
                        <a:pt x="1485900" y="286822"/>
                      </a:cubicBezTo>
                      <a:cubicBezTo>
                        <a:pt x="1524000" y="248722"/>
                        <a:pt x="1555368" y="202410"/>
                        <a:pt x="1600200" y="172522"/>
                      </a:cubicBezTo>
                      <a:cubicBezTo>
                        <a:pt x="1619250" y="159822"/>
                        <a:pt x="1657350" y="111527"/>
                        <a:pt x="1657350" y="134422"/>
                      </a:cubicBezTo>
                      <a:lnTo>
                        <a:pt x="1600200" y="191572"/>
                      </a:lnTo>
                      <a:cubicBezTo>
                        <a:pt x="1593850" y="216972"/>
                        <a:pt x="1594140" y="245040"/>
                        <a:pt x="1581150" y="267772"/>
                      </a:cubicBezTo>
                      <a:cubicBezTo>
                        <a:pt x="1567784" y="291163"/>
                        <a:pt x="1541247" y="304226"/>
                        <a:pt x="1524000" y="324922"/>
                      </a:cubicBezTo>
                      <a:cubicBezTo>
                        <a:pt x="1509343" y="342511"/>
                        <a:pt x="1500557" y="364483"/>
                        <a:pt x="1485900" y="382072"/>
                      </a:cubicBezTo>
                      <a:cubicBezTo>
                        <a:pt x="1455806" y="418184"/>
                        <a:pt x="1414414" y="455915"/>
                        <a:pt x="1371600" y="477322"/>
                      </a:cubicBezTo>
                      <a:cubicBezTo>
                        <a:pt x="1325545" y="500349"/>
                        <a:pt x="1287079" y="497111"/>
                        <a:pt x="1238250" y="515422"/>
                      </a:cubicBezTo>
                      <a:cubicBezTo>
                        <a:pt x="1211660" y="525393"/>
                        <a:pt x="1187450" y="540822"/>
                        <a:pt x="1162050" y="553522"/>
                      </a:cubicBezTo>
                      <a:cubicBezTo>
                        <a:pt x="1066800" y="547172"/>
                        <a:pt x="969488" y="555180"/>
                        <a:pt x="876300" y="534472"/>
                      </a:cubicBezTo>
                      <a:cubicBezTo>
                        <a:pt x="838594" y="526093"/>
                        <a:pt x="953335" y="525585"/>
                        <a:pt x="990600" y="515422"/>
                      </a:cubicBezTo>
                      <a:cubicBezTo>
                        <a:pt x="1023591" y="506424"/>
                        <a:pt x="1053713" y="489008"/>
                        <a:pt x="1085850" y="477322"/>
                      </a:cubicBezTo>
                      <a:cubicBezTo>
                        <a:pt x="1123593" y="463597"/>
                        <a:pt x="1162050" y="451922"/>
                        <a:pt x="1200150" y="439222"/>
                      </a:cubicBezTo>
                      <a:cubicBezTo>
                        <a:pt x="1238250" y="426522"/>
                        <a:pt x="1275069" y="408998"/>
                        <a:pt x="1314450" y="401122"/>
                      </a:cubicBezTo>
                      <a:cubicBezTo>
                        <a:pt x="1346200" y="394772"/>
                        <a:pt x="1378462" y="390591"/>
                        <a:pt x="1409700" y="382072"/>
                      </a:cubicBezTo>
                      <a:cubicBezTo>
                        <a:pt x="1448446" y="371505"/>
                        <a:pt x="1485900" y="356672"/>
                        <a:pt x="1524000" y="343972"/>
                      </a:cubicBezTo>
                      <a:lnTo>
                        <a:pt x="1581150" y="324922"/>
                      </a:lnTo>
                      <a:cubicBezTo>
                        <a:pt x="1606550" y="305872"/>
                        <a:pt x="1629783" y="283524"/>
                        <a:pt x="1657350" y="267772"/>
                      </a:cubicBezTo>
                      <a:cubicBezTo>
                        <a:pt x="1674785" y="257809"/>
                        <a:pt x="1696539" y="257702"/>
                        <a:pt x="1714500" y="248722"/>
                      </a:cubicBezTo>
                      <a:cubicBezTo>
                        <a:pt x="1734978" y="238483"/>
                        <a:pt x="1752600" y="223322"/>
                        <a:pt x="1771650" y="210622"/>
                      </a:cubicBezTo>
                      <a:cubicBezTo>
                        <a:pt x="1765300" y="236022"/>
                        <a:pt x="1764309" y="263404"/>
                        <a:pt x="1752600" y="286822"/>
                      </a:cubicBezTo>
                      <a:cubicBezTo>
                        <a:pt x="1738401" y="315220"/>
                        <a:pt x="1716113" y="338916"/>
                        <a:pt x="1695450" y="363022"/>
                      </a:cubicBezTo>
                      <a:cubicBezTo>
                        <a:pt x="1663852" y="399887"/>
                        <a:pt x="1625243" y="436226"/>
                        <a:pt x="1581150" y="458272"/>
                      </a:cubicBezTo>
                      <a:cubicBezTo>
                        <a:pt x="1563189" y="467252"/>
                        <a:pt x="1541961" y="468342"/>
                        <a:pt x="1524000" y="477322"/>
                      </a:cubicBezTo>
                      <a:cubicBezTo>
                        <a:pt x="1503522" y="487561"/>
                        <a:pt x="1487894" y="506403"/>
                        <a:pt x="1466850" y="515422"/>
                      </a:cubicBezTo>
                      <a:cubicBezTo>
                        <a:pt x="1442785" y="525735"/>
                        <a:pt x="1416251" y="528986"/>
                        <a:pt x="1390650" y="534472"/>
                      </a:cubicBezTo>
                      <a:cubicBezTo>
                        <a:pt x="1327330" y="548041"/>
                        <a:pt x="1200150" y="572572"/>
                        <a:pt x="1200150" y="572572"/>
                      </a:cubicBezTo>
                      <a:cubicBezTo>
                        <a:pt x="920750" y="566222"/>
                        <a:pt x="641073" y="567478"/>
                        <a:pt x="361950" y="553522"/>
                      </a:cubicBezTo>
                      <a:cubicBezTo>
                        <a:pt x="335801" y="552215"/>
                        <a:pt x="412976" y="541665"/>
                        <a:pt x="438150" y="534472"/>
                      </a:cubicBezTo>
                      <a:cubicBezTo>
                        <a:pt x="569461" y="496955"/>
                        <a:pt x="403327" y="530751"/>
                        <a:pt x="609600" y="496372"/>
                      </a:cubicBezTo>
                      <a:cubicBezTo>
                        <a:pt x="801858" y="506491"/>
                        <a:pt x="907222" y="494577"/>
                        <a:pt x="1066800" y="534472"/>
                      </a:cubicBezTo>
                      <a:cubicBezTo>
                        <a:pt x="1086281" y="539342"/>
                        <a:pt x="1104642" y="548005"/>
                        <a:pt x="1123950" y="553522"/>
                      </a:cubicBezTo>
                      <a:cubicBezTo>
                        <a:pt x="1325483" y="611103"/>
                        <a:pt x="1042824" y="520130"/>
                        <a:pt x="1314450" y="610672"/>
                      </a:cubicBezTo>
                      <a:lnTo>
                        <a:pt x="1371600" y="629722"/>
                      </a:lnTo>
                      <a:lnTo>
                        <a:pt x="1314450" y="610672"/>
                      </a:lnTo>
                      <a:cubicBezTo>
                        <a:pt x="1308100" y="591622"/>
                        <a:pt x="1307944" y="569202"/>
                        <a:pt x="1295400" y="553522"/>
                      </a:cubicBezTo>
                      <a:cubicBezTo>
                        <a:pt x="1268543" y="519950"/>
                        <a:pt x="1218748" y="508921"/>
                        <a:pt x="1181100" y="496372"/>
                      </a:cubicBezTo>
                      <a:cubicBezTo>
                        <a:pt x="1352550" y="483672"/>
                        <a:pt x="1524858" y="479596"/>
                        <a:pt x="1695450" y="458272"/>
                      </a:cubicBezTo>
                      <a:cubicBezTo>
                        <a:pt x="1715375" y="455781"/>
                        <a:pt x="1638300" y="459302"/>
                        <a:pt x="1638300" y="439222"/>
                      </a:cubicBezTo>
                      <a:cubicBezTo>
                        <a:pt x="1638300" y="412281"/>
                        <a:pt x="1674599" y="399132"/>
                        <a:pt x="1695450" y="382072"/>
                      </a:cubicBezTo>
                      <a:cubicBezTo>
                        <a:pt x="1744596" y="341861"/>
                        <a:pt x="1809750" y="318572"/>
                        <a:pt x="1847850" y="267772"/>
                      </a:cubicBezTo>
                      <a:cubicBezTo>
                        <a:pt x="1975887" y="97056"/>
                        <a:pt x="1909315" y="150595"/>
                        <a:pt x="2019300" y="77272"/>
                      </a:cubicBezTo>
                      <a:cubicBezTo>
                        <a:pt x="2032000" y="58222"/>
                        <a:pt x="2067639" y="40600"/>
                        <a:pt x="2057400" y="20122"/>
                      </a:cubicBezTo>
                      <a:cubicBezTo>
                        <a:pt x="2048420" y="2161"/>
                        <a:pt x="2015930" y="26628"/>
                        <a:pt x="2000250" y="39172"/>
                      </a:cubicBezTo>
                      <a:cubicBezTo>
                        <a:pt x="1982372" y="53475"/>
                        <a:pt x="1976807" y="78733"/>
                        <a:pt x="1962150" y="96322"/>
                      </a:cubicBezTo>
                      <a:cubicBezTo>
                        <a:pt x="1944903" y="117018"/>
                        <a:pt x="1922247" y="132776"/>
                        <a:pt x="1905000" y="153472"/>
                      </a:cubicBezTo>
                      <a:cubicBezTo>
                        <a:pt x="1890343" y="171061"/>
                        <a:pt x="1883089" y="194433"/>
                        <a:pt x="1866900" y="210622"/>
                      </a:cubicBezTo>
                      <a:cubicBezTo>
                        <a:pt x="1842985" y="234537"/>
                        <a:pt x="1759697" y="275616"/>
                        <a:pt x="1733550" y="286822"/>
                      </a:cubicBezTo>
                      <a:cubicBezTo>
                        <a:pt x="1658233" y="319101"/>
                        <a:pt x="1641652" y="305202"/>
                        <a:pt x="1543050" y="324922"/>
                      </a:cubicBezTo>
                      <a:cubicBezTo>
                        <a:pt x="1491703" y="335191"/>
                        <a:pt x="1442434" y="355254"/>
                        <a:pt x="1390650" y="363022"/>
                      </a:cubicBezTo>
                      <a:cubicBezTo>
                        <a:pt x="1315032" y="374365"/>
                        <a:pt x="1238135" y="374464"/>
                        <a:pt x="1162050" y="382072"/>
                      </a:cubicBezTo>
                      <a:cubicBezTo>
                        <a:pt x="1111109" y="387166"/>
                        <a:pt x="1060591" y="396028"/>
                        <a:pt x="1009650" y="401122"/>
                      </a:cubicBezTo>
                      <a:cubicBezTo>
                        <a:pt x="933565" y="408730"/>
                        <a:pt x="857250" y="413822"/>
                        <a:pt x="781050" y="420172"/>
                      </a:cubicBezTo>
                      <a:cubicBezTo>
                        <a:pt x="742950" y="432872"/>
                        <a:pt x="630829" y="440311"/>
                        <a:pt x="666750" y="458272"/>
                      </a:cubicBezTo>
                      <a:cubicBezTo>
                        <a:pt x="766368" y="508081"/>
                        <a:pt x="715400" y="489484"/>
                        <a:pt x="819150" y="515422"/>
                      </a:cubicBezTo>
                      <a:lnTo>
                        <a:pt x="704850" y="553522"/>
                      </a:lnTo>
                      <a:cubicBezTo>
                        <a:pt x="685800" y="559872"/>
                        <a:pt x="667391" y="568634"/>
                        <a:pt x="647700" y="572572"/>
                      </a:cubicBezTo>
                      <a:cubicBezTo>
                        <a:pt x="615950" y="578922"/>
                        <a:pt x="583688" y="583103"/>
                        <a:pt x="552450" y="591622"/>
                      </a:cubicBezTo>
                      <a:cubicBezTo>
                        <a:pt x="513704" y="602189"/>
                        <a:pt x="438150" y="629722"/>
                        <a:pt x="438150" y="629722"/>
                      </a:cubicBezTo>
                      <a:cubicBezTo>
                        <a:pt x="425450" y="604322"/>
                        <a:pt x="406436" y="581193"/>
                        <a:pt x="400050" y="553522"/>
                      </a:cubicBezTo>
                      <a:cubicBezTo>
                        <a:pt x="397835" y="543926"/>
                        <a:pt x="380784" y="329198"/>
                        <a:pt x="361950" y="286822"/>
                      </a:cubicBezTo>
                      <a:cubicBezTo>
                        <a:pt x="349055" y="257808"/>
                        <a:pt x="323850" y="236022"/>
                        <a:pt x="304800" y="210622"/>
                      </a:cubicBezTo>
                      <a:cubicBezTo>
                        <a:pt x="281679" y="213925"/>
                        <a:pt x="155861" y="252183"/>
                        <a:pt x="114300" y="210622"/>
                      </a:cubicBezTo>
                      <a:cubicBezTo>
                        <a:pt x="100101" y="196423"/>
                        <a:pt x="101600" y="172522"/>
                        <a:pt x="95250" y="153472"/>
                      </a:cubicBezTo>
                      <a:cubicBezTo>
                        <a:pt x="114300" y="140772"/>
                        <a:pt x="129735" y="118610"/>
                        <a:pt x="152400" y="115372"/>
                      </a:cubicBezTo>
                      <a:cubicBezTo>
                        <a:pt x="178319" y="111669"/>
                        <a:pt x="203426" y="127229"/>
                        <a:pt x="228600" y="134422"/>
                      </a:cubicBezTo>
                      <a:cubicBezTo>
                        <a:pt x="419906" y="189081"/>
                        <a:pt x="123736" y="112969"/>
                        <a:pt x="361950" y="172522"/>
                      </a:cubicBezTo>
                      <a:cubicBezTo>
                        <a:pt x="452620" y="232969"/>
                        <a:pt x="383469" y="196123"/>
                        <a:pt x="495300" y="229672"/>
                      </a:cubicBezTo>
                      <a:cubicBezTo>
                        <a:pt x="533767" y="241212"/>
                        <a:pt x="609600" y="267772"/>
                        <a:pt x="609600" y="267772"/>
                      </a:cubicBezTo>
                      <a:cubicBezTo>
                        <a:pt x="628650" y="261422"/>
                        <a:pt x="675730" y="266683"/>
                        <a:pt x="666750" y="248722"/>
                      </a:cubicBezTo>
                      <a:cubicBezTo>
                        <a:pt x="638637" y="192497"/>
                        <a:pt x="577850" y="159822"/>
                        <a:pt x="533400" y="115372"/>
                      </a:cubicBezTo>
                      <a:lnTo>
                        <a:pt x="476250" y="58222"/>
                      </a:lnTo>
                      <a:cubicBezTo>
                        <a:pt x="463550" y="77272"/>
                        <a:pt x="438150" y="92477"/>
                        <a:pt x="438150" y="115372"/>
                      </a:cubicBezTo>
                      <a:cubicBezTo>
                        <a:pt x="438150" y="143770"/>
                        <a:pt x="456170" y="171492"/>
                        <a:pt x="476250" y="191572"/>
                      </a:cubicBezTo>
                      <a:cubicBezTo>
                        <a:pt x="520333" y="235655"/>
                        <a:pt x="598731" y="283334"/>
                        <a:pt x="666750" y="286822"/>
                      </a:cubicBezTo>
                      <a:cubicBezTo>
                        <a:pt x="888799" y="298209"/>
                        <a:pt x="1111250" y="299522"/>
                        <a:pt x="1333500" y="305872"/>
                      </a:cubicBezTo>
                      <a:cubicBezTo>
                        <a:pt x="1148335" y="275011"/>
                        <a:pt x="1246512" y="314134"/>
                        <a:pt x="1066800" y="134422"/>
                      </a:cubicBezTo>
                      <a:lnTo>
                        <a:pt x="1009650" y="77272"/>
                      </a:lnTo>
                      <a:cubicBezTo>
                        <a:pt x="1003300" y="58222"/>
                        <a:pt x="1004799" y="34321"/>
                        <a:pt x="990600" y="20122"/>
                      </a:cubicBezTo>
                      <a:cubicBezTo>
                        <a:pt x="952500" y="-17978"/>
                        <a:pt x="914400" y="7422"/>
                        <a:pt x="876300" y="20122"/>
                      </a:cubicBezTo>
                      <a:cubicBezTo>
                        <a:pt x="882650" y="39172"/>
                        <a:pt x="882806" y="61592"/>
                        <a:pt x="895350" y="77272"/>
                      </a:cubicBezTo>
                      <a:cubicBezTo>
                        <a:pt x="909653" y="95150"/>
                        <a:pt x="932621" y="104013"/>
                        <a:pt x="952500" y="115372"/>
                      </a:cubicBezTo>
                      <a:cubicBezTo>
                        <a:pt x="977156" y="129461"/>
                        <a:pt x="1002110" y="143501"/>
                        <a:pt x="1028700" y="153472"/>
                      </a:cubicBezTo>
                      <a:cubicBezTo>
                        <a:pt x="1101912" y="180926"/>
                        <a:pt x="1207959" y="181802"/>
                        <a:pt x="1276350" y="191572"/>
                      </a:cubicBezTo>
                      <a:cubicBezTo>
                        <a:pt x="1308403" y="196151"/>
                        <a:pt x="1339505" y="206343"/>
                        <a:pt x="1371600" y="210622"/>
                      </a:cubicBezTo>
                      <a:cubicBezTo>
                        <a:pt x="1434857" y="219056"/>
                        <a:pt x="1498600" y="223322"/>
                        <a:pt x="1562100" y="229672"/>
                      </a:cubicBezTo>
                      <a:cubicBezTo>
                        <a:pt x="1536700" y="236022"/>
                        <a:pt x="1511074" y="241529"/>
                        <a:pt x="1485900" y="248722"/>
                      </a:cubicBezTo>
                      <a:cubicBezTo>
                        <a:pt x="1466592" y="254239"/>
                        <a:pt x="1448830" y="267772"/>
                        <a:pt x="1428750" y="267772"/>
                      </a:cubicBezTo>
                      <a:cubicBezTo>
                        <a:pt x="1402568" y="267772"/>
                        <a:pt x="1377950" y="255072"/>
                        <a:pt x="1352550" y="248722"/>
                      </a:cubicBezTo>
                      <a:cubicBezTo>
                        <a:pt x="1346200" y="191572"/>
                        <a:pt x="1376477" y="115474"/>
                        <a:pt x="1333500" y="77272"/>
                      </a:cubicBezTo>
                      <a:cubicBezTo>
                        <a:pt x="1295236" y="43260"/>
                        <a:pt x="1231700" y="88537"/>
                        <a:pt x="1181100" y="96322"/>
                      </a:cubicBezTo>
                      <a:cubicBezTo>
                        <a:pt x="1149098" y="101245"/>
                        <a:pt x="1117088" y="106853"/>
                        <a:pt x="1085850" y="115372"/>
                      </a:cubicBezTo>
                      <a:cubicBezTo>
                        <a:pt x="931424" y="157488"/>
                        <a:pt x="1020590" y="153472"/>
                        <a:pt x="933450" y="153472"/>
                      </a:cubicBezTo>
                    </a:path>
                  </a:pathLst>
                </a:custGeom>
                <a:noFill/>
                <a:ln w="28575">
                  <a:solidFill>
                    <a:srgbClr val="5544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83" name="Szabadkézi sokszög 82"/>
                <p:cNvSpPr/>
                <p:nvPr/>
              </p:nvSpPr>
              <p:spPr>
                <a:xfrm>
                  <a:off x="-3743823" y="475712"/>
                  <a:ext cx="2071650" cy="781514"/>
                </a:xfrm>
                <a:custGeom>
                  <a:avLst/>
                  <a:gdLst>
                    <a:gd name="connsiteX0" fmla="*/ 1172316 w 2071647"/>
                    <a:gd name="connsiteY0" fmla="*/ 610064 h 781514"/>
                    <a:gd name="connsiteX1" fmla="*/ 600816 w 2071647"/>
                    <a:gd name="connsiteY1" fmla="*/ 571964 h 781514"/>
                    <a:gd name="connsiteX2" fmla="*/ 715116 w 2071647"/>
                    <a:gd name="connsiteY2" fmla="*/ 533864 h 781514"/>
                    <a:gd name="connsiteX3" fmla="*/ 867516 w 2071647"/>
                    <a:gd name="connsiteY3" fmla="*/ 514814 h 781514"/>
                    <a:gd name="connsiteX4" fmla="*/ 981816 w 2071647"/>
                    <a:gd name="connsiteY4" fmla="*/ 476714 h 781514"/>
                    <a:gd name="connsiteX5" fmla="*/ 1248516 w 2071647"/>
                    <a:gd name="connsiteY5" fmla="*/ 438614 h 781514"/>
                    <a:gd name="connsiteX6" fmla="*/ 1458066 w 2071647"/>
                    <a:gd name="connsiteY6" fmla="*/ 381464 h 781514"/>
                    <a:gd name="connsiteX7" fmla="*/ 1534266 w 2071647"/>
                    <a:gd name="connsiteY7" fmla="*/ 343364 h 781514"/>
                    <a:gd name="connsiteX8" fmla="*/ 1591416 w 2071647"/>
                    <a:gd name="connsiteY8" fmla="*/ 324314 h 781514"/>
                    <a:gd name="connsiteX9" fmla="*/ 1515216 w 2071647"/>
                    <a:gd name="connsiteY9" fmla="*/ 343364 h 781514"/>
                    <a:gd name="connsiteX10" fmla="*/ 1324716 w 2071647"/>
                    <a:gd name="connsiteY10" fmla="*/ 400514 h 781514"/>
                    <a:gd name="connsiteX11" fmla="*/ 791316 w 2071647"/>
                    <a:gd name="connsiteY11" fmla="*/ 381464 h 781514"/>
                    <a:gd name="connsiteX12" fmla="*/ 677016 w 2071647"/>
                    <a:gd name="connsiteY12" fmla="*/ 362414 h 781514"/>
                    <a:gd name="connsiteX13" fmla="*/ 753216 w 2071647"/>
                    <a:gd name="connsiteY13" fmla="*/ 400514 h 781514"/>
                    <a:gd name="connsiteX14" fmla="*/ 924666 w 2071647"/>
                    <a:gd name="connsiteY14" fmla="*/ 438614 h 781514"/>
                    <a:gd name="connsiteX15" fmla="*/ 1686666 w 2071647"/>
                    <a:gd name="connsiteY15" fmla="*/ 419564 h 781514"/>
                    <a:gd name="connsiteX16" fmla="*/ 1743816 w 2071647"/>
                    <a:gd name="connsiteY16" fmla="*/ 305264 h 781514"/>
                    <a:gd name="connsiteX17" fmla="*/ 1781916 w 2071647"/>
                    <a:gd name="connsiteY17" fmla="*/ 248114 h 781514"/>
                    <a:gd name="connsiteX18" fmla="*/ 1800966 w 2071647"/>
                    <a:gd name="connsiteY18" fmla="*/ 190964 h 781514"/>
                    <a:gd name="connsiteX19" fmla="*/ 1743816 w 2071647"/>
                    <a:gd name="connsiteY19" fmla="*/ 229064 h 781514"/>
                    <a:gd name="connsiteX20" fmla="*/ 1572366 w 2071647"/>
                    <a:gd name="connsiteY20" fmla="*/ 305264 h 781514"/>
                    <a:gd name="connsiteX21" fmla="*/ 1515216 w 2071647"/>
                    <a:gd name="connsiteY21" fmla="*/ 324314 h 781514"/>
                    <a:gd name="connsiteX22" fmla="*/ 1439016 w 2071647"/>
                    <a:gd name="connsiteY22" fmla="*/ 362414 h 781514"/>
                    <a:gd name="connsiteX23" fmla="*/ 1210416 w 2071647"/>
                    <a:gd name="connsiteY23" fmla="*/ 400514 h 781514"/>
                    <a:gd name="connsiteX24" fmla="*/ 1077066 w 2071647"/>
                    <a:gd name="connsiteY24" fmla="*/ 438614 h 781514"/>
                    <a:gd name="connsiteX25" fmla="*/ 924666 w 2071647"/>
                    <a:gd name="connsiteY25" fmla="*/ 457664 h 781514"/>
                    <a:gd name="connsiteX26" fmla="*/ 848466 w 2071647"/>
                    <a:gd name="connsiteY26" fmla="*/ 248114 h 781514"/>
                    <a:gd name="connsiteX27" fmla="*/ 886566 w 2071647"/>
                    <a:gd name="connsiteY27" fmla="*/ 152864 h 781514"/>
                    <a:gd name="connsiteX28" fmla="*/ 962766 w 2071647"/>
                    <a:gd name="connsiteY28" fmla="*/ 210014 h 781514"/>
                    <a:gd name="connsiteX29" fmla="*/ 1077066 w 2071647"/>
                    <a:gd name="connsiteY29" fmla="*/ 248114 h 781514"/>
                    <a:gd name="connsiteX30" fmla="*/ 1248516 w 2071647"/>
                    <a:gd name="connsiteY30" fmla="*/ 324314 h 781514"/>
                    <a:gd name="connsiteX31" fmla="*/ 1362816 w 2071647"/>
                    <a:gd name="connsiteY31" fmla="*/ 400514 h 781514"/>
                    <a:gd name="connsiteX32" fmla="*/ 1553316 w 2071647"/>
                    <a:gd name="connsiteY32" fmla="*/ 438614 h 781514"/>
                    <a:gd name="connsiteX33" fmla="*/ 1610466 w 2071647"/>
                    <a:gd name="connsiteY33" fmla="*/ 457664 h 781514"/>
                    <a:gd name="connsiteX34" fmla="*/ 1686666 w 2071647"/>
                    <a:gd name="connsiteY34" fmla="*/ 476714 h 781514"/>
                    <a:gd name="connsiteX35" fmla="*/ 1229466 w 2071647"/>
                    <a:gd name="connsiteY35" fmla="*/ 495764 h 781514"/>
                    <a:gd name="connsiteX36" fmla="*/ 1115166 w 2071647"/>
                    <a:gd name="connsiteY36" fmla="*/ 476714 h 781514"/>
                    <a:gd name="connsiteX37" fmla="*/ 981816 w 2071647"/>
                    <a:gd name="connsiteY37" fmla="*/ 457664 h 781514"/>
                    <a:gd name="connsiteX38" fmla="*/ 886566 w 2071647"/>
                    <a:gd name="connsiteY38" fmla="*/ 438614 h 781514"/>
                    <a:gd name="connsiteX39" fmla="*/ 715116 w 2071647"/>
                    <a:gd name="connsiteY39" fmla="*/ 419564 h 781514"/>
                    <a:gd name="connsiteX40" fmla="*/ 657966 w 2071647"/>
                    <a:gd name="connsiteY40" fmla="*/ 381464 h 781514"/>
                    <a:gd name="connsiteX41" fmla="*/ 581766 w 2071647"/>
                    <a:gd name="connsiteY41" fmla="*/ 362414 h 781514"/>
                    <a:gd name="connsiteX42" fmla="*/ 1439016 w 2071647"/>
                    <a:gd name="connsiteY42" fmla="*/ 324314 h 781514"/>
                    <a:gd name="connsiteX43" fmla="*/ 1591416 w 2071647"/>
                    <a:gd name="connsiteY43" fmla="*/ 248114 h 781514"/>
                    <a:gd name="connsiteX44" fmla="*/ 1534266 w 2071647"/>
                    <a:gd name="connsiteY44" fmla="*/ 267164 h 781514"/>
                    <a:gd name="connsiteX45" fmla="*/ 1343766 w 2071647"/>
                    <a:gd name="connsiteY45" fmla="*/ 381464 h 781514"/>
                    <a:gd name="connsiteX46" fmla="*/ 1267566 w 2071647"/>
                    <a:gd name="connsiteY46" fmla="*/ 400514 h 781514"/>
                    <a:gd name="connsiteX47" fmla="*/ 1191366 w 2071647"/>
                    <a:gd name="connsiteY47" fmla="*/ 438614 h 781514"/>
                    <a:gd name="connsiteX48" fmla="*/ 1134216 w 2071647"/>
                    <a:gd name="connsiteY48" fmla="*/ 457664 h 781514"/>
                    <a:gd name="connsiteX49" fmla="*/ 1038966 w 2071647"/>
                    <a:gd name="connsiteY49" fmla="*/ 514814 h 781514"/>
                    <a:gd name="connsiteX50" fmla="*/ 867516 w 2071647"/>
                    <a:gd name="connsiteY50" fmla="*/ 533864 h 781514"/>
                    <a:gd name="connsiteX51" fmla="*/ 562716 w 2071647"/>
                    <a:gd name="connsiteY51" fmla="*/ 514814 h 781514"/>
                    <a:gd name="connsiteX52" fmla="*/ 638916 w 2071647"/>
                    <a:gd name="connsiteY52" fmla="*/ 495764 h 781514"/>
                    <a:gd name="connsiteX53" fmla="*/ 848466 w 2071647"/>
                    <a:gd name="connsiteY53" fmla="*/ 400514 h 781514"/>
                    <a:gd name="connsiteX54" fmla="*/ 962766 w 2071647"/>
                    <a:gd name="connsiteY54" fmla="*/ 324314 h 781514"/>
                    <a:gd name="connsiteX55" fmla="*/ 1077066 w 2071647"/>
                    <a:gd name="connsiteY55" fmla="*/ 210014 h 781514"/>
                    <a:gd name="connsiteX56" fmla="*/ 1286616 w 2071647"/>
                    <a:gd name="connsiteY56" fmla="*/ 95714 h 781514"/>
                    <a:gd name="connsiteX57" fmla="*/ 1381866 w 2071647"/>
                    <a:gd name="connsiteY57" fmla="*/ 464 h 781514"/>
                    <a:gd name="connsiteX58" fmla="*/ 1419966 w 2071647"/>
                    <a:gd name="connsiteY58" fmla="*/ 57614 h 781514"/>
                    <a:gd name="connsiteX59" fmla="*/ 1400916 w 2071647"/>
                    <a:gd name="connsiteY59" fmla="*/ 171914 h 781514"/>
                    <a:gd name="connsiteX60" fmla="*/ 1229466 w 2071647"/>
                    <a:gd name="connsiteY60" fmla="*/ 248114 h 781514"/>
                    <a:gd name="connsiteX61" fmla="*/ 1038966 w 2071647"/>
                    <a:gd name="connsiteY61" fmla="*/ 305264 h 781514"/>
                    <a:gd name="connsiteX62" fmla="*/ 943716 w 2071647"/>
                    <a:gd name="connsiteY62" fmla="*/ 343364 h 781514"/>
                    <a:gd name="connsiteX63" fmla="*/ 867516 w 2071647"/>
                    <a:gd name="connsiteY63" fmla="*/ 362414 h 781514"/>
                    <a:gd name="connsiteX64" fmla="*/ 1324716 w 2071647"/>
                    <a:gd name="connsiteY64" fmla="*/ 343364 h 781514"/>
                    <a:gd name="connsiteX65" fmla="*/ 1439016 w 2071647"/>
                    <a:gd name="connsiteY65" fmla="*/ 286214 h 781514"/>
                    <a:gd name="connsiteX66" fmla="*/ 1534266 w 2071647"/>
                    <a:gd name="connsiteY66" fmla="*/ 210014 h 781514"/>
                    <a:gd name="connsiteX67" fmla="*/ 1629516 w 2071647"/>
                    <a:gd name="connsiteY67" fmla="*/ 190964 h 781514"/>
                    <a:gd name="connsiteX68" fmla="*/ 1553316 w 2071647"/>
                    <a:gd name="connsiteY68" fmla="*/ 171914 h 781514"/>
                    <a:gd name="connsiteX69" fmla="*/ 1477116 w 2071647"/>
                    <a:gd name="connsiteY69" fmla="*/ 229064 h 781514"/>
                    <a:gd name="connsiteX70" fmla="*/ 1362816 w 2071647"/>
                    <a:gd name="connsiteY70" fmla="*/ 305264 h 781514"/>
                    <a:gd name="connsiteX71" fmla="*/ 1210416 w 2071647"/>
                    <a:gd name="connsiteY71" fmla="*/ 343364 h 781514"/>
                    <a:gd name="connsiteX72" fmla="*/ 1153266 w 2071647"/>
                    <a:gd name="connsiteY72" fmla="*/ 362414 h 781514"/>
                    <a:gd name="connsiteX73" fmla="*/ 1000866 w 2071647"/>
                    <a:gd name="connsiteY73" fmla="*/ 400514 h 781514"/>
                    <a:gd name="connsiteX74" fmla="*/ 734166 w 2071647"/>
                    <a:gd name="connsiteY74" fmla="*/ 362414 h 781514"/>
                    <a:gd name="connsiteX75" fmla="*/ 677016 w 2071647"/>
                    <a:gd name="connsiteY75" fmla="*/ 343364 h 781514"/>
                    <a:gd name="connsiteX76" fmla="*/ 619866 w 2071647"/>
                    <a:gd name="connsiteY76" fmla="*/ 305264 h 781514"/>
                    <a:gd name="connsiteX77" fmla="*/ 562716 w 2071647"/>
                    <a:gd name="connsiteY77" fmla="*/ 286214 h 781514"/>
                    <a:gd name="connsiteX78" fmla="*/ 905616 w 2071647"/>
                    <a:gd name="connsiteY78" fmla="*/ 305264 h 781514"/>
                    <a:gd name="connsiteX79" fmla="*/ 1153266 w 2071647"/>
                    <a:gd name="connsiteY79" fmla="*/ 343364 h 781514"/>
                    <a:gd name="connsiteX80" fmla="*/ 1477116 w 2071647"/>
                    <a:gd name="connsiteY80" fmla="*/ 381464 h 781514"/>
                    <a:gd name="connsiteX81" fmla="*/ 1705716 w 2071647"/>
                    <a:gd name="connsiteY81" fmla="*/ 419564 h 781514"/>
                    <a:gd name="connsiteX82" fmla="*/ 1820016 w 2071647"/>
                    <a:gd name="connsiteY82" fmla="*/ 438614 h 781514"/>
                    <a:gd name="connsiteX83" fmla="*/ 1991466 w 2071647"/>
                    <a:gd name="connsiteY83" fmla="*/ 419564 h 781514"/>
                    <a:gd name="connsiteX84" fmla="*/ 2010516 w 2071647"/>
                    <a:gd name="connsiteY84" fmla="*/ 362414 h 781514"/>
                    <a:gd name="connsiteX85" fmla="*/ 2029566 w 2071647"/>
                    <a:gd name="connsiteY85" fmla="*/ 171914 h 781514"/>
                    <a:gd name="connsiteX86" fmla="*/ 1972416 w 2071647"/>
                    <a:gd name="connsiteY86" fmla="*/ 210014 h 781514"/>
                    <a:gd name="connsiteX87" fmla="*/ 1896216 w 2071647"/>
                    <a:gd name="connsiteY87" fmla="*/ 267164 h 781514"/>
                    <a:gd name="connsiteX88" fmla="*/ 1629516 w 2071647"/>
                    <a:gd name="connsiteY88" fmla="*/ 419564 h 781514"/>
                    <a:gd name="connsiteX89" fmla="*/ 1572366 w 2071647"/>
                    <a:gd name="connsiteY89" fmla="*/ 476714 h 781514"/>
                    <a:gd name="connsiteX90" fmla="*/ 1515216 w 2071647"/>
                    <a:gd name="connsiteY90" fmla="*/ 495764 h 781514"/>
                    <a:gd name="connsiteX91" fmla="*/ 1286616 w 2071647"/>
                    <a:gd name="connsiteY91" fmla="*/ 591014 h 781514"/>
                    <a:gd name="connsiteX92" fmla="*/ 1210416 w 2071647"/>
                    <a:gd name="connsiteY92" fmla="*/ 610064 h 781514"/>
                    <a:gd name="connsiteX93" fmla="*/ 1153266 w 2071647"/>
                    <a:gd name="connsiteY93" fmla="*/ 629114 h 781514"/>
                    <a:gd name="connsiteX94" fmla="*/ 1000866 w 2071647"/>
                    <a:gd name="connsiteY94" fmla="*/ 667214 h 781514"/>
                    <a:gd name="connsiteX95" fmla="*/ 924666 w 2071647"/>
                    <a:gd name="connsiteY95" fmla="*/ 686264 h 781514"/>
                    <a:gd name="connsiteX96" fmla="*/ 867516 w 2071647"/>
                    <a:gd name="connsiteY96" fmla="*/ 705314 h 781514"/>
                    <a:gd name="connsiteX97" fmla="*/ 677016 w 2071647"/>
                    <a:gd name="connsiteY97" fmla="*/ 686264 h 781514"/>
                    <a:gd name="connsiteX98" fmla="*/ 696066 w 2071647"/>
                    <a:gd name="connsiteY98" fmla="*/ 629114 h 781514"/>
                    <a:gd name="connsiteX99" fmla="*/ 638916 w 2071647"/>
                    <a:gd name="connsiteY99" fmla="*/ 476714 h 781514"/>
                    <a:gd name="connsiteX100" fmla="*/ 619866 w 2071647"/>
                    <a:gd name="connsiteY100" fmla="*/ 419564 h 781514"/>
                    <a:gd name="connsiteX101" fmla="*/ 543666 w 2071647"/>
                    <a:gd name="connsiteY101" fmla="*/ 305264 h 781514"/>
                    <a:gd name="connsiteX102" fmla="*/ 619866 w 2071647"/>
                    <a:gd name="connsiteY102" fmla="*/ 286214 h 781514"/>
                    <a:gd name="connsiteX103" fmla="*/ 696066 w 2071647"/>
                    <a:gd name="connsiteY103" fmla="*/ 343364 h 781514"/>
                    <a:gd name="connsiteX104" fmla="*/ 772266 w 2071647"/>
                    <a:gd name="connsiteY104" fmla="*/ 362414 h 781514"/>
                    <a:gd name="connsiteX105" fmla="*/ 848466 w 2071647"/>
                    <a:gd name="connsiteY105" fmla="*/ 400514 h 781514"/>
                    <a:gd name="connsiteX106" fmla="*/ 962766 w 2071647"/>
                    <a:gd name="connsiteY106" fmla="*/ 438614 h 781514"/>
                    <a:gd name="connsiteX107" fmla="*/ 1153266 w 2071647"/>
                    <a:gd name="connsiteY107" fmla="*/ 514814 h 781514"/>
                    <a:gd name="connsiteX108" fmla="*/ 1210416 w 2071647"/>
                    <a:gd name="connsiteY108" fmla="*/ 533864 h 781514"/>
                    <a:gd name="connsiteX109" fmla="*/ 1267566 w 2071647"/>
                    <a:gd name="connsiteY109" fmla="*/ 591014 h 781514"/>
                    <a:gd name="connsiteX110" fmla="*/ 1381866 w 2071647"/>
                    <a:gd name="connsiteY110" fmla="*/ 629114 h 781514"/>
                    <a:gd name="connsiteX111" fmla="*/ 1305666 w 2071647"/>
                    <a:gd name="connsiteY111" fmla="*/ 648164 h 781514"/>
                    <a:gd name="connsiteX112" fmla="*/ 1058016 w 2071647"/>
                    <a:gd name="connsiteY112" fmla="*/ 667214 h 781514"/>
                    <a:gd name="connsiteX113" fmla="*/ 1343766 w 2071647"/>
                    <a:gd name="connsiteY113" fmla="*/ 648164 h 781514"/>
                    <a:gd name="connsiteX114" fmla="*/ 1362816 w 2071647"/>
                    <a:gd name="connsiteY114" fmla="*/ 495764 h 781514"/>
                    <a:gd name="connsiteX115" fmla="*/ 1439016 w 2071647"/>
                    <a:gd name="connsiteY115" fmla="*/ 476714 h 781514"/>
                    <a:gd name="connsiteX116" fmla="*/ 1496166 w 2071647"/>
                    <a:gd name="connsiteY116" fmla="*/ 457664 h 781514"/>
                    <a:gd name="connsiteX117" fmla="*/ 1858116 w 2071647"/>
                    <a:gd name="connsiteY117" fmla="*/ 476714 h 781514"/>
                    <a:gd name="connsiteX118" fmla="*/ 2067666 w 2071647"/>
                    <a:gd name="connsiteY118" fmla="*/ 495764 h 781514"/>
                    <a:gd name="connsiteX119" fmla="*/ 2010516 w 2071647"/>
                    <a:gd name="connsiteY119" fmla="*/ 514814 h 781514"/>
                    <a:gd name="connsiteX120" fmla="*/ 1934316 w 2071647"/>
                    <a:gd name="connsiteY120" fmla="*/ 533864 h 781514"/>
                    <a:gd name="connsiteX121" fmla="*/ 1686666 w 2071647"/>
                    <a:gd name="connsiteY121" fmla="*/ 591014 h 781514"/>
                    <a:gd name="connsiteX122" fmla="*/ 1820016 w 2071647"/>
                    <a:gd name="connsiteY122" fmla="*/ 648164 h 781514"/>
                    <a:gd name="connsiteX123" fmla="*/ 1762866 w 2071647"/>
                    <a:gd name="connsiteY123" fmla="*/ 686264 h 781514"/>
                    <a:gd name="connsiteX124" fmla="*/ 1534266 w 2071647"/>
                    <a:gd name="connsiteY124" fmla="*/ 648164 h 781514"/>
                    <a:gd name="connsiteX125" fmla="*/ 1477116 w 2071647"/>
                    <a:gd name="connsiteY125" fmla="*/ 629114 h 781514"/>
                    <a:gd name="connsiteX126" fmla="*/ 1248516 w 2071647"/>
                    <a:gd name="connsiteY126" fmla="*/ 591014 h 781514"/>
                    <a:gd name="connsiteX127" fmla="*/ 1153266 w 2071647"/>
                    <a:gd name="connsiteY127" fmla="*/ 629114 h 781514"/>
                    <a:gd name="connsiteX128" fmla="*/ 1134216 w 2071647"/>
                    <a:gd name="connsiteY128" fmla="*/ 705314 h 781514"/>
                    <a:gd name="connsiteX129" fmla="*/ 1038966 w 2071647"/>
                    <a:gd name="connsiteY129" fmla="*/ 781514 h 781514"/>
                    <a:gd name="connsiteX130" fmla="*/ 981816 w 2071647"/>
                    <a:gd name="connsiteY130" fmla="*/ 724364 h 781514"/>
                    <a:gd name="connsiteX131" fmla="*/ 962766 w 2071647"/>
                    <a:gd name="connsiteY131" fmla="*/ 667214 h 781514"/>
                    <a:gd name="connsiteX132" fmla="*/ 924666 w 2071647"/>
                    <a:gd name="connsiteY132" fmla="*/ 610064 h 781514"/>
                    <a:gd name="connsiteX133" fmla="*/ 848466 w 2071647"/>
                    <a:gd name="connsiteY133" fmla="*/ 495764 h 781514"/>
                    <a:gd name="connsiteX134" fmla="*/ 105516 w 2071647"/>
                    <a:gd name="connsiteY134" fmla="*/ 552914 h 781514"/>
                    <a:gd name="connsiteX135" fmla="*/ 200766 w 2071647"/>
                    <a:gd name="connsiteY135" fmla="*/ 514814 h 781514"/>
                    <a:gd name="connsiteX136" fmla="*/ 315066 w 2071647"/>
                    <a:gd name="connsiteY136" fmla="*/ 495764 h 781514"/>
                    <a:gd name="connsiteX137" fmla="*/ 448416 w 2071647"/>
                    <a:gd name="connsiteY137" fmla="*/ 400514 h 781514"/>
                    <a:gd name="connsiteX138" fmla="*/ 524616 w 2071647"/>
                    <a:gd name="connsiteY138" fmla="*/ 381464 h 781514"/>
                    <a:gd name="connsiteX139" fmla="*/ 581766 w 2071647"/>
                    <a:gd name="connsiteY139" fmla="*/ 400514 h 781514"/>
                    <a:gd name="connsiteX140" fmla="*/ 467466 w 2071647"/>
                    <a:gd name="connsiteY140" fmla="*/ 476714 h 781514"/>
                    <a:gd name="connsiteX141" fmla="*/ 353166 w 2071647"/>
                    <a:gd name="connsiteY141" fmla="*/ 514814 h 781514"/>
                    <a:gd name="connsiteX142" fmla="*/ 296016 w 2071647"/>
                    <a:gd name="connsiteY142" fmla="*/ 552914 h 781514"/>
                    <a:gd name="connsiteX143" fmla="*/ 200766 w 2071647"/>
                    <a:gd name="connsiteY143" fmla="*/ 571964 h 781514"/>
                    <a:gd name="connsiteX144" fmla="*/ 124566 w 2071647"/>
                    <a:gd name="connsiteY144" fmla="*/ 533864 h 781514"/>
                    <a:gd name="connsiteX145" fmla="*/ 353166 w 2071647"/>
                    <a:gd name="connsiteY145" fmla="*/ 476714 h 781514"/>
                    <a:gd name="connsiteX146" fmla="*/ 410316 w 2071647"/>
                    <a:gd name="connsiteY146" fmla="*/ 438614 h 781514"/>
                    <a:gd name="connsiteX147" fmla="*/ 486516 w 2071647"/>
                    <a:gd name="connsiteY147" fmla="*/ 419564 h 781514"/>
                    <a:gd name="connsiteX148" fmla="*/ 524616 w 2071647"/>
                    <a:gd name="connsiteY148" fmla="*/ 362414 h 781514"/>
                    <a:gd name="connsiteX149" fmla="*/ 429366 w 2071647"/>
                    <a:gd name="connsiteY149" fmla="*/ 267164 h 781514"/>
                    <a:gd name="connsiteX150" fmla="*/ 372216 w 2071647"/>
                    <a:gd name="connsiteY150" fmla="*/ 248114 h 781514"/>
                    <a:gd name="connsiteX151" fmla="*/ 429366 w 2071647"/>
                    <a:gd name="connsiteY151" fmla="*/ 286214 h 781514"/>
                    <a:gd name="connsiteX152" fmla="*/ 562716 w 2071647"/>
                    <a:gd name="connsiteY152" fmla="*/ 324314 h 781514"/>
                    <a:gd name="connsiteX153" fmla="*/ 943716 w 2071647"/>
                    <a:gd name="connsiteY153" fmla="*/ 362414 h 781514"/>
                    <a:gd name="connsiteX154" fmla="*/ 1019916 w 2071647"/>
                    <a:gd name="connsiteY154" fmla="*/ 400514 h 781514"/>
                    <a:gd name="connsiteX155" fmla="*/ 1305666 w 2071647"/>
                    <a:gd name="connsiteY155" fmla="*/ 419564 h 781514"/>
                    <a:gd name="connsiteX156" fmla="*/ 1419966 w 2071647"/>
                    <a:gd name="connsiteY156" fmla="*/ 438614 h 781514"/>
                    <a:gd name="connsiteX157" fmla="*/ 1743816 w 2071647"/>
                    <a:gd name="connsiteY157" fmla="*/ 419564 h 781514"/>
                    <a:gd name="connsiteX158" fmla="*/ 1800966 w 2071647"/>
                    <a:gd name="connsiteY158" fmla="*/ 400514 h 781514"/>
                    <a:gd name="connsiteX159" fmla="*/ 1915266 w 2071647"/>
                    <a:gd name="connsiteY159" fmla="*/ 286214 h 781514"/>
                    <a:gd name="connsiteX160" fmla="*/ 2029566 w 2071647"/>
                    <a:gd name="connsiteY160" fmla="*/ 210014 h 781514"/>
                    <a:gd name="connsiteX161" fmla="*/ 1915266 w 2071647"/>
                    <a:gd name="connsiteY161" fmla="*/ 324314 h 781514"/>
                    <a:gd name="connsiteX162" fmla="*/ 1858116 w 2071647"/>
                    <a:gd name="connsiteY162" fmla="*/ 381464 h 781514"/>
                    <a:gd name="connsiteX163" fmla="*/ 1781916 w 2071647"/>
                    <a:gd name="connsiteY163" fmla="*/ 476714 h 781514"/>
                    <a:gd name="connsiteX164" fmla="*/ 1800966 w 2071647"/>
                    <a:gd name="connsiteY164" fmla="*/ 476714 h 7815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</a:cxnLst>
                  <a:rect l="l" t="t" r="r" b="b"/>
                  <a:pathLst>
                    <a:path w="2071647" h="781514">
                      <a:moveTo>
                        <a:pt x="1172316" y="610064"/>
                      </a:moveTo>
                      <a:cubicBezTo>
                        <a:pt x="981816" y="597364"/>
                        <a:pt x="789141" y="603352"/>
                        <a:pt x="600816" y="571964"/>
                      </a:cubicBezTo>
                      <a:cubicBezTo>
                        <a:pt x="561202" y="565362"/>
                        <a:pt x="675847" y="542279"/>
                        <a:pt x="715116" y="533864"/>
                      </a:cubicBezTo>
                      <a:cubicBezTo>
                        <a:pt x="765175" y="523137"/>
                        <a:pt x="816716" y="521164"/>
                        <a:pt x="867516" y="514814"/>
                      </a:cubicBezTo>
                      <a:cubicBezTo>
                        <a:pt x="905616" y="502114"/>
                        <a:pt x="942435" y="484590"/>
                        <a:pt x="981816" y="476714"/>
                      </a:cubicBezTo>
                      <a:cubicBezTo>
                        <a:pt x="1069875" y="459102"/>
                        <a:pt x="1248516" y="438614"/>
                        <a:pt x="1248516" y="438614"/>
                      </a:cubicBezTo>
                      <a:cubicBezTo>
                        <a:pt x="1371758" y="356453"/>
                        <a:pt x="1230412" y="438377"/>
                        <a:pt x="1458066" y="381464"/>
                      </a:cubicBezTo>
                      <a:cubicBezTo>
                        <a:pt x="1485616" y="374576"/>
                        <a:pt x="1508164" y="354551"/>
                        <a:pt x="1534266" y="343364"/>
                      </a:cubicBezTo>
                      <a:cubicBezTo>
                        <a:pt x="1552723" y="335454"/>
                        <a:pt x="1611496" y="324314"/>
                        <a:pt x="1591416" y="324314"/>
                      </a:cubicBezTo>
                      <a:cubicBezTo>
                        <a:pt x="1565234" y="324314"/>
                        <a:pt x="1540294" y="335841"/>
                        <a:pt x="1515216" y="343364"/>
                      </a:cubicBezTo>
                      <a:cubicBezTo>
                        <a:pt x="1283319" y="412933"/>
                        <a:pt x="1500349" y="356606"/>
                        <a:pt x="1324716" y="400514"/>
                      </a:cubicBezTo>
                      <a:cubicBezTo>
                        <a:pt x="1146916" y="394164"/>
                        <a:pt x="968922" y="391911"/>
                        <a:pt x="791316" y="381464"/>
                      </a:cubicBezTo>
                      <a:cubicBezTo>
                        <a:pt x="752757" y="379196"/>
                        <a:pt x="711564" y="345140"/>
                        <a:pt x="677016" y="362414"/>
                      </a:cubicBezTo>
                      <a:cubicBezTo>
                        <a:pt x="651616" y="375114"/>
                        <a:pt x="727114" y="389327"/>
                        <a:pt x="753216" y="400514"/>
                      </a:cubicBezTo>
                      <a:cubicBezTo>
                        <a:pt x="812903" y="426094"/>
                        <a:pt x="856164" y="427197"/>
                        <a:pt x="924666" y="438614"/>
                      </a:cubicBezTo>
                      <a:cubicBezTo>
                        <a:pt x="1178666" y="432264"/>
                        <a:pt x="1433731" y="443653"/>
                        <a:pt x="1686666" y="419564"/>
                      </a:cubicBezTo>
                      <a:cubicBezTo>
                        <a:pt x="1715328" y="416834"/>
                        <a:pt x="1735573" y="321751"/>
                        <a:pt x="1743816" y="305264"/>
                      </a:cubicBezTo>
                      <a:cubicBezTo>
                        <a:pt x="1754055" y="284786"/>
                        <a:pt x="1771677" y="268592"/>
                        <a:pt x="1781916" y="248114"/>
                      </a:cubicBezTo>
                      <a:cubicBezTo>
                        <a:pt x="1790896" y="230153"/>
                        <a:pt x="1818927" y="199944"/>
                        <a:pt x="1800966" y="190964"/>
                      </a:cubicBezTo>
                      <a:cubicBezTo>
                        <a:pt x="1780488" y="180725"/>
                        <a:pt x="1763695" y="217705"/>
                        <a:pt x="1743816" y="229064"/>
                      </a:cubicBezTo>
                      <a:cubicBezTo>
                        <a:pt x="1688716" y="260550"/>
                        <a:pt x="1631746" y="282997"/>
                        <a:pt x="1572366" y="305264"/>
                      </a:cubicBezTo>
                      <a:cubicBezTo>
                        <a:pt x="1553564" y="312315"/>
                        <a:pt x="1533673" y="316404"/>
                        <a:pt x="1515216" y="324314"/>
                      </a:cubicBezTo>
                      <a:cubicBezTo>
                        <a:pt x="1489114" y="335501"/>
                        <a:pt x="1466566" y="355526"/>
                        <a:pt x="1439016" y="362414"/>
                      </a:cubicBezTo>
                      <a:cubicBezTo>
                        <a:pt x="1364071" y="381150"/>
                        <a:pt x="1283703" y="376085"/>
                        <a:pt x="1210416" y="400514"/>
                      </a:cubicBezTo>
                      <a:cubicBezTo>
                        <a:pt x="1165120" y="415613"/>
                        <a:pt x="1124906" y="430641"/>
                        <a:pt x="1077066" y="438614"/>
                      </a:cubicBezTo>
                      <a:cubicBezTo>
                        <a:pt x="1026567" y="447030"/>
                        <a:pt x="975466" y="451314"/>
                        <a:pt x="924666" y="457664"/>
                      </a:cubicBezTo>
                      <a:cubicBezTo>
                        <a:pt x="800793" y="416373"/>
                        <a:pt x="889159" y="465143"/>
                        <a:pt x="848466" y="248114"/>
                      </a:cubicBezTo>
                      <a:cubicBezTo>
                        <a:pt x="823376" y="114298"/>
                        <a:pt x="757526" y="120604"/>
                        <a:pt x="886566" y="152864"/>
                      </a:cubicBezTo>
                      <a:cubicBezTo>
                        <a:pt x="911966" y="171914"/>
                        <a:pt x="934368" y="195815"/>
                        <a:pt x="962766" y="210014"/>
                      </a:cubicBezTo>
                      <a:cubicBezTo>
                        <a:pt x="998687" y="227975"/>
                        <a:pt x="1077066" y="248114"/>
                        <a:pt x="1077066" y="248114"/>
                      </a:cubicBezTo>
                      <a:cubicBezTo>
                        <a:pt x="1203639" y="374687"/>
                        <a:pt x="1047267" y="240460"/>
                        <a:pt x="1248516" y="324314"/>
                      </a:cubicBezTo>
                      <a:cubicBezTo>
                        <a:pt x="1290784" y="341926"/>
                        <a:pt x="1317915" y="391534"/>
                        <a:pt x="1362816" y="400514"/>
                      </a:cubicBezTo>
                      <a:cubicBezTo>
                        <a:pt x="1426316" y="413214"/>
                        <a:pt x="1490217" y="424053"/>
                        <a:pt x="1553316" y="438614"/>
                      </a:cubicBezTo>
                      <a:cubicBezTo>
                        <a:pt x="1572882" y="443129"/>
                        <a:pt x="1591158" y="452147"/>
                        <a:pt x="1610466" y="457664"/>
                      </a:cubicBezTo>
                      <a:cubicBezTo>
                        <a:pt x="1635640" y="464857"/>
                        <a:pt x="1661266" y="470364"/>
                        <a:pt x="1686666" y="476714"/>
                      </a:cubicBezTo>
                      <a:cubicBezTo>
                        <a:pt x="1521027" y="587140"/>
                        <a:pt x="1637281" y="525973"/>
                        <a:pt x="1229466" y="495764"/>
                      </a:cubicBezTo>
                      <a:cubicBezTo>
                        <a:pt x="1190946" y="492911"/>
                        <a:pt x="1153342" y="482587"/>
                        <a:pt x="1115166" y="476714"/>
                      </a:cubicBezTo>
                      <a:cubicBezTo>
                        <a:pt x="1070787" y="469886"/>
                        <a:pt x="1026106" y="465046"/>
                        <a:pt x="981816" y="457664"/>
                      </a:cubicBezTo>
                      <a:cubicBezTo>
                        <a:pt x="949878" y="452341"/>
                        <a:pt x="918619" y="443193"/>
                        <a:pt x="886566" y="438614"/>
                      </a:cubicBezTo>
                      <a:cubicBezTo>
                        <a:pt x="829642" y="430482"/>
                        <a:pt x="772266" y="425914"/>
                        <a:pt x="715116" y="419564"/>
                      </a:cubicBezTo>
                      <a:cubicBezTo>
                        <a:pt x="696066" y="406864"/>
                        <a:pt x="679010" y="390483"/>
                        <a:pt x="657966" y="381464"/>
                      </a:cubicBezTo>
                      <a:cubicBezTo>
                        <a:pt x="633901" y="371151"/>
                        <a:pt x="555654" y="364325"/>
                        <a:pt x="581766" y="362414"/>
                      </a:cubicBezTo>
                      <a:cubicBezTo>
                        <a:pt x="867035" y="341541"/>
                        <a:pt x="1153266" y="337014"/>
                        <a:pt x="1439016" y="324314"/>
                      </a:cubicBezTo>
                      <a:cubicBezTo>
                        <a:pt x="1488798" y="311869"/>
                        <a:pt x="1563660" y="303626"/>
                        <a:pt x="1591416" y="248114"/>
                      </a:cubicBezTo>
                      <a:cubicBezTo>
                        <a:pt x="1600396" y="230153"/>
                        <a:pt x="1552723" y="259254"/>
                        <a:pt x="1534266" y="267164"/>
                      </a:cubicBezTo>
                      <a:cubicBezTo>
                        <a:pt x="1334673" y="352704"/>
                        <a:pt x="1614619" y="246037"/>
                        <a:pt x="1343766" y="381464"/>
                      </a:cubicBezTo>
                      <a:cubicBezTo>
                        <a:pt x="1320348" y="393173"/>
                        <a:pt x="1292081" y="391321"/>
                        <a:pt x="1267566" y="400514"/>
                      </a:cubicBezTo>
                      <a:cubicBezTo>
                        <a:pt x="1240976" y="410485"/>
                        <a:pt x="1217468" y="427427"/>
                        <a:pt x="1191366" y="438614"/>
                      </a:cubicBezTo>
                      <a:cubicBezTo>
                        <a:pt x="1172909" y="446524"/>
                        <a:pt x="1152177" y="448684"/>
                        <a:pt x="1134216" y="457664"/>
                      </a:cubicBezTo>
                      <a:cubicBezTo>
                        <a:pt x="1101098" y="474223"/>
                        <a:pt x="1074568" y="504642"/>
                        <a:pt x="1038966" y="514814"/>
                      </a:cubicBezTo>
                      <a:cubicBezTo>
                        <a:pt x="983677" y="530611"/>
                        <a:pt x="924666" y="527514"/>
                        <a:pt x="867516" y="533864"/>
                      </a:cubicBezTo>
                      <a:cubicBezTo>
                        <a:pt x="765916" y="527514"/>
                        <a:pt x="663129" y="531550"/>
                        <a:pt x="562716" y="514814"/>
                      </a:cubicBezTo>
                      <a:cubicBezTo>
                        <a:pt x="536891" y="510510"/>
                        <a:pt x="613838" y="503287"/>
                        <a:pt x="638916" y="495764"/>
                      </a:cubicBezTo>
                      <a:cubicBezTo>
                        <a:pt x="758327" y="459941"/>
                        <a:pt x="746451" y="465433"/>
                        <a:pt x="848466" y="400514"/>
                      </a:cubicBezTo>
                      <a:cubicBezTo>
                        <a:pt x="887098" y="375930"/>
                        <a:pt x="930387" y="356693"/>
                        <a:pt x="962766" y="324314"/>
                      </a:cubicBezTo>
                      <a:cubicBezTo>
                        <a:pt x="1000866" y="286214"/>
                        <a:pt x="1032234" y="239902"/>
                        <a:pt x="1077066" y="210014"/>
                      </a:cubicBezTo>
                      <a:cubicBezTo>
                        <a:pt x="1219819" y="114846"/>
                        <a:pt x="1148851" y="150820"/>
                        <a:pt x="1286616" y="95714"/>
                      </a:cubicBezTo>
                      <a:cubicBezTo>
                        <a:pt x="1298569" y="77785"/>
                        <a:pt x="1344513" y="-7007"/>
                        <a:pt x="1381866" y="464"/>
                      </a:cubicBezTo>
                      <a:cubicBezTo>
                        <a:pt x="1404317" y="4954"/>
                        <a:pt x="1407266" y="38564"/>
                        <a:pt x="1419966" y="57614"/>
                      </a:cubicBezTo>
                      <a:cubicBezTo>
                        <a:pt x="1413616" y="95714"/>
                        <a:pt x="1419674" y="138149"/>
                        <a:pt x="1400916" y="171914"/>
                      </a:cubicBezTo>
                      <a:cubicBezTo>
                        <a:pt x="1365016" y="236533"/>
                        <a:pt x="1288335" y="235032"/>
                        <a:pt x="1229466" y="248114"/>
                      </a:cubicBezTo>
                      <a:cubicBezTo>
                        <a:pt x="1166313" y="262148"/>
                        <a:pt x="1098326" y="281520"/>
                        <a:pt x="1038966" y="305264"/>
                      </a:cubicBezTo>
                      <a:cubicBezTo>
                        <a:pt x="1007216" y="317964"/>
                        <a:pt x="976157" y="332550"/>
                        <a:pt x="943716" y="343364"/>
                      </a:cubicBezTo>
                      <a:cubicBezTo>
                        <a:pt x="918878" y="351643"/>
                        <a:pt x="841334" y="362414"/>
                        <a:pt x="867516" y="362414"/>
                      </a:cubicBezTo>
                      <a:cubicBezTo>
                        <a:pt x="1020048" y="362414"/>
                        <a:pt x="1172316" y="349714"/>
                        <a:pt x="1324716" y="343364"/>
                      </a:cubicBezTo>
                      <a:cubicBezTo>
                        <a:pt x="1390631" y="321392"/>
                        <a:pt x="1379930" y="330529"/>
                        <a:pt x="1439016" y="286214"/>
                      </a:cubicBezTo>
                      <a:cubicBezTo>
                        <a:pt x="1471544" y="261818"/>
                        <a:pt x="1497899" y="228198"/>
                        <a:pt x="1534266" y="210014"/>
                      </a:cubicBezTo>
                      <a:cubicBezTo>
                        <a:pt x="1563226" y="195534"/>
                        <a:pt x="1597766" y="197314"/>
                        <a:pt x="1629516" y="190964"/>
                      </a:cubicBezTo>
                      <a:cubicBezTo>
                        <a:pt x="1604116" y="184614"/>
                        <a:pt x="1578716" y="165564"/>
                        <a:pt x="1553316" y="171914"/>
                      </a:cubicBezTo>
                      <a:cubicBezTo>
                        <a:pt x="1522514" y="179615"/>
                        <a:pt x="1503127" y="210857"/>
                        <a:pt x="1477116" y="229064"/>
                      </a:cubicBezTo>
                      <a:cubicBezTo>
                        <a:pt x="1439603" y="255323"/>
                        <a:pt x="1404904" y="287226"/>
                        <a:pt x="1362816" y="305264"/>
                      </a:cubicBezTo>
                      <a:cubicBezTo>
                        <a:pt x="1314686" y="325891"/>
                        <a:pt x="1260092" y="326805"/>
                        <a:pt x="1210416" y="343364"/>
                      </a:cubicBezTo>
                      <a:cubicBezTo>
                        <a:pt x="1191366" y="349714"/>
                        <a:pt x="1172639" y="357130"/>
                        <a:pt x="1153266" y="362414"/>
                      </a:cubicBezTo>
                      <a:cubicBezTo>
                        <a:pt x="1102748" y="376192"/>
                        <a:pt x="1000866" y="400514"/>
                        <a:pt x="1000866" y="400514"/>
                      </a:cubicBezTo>
                      <a:cubicBezTo>
                        <a:pt x="911966" y="387814"/>
                        <a:pt x="822602" y="378020"/>
                        <a:pt x="734166" y="362414"/>
                      </a:cubicBezTo>
                      <a:cubicBezTo>
                        <a:pt x="714391" y="358924"/>
                        <a:pt x="694977" y="352344"/>
                        <a:pt x="677016" y="343364"/>
                      </a:cubicBezTo>
                      <a:cubicBezTo>
                        <a:pt x="656538" y="333125"/>
                        <a:pt x="640344" y="315503"/>
                        <a:pt x="619866" y="305264"/>
                      </a:cubicBezTo>
                      <a:cubicBezTo>
                        <a:pt x="601905" y="296284"/>
                        <a:pt x="542636" y="286214"/>
                        <a:pt x="562716" y="286214"/>
                      </a:cubicBezTo>
                      <a:cubicBezTo>
                        <a:pt x="677192" y="286214"/>
                        <a:pt x="791316" y="298914"/>
                        <a:pt x="905616" y="305264"/>
                      </a:cubicBezTo>
                      <a:cubicBezTo>
                        <a:pt x="1065655" y="337272"/>
                        <a:pt x="945671" y="315685"/>
                        <a:pt x="1153266" y="343364"/>
                      </a:cubicBezTo>
                      <a:cubicBezTo>
                        <a:pt x="1405941" y="377054"/>
                        <a:pt x="1162133" y="349966"/>
                        <a:pt x="1477116" y="381464"/>
                      </a:cubicBezTo>
                      <a:cubicBezTo>
                        <a:pt x="1596244" y="421173"/>
                        <a:pt x="1493041" y="391207"/>
                        <a:pt x="1705716" y="419564"/>
                      </a:cubicBezTo>
                      <a:cubicBezTo>
                        <a:pt x="1744003" y="424669"/>
                        <a:pt x="1781916" y="432264"/>
                        <a:pt x="1820016" y="438614"/>
                      </a:cubicBezTo>
                      <a:cubicBezTo>
                        <a:pt x="1877166" y="432264"/>
                        <a:pt x="1938077" y="440920"/>
                        <a:pt x="1991466" y="419564"/>
                      </a:cubicBezTo>
                      <a:cubicBezTo>
                        <a:pt x="2010110" y="412106"/>
                        <a:pt x="2007463" y="382261"/>
                        <a:pt x="2010516" y="362414"/>
                      </a:cubicBezTo>
                      <a:cubicBezTo>
                        <a:pt x="2020220" y="299339"/>
                        <a:pt x="2045044" y="233825"/>
                        <a:pt x="2029566" y="171914"/>
                      </a:cubicBezTo>
                      <a:cubicBezTo>
                        <a:pt x="2024013" y="149702"/>
                        <a:pt x="1991047" y="196706"/>
                        <a:pt x="1972416" y="210014"/>
                      </a:cubicBezTo>
                      <a:cubicBezTo>
                        <a:pt x="1946580" y="228468"/>
                        <a:pt x="1923140" y="250337"/>
                        <a:pt x="1896216" y="267164"/>
                      </a:cubicBezTo>
                      <a:cubicBezTo>
                        <a:pt x="1794187" y="330932"/>
                        <a:pt x="1739001" y="310079"/>
                        <a:pt x="1629516" y="419564"/>
                      </a:cubicBezTo>
                      <a:cubicBezTo>
                        <a:pt x="1610466" y="438614"/>
                        <a:pt x="1594782" y="461770"/>
                        <a:pt x="1572366" y="476714"/>
                      </a:cubicBezTo>
                      <a:cubicBezTo>
                        <a:pt x="1555658" y="487853"/>
                        <a:pt x="1533860" y="488306"/>
                        <a:pt x="1515216" y="495764"/>
                      </a:cubicBezTo>
                      <a:cubicBezTo>
                        <a:pt x="1438570" y="526422"/>
                        <a:pt x="1366701" y="570993"/>
                        <a:pt x="1286616" y="591014"/>
                      </a:cubicBezTo>
                      <a:cubicBezTo>
                        <a:pt x="1261216" y="597364"/>
                        <a:pt x="1235590" y="602871"/>
                        <a:pt x="1210416" y="610064"/>
                      </a:cubicBezTo>
                      <a:cubicBezTo>
                        <a:pt x="1191108" y="615581"/>
                        <a:pt x="1172639" y="623830"/>
                        <a:pt x="1153266" y="629114"/>
                      </a:cubicBezTo>
                      <a:cubicBezTo>
                        <a:pt x="1102748" y="642892"/>
                        <a:pt x="1051666" y="654514"/>
                        <a:pt x="1000866" y="667214"/>
                      </a:cubicBezTo>
                      <a:cubicBezTo>
                        <a:pt x="975466" y="673564"/>
                        <a:pt x="949504" y="677985"/>
                        <a:pt x="924666" y="686264"/>
                      </a:cubicBezTo>
                      <a:lnTo>
                        <a:pt x="867516" y="705314"/>
                      </a:lnTo>
                      <a:cubicBezTo>
                        <a:pt x="804016" y="698964"/>
                        <a:pt x="735332" y="712182"/>
                        <a:pt x="677016" y="686264"/>
                      </a:cubicBezTo>
                      <a:cubicBezTo>
                        <a:pt x="658666" y="678109"/>
                        <a:pt x="696066" y="649194"/>
                        <a:pt x="696066" y="629114"/>
                      </a:cubicBezTo>
                      <a:cubicBezTo>
                        <a:pt x="696066" y="570578"/>
                        <a:pt x="660592" y="527290"/>
                        <a:pt x="638916" y="476714"/>
                      </a:cubicBezTo>
                      <a:cubicBezTo>
                        <a:pt x="631006" y="458257"/>
                        <a:pt x="629618" y="437117"/>
                        <a:pt x="619866" y="419564"/>
                      </a:cubicBezTo>
                      <a:cubicBezTo>
                        <a:pt x="597628" y="379536"/>
                        <a:pt x="543666" y="305264"/>
                        <a:pt x="543666" y="305264"/>
                      </a:cubicBezTo>
                      <a:cubicBezTo>
                        <a:pt x="569066" y="298914"/>
                        <a:pt x="594466" y="279864"/>
                        <a:pt x="619866" y="286214"/>
                      </a:cubicBezTo>
                      <a:cubicBezTo>
                        <a:pt x="650668" y="293915"/>
                        <a:pt x="667668" y="329165"/>
                        <a:pt x="696066" y="343364"/>
                      </a:cubicBezTo>
                      <a:cubicBezTo>
                        <a:pt x="719484" y="355073"/>
                        <a:pt x="747751" y="353221"/>
                        <a:pt x="772266" y="362414"/>
                      </a:cubicBezTo>
                      <a:cubicBezTo>
                        <a:pt x="798856" y="372385"/>
                        <a:pt x="822099" y="389967"/>
                        <a:pt x="848466" y="400514"/>
                      </a:cubicBezTo>
                      <a:cubicBezTo>
                        <a:pt x="885754" y="415429"/>
                        <a:pt x="926845" y="420653"/>
                        <a:pt x="962766" y="438614"/>
                      </a:cubicBezTo>
                      <a:cubicBezTo>
                        <a:pt x="1074887" y="494675"/>
                        <a:pt x="1012025" y="467734"/>
                        <a:pt x="1153266" y="514814"/>
                      </a:cubicBezTo>
                      <a:lnTo>
                        <a:pt x="1210416" y="533864"/>
                      </a:lnTo>
                      <a:cubicBezTo>
                        <a:pt x="1229466" y="552914"/>
                        <a:pt x="1244016" y="577930"/>
                        <a:pt x="1267566" y="591014"/>
                      </a:cubicBezTo>
                      <a:cubicBezTo>
                        <a:pt x="1302673" y="610518"/>
                        <a:pt x="1381866" y="629114"/>
                        <a:pt x="1381866" y="629114"/>
                      </a:cubicBezTo>
                      <a:cubicBezTo>
                        <a:pt x="1356466" y="635464"/>
                        <a:pt x="1331668" y="645105"/>
                        <a:pt x="1305666" y="648164"/>
                      </a:cubicBezTo>
                      <a:cubicBezTo>
                        <a:pt x="1223439" y="657838"/>
                        <a:pt x="975222" y="667214"/>
                        <a:pt x="1058016" y="667214"/>
                      </a:cubicBezTo>
                      <a:cubicBezTo>
                        <a:pt x="1153477" y="667214"/>
                        <a:pt x="1248516" y="654514"/>
                        <a:pt x="1343766" y="648164"/>
                      </a:cubicBezTo>
                      <a:cubicBezTo>
                        <a:pt x="1350116" y="597364"/>
                        <a:pt x="1337953" y="540517"/>
                        <a:pt x="1362816" y="495764"/>
                      </a:cubicBezTo>
                      <a:cubicBezTo>
                        <a:pt x="1375531" y="472877"/>
                        <a:pt x="1413842" y="483907"/>
                        <a:pt x="1439016" y="476714"/>
                      </a:cubicBezTo>
                      <a:cubicBezTo>
                        <a:pt x="1458324" y="471197"/>
                        <a:pt x="1477116" y="464014"/>
                        <a:pt x="1496166" y="457664"/>
                      </a:cubicBezTo>
                      <a:lnTo>
                        <a:pt x="1858116" y="476714"/>
                      </a:lnTo>
                      <a:cubicBezTo>
                        <a:pt x="1928099" y="481380"/>
                        <a:pt x="1999622" y="478753"/>
                        <a:pt x="2067666" y="495764"/>
                      </a:cubicBezTo>
                      <a:cubicBezTo>
                        <a:pt x="2087147" y="500634"/>
                        <a:pt x="2029824" y="509297"/>
                        <a:pt x="2010516" y="514814"/>
                      </a:cubicBezTo>
                      <a:cubicBezTo>
                        <a:pt x="1985342" y="522007"/>
                        <a:pt x="1959394" y="526341"/>
                        <a:pt x="1934316" y="533864"/>
                      </a:cubicBezTo>
                      <a:cubicBezTo>
                        <a:pt x="1744138" y="590917"/>
                        <a:pt x="1896983" y="560969"/>
                        <a:pt x="1686666" y="591014"/>
                      </a:cubicBezTo>
                      <a:cubicBezTo>
                        <a:pt x="1694813" y="593051"/>
                        <a:pt x="1820016" y="615275"/>
                        <a:pt x="1820016" y="648164"/>
                      </a:cubicBezTo>
                      <a:cubicBezTo>
                        <a:pt x="1820016" y="671059"/>
                        <a:pt x="1781916" y="673564"/>
                        <a:pt x="1762866" y="686264"/>
                      </a:cubicBezTo>
                      <a:cubicBezTo>
                        <a:pt x="1686666" y="673564"/>
                        <a:pt x="1607553" y="672593"/>
                        <a:pt x="1534266" y="648164"/>
                      </a:cubicBezTo>
                      <a:cubicBezTo>
                        <a:pt x="1515216" y="641814"/>
                        <a:pt x="1496873" y="632706"/>
                        <a:pt x="1477116" y="629114"/>
                      </a:cubicBezTo>
                      <a:cubicBezTo>
                        <a:pt x="1150087" y="569654"/>
                        <a:pt x="1450403" y="641486"/>
                        <a:pt x="1248516" y="591014"/>
                      </a:cubicBezTo>
                      <a:cubicBezTo>
                        <a:pt x="1216766" y="603714"/>
                        <a:pt x="1177446" y="604934"/>
                        <a:pt x="1153266" y="629114"/>
                      </a:cubicBezTo>
                      <a:cubicBezTo>
                        <a:pt x="1134753" y="647627"/>
                        <a:pt x="1144529" y="681249"/>
                        <a:pt x="1134216" y="705314"/>
                      </a:cubicBezTo>
                      <a:cubicBezTo>
                        <a:pt x="1105493" y="772333"/>
                        <a:pt x="1099843" y="761222"/>
                        <a:pt x="1038966" y="781514"/>
                      </a:cubicBezTo>
                      <a:cubicBezTo>
                        <a:pt x="1019916" y="762464"/>
                        <a:pt x="996760" y="746780"/>
                        <a:pt x="981816" y="724364"/>
                      </a:cubicBezTo>
                      <a:cubicBezTo>
                        <a:pt x="970677" y="707656"/>
                        <a:pt x="971746" y="685175"/>
                        <a:pt x="962766" y="667214"/>
                      </a:cubicBezTo>
                      <a:cubicBezTo>
                        <a:pt x="952527" y="646736"/>
                        <a:pt x="934905" y="630542"/>
                        <a:pt x="924666" y="610064"/>
                      </a:cubicBezTo>
                      <a:cubicBezTo>
                        <a:pt x="869527" y="499786"/>
                        <a:pt x="956803" y="604101"/>
                        <a:pt x="848466" y="495764"/>
                      </a:cubicBezTo>
                      <a:cubicBezTo>
                        <a:pt x="519906" y="660044"/>
                        <a:pt x="752833" y="573795"/>
                        <a:pt x="105516" y="552914"/>
                      </a:cubicBezTo>
                      <a:cubicBezTo>
                        <a:pt x="137266" y="540214"/>
                        <a:pt x="167775" y="523812"/>
                        <a:pt x="200766" y="514814"/>
                      </a:cubicBezTo>
                      <a:cubicBezTo>
                        <a:pt x="238031" y="504651"/>
                        <a:pt x="278423" y="507978"/>
                        <a:pt x="315066" y="495764"/>
                      </a:cubicBezTo>
                      <a:cubicBezTo>
                        <a:pt x="333733" y="489542"/>
                        <a:pt x="443900" y="402772"/>
                        <a:pt x="448416" y="400514"/>
                      </a:cubicBezTo>
                      <a:cubicBezTo>
                        <a:pt x="471834" y="388805"/>
                        <a:pt x="499216" y="387814"/>
                        <a:pt x="524616" y="381464"/>
                      </a:cubicBezTo>
                      <a:cubicBezTo>
                        <a:pt x="543666" y="387814"/>
                        <a:pt x="592097" y="383295"/>
                        <a:pt x="581766" y="400514"/>
                      </a:cubicBezTo>
                      <a:cubicBezTo>
                        <a:pt x="558207" y="439779"/>
                        <a:pt x="510907" y="462234"/>
                        <a:pt x="467466" y="476714"/>
                      </a:cubicBezTo>
                      <a:cubicBezTo>
                        <a:pt x="429366" y="489414"/>
                        <a:pt x="386582" y="492537"/>
                        <a:pt x="353166" y="514814"/>
                      </a:cubicBezTo>
                      <a:cubicBezTo>
                        <a:pt x="334116" y="527514"/>
                        <a:pt x="317453" y="544875"/>
                        <a:pt x="296016" y="552914"/>
                      </a:cubicBezTo>
                      <a:cubicBezTo>
                        <a:pt x="265699" y="564283"/>
                        <a:pt x="232516" y="565614"/>
                        <a:pt x="200766" y="571964"/>
                      </a:cubicBezTo>
                      <a:cubicBezTo>
                        <a:pt x="-97894" y="542098"/>
                        <a:pt x="-10480" y="567626"/>
                        <a:pt x="124566" y="533864"/>
                      </a:cubicBezTo>
                      <a:cubicBezTo>
                        <a:pt x="426453" y="458392"/>
                        <a:pt x="54079" y="526562"/>
                        <a:pt x="353166" y="476714"/>
                      </a:cubicBezTo>
                      <a:cubicBezTo>
                        <a:pt x="372216" y="464014"/>
                        <a:pt x="389272" y="447633"/>
                        <a:pt x="410316" y="438614"/>
                      </a:cubicBezTo>
                      <a:cubicBezTo>
                        <a:pt x="434381" y="428301"/>
                        <a:pt x="464731" y="434087"/>
                        <a:pt x="486516" y="419564"/>
                      </a:cubicBezTo>
                      <a:cubicBezTo>
                        <a:pt x="505566" y="406864"/>
                        <a:pt x="511916" y="381464"/>
                        <a:pt x="524616" y="362414"/>
                      </a:cubicBezTo>
                      <a:cubicBezTo>
                        <a:pt x="486516" y="305264"/>
                        <a:pt x="492866" y="298914"/>
                        <a:pt x="429366" y="267164"/>
                      </a:cubicBezTo>
                      <a:cubicBezTo>
                        <a:pt x="411405" y="258184"/>
                        <a:pt x="372216" y="228034"/>
                        <a:pt x="372216" y="248114"/>
                      </a:cubicBezTo>
                      <a:cubicBezTo>
                        <a:pt x="372216" y="271009"/>
                        <a:pt x="408108" y="277711"/>
                        <a:pt x="429366" y="286214"/>
                      </a:cubicBezTo>
                      <a:cubicBezTo>
                        <a:pt x="472288" y="303383"/>
                        <a:pt x="517868" y="313102"/>
                        <a:pt x="562716" y="324314"/>
                      </a:cubicBezTo>
                      <a:cubicBezTo>
                        <a:pt x="700067" y="358652"/>
                        <a:pt x="777514" y="351334"/>
                        <a:pt x="943716" y="362414"/>
                      </a:cubicBezTo>
                      <a:cubicBezTo>
                        <a:pt x="969116" y="375114"/>
                        <a:pt x="991865" y="396085"/>
                        <a:pt x="1019916" y="400514"/>
                      </a:cubicBezTo>
                      <a:cubicBezTo>
                        <a:pt x="1114209" y="415402"/>
                        <a:pt x="1210635" y="410513"/>
                        <a:pt x="1305666" y="419564"/>
                      </a:cubicBezTo>
                      <a:cubicBezTo>
                        <a:pt x="1344118" y="423226"/>
                        <a:pt x="1381866" y="432264"/>
                        <a:pt x="1419966" y="438614"/>
                      </a:cubicBezTo>
                      <a:cubicBezTo>
                        <a:pt x="1527916" y="432264"/>
                        <a:pt x="1636216" y="430324"/>
                        <a:pt x="1743816" y="419564"/>
                      </a:cubicBezTo>
                      <a:cubicBezTo>
                        <a:pt x="1763797" y="417566"/>
                        <a:pt x="1785115" y="412842"/>
                        <a:pt x="1800966" y="400514"/>
                      </a:cubicBezTo>
                      <a:cubicBezTo>
                        <a:pt x="1843498" y="367434"/>
                        <a:pt x="1870434" y="316102"/>
                        <a:pt x="1915266" y="286214"/>
                      </a:cubicBezTo>
                      <a:cubicBezTo>
                        <a:pt x="1953366" y="260814"/>
                        <a:pt x="2061945" y="177635"/>
                        <a:pt x="2029566" y="210014"/>
                      </a:cubicBezTo>
                      <a:lnTo>
                        <a:pt x="1915266" y="324314"/>
                      </a:lnTo>
                      <a:cubicBezTo>
                        <a:pt x="1896216" y="343364"/>
                        <a:pt x="1879669" y="365300"/>
                        <a:pt x="1858116" y="381464"/>
                      </a:cubicBezTo>
                      <a:cubicBezTo>
                        <a:pt x="1654387" y="534261"/>
                        <a:pt x="1656640" y="501769"/>
                        <a:pt x="1781916" y="476714"/>
                      </a:cubicBezTo>
                      <a:cubicBezTo>
                        <a:pt x="1788143" y="475469"/>
                        <a:pt x="1794616" y="476714"/>
                        <a:pt x="1800966" y="476714"/>
                      </a:cubicBezTo>
                    </a:path>
                  </a:pathLst>
                </a:custGeom>
                <a:noFill/>
                <a:ln w="19050">
                  <a:solidFill>
                    <a:srgbClr val="8268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pic>
            <p:nvPicPr>
              <p:cNvPr id="84" name="Picture 20" descr="https://cdn.pixabay.com/photo/2013/07/13/10/26/egg-157224__340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663479">
                <a:off x="6076178" y="4481352"/>
                <a:ext cx="365822" cy="5226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" name="Picture 20" descr="https://cdn.pixabay.com/photo/2013/07/13/10/26/egg-157224__340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83836">
                <a:off x="6482088" y="4537546"/>
                <a:ext cx="268882" cy="3841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86" name="Picture 22" descr="https://cdn.pixabay.com/photo/2014/12/21/23/57/milk-576439__34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45840">
            <a:off x="9833111" y="4189252"/>
            <a:ext cx="813777" cy="110673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4" descr="https://cdn.pixabay.com/photo/2013/07/12/14/47/meat-148789__34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855" y="4302266"/>
            <a:ext cx="1509114" cy="86818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Lefelé nyíl 89"/>
          <p:cNvSpPr/>
          <p:nvPr/>
        </p:nvSpPr>
        <p:spPr>
          <a:xfrm>
            <a:off x="3779987" y="3227791"/>
            <a:ext cx="737397" cy="779939"/>
          </a:xfrm>
          <a:prstGeom prst="downArrow">
            <a:avLst>
              <a:gd name="adj1" fmla="val 19527"/>
              <a:gd name="adj2" fmla="val 46195"/>
            </a:avLst>
          </a:prstGeom>
          <a:solidFill>
            <a:srgbClr val="BED63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   </a:t>
            </a:r>
          </a:p>
        </p:txBody>
      </p:sp>
      <p:sp>
        <p:nvSpPr>
          <p:cNvPr id="91" name="Lefelé nyíl 90"/>
          <p:cNvSpPr/>
          <p:nvPr/>
        </p:nvSpPr>
        <p:spPr>
          <a:xfrm>
            <a:off x="9839771" y="3227791"/>
            <a:ext cx="737397" cy="779939"/>
          </a:xfrm>
          <a:prstGeom prst="downArrow">
            <a:avLst>
              <a:gd name="adj1" fmla="val 19527"/>
              <a:gd name="adj2" fmla="val 46195"/>
            </a:avLst>
          </a:prstGeom>
          <a:solidFill>
            <a:srgbClr val="BED63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   </a:t>
            </a:r>
          </a:p>
        </p:txBody>
      </p:sp>
      <p:sp>
        <p:nvSpPr>
          <p:cNvPr id="92" name="Lefelé nyíl 91"/>
          <p:cNvSpPr/>
          <p:nvPr/>
        </p:nvSpPr>
        <p:spPr>
          <a:xfrm>
            <a:off x="6870559" y="3227791"/>
            <a:ext cx="737397" cy="779939"/>
          </a:xfrm>
          <a:prstGeom prst="downArrow">
            <a:avLst>
              <a:gd name="adj1" fmla="val 19527"/>
              <a:gd name="adj2" fmla="val 46195"/>
            </a:avLst>
          </a:prstGeom>
          <a:solidFill>
            <a:srgbClr val="BED63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   </a:t>
            </a:r>
          </a:p>
        </p:txBody>
      </p:sp>
      <p:pic>
        <p:nvPicPr>
          <p:cNvPr id="25" name="Picture 9" descr="C:\Users\szemank\Creative Cloud Files\SZK\écsó_ovis program\ppt\ppt 1-6\képek\cow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8856413" y="1427682"/>
            <a:ext cx="2620884" cy="1870506"/>
          </a:xfrm>
          <a:prstGeom prst="rect">
            <a:avLst/>
          </a:prstGeom>
          <a:noFill/>
        </p:spPr>
      </p:pic>
      <p:pic>
        <p:nvPicPr>
          <p:cNvPr id="26" name="Picture 11" descr="C:\Users\szemank\Creative Cloud Files\SZK\écsó_ovis program\ppt\ppt 1-6\képek\pig1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44868" y="2011498"/>
            <a:ext cx="1607634" cy="931406"/>
          </a:xfrm>
          <a:prstGeom prst="rect">
            <a:avLst/>
          </a:prstGeom>
          <a:noFill/>
        </p:spPr>
      </p:pic>
      <p:pic>
        <p:nvPicPr>
          <p:cNvPr id="1029" name="Picture 5" descr="C:\Users\szemank\Creative Cloud Files\SZK\écsó_ovis program\ppt\ppt 1-6\képek\tyúk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6742987" y="1815016"/>
            <a:ext cx="992541" cy="1127888"/>
          </a:xfrm>
          <a:prstGeom prst="rect">
            <a:avLst/>
          </a:prstGeom>
          <a:noFill/>
        </p:spPr>
      </p:pic>
      <p:sp>
        <p:nvSpPr>
          <p:cNvPr id="31" name="Téglalap 30"/>
          <p:cNvSpPr/>
          <p:nvPr/>
        </p:nvSpPr>
        <p:spPr>
          <a:xfrm>
            <a:off x="2732979" y="5424298"/>
            <a:ext cx="296414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hu-HU" sz="2800" i="1" dirty="0"/>
              <a:t>haszonállatok húsa</a:t>
            </a:r>
          </a:p>
        </p:txBody>
      </p:sp>
      <p:sp>
        <p:nvSpPr>
          <p:cNvPr id="32" name="Téglalap 31"/>
          <p:cNvSpPr/>
          <p:nvPr/>
        </p:nvSpPr>
        <p:spPr>
          <a:xfrm>
            <a:off x="6924645" y="5424227"/>
            <a:ext cx="89524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hu-HU" sz="2800" i="1" dirty="0"/>
              <a:t>tojás</a:t>
            </a:r>
          </a:p>
        </p:txBody>
      </p:sp>
      <p:sp>
        <p:nvSpPr>
          <p:cNvPr id="33" name="Téglalap 32"/>
          <p:cNvSpPr/>
          <p:nvPr/>
        </p:nvSpPr>
        <p:spPr>
          <a:xfrm>
            <a:off x="10053435" y="5424298"/>
            <a:ext cx="55912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hu-HU" sz="2800" i="1" dirty="0"/>
              <a:t>tej</a:t>
            </a:r>
          </a:p>
        </p:txBody>
      </p:sp>
    </p:spTree>
    <p:extLst>
      <p:ext uri="{BB962C8B-B14F-4D97-AF65-F5344CB8AC3E}">
        <p14:creationId xmlns:p14="http://schemas.microsoft.com/office/powerpoint/2010/main" val="16236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BED63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1E4358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BED63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1E4358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BED63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1E4358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Lekerekített téglalap 83"/>
          <p:cNvSpPr/>
          <p:nvPr/>
        </p:nvSpPr>
        <p:spPr>
          <a:xfrm>
            <a:off x="8865478" y="1911236"/>
            <a:ext cx="2779986" cy="3848433"/>
          </a:xfrm>
          <a:prstGeom prst="roundRect">
            <a:avLst/>
          </a:prstGeom>
          <a:gradFill flip="none" rotWithShape="1">
            <a:gsLst>
              <a:gs pos="0">
                <a:srgbClr val="BED630">
                  <a:tint val="66000"/>
                  <a:satMod val="160000"/>
                </a:srgbClr>
              </a:gs>
              <a:gs pos="50000">
                <a:srgbClr val="BED630">
                  <a:tint val="44500"/>
                  <a:satMod val="160000"/>
                </a:srgbClr>
              </a:gs>
              <a:gs pos="100000">
                <a:srgbClr val="BED63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    </a:t>
            </a:r>
          </a:p>
        </p:txBody>
      </p:sp>
      <p:sp>
        <p:nvSpPr>
          <p:cNvPr id="83" name="Lekerekített téglalap 82"/>
          <p:cNvSpPr/>
          <p:nvPr/>
        </p:nvSpPr>
        <p:spPr>
          <a:xfrm>
            <a:off x="5738976" y="1911236"/>
            <a:ext cx="2779986" cy="3848433"/>
          </a:xfrm>
          <a:prstGeom prst="roundRect">
            <a:avLst/>
          </a:prstGeom>
          <a:gradFill flip="none" rotWithShape="1">
            <a:gsLst>
              <a:gs pos="0">
                <a:srgbClr val="BED630">
                  <a:tint val="66000"/>
                  <a:satMod val="160000"/>
                </a:srgbClr>
              </a:gs>
              <a:gs pos="50000">
                <a:srgbClr val="BED630">
                  <a:tint val="44500"/>
                  <a:satMod val="160000"/>
                </a:srgbClr>
              </a:gs>
              <a:gs pos="100000">
                <a:srgbClr val="BED63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    </a:t>
            </a:r>
          </a:p>
        </p:txBody>
      </p:sp>
      <p:sp>
        <p:nvSpPr>
          <p:cNvPr id="82" name="Lekerekített téglalap 81"/>
          <p:cNvSpPr/>
          <p:nvPr/>
        </p:nvSpPr>
        <p:spPr>
          <a:xfrm>
            <a:off x="2333297" y="1911236"/>
            <a:ext cx="3091353" cy="3848433"/>
          </a:xfrm>
          <a:prstGeom prst="roundRect">
            <a:avLst/>
          </a:prstGeom>
          <a:gradFill flip="none" rotWithShape="1">
            <a:gsLst>
              <a:gs pos="0">
                <a:srgbClr val="BED630">
                  <a:tint val="66000"/>
                  <a:satMod val="160000"/>
                </a:srgbClr>
              </a:gs>
              <a:gs pos="50000">
                <a:srgbClr val="BED630">
                  <a:tint val="44500"/>
                  <a:satMod val="160000"/>
                </a:srgbClr>
              </a:gs>
              <a:gs pos="100000">
                <a:srgbClr val="BED63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    </a:t>
            </a:r>
          </a:p>
        </p:txBody>
      </p:sp>
      <p:pic>
        <p:nvPicPr>
          <p:cNvPr id="1059" name="Picture 35" descr="C:\Users\Karolina\Creative Cloud Files\SZK\écsó_ovis program\ppt\ppt 1-6\képek\buza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63460" y="4048989"/>
            <a:ext cx="2123588" cy="1295521"/>
          </a:xfrm>
          <a:prstGeom prst="rect">
            <a:avLst/>
          </a:prstGeom>
          <a:noFill/>
        </p:spPr>
      </p:pic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D253C5A-6CDD-42BA-84F6-914DBA653B58}" type="slidenum">
              <a:rPr lang="hu-HU" sz="2400" b="1" smtClean="0">
                <a:solidFill>
                  <a:schemeClr val="bg1"/>
                </a:solidFill>
              </a:rPr>
              <a:pPr algn="r"/>
              <a:t>6</a:t>
            </a:fld>
            <a:endParaRPr lang="hu-HU" sz="2400" b="1" dirty="0">
              <a:solidFill>
                <a:schemeClr val="bg1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>
                <a:solidFill>
                  <a:schemeClr val="bg1"/>
                </a:solidFill>
              </a:rPr>
              <a:t>Élelmiszerbiztonság</a:t>
            </a:r>
            <a:endParaRPr lang="hu-HU" sz="2800" i="1" dirty="0">
              <a:solidFill>
                <a:schemeClr val="bg1"/>
              </a:solidFill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2212623" y="281822"/>
            <a:ext cx="9979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i="1" baseline="30000" dirty="0"/>
              <a:t>Csoportosítás: - eredetük szerint</a:t>
            </a:r>
            <a:endParaRPr lang="hu-HU" sz="2400" dirty="0"/>
          </a:p>
        </p:txBody>
      </p:sp>
      <p:sp>
        <p:nvSpPr>
          <p:cNvPr id="22" name="Szövegdoboz 21"/>
          <p:cNvSpPr txBox="1"/>
          <p:nvPr/>
        </p:nvSpPr>
        <p:spPr>
          <a:xfrm>
            <a:off x="239488" y="2716212"/>
            <a:ext cx="1817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/>
              <a:t>Alapok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2266950" y="933145"/>
            <a:ext cx="9925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i="1" dirty="0"/>
              <a:t>Nem állati eredetű</a:t>
            </a:r>
          </a:p>
        </p:txBody>
      </p:sp>
      <p:sp>
        <p:nvSpPr>
          <p:cNvPr id="52" name="Téglalap 51"/>
          <p:cNvSpPr/>
          <p:nvPr/>
        </p:nvSpPr>
        <p:spPr>
          <a:xfrm>
            <a:off x="9050976" y="2176622"/>
            <a:ext cx="266280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2800" i="1" dirty="0"/>
              <a:t>Gabonafélék, és a belőlük készülő liszt</a:t>
            </a:r>
          </a:p>
        </p:txBody>
      </p:sp>
      <p:sp>
        <p:nvSpPr>
          <p:cNvPr id="53" name="Téglalap 52"/>
          <p:cNvSpPr/>
          <p:nvPr/>
        </p:nvSpPr>
        <p:spPr>
          <a:xfrm>
            <a:off x="3029215" y="2176622"/>
            <a:ext cx="162871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hu-HU" sz="2800" i="1" dirty="0"/>
              <a:t>Zöldségek</a:t>
            </a:r>
          </a:p>
        </p:txBody>
      </p:sp>
      <p:sp>
        <p:nvSpPr>
          <p:cNvPr id="54" name="Téglalap 53"/>
          <p:cNvSpPr/>
          <p:nvPr/>
        </p:nvSpPr>
        <p:spPr>
          <a:xfrm>
            <a:off x="6160659" y="2176622"/>
            <a:ext cx="193662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hu-HU" sz="2800" i="1" dirty="0"/>
              <a:t>Gyümölcsök</a:t>
            </a:r>
          </a:p>
        </p:txBody>
      </p:sp>
      <p:grpSp>
        <p:nvGrpSpPr>
          <p:cNvPr id="78" name="Csoportba foglalás 77"/>
          <p:cNvGrpSpPr/>
          <p:nvPr/>
        </p:nvGrpSpPr>
        <p:grpSpPr>
          <a:xfrm>
            <a:off x="2121920" y="3452648"/>
            <a:ext cx="3443307" cy="2484372"/>
            <a:chOff x="2931010" y="3477247"/>
            <a:chExt cx="3350521" cy="2417427"/>
          </a:xfrm>
        </p:grpSpPr>
        <p:pic>
          <p:nvPicPr>
            <p:cNvPr id="1048" name="Picture 24" descr="C:\Users\Karolina\Creative Cloud Files\SZK\écsó_ovis program\ppt\ppt 1-6\képek\1x\Asset 26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289633" y="4631504"/>
              <a:ext cx="1991898" cy="1155967"/>
            </a:xfrm>
            <a:prstGeom prst="rect">
              <a:avLst/>
            </a:prstGeom>
            <a:noFill/>
          </p:spPr>
        </p:pic>
        <p:pic>
          <p:nvPicPr>
            <p:cNvPr id="1049" name="Picture 25" descr="C:\Users\Karolina\Creative Cloud Files\SZK\écsó_ovis program\ppt\ppt 1-6\képek\1x\Asset 27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31010" y="3909391"/>
              <a:ext cx="1678398" cy="1299404"/>
            </a:xfrm>
            <a:prstGeom prst="rect">
              <a:avLst/>
            </a:prstGeom>
            <a:noFill/>
          </p:spPr>
        </p:pic>
        <p:pic>
          <p:nvPicPr>
            <p:cNvPr id="1052" name="Picture 28" descr="C:\Users\Karolina\Creative Cloud Files\SZK\écsó_ovis program\ppt\ppt 1-6\képek\1x\Asset 30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702396" y="3477247"/>
              <a:ext cx="1797256" cy="1831490"/>
            </a:xfrm>
            <a:prstGeom prst="rect">
              <a:avLst/>
            </a:prstGeom>
            <a:noFill/>
          </p:spPr>
        </p:pic>
        <p:pic>
          <p:nvPicPr>
            <p:cNvPr id="1053" name="Picture 29" descr="C:\Users\Karolina\Creative Cloud Files\SZK\écsó_ovis program\ppt\ppt 1-6\képek\1x\Asset 31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278851" y="4106303"/>
              <a:ext cx="803897" cy="1045066"/>
            </a:xfrm>
            <a:prstGeom prst="rect">
              <a:avLst/>
            </a:prstGeom>
            <a:noFill/>
          </p:spPr>
        </p:pic>
        <p:pic>
          <p:nvPicPr>
            <p:cNvPr id="1054" name="Picture 30" descr="C:\Users\Karolina\Creative Cloud Files\SZK\écsó_ovis program\ppt\ppt 1-6\képek\1x\Asset 32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951413" y="4357165"/>
              <a:ext cx="694013" cy="889454"/>
            </a:xfrm>
            <a:prstGeom prst="rect">
              <a:avLst/>
            </a:prstGeom>
            <a:noFill/>
          </p:spPr>
        </p:pic>
        <p:pic>
          <p:nvPicPr>
            <p:cNvPr id="1050" name="Picture 26" descr="C:\Users\Karolina\Creative Cloud Files\SZK\écsó_ovis program\ppt\ppt 1-6\képek\1x\Asset 28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rot="14014837">
              <a:off x="3411400" y="4380672"/>
              <a:ext cx="1141982" cy="1886021"/>
            </a:xfrm>
            <a:prstGeom prst="rect">
              <a:avLst/>
            </a:prstGeom>
            <a:noFill/>
          </p:spPr>
        </p:pic>
        <p:pic>
          <p:nvPicPr>
            <p:cNvPr id="1051" name="Picture 27" descr="C:\Users\Karolina\Creative Cloud Files\SZK\écsó_ovis program\ppt\ppt 1-6\képek\1x\Asset 29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511826" y="4505738"/>
              <a:ext cx="779670" cy="957055"/>
            </a:xfrm>
            <a:prstGeom prst="rect">
              <a:avLst/>
            </a:prstGeom>
            <a:noFill/>
          </p:spPr>
        </p:pic>
      </p:grpSp>
      <p:grpSp>
        <p:nvGrpSpPr>
          <p:cNvPr id="80" name="Csoportba foglalás 79"/>
          <p:cNvGrpSpPr/>
          <p:nvPr/>
        </p:nvGrpSpPr>
        <p:grpSpPr>
          <a:xfrm>
            <a:off x="5754358" y="3411497"/>
            <a:ext cx="2749222" cy="2620114"/>
            <a:chOff x="5953056" y="3616656"/>
            <a:chExt cx="2142103" cy="2041507"/>
          </a:xfrm>
        </p:grpSpPr>
        <p:grpSp>
          <p:nvGrpSpPr>
            <p:cNvPr id="79" name="Csoportba foglalás 78"/>
            <p:cNvGrpSpPr/>
            <p:nvPr/>
          </p:nvGrpSpPr>
          <p:grpSpPr>
            <a:xfrm>
              <a:off x="5953056" y="3616656"/>
              <a:ext cx="2142103" cy="2041507"/>
              <a:chOff x="5953056" y="3616656"/>
              <a:chExt cx="2142103" cy="2041507"/>
            </a:xfrm>
          </p:grpSpPr>
          <p:pic>
            <p:nvPicPr>
              <p:cNvPr id="1044" name="Picture 20" descr="C:\Users\Karolina\Creative Cloud Files\SZK\écsó_ovis program\ppt\ppt 1-6\képek\1x\Asset 22.pn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6225756" y="3616656"/>
                <a:ext cx="1769510" cy="1815861"/>
              </a:xfrm>
              <a:prstGeom prst="rect">
                <a:avLst/>
              </a:prstGeom>
              <a:noFill/>
            </p:spPr>
          </p:pic>
          <p:pic>
            <p:nvPicPr>
              <p:cNvPr id="1047" name="Picture 23" descr="C:\Users\Karolina\Creative Cloud Files\SZK\écsó_ovis program\ppt\ppt 1-6\képek\1x\Asset 25.png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7277281" y="4301119"/>
                <a:ext cx="802193" cy="1010989"/>
              </a:xfrm>
              <a:prstGeom prst="rect">
                <a:avLst/>
              </a:prstGeom>
              <a:noFill/>
            </p:spPr>
          </p:pic>
          <p:pic>
            <p:nvPicPr>
              <p:cNvPr id="1045" name="Picture 21" descr="C:\Users\Karolina\Creative Cloud Files\SZK\écsó_ovis program\ppt\ppt 1-6\képek\1x\Asset 23.png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 rot="2466955">
                <a:off x="7460047" y="4640238"/>
                <a:ext cx="635112" cy="1017925"/>
              </a:xfrm>
              <a:prstGeom prst="rect">
                <a:avLst/>
              </a:prstGeom>
              <a:noFill/>
            </p:spPr>
          </p:pic>
          <p:pic>
            <p:nvPicPr>
              <p:cNvPr id="1056" name="Picture 32" descr="C:\Users\Karolina\Creative Cloud Files\SZK\écsó_ovis program\ppt\ppt 1-6\képek\1x\Asset 18.png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6881788" y="4750938"/>
                <a:ext cx="569890" cy="833995"/>
              </a:xfrm>
              <a:prstGeom prst="rect">
                <a:avLst/>
              </a:prstGeom>
              <a:noFill/>
            </p:spPr>
          </p:pic>
          <p:pic>
            <p:nvPicPr>
              <p:cNvPr id="1057" name="Picture 33" descr="C:\Users\Karolina\Creative Cloud Files\SZK\écsó_ovis program\ppt\ppt 1-6\képek\1x\Asset 19.png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 flipH="1">
                <a:off x="5953056" y="4241857"/>
                <a:ext cx="1143780" cy="1043549"/>
              </a:xfrm>
              <a:prstGeom prst="rect">
                <a:avLst/>
              </a:prstGeom>
              <a:noFill/>
            </p:spPr>
          </p:pic>
          <p:pic>
            <p:nvPicPr>
              <p:cNvPr id="1043" name="Picture 19" descr="C:\Users\Karolina\Creative Cloud Files\SZK\écsó_ovis program\ppt\ppt 1-6\képek\1x\Asset 21.png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 flipH="1">
                <a:off x="6022462" y="4831308"/>
                <a:ext cx="392048" cy="649170"/>
              </a:xfrm>
              <a:prstGeom prst="rect">
                <a:avLst/>
              </a:prstGeom>
              <a:noFill/>
            </p:spPr>
          </p:pic>
        </p:grpSp>
        <p:pic>
          <p:nvPicPr>
            <p:cNvPr id="1046" name="Picture 22" descr="C:\Users\Karolina\Creative Cloud Files\SZK\écsó_ovis program\ppt\ppt 1-6\képek\1x\Asset 24.pn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6444998" y="4932471"/>
              <a:ext cx="529007" cy="564422"/>
            </a:xfrm>
            <a:prstGeom prst="rect">
              <a:avLst/>
            </a:prstGeom>
            <a:noFill/>
          </p:spPr>
        </p:pic>
      </p:grpSp>
      <p:pic>
        <p:nvPicPr>
          <p:cNvPr id="81" name="Picture 35" descr="C:\Users\Karolina\Creative Cloud Files\SZK\écsó_ovis program\ppt\ppt 1-6\képek\buza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60026" y="4043735"/>
            <a:ext cx="2123588" cy="1295521"/>
          </a:xfrm>
          <a:prstGeom prst="rect">
            <a:avLst/>
          </a:prstGeom>
          <a:noFill/>
        </p:spPr>
      </p:pic>
      <p:pic>
        <p:nvPicPr>
          <p:cNvPr id="1042" name="Picture 18" descr="C:\Users\Karolina\Creative Cloud Files\SZK\écsó_ovis program\ppt\ppt 1-6\képek\liszt_1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9641195" y="3878317"/>
            <a:ext cx="1482364" cy="19956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36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BED63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1E4358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BED63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1E4358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BED63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1E4358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Lekerekített téglalap 63"/>
          <p:cNvSpPr/>
          <p:nvPr/>
        </p:nvSpPr>
        <p:spPr>
          <a:xfrm>
            <a:off x="8837889" y="1890215"/>
            <a:ext cx="3091353" cy="1783151"/>
          </a:xfrm>
          <a:prstGeom prst="roundRect">
            <a:avLst/>
          </a:prstGeom>
          <a:gradFill flip="none" rotWithShape="1">
            <a:gsLst>
              <a:gs pos="0">
                <a:srgbClr val="BED630">
                  <a:tint val="66000"/>
                  <a:satMod val="160000"/>
                </a:srgbClr>
              </a:gs>
              <a:gs pos="50000">
                <a:srgbClr val="BED630">
                  <a:tint val="44500"/>
                  <a:satMod val="160000"/>
                </a:srgbClr>
              </a:gs>
              <a:gs pos="100000">
                <a:srgbClr val="BED63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    </a:t>
            </a:r>
          </a:p>
        </p:txBody>
      </p:sp>
      <p:sp>
        <p:nvSpPr>
          <p:cNvPr id="62" name="Lekerekített téglalap 61"/>
          <p:cNvSpPr/>
          <p:nvPr/>
        </p:nvSpPr>
        <p:spPr>
          <a:xfrm>
            <a:off x="2333297" y="1890215"/>
            <a:ext cx="3091353" cy="3848433"/>
          </a:xfrm>
          <a:prstGeom prst="roundRect">
            <a:avLst/>
          </a:prstGeom>
          <a:gradFill flip="none" rotWithShape="1">
            <a:gsLst>
              <a:gs pos="0">
                <a:srgbClr val="BED630">
                  <a:tint val="66000"/>
                  <a:satMod val="160000"/>
                </a:srgbClr>
              </a:gs>
              <a:gs pos="50000">
                <a:srgbClr val="BED630">
                  <a:tint val="44500"/>
                  <a:satMod val="160000"/>
                </a:srgbClr>
              </a:gs>
              <a:gs pos="100000">
                <a:srgbClr val="BED63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    </a:t>
            </a:r>
          </a:p>
        </p:txBody>
      </p:sp>
      <p:sp>
        <p:nvSpPr>
          <p:cNvPr id="63" name="Lekerekített téglalap 62"/>
          <p:cNvSpPr/>
          <p:nvPr/>
        </p:nvSpPr>
        <p:spPr>
          <a:xfrm>
            <a:off x="5567922" y="1905981"/>
            <a:ext cx="3091353" cy="3848433"/>
          </a:xfrm>
          <a:prstGeom prst="roundRect">
            <a:avLst/>
          </a:prstGeom>
          <a:gradFill flip="none" rotWithShape="1">
            <a:gsLst>
              <a:gs pos="0">
                <a:srgbClr val="BED630">
                  <a:tint val="66000"/>
                  <a:satMod val="160000"/>
                </a:srgbClr>
              </a:gs>
              <a:gs pos="50000">
                <a:srgbClr val="BED630">
                  <a:tint val="44500"/>
                  <a:satMod val="160000"/>
                </a:srgbClr>
              </a:gs>
              <a:gs pos="100000">
                <a:srgbClr val="BED63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    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D253C5A-6CDD-42BA-84F6-914DBA653B58}" type="slidenum">
              <a:rPr lang="hu-HU" sz="2400" b="1" smtClean="0">
                <a:solidFill>
                  <a:schemeClr val="bg1"/>
                </a:solidFill>
              </a:rPr>
              <a:pPr algn="r"/>
              <a:t>7</a:t>
            </a:fld>
            <a:endParaRPr lang="hu-HU" sz="2400" b="1" dirty="0">
              <a:solidFill>
                <a:schemeClr val="bg1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>
                <a:solidFill>
                  <a:schemeClr val="bg1"/>
                </a:solidFill>
              </a:rPr>
              <a:t>Élelmiszerbiztonság</a:t>
            </a:r>
            <a:endParaRPr lang="hu-HU" sz="2800" i="1" dirty="0">
              <a:solidFill>
                <a:schemeClr val="bg1"/>
              </a:solidFill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2212623" y="281822"/>
            <a:ext cx="9979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i="1" baseline="30000" dirty="0"/>
              <a:t>Csoportosítás: - eredetük szerint</a:t>
            </a:r>
            <a:endParaRPr lang="hu-HU" sz="2400" dirty="0"/>
          </a:p>
        </p:txBody>
      </p:sp>
      <p:sp>
        <p:nvSpPr>
          <p:cNvPr id="22" name="Szövegdoboz 21"/>
          <p:cNvSpPr txBox="1"/>
          <p:nvPr/>
        </p:nvSpPr>
        <p:spPr>
          <a:xfrm>
            <a:off x="239488" y="2716212"/>
            <a:ext cx="1817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/>
              <a:t>Alapok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2266950" y="933145"/>
            <a:ext cx="9925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i="1" dirty="0"/>
              <a:t>Nem állati eredetű</a:t>
            </a:r>
          </a:p>
        </p:txBody>
      </p:sp>
      <p:pic>
        <p:nvPicPr>
          <p:cNvPr id="95" name="Picture 6" descr="https://cdn.pixabay.com/photo/2014/12/21/23/30/mushrooms-575492__34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85"/>
          <a:stretch>
            <a:fillRect/>
          </a:stretch>
        </p:blipFill>
        <p:spPr bwMode="auto">
          <a:xfrm>
            <a:off x="9471825" y="2189290"/>
            <a:ext cx="1823481" cy="1860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https://cdn.pixabay.com/photo/2014/12/22/00/00/pile-576572__34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145" y="3752193"/>
            <a:ext cx="3972906" cy="198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Csoportba foglalás 69"/>
          <p:cNvGrpSpPr/>
          <p:nvPr/>
        </p:nvGrpSpPr>
        <p:grpSpPr>
          <a:xfrm flipH="1">
            <a:off x="3007026" y="3641834"/>
            <a:ext cx="1218131" cy="2062101"/>
            <a:chOff x="-1755902" y="604290"/>
            <a:chExt cx="1620254" cy="3238501"/>
          </a:xfrm>
        </p:grpSpPr>
        <p:grpSp>
          <p:nvGrpSpPr>
            <p:cNvPr id="4" name="Csoportba foglalás 30"/>
            <p:cNvGrpSpPr/>
            <p:nvPr/>
          </p:nvGrpSpPr>
          <p:grpSpPr>
            <a:xfrm>
              <a:off x="-1755902" y="604290"/>
              <a:ext cx="1620254" cy="3238501"/>
              <a:chOff x="-1755902" y="604290"/>
              <a:chExt cx="1620254" cy="3238501"/>
            </a:xfrm>
          </p:grpSpPr>
          <p:grpSp>
            <p:nvGrpSpPr>
              <p:cNvPr id="7" name="Csoportba foglalás 29"/>
              <p:cNvGrpSpPr/>
              <p:nvPr/>
            </p:nvGrpSpPr>
            <p:grpSpPr>
              <a:xfrm>
                <a:off x="-1755902" y="604290"/>
                <a:ext cx="1620254" cy="3238501"/>
                <a:chOff x="-1755902" y="604290"/>
                <a:chExt cx="1620254" cy="3238501"/>
              </a:xfrm>
            </p:grpSpPr>
            <p:pic>
              <p:nvPicPr>
                <p:cNvPr id="75" name="Picture 8" descr="https://cdn.pixabay.com/photo/2016/10/13/11/03/bottle-1737388__340.pn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1755902" y="604290"/>
                  <a:ext cx="1619250" cy="323850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6" name="Picture 8" descr="https://cdn.pixabay.com/photo/2016/10/13/11/03/bottle-1737388__340.png"/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duotone>
                    <a:prstClr val="black"/>
                    <a:schemeClr val="accent4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7794"/>
                <a:stretch/>
              </p:blipFill>
              <p:spPr bwMode="auto">
                <a:xfrm>
                  <a:off x="-1754898" y="1828252"/>
                  <a:ext cx="1619250" cy="201453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74" name="Picture 8" descr="https://cdn.pixabay.com/photo/2016/10/13/11/03/bottle-1737388__340.pn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-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340" b="29836"/>
              <a:stretch/>
            </p:blipFill>
            <p:spPr bwMode="auto">
              <a:xfrm>
                <a:off x="-1755902" y="2347060"/>
                <a:ext cx="1619250" cy="6096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72" name="Picture 12" descr="https://cdn.pixabay.com/photo/2012/04/18/22/42/sunflower-38125__34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1004" y="2377980"/>
              <a:ext cx="547760" cy="547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2" name="Téglalap 51"/>
          <p:cNvSpPr/>
          <p:nvPr/>
        </p:nvSpPr>
        <p:spPr>
          <a:xfrm>
            <a:off x="5821611" y="2126698"/>
            <a:ext cx="25839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2800" i="1" dirty="0"/>
              <a:t>Ásványi eredetű élelmiszerek</a:t>
            </a:r>
          </a:p>
        </p:txBody>
      </p:sp>
      <p:sp>
        <p:nvSpPr>
          <p:cNvPr id="53" name="Téglalap 52"/>
          <p:cNvSpPr/>
          <p:nvPr/>
        </p:nvSpPr>
        <p:spPr>
          <a:xfrm>
            <a:off x="2502263" y="2110932"/>
            <a:ext cx="275342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2800" i="1" dirty="0"/>
              <a:t>Olajos magvak, és a belőlük készülő étolaj</a:t>
            </a:r>
          </a:p>
        </p:txBody>
      </p:sp>
      <p:sp>
        <p:nvSpPr>
          <p:cNvPr id="54" name="Téglalap 53"/>
          <p:cNvSpPr/>
          <p:nvPr/>
        </p:nvSpPr>
        <p:spPr>
          <a:xfrm>
            <a:off x="9678083" y="2003202"/>
            <a:ext cx="141096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hu-HU" sz="2800" i="1" dirty="0"/>
              <a:t>Gombák</a:t>
            </a:r>
          </a:p>
        </p:txBody>
      </p:sp>
      <p:pic>
        <p:nvPicPr>
          <p:cNvPr id="77" name="Picture 14" descr="https://cdn.pixabay.com/photo/2013/07/13/12/33/oil-159855__34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34152" y="4211097"/>
            <a:ext cx="1022083" cy="177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Lekerekített téglalap 65"/>
          <p:cNvSpPr/>
          <p:nvPr/>
        </p:nvSpPr>
        <p:spPr>
          <a:xfrm>
            <a:off x="8837889" y="3950243"/>
            <a:ext cx="3091353" cy="1783151"/>
          </a:xfrm>
          <a:prstGeom prst="roundRect">
            <a:avLst/>
          </a:prstGeom>
          <a:gradFill flip="none" rotWithShape="1">
            <a:gsLst>
              <a:gs pos="0">
                <a:srgbClr val="BED630">
                  <a:tint val="66000"/>
                  <a:satMod val="160000"/>
                </a:srgbClr>
              </a:gs>
              <a:gs pos="50000">
                <a:srgbClr val="BED630">
                  <a:tint val="44500"/>
                  <a:satMod val="160000"/>
                </a:srgbClr>
              </a:gs>
              <a:gs pos="100000">
                <a:srgbClr val="BED63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    </a:t>
            </a:r>
          </a:p>
        </p:txBody>
      </p:sp>
      <p:sp>
        <p:nvSpPr>
          <p:cNvPr id="61" name="Téglalap 60"/>
          <p:cNvSpPr/>
          <p:nvPr/>
        </p:nvSpPr>
        <p:spPr>
          <a:xfrm>
            <a:off x="10078033" y="4173586"/>
            <a:ext cx="61106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hu-HU" sz="2800" dirty="0"/>
              <a:t>Víz</a:t>
            </a:r>
            <a:endParaRPr lang="hu-HU" sz="2800" i="1" dirty="0"/>
          </a:p>
        </p:txBody>
      </p:sp>
      <p:grpSp>
        <p:nvGrpSpPr>
          <p:cNvPr id="71" name="Csoportba foglalás 70"/>
          <p:cNvGrpSpPr/>
          <p:nvPr/>
        </p:nvGrpSpPr>
        <p:grpSpPr>
          <a:xfrm>
            <a:off x="9975210" y="4667669"/>
            <a:ext cx="816711" cy="1056483"/>
            <a:chOff x="9220669" y="5219462"/>
            <a:chExt cx="816711" cy="1056483"/>
          </a:xfrm>
        </p:grpSpPr>
        <p:pic>
          <p:nvPicPr>
            <p:cNvPr id="3086" name="Picture 14" descr="C:\Users\szemank\Creative Cloud Files\SZK\écsó_ovis program\ppt\ppt 1-6\képek\víz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9399344" y="5219462"/>
              <a:ext cx="280684" cy="935614"/>
            </a:xfrm>
            <a:prstGeom prst="rect">
              <a:avLst/>
            </a:prstGeom>
            <a:noFill/>
          </p:spPr>
        </p:pic>
        <p:grpSp>
          <p:nvGrpSpPr>
            <p:cNvPr id="70" name="Csoportba foglalás 69"/>
            <p:cNvGrpSpPr/>
            <p:nvPr/>
          </p:nvGrpSpPr>
          <p:grpSpPr>
            <a:xfrm>
              <a:off x="9220669" y="5245738"/>
              <a:ext cx="816711" cy="1030207"/>
              <a:chOff x="10056241" y="4662414"/>
              <a:chExt cx="816711" cy="1030207"/>
            </a:xfrm>
          </p:grpSpPr>
          <p:pic>
            <p:nvPicPr>
              <p:cNvPr id="68" name="Picture 14" descr="C:\Users\szemank\Creative Cloud Files\SZK\écsó_ovis program\ppt\ppt 1-6\képek\víz.png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0056241" y="4725475"/>
                <a:ext cx="280684" cy="935614"/>
              </a:xfrm>
              <a:prstGeom prst="rect">
                <a:avLst/>
              </a:prstGeom>
              <a:noFill/>
            </p:spPr>
          </p:pic>
          <p:pic>
            <p:nvPicPr>
              <p:cNvPr id="69" name="Picture 14" descr="C:\Users\szemank\Creative Cloud Files\SZK\écsó_ovis program\ppt\ppt 1-6\képek\víz.png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0592268" y="4662414"/>
                <a:ext cx="280684" cy="935614"/>
              </a:xfrm>
              <a:prstGeom prst="rect">
                <a:avLst/>
              </a:prstGeom>
              <a:noFill/>
            </p:spPr>
          </p:pic>
          <p:pic>
            <p:nvPicPr>
              <p:cNvPr id="67" name="Picture 14" descr="C:\Users\szemank\Creative Cloud Files\SZK\écsó_ovis program\ppt\ppt 1-6\képek\víz.png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0403082" y="4757007"/>
                <a:ext cx="280684" cy="935614"/>
              </a:xfrm>
              <a:prstGeom prst="rect">
                <a:avLst/>
              </a:prstGeom>
              <a:noFill/>
            </p:spPr>
          </p:pic>
        </p:grpSp>
      </p:grpSp>
    </p:spTree>
    <p:extLst>
      <p:ext uri="{BB962C8B-B14F-4D97-AF65-F5344CB8AC3E}">
        <p14:creationId xmlns:p14="http://schemas.microsoft.com/office/powerpoint/2010/main" val="16236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BED63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1E4358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BED63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1E4358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BED63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1E4358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BED63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1E4358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6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D253C5A-6CDD-42BA-84F6-914DBA653B58}" type="slidenum">
              <a:rPr lang="hu-HU" sz="2400" b="1" smtClean="0">
                <a:solidFill>
                  <a:schemeClr val="bg1"/>
                </a:solidFill>
              </a:rPr>
              <a:pPr algn="r"/>
              <a:t>8</a:t>
            </a:fld>
            <a:endParaRPr lang="hu-HU" sz="2400" b="1" dirty="0">
              <a:solidFill>
                <a:schemeClr val="bg1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>
                <a:solidFill>
                  <a:schemeClr val="bg1"/>
                </a:solidFill>
              </a:rPr>
              <a:t>Élelmiszerbiztonság</a:t>
            </a:r>
            <a:endParaRPr lang="hu-HU" sz="2800" i="1" dirty="0">
              <a:solidFill>
                <a:schemeClr val="bg1"/>
              </a:solidFill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2212623" y="281822"/>
            <a:ext cx="9979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i="1" baseline="30000" dirty="0"/>
              <a:t>Csoportosítás: - feldolgozottságuk szerint</a:t>
            </a:r>
            <a:endParaRPr lang="hu-HU" sz="2400" dirty="0"/>
          </a:p>
        </p:txBody>
      </p:sp>
      <p:sp>
        <p:nvSpPr>
          <p:cNvPr id="22" name="Szövegdoboz 21"/>
          <p:cNvSpPr txBox="1"/>
          <p:nvPr/>
        </p:nvSpPr>
        <p:spPr>
          <a:xfrm>
            <a:off x="239488" y="2716212"/>
            <a:ext cx="1817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/>
              <a:t>Alapok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2286001" y="933145"/>
            <a:ext cx="9905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i="1" dirty="0"/>
              <a:t>Feldolgozott élelmiszerek</a:t>
            </a:r>
          </a:p>
        </p:txBody>
      </p:sp>
      <p:pic>
        <p:nvPicPr>
          <p:cNvPr id="1026" name="Picture 2" descr="C:\Users\szemank\Creative Cloud Files\SZK\écsó_ovis program\ppt\ppt 1-6\képek\saj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00000">
            <a:off x="6519242" y="2199714"/>
            <a:ext cx="1450329" cy="1147604"/>
          </a:xfrm>
          <a:prstGeom prst="rect">
            <a:avLst/>
          </a:prstGeom>
          <a:noFill/>
        </p:spPr>
      </p:pic>
      <p:pic>
        <p:nvPicPr>
          <p:cNvPr id="1027" name="Picture 3" descr="C:\Users\szemank\Creative Cloud Files\SZK\écsó_ovis program\ppt\ppt 1-6\képek\csoki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1848" y="4478980"/>
            <a:ext cx="1277026" cy="711769"/>
          </a:xfrm>
          <a:prstGeom prst="rect">
            <a:avLst/>
          </a:prstGeom>
          <a:noFill/>
        </p:spPr>
      </p:pic>
      <p:pic>
        <p:nvPicPr>
          <p:cNvPr id="1028" name="Picture 4" descr="C:\Users\szemank\Creative Cloud Files\SZK\écsó_ovis program\ppt\ppt 1-6\képek\kenyé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15348" y="4319463"/>
            <a:ext cx="1564946" cy="1030803"/>
          </a:xfrm>
          <a:prstGeom prst="rect">
            <a:avLst/>
          </a:prstGeom>
          <a:noFill/>
        </p:spPr>
      </p:pic>
      <p:sp>
        <p:nvSpPr>
          <p:cNvPr id="13" name="Téglalap 12"/>
          <p:cNvSpPr/>
          <p:nvPr/>
        </p:nvSpPr>
        <p:spPr>
          <a:xfrm>
            <a:off x="2960223" y="3391638"/>
            <a:ext cx="214219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hu-HU" sz="2800" dirty="0"/>
              <a:t>fűszerpaprika</a:t>
            </a:r>
            <a:endParaRPr lang="hu-HU" sz="2800" i="1" dirty="0"/>
          </a:p>
        </p:txBody>
      </p:sp>
      <p:sp>
        <p:nvSpPr>
          <p:cNvPr id="15" name="Téglalap 14"/>
          <p:cNvSpPr/>
          <p:nvPr/>
        </p:nvSpPr>
        <p:spPr>
          <a:xfrm>
            <a:off x="2623336" y="5386693"/>
            <a:ext cx="281596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hu-HU" sz="2800" dirty="0"/>
              <a:t>aszalt sárgabarack</a:t>
            </a:r>
            <a:endParaRPr lang="hu-HU" sz="2800" i="1" dirty="0"/>
          </a:p>
        </p:txBody>
      </p:sp>
      <p:sp>
        <p:nvSpPr>
          <p:cNvPr id="16" name="Téglalap 15"/>
          <p:cNvSpPr/>
          <p:nvPr/>
        </p:nvSpPr>
        <p:spPr>
          <a:xfrm>
            <a:off x="9972233" y="3391638"/>
            <a:ext cx="125117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hu-HU" sz="2800" dirty="0"/>
              <a:t>szalámi</a:t>
            </a:r>
            <a:endParaRPr lang="hu-HU" sz="2800" i="1" dirty="0"/>
          </a:p>
        </p:txBody>
      </p:sp>
      <p:sp>
        <p:nvSpPr>
          <p:cNvPr id="17" name="Téglalap 16"/>
          <p:cNvSpPr/>
          <p:nvPr/>
        </p:nvSpPr>
        <p:spPr>
          <a:xfrm>
            <a:off x="10019041" y="5386693"/>
            <a:ext cx="115756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hu-HU" sz="2800" dirty="0"/>
              <a:t>kenyér</a:t>
            </a:r>
            <a:endParaRPr lang="hu-HU" sz="2800" i="1" dirty="0"/>
          </a:p>
        </p:txBody>
      </p:sp>
      <p:sp>
        <p:nvSpPr>
          <p:cNvPr id="18" name="Téglalap 17"/>
          <p:cNvSpPr/>
          <p:nvPr/>
        </p:nvSpPr>
        <p:spPr>
          <a:xfrm>
            <a:off x="6544354" y="5386693"/>
            <a:ext cx="162807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hu-HU" sz="2800" dirty="0"/>
              <a:t>csokoládé</a:t>
            </a:r>
            <a:endParaRPr lang="hu-HU" sz="2800" i="1" dirty="0"/>
          </a:p>
        </p:txBody>
      </p:sp>
      <p:sp>
        <p:nvSpPr>
          <p:cNvPr id="19" name="Téglalap 18"/>
          <p:cNvSpPr/>
          <p:nvPr/>
        </p:nvSpPr>
        <p:spPr>
          <a:xfrm>
            <a:off x="6892387" y="3391638"/>
            <a:ext cx="70403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hu-HU" sz="2800" dirty="0"/>
              <a:t>sajt</a:t>
            </a:r>
            <a:endParaRPr lang="hu-HU" sz="2800" i="1" dirty="0"/>
          </a:p>
        </p:txBody>
      </p:sp>
      <p:pic>
        <p:nvPicPr>
          <p:cNvPr id="1029" name="Picture 5" descr="C:\Users\szemank\Creative Cloud Files\SZK\écsó_ovis program\ppt\ppt 1-6\képek\fűszerpaprika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17653" y="1970405"/>
            <a:ext cx="1868331" cy="1387858"/>
          </a:xfrm>
          <a:prstGeom prst="rect">
            <a:avLst/>
          </a:prstGeom>
          <a:noFill/>
        </p:spPr>
      </p:pic>
      <p:pic>
        <p:nvPicPr>
          <p:cNvPr id="1030" name="Picture 6" descr="C:\Users\szemank\Creative Cloud Files\SZK\écsó_ovis program\ppt\ppt 1-6\képek\felvágott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391570" y="2616657"/>
            <a:ext cx="1977015" cy="723151"/>
          </a:xfrm>
          <a:prstGeom prst="rect">
            <a:avLst/>
          </a:prstGeom>
          <a:noFill/>
        </p:spPr>
      </p:pic>
      <p:pic>
        <p:nvPicPr>
          <p:cNvPr id="1031" name="Picture 7" descr="C:\Users\szemank\Creative Cloud Files\SZK\écsó_ovis program\ppt\ppt 1-6\képek\aszalt barack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46010" y="4405015"/>
            <a:ext cx="1639638" cy="8596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36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BED63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1E4358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BED63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1E4358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BED63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1E4358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BED63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1E4358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BED63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1E4358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BED63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1E4358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Kép 1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63204">
            <a:off x="2659683" y="2234817"/>
            <a:ext cx="1965559" cy="1235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D253C5A-6CDD-42BA-84F6-914DBA653B58}" type="slidenum">
              <a:rPr lang="hu-HU" sz="2400" b="1" smtClean="0">
                <a:solidFill>
                  <a:schemeClr val="bg1"/>
                </a:solidFill>
              </a:rPr>
              <a:pPr algn="r"/>
              <a:t>9</a:t>
            </a:fld>
            <a:endParaRPr lang="hu-HU" sz="2400" b="1" dirty="0">
              <a:solidFill>
                <a:schemeClr val="bg1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>
                <a:solidFill>
                  <a:schemeClr val="bg1"/>
                </a:solidFill>
              </a:rPr>
              <a:t>Élelmiszerbiztonság</a:t>
            </a:r>
            <a:endParaRPr lang="hu-HU" sz="2800" i="1" dirty="0">
              <a:solidFill>
                <a:schemeClr val="bg1"/>
              </a:solidFill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2212623" y="281822"/>
            <a:ext cx="9979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i="1" baseline="30000" dirty="0"/>
              <a:t>Csoportosítás: - feldolgozottságuk szerint</a:t>
            </a:r>
            <a:endParaRPr lang="hu-HU" sz="2400" dirty="0"/>
          </a:p>
        </p:txBody>
      </p:sp>
      <p:sp>
        <p:nvSpPr>
          <p:cNvPr id="22" name="Szövegdoboz 21"/>
          <p:cNvSpPr txBox="1"/>
          <p:nvPr/>
        </p:nvSpPr>
        <p:spPr>
          <a:xfrm>
            <a:off x="239488" y="2716212"/>
            <a:ext cx="1817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/>
              <a:t>Alapok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2286001" y="933145"/>
            <a:ext cx="9905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i="1" dirty="0"/>
              <a:t>Feldolgozatlan élelmiszerek</a:t>
            </a:r>
          </a:p>
        </p:txBody>
      </p:sp>
      <p:pic>
        <p:nvPicPr>
          <p:cNvPr id="4101" name="Picture 5" descr="C:\Users\szemank\Creative Cloud Files\SZK\écsó_ovis program\ppt\ppt 1-6\képek\borsó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8382" y="2168179"/>
            <a:ext cx="1604935" cy="1724087"/>
          </a:xfrm>
          <a:prstGeom prst="rect">
            <a:avLst/>
          </a:prstGeom>
          <a:noFill/>
        </p:spPr>
      </p:pic>
      <p:pic>
        <p:nvPicPr>
          <p:cNvPr id="4103" name="Picture 7" descr="C:\Users\szemank\Creative Cloud Files\SZK\écsó_ovis program\ppt\ppt 1-6\képek\ha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9931" y="4326655"/>
            <a:ext cx="1452294" cy="945415"/>
          </a:xfrm>
          <a:prstGeom prst="rect">
            <a:avLst/>
          </a:prstGeom>
          <a:noFill/>
        </p:spPr>
      </p:pic>
      <p:pic>
        <p:nvPicPr>
          <p:cNvPr id="4105" name="Picture 9" descr="C:\Users\szemank\Creative Cloud Files\SZK\écsó_ovis program\ppt\Mese habbal ppt\mese habbal ppt képek\tojas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8382" y="4575393"/>
            <a:ext cx="1677594" cy="1103030"/>
          </a:xfrm>
          <a:prstGeom prst="rect">
            <a:avLst/>
          </a:prstGeom>
          <a:noFill/>
        </p:spPr>
      </p:pic>
      <p:sp>
        <p:nvSpPr>
          <p:cNvPr id="11" name="Téglalap 10"/>
          <p:cNvSpPr/>
          <p:nvPr/>
        </p:nvSpPr>
        <p:spPr>
          <a:xfrm>
            <a:off x="4712367" y="2591191"/>
            <a:ext cx="192430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hu-HU" sz="2800" dirty="0"/>
              <a:t>nyers csirke</a:t>
            </a:r>
            <a:endParaRPr lang="hu-HU" sz="2800" i="1" dirty="0"/>
          </a:p>
        </p:txBody>
      </p:sp>
      <p:sp>
        <p:nvSpPr>
          <p:cNvPr id="12" name="Téglalap 11"/>
          <p:cNvSpPr/>
          <p:nvPr/>
        </p:nvSpPr>
        <p:spPr>
          <a:xfrm>
            <a:off x="4712367" y="4537752"/>
            <a:ext cx="148675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hu-HU" sz="2800" dirty="0"/>
              <a:t>nyers hal</a:t>
            </a:r>
            <a:endParaRPr lang="hu-HU" sz="2800" i="1" dirty="0"/>
          </a:p>
        </p:txBody>
      </p:sp>
      <p:sp>
        <p:nvSpPr>
          <p:cNvPr id="13" name="Téglalap 12"/>
          <p:cNvSpPr/>
          <p:nvPr/>
        </p:nvSpPr>
        <p:spPr>
          <a:xfrm>
            <a:off x="9800025" y="2553169"/>
            <a:ext cx="184151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dirty="0"/>
              <a:t>fagyasztott borsó</a:t>
            </a:r>
            <a:endParaRPr lang="hu-HU" sz="2800" i="1" dirty="0"/>
          </a:p>
        </p:txBody>
      </p:sp>
      <p:sp>
        <p:nvSpPr>
          <p:cNvPr id="14" name="Téglalap 13"/>
          <p:cNvSpPr/>
          <p:nvPr/>
        </p:nvSpPr>
        <p:spPr>
          <a:xfrm>
            <a:off x="9813674" y="4865298"/>
            <a:ext cx="8909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dirty="0"/>
              <a:t>tojás</a:t>
            </a:r>
            <a:endParaRPr lang="hu-HU" sz="2800" i="1" dirty="0"/>
          </a:p>
        </p:txBody>
      </p:sp>
    </p:spTree>
    <p:extLst>
      <p:ext uri="{BB962C8B-B14F-4D97-AF65-F5344CB8AC3E}">
        <p14:creationId xmlns:p14="http://schemas.microsoft.com/office/powerpoint/2010/main" val="16236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BED63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1E4358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BED63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1E4358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BED63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1E4358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BED63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1E4358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4AEA79187D72B845A965D6F52406F74D" ma:contentTypeVersion="0" ma:contentTypeDescription="Új dokumentum létrehozása." ma:contentTypeScope="" ma:versionID="6fd92195e971eacdcd5fb7f3d6c23055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d047bb06e0a2f553563b46466d8dd50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1966830-3A9F-4FDD-BD52-444FE5593F0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F4A5D6ED-6785-4448-90CD-48844D4E347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3E2672E-7209-4DE4-8A2C-32C5CAD3C81C}">
  <ds:schemaRefs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78492</TotalTime>
  <Words>3461</Words>
  <Application>Microsoft Office PowerPoint</Application>
  <PresentationFormat>Szélesvásznú</PresentationFormat>
  <Paragraphs>502</Paragraphs>
  <Slides>30</Slides>
  <Notes>25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30</vt:i4>
      </vt:variant>
    </vt:vector>
  </HeadingPairs>
  <TitlesOfParts>
    <vt:vector size="36" baseType="lpstr">
      <vt:lpstr>Arial</vt:lpstr>
      <vt:lpstr>Calibri</vt:lpstr>
      <vt:lpstr>Cronos Pro</vt:lpstr>
      <vt:lpstr>Cronos Pro Caption</vt:lpstr>
      <vt:lpstr>Helvetica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Nati</dc:creator>
  <cp:lastModifiedBy>Kasza Gyula</cp:lastModifiedBy>
  <cp:revision>237</cp:revision>
  <dcterms:created xsi:type="dcterms:W3CDTF">2016-10-20T08:16:35Z</dcterms:created>
  <dcterms:modified xsi:type="dcterms:W3CDTF">2021-07-02T09:53:02Z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0x0101004AEA79187D72B845A965D6F52406F74D</vt:lpwstr>
  </property>
  <property fmtid="{D5CDD505-2E9C-101B-9397-08002B2CF9AE}" pid="3" name="Order">
    <vt:r8>10700</vt:r8>
  </property>
  <property fmtid="{D5CDD505-2E9C-101B-9397-08002B2CF9AE}" pid="4" name="_CopySource">
    <vt:lpwstr>https://intra.nebih.gov.hu/dokumentumtar/ArculatiElemek/Új arculati elemek/NEBIH_PPT/NÉBIH_ppt_alap_magyar_sablon.pptx</vt:lpwstr>
  </property>
  <property fmtid="{D5CDD505-2E9C-101B-9397-08002B2CF9AE}" pid="5" name="xd_ProgID">
    <vt:lpwstr/>
  </property>
  <property fmtid="{D5CDD505-2E9C-101B-9397-08002B2CF9AE}" pid="6" name="TemplateUrl">
    <vt:lpwstr/>
  </property>
</Properties>
</file>