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56" r:id="rId2"/>
    <p:sldId id="357" r:id="rId3"/>
    <p:sldId id="359" r:id="rId4"/>
    <p:sldId id="358" r:id="rId5"/>
    <p:sldId id="257" r:id="rId6"/>
    <p:sldId id="264" r:id="rId7"/>
    <p:sldId id="265" r:id="rId8"/>
    <p:sldId id="362" r:id="rId9"/>
    <p:sldId id="266" r:id="rId10"/>
    <p:sldId id="267" r:id="rId11"/>
    <p:sldId id="302" r:id="rId12"/>
    <p:sldId id="303" r:id="rId13"/>
    <p:sldId id="304" r:id="rId14"/>
    <p:sldId id="305" r:id="rId15"/>
    <p:sldId id="308" r:id="rId16"/>
    <p:sldId id="310" r:id="rId17"/>
    <p:sldId id="312" r:id="rId18"/>
    <p:sldId id="313" r:id="rId19"/>
    <p:sldId id="314" r:id="rId20"/>
    <p:sldId id="315" r:id="rId21"/>
    <p:sldId id="316" r:id="rId22"/>
    <p:sldId id="317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270" r:id="rId35"/>
    <p:sldId id="378" r:id="rId36"/>
    <p:sldId id="377" r:id="rId37"/>
    <p:sldId id="272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9" r:id="rId46"/>
    <p:sldId id="290" r:id="rId47"/>
    <p:sldId id="273" r:id="rId48"/>
    <p:sldId id="376" r:id="rId49"/>
    <p:sldId id="363" r:id="rId50"/>
    <p:sldId id="367" r:id="rId51"/>
    <p:sldId id="368" r:id="rId52"/>
    <p:sldId id="369" r:id="rId53"/>
    <p:sldId id="373" r:id="rId54"/>
    <p:sldId id="338" r:id="rId55"/>
    <p:sldId id="339" r:id="rId56"/>
    <p:sldId id="340" r:id="rId57"/>
    <p:sldId id="341" r:id="rId58"/>
    <p:sldId id="342" r:id="rId59"/>
    <p:sldId id="347" r:id="rId60"/>
    <p:sldId id="274" r:id="rId61"/>
    <p:sldId id="318" r:id="rId62"/>
    <p:sldId id="348" r:id="rId63"/>
    <p:sldId id="321" r:id="rId64"/>
    <p:sldId id="322" r:id="rId65"/>
    <p:sldId id="323" r:id="rId66"/>
    <p:sldId id="324" r:id="rId67"/>
    <p:sldId id="325" r:id="rId68"/>
    <p:sldId id="326" r:id="rId69"/>
    <p:sldId id="328" r:id="rId70"/>
    <p:sldId id="329" r:id="rId71"/>
    <p:sldId id="349" r:id="rId72"/>
    <p:sldId id="350" r:id="rId73"/>
    <p:sldId id="351" r:id="rId74"/>
    <p:sldId id="352" r:id="rId75"/>
    <p:sldId id="353" r:id="rId76"/>
    <p:sldId id="330" r:id="rId77"/>
    <p:sldId id="331" r:id="rId78"/>
    <p:sldId id="333" r:id="rId79"/>
    <p:sldId id="275" r:id="rId80"/>
    <p:sldId id="354" r:id="rId81"/>
    <p:sldId id="263" r:id="rId82"/>
  </p:sldIdLst>
  <p:sldSz cx="9144000" cy="6858000" type="screen4x3"/>
  <p:notesSz cx="6808788" cy="9940925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0C000"/>
    <a:srgbClr val="264C00"/>
    <a:srgbClr val="91F779"/>
    <a:srgbClr val="3D7A00"/>
    <a:srgbClr val="99FF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D4C2C-40A4-410E-A418-458BD892BD0B}" type="datetimeFigureOut">
              <a:rPr lang="hu-HU" smtClean="0"/>
              <a:t>2016.04.13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6712" cy="4473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4245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6038" y="944245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1A4FB-084F-417C-91FC-3B6186F356A6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STABIL IZOTÓPARÁNY-MÉRŐ TÖMEGSPEKTROMÉTER</a:t>
            </a:r>
          </a:p>
          <a:p>
            <a:r>
              <a:rPr lang="hu-HU" dirty="0" smtClean="0"/>
              <a:t>mágneses magrezonancia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1A4FB-084F-417C-91FC-3B6186F356A6}" type="slidenum">
              <a:rPr lang="hu-HU" smtClean="0"/>
              <a:t>36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88F5F3-4B24-4DF6-BDBC-DE850C6B7430}" type="slidenum">
              <a:rPr lang="hu-HU" smtClean="0"/>
              <a:pPr>
                <a:defRPr/>
              </a:pPr>
              <a:t>49</a:t>
            </a:fld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Először</a:t>
            </a:r>
            <a:r>
              <a:rPr lang="hu-HU" baseline="0" dirty="0" smtClean="0"/>
              <a:t> a felmérésben használt szoftvert, az </a:t>
            </a:r>
            <a:r>
              <a:rPr lang="hu-HU" baseline="0" dirty="0" err="1" smtClean="0"/>
              <a:t>epic-soft</a:t>
            </a:r>
            <a:r>
              <a:rPr lang="hu-HU" baseline="0" dirty="0" smtClean="0"/>
              <a:t> programot 24 órás fogyasztás kikérdezésére fejlesztettek ki. A kikérdezés standardizált lépésekkel zajlik, ami az eltérések minimalizálását szolgálja. Először a résztvevő adatai, paraméterei kerülnek felvételre, ekkor történhet a testtömeg és testmagasság mérés is.</a:t>
            </a:r>
          </a:p>
          <a:p>
            <a:r>
              <a:rPr lang="hu-HU" baseline="0" dirty="0" smtClean="0"/>
              <a:t>Magát a kikérdezést 3 fő lépésre oszthatjuk: első lépésben az interjút végző személy egy gyorslistát készít a résztvevő előző napján fogyasztott ételekről, italokról. A gyorslista információt ad a fogyasztott élelmiszerekről, valamint arról is, hogy az illető hol és mikor fogyasztotta őket. A második lépésben a gyorslista elemeinek pontos és részletes jellemzése kerül sorra, továbbá ezek mennyiségi meghatározása. A harmadik lépés egy tápanyag alapú, minőségi ellenőrzés, amely összegzi az elfogyasztott élelmiszerek kalória, fehérje, CH, zsírtartalmát – ez azért hasznos, mert így – kiugró értékek esetén – fény derülhet esetleges adatbeviteli hibákra, így azok még az interjú során visszamenőlegesen korrigálhatók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88F5F3-4B24-4DF6-BDBC-DE850C6B7430}" type="slidenum">
              <a:rPr lang="hu-HU" smtClean="0"/>
              <a:pPr>
                <a:defRPr/>
              </a:pPr>
              <a:t>52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2016.04.04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2016.04.04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2016.04.04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2016.04.13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  <p:pic>
        <p:nvPicPr>
          <p:cNvPr id="7" name="Picture 2" descr="C:\Users\ktothm\AppData\Local\Microsoft\Windows\Temporary Internet Files\Content.Outlook\P1GKWVX8\nébih (1) (2)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6710" y="6143644"/>
            <a:ext cx="1136906" cy="454153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2016.04.04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2016.04.04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2016.04.04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2016.04.04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2016.04.04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2016.04.04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2016.04.04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5989B-4DB6-46A5-BAF2-45B62B79D5A9}" type="datetimeFigureOut">
              <a:rPr lang="hu-HU" smtClean="0"/>
              <a:pPr/>
              <a:t>2016.04.04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nar.hu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-2003_dokumentum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munkalap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Microsoft_Office_Excel_97-2003_munkalap3.xls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Microsoft_Office_Excel_97-2003_munkalap4.xls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643174" y="500042"/>
            <a:ext cx="6286544" cy="2184405"/>
          </a:xfrm>
        </p:spPr>
        <p:txBody>
          <a:bodyPr>
            <a:normAutofit/>
          </a:bodyPr>
          <a:lstStyle/>
          <a:p>
            <a:pPr algn="l"/>
            <a:r>
              <a:rPr lang="hu-HU" sz="3000" dirty="0" smtClean="0"/>
              <a:t>Az állatorvos szerepe az élelmiszerlánc-</a:t>
            </a:r>
            <a:br>
              <a:rPr lang="hu-HU" sz="3000" dirty="0" smtClean="0"/>
            </a:br>
            <a:r>
              <a:rPr lang="hu-HU" sz="3000" dirty="0" smtClean="0"/>
              <a:t>biztonság megteremtésében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643174" y="3786190"/>
            <a:ext cx="6215106" cy="1214446"/>
          </a:xfrm>
        </p:spPr>
        <p:txBody>
          <a:bodyPr>
            <a:normAutofit lnSpcReduction="10000"/>
          </a:bodyPr>
          <a:lstStyle/>
          <a:p>
            <a:pPr algn="l"/>
            <a:r>
              <a:rPr lang="hu-HU" sz="3700" b="1" dirty="0">
                <a:solidFill>
                  <a:schemeClr val="tx1"/>
                </a:solidFill>
              </a:rPr>
              <a:t>Az </a:t>
            </a:r>
            <a:r>
              <a:rPr lang="hu-HU" sz="3700" b="1" dirty="0" smtClean="0">
                <a:solidFill>
                  <a:schemeClr val="tx1"/>
                </a:solidFill>
              </a:rPr>
              <a:t>élelmiszer-vizsgáló </a:t>
            </a:r>
            <a:r>
              <a:rPr lang="hu-HU" sz="3700" b="1" dirty="0">
                <a:solidFill>
                  <a:schemeClr val="tx1"/>
                </a:solidFill>
              </a:rPr>
              <a:t>laboratóriumok szerepe</a:t>
            </a:r>
            <a:endParaRPr lang="hu-HU" dirty="0"/>
          </a:p>
        </p:txBody>
      </p:sp>
      <p:sp>
        <p:nvSpPr>
          <p:cNvPr id="15" name="Alcím 2"/>
          <p:cNvSpPr txBox="1">
            <a:spLocks/>
          </p:cNvSpPr>
          <p:nvPr/>
        </p:nvSpPr>
        <p:spPr>
          <a:xfrm>
            <a:off x="2643174" y="5072074"/>
            <a:ext cx="6215106" cy="1285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4000" b="1" dirty="0"/>
              <a:t>d</a:t>
            </a:r>
            <a:r>
              <a:rPr kumimoji="0" lang="hu-H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r. Nagy Attila</a:t>
            </a:r>
            <a:endParaRPr kumimoji="0" lang="hu-HU" sz="40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4000" i="1" dirty="0" smtClean="0"/>
              <a:t>nagyattila@nebih.gov.hu</a:t>
            </a:r>
            <a:endParaRPr kumimoji="0" lang="hu-HU" sz="4000" i="1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000" y="1785926"/>
            <a:ext cx="8750000" cy="16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hu-HU" dirty="0" smtClean="0"/>
              <a:t>Hamisítások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5361459"/>
          </a:xfrm>
        </p:spPr>
        <p:txBody>
          <a:bodyPr>
            <a:normAutofit/>
          </a:bodyPr>
          <a:lstStyle/>
          <a:p>
            <a:pPr lvl="2"/>
            <a:r>
              <a:rPr lang="hu-HU" dirty="0" smtClean="0"/>
              <a:t>Himalájai </a:t>
            </a:r>
            <a:r>
              <a:rPr lang="hu-HU" dirty="0" smtClean="0"/>
              <a:t>só – hamisítás vagy „parasztvakítás”? </a:t>
            </a:r>
            <a:r>
              <a:rPr lang="hu-HU" dirty="0" smtClean="0">
                <a:sym typeface="Wingdings" pitchFamily="2" charset="2"/>
              </a:rPr>
              <a:t></a:t>
            </a:r>
          </a:p>
          <a:p>
            <a:pPr lvl="2"/>
            <a:r>
              <a:rPr lang="hu-HU" sz="2400" dirty="0" err="1" smtClean="0"/>
              <a:t>Naturganik</a:t>
            </a:r>
            <a:r>
              <a:rPr lang="hu-HU" sz="2400" dirty="0" smtClean="0"/>
              <a:t> </a:t>
            </a:r>
            <a:r>
              <a:rPr lang="hu-HU" sz="2400" dirty="0" err="1" smtClean="0"/>
              <a:t>himalaya</a:t>
            </a:r>
            <a:r>
              <a:rPr lang="hu-HU" sz="2400" dirty="0" smtClean="0"/>
              <a:t> só finom, rózsaszín 1kg  365 Ft  - Nyírség asztali só 1 kg étkezési 46 Ft</a:t>
            </a:r>
          </a:p>
          <a:p>
            <a:pPr lvl="2"/>
            <a:r>
              <a:rPr lang="hu-HU" dirty="0" smtClean="0"/>
              <a:t>„Több, mint 200 millió éves érintetlen, szennyeződésmentes területről </a:t>
            </a:r>
            <a:r>
              <a:rPr lang="hu-HU" dirty="0" smtClean="0"/>
              <a:t>származik, kézi munkával termelik ki a hegy lábainak mélyéről</a:t>
            </a:r>
            <a:r>
              <a:rPr lang="hu-HU" dirty="0" smtClean="0"/>
              <a:t>.”</a:t>
            </a:r>
            <a:endParaRPr lang="hu-HU" dirty="0" smtClean="0"/>
          </a:p>
        </p:txBody>
      </p:sp>
      <p:sp>
        <p:nvSpPr>
          <p:cNvPr id="100354" name="AutoShape 2" descr="Képtalálat a következ&amp;odblac;re: „himalájai só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0356" name="AutoShape 4" descr="Képtalálat a következ&amp;odblac;re: „himalájai só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0358" name="Picture 6" descr="https://www.egzotikusfuszerek.hu/images/products/product_182_2_20131113101709_liTN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4984"/>
            <a:ext cx="2809875" cy="3573016"/>
          </a:xfrm>
          <a:prstGeom prst="rect">
            <a:avLst/>
          </a:prstGeom>
          <a:noFill/>
        </p:spPr>
      </p:pic>
      <p:pic>
        <p:nvPicPr>
          <p:cNvPr id="100360" name="Picture 8" descr="http://www.elelmiszer-nagyker.com/files/image/alapveto-elelmiszer-nagyker/so-nagyker/nyirseg-etkezesi-so-nagyker-1-kg-vf0049413_web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9425" y="3356992"/>
            <a:ext cx="2314575" cy="350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107950" y="6207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sz="4000" b="1" smtClean="0">
                <a:latin typeface="Times New Roman" pitchFamily="18" charset="0"/>
                <a:cs typeface="Times New Roman" pitchFamily="18" charset="0"/>
              </a:rPr>
              <a:t>Élelmiszer hamisítások a közelmúltban</a:t>
            </a:r>
          </a:p>
        </p:txBody>
      </p:sp>
      <p:sp>
        <p:nvSpPr>
          <p:cNvPr id="3075" name="Tartalom helye 3"/>
          <p:cNvSpPr>
            <a:spLocks noGrp="1"/>
          </p:cNvSpPr>
          <p:nvPr>
            <p:ph idx="1"/>
          </p:nvPr>
        </p:nvSpPr>
        <p:spPr>
          <a:xfrm>
            <a:off x="457200" y="1600200"/>
            <a:ext cx="4330700" cy="4525963"/>
          </a:xfrm>
        </p:spPr>
        <p:txBody>
          <a:bodyPr/>
          <a:lstStyle/>
          <a:p>
            <a:endParaRPr lang="hu-HU" sz="2800" smtClean="0">
              <a:latin typeface="Times New Roman" pitchFamily="18" charset="0"/>
              <a:cs typeface="Times New Roman" pitchFamily="18" charset="0"/>
            </a:endParaRPr>
          </a:p>
          <a:p>
            <a:endParaRPr lang="hu-HU" sz="28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hu-HU" sz="2800" b="1" smtClean="0">
                <a:latin typeface="Times New Roman" pitchFamily="18" charset="0"/>
                <a:cs typeface="Times New Roman" pitchFamily="18" charset="0"/>
              </a:rPr>
              <a:t>„Lóhús botrány”</a:t>
            </a:r>
          </a:p>
          <a:p>
            <a:endParaRPr lang="hu-HU" sz="2800" b="1" smtClean="0">
              <a:latin typeface="Times New Roman" pitchFamily="18" charset="0"/>
              <a:cs typeface="Times New Roman" pitchFamily="18" charset="0"/>
            </a:endParaRPr>
          </a:p>
          <a:p>
            <a:endParaRPr lang="hu-HU" sz="2800" b="1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hu-HU" sz="2800" b="1" smtClean="0">
                <a:latin typeface="Times New Roman" pitchFamily="18" charset="0"/>
                <a:cs typeface="Times New Roman" pitchFamily="18" charset="0"/>
              </a:rPr>
              <a:t>Gesztenyepüré hamisítás</a:t>
            </a:r>
          </a:p>
        </p:txBody>
      </p:sp>
      <p:pic>
        <p:nvPicPr>
          <p:cNvPr id="3076" name="Picture 5" descr="https://encrypted-tbn2.gstatic.com/images?q=tbn:ANd9GcSqdSamfM0H6WegA1pN7XTCeXzBd7ksTGxSlvzMDj6c2_QKRtEOD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2060575"/>
            <a:ext cx="27813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7" descr="https://encrypted-tbn1.gstatic.com/images?q=tbn:ANd9GcQJr-eAvklIkABSwEvGpAo-iX71M2Bls5OcsD1K04jN0fnUTN_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3860800"/>
            <a:ext cx="20161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-323850" y="260350"/>
            <a:ext cx="8229600" cy="1143000"/>
          </a:xfrm>
        </p:spPr>
        <p:txBody>
          <a:bodyPr/>
          <a:lstStyle/>
          <a:p>
            <a:r>
              <a:rPr lang="hu-HU" sz="3200" b="1" smtClean="0">
                <a:latin typeface="Times New Roman" pitchFamily="18" charset="0"/>
                <a:cs typeface="Times New Roman" pitchFamily="18" charset="0"/>
              </a:rPr>
              <a:t>Lóhús szennyezettség EU felmérő </a:t>
            </a:r>
            <a:br>
              <a:rPr lang="hu-HU" sz="3200" b="1" smtClean="0">
                <a:latin typeface="Times New Roman" pitchFamily="18" charset="0"/>
                <a:cs typeface="Times New Roman" pitchFamily="18" charset="0"/>
              </a:rPr>
            </a:br>
            <a:r>
              <a:rPr lang="hu-HU" sz="3200" b="1" smtClean="0">
                <a:latin typeface="Times New Roman" pitchFamily="18" charset="0"/>
                <a:cs typeface="Times New Roman" pitchFamily="18" charset="0"/>
              </a:rPr>
              <a:t>vizsgálat 2013: a botrány kezdete</a:t>
            </a:r>
          </a:p>
        </p:txBody>
      </p:sp>
      <p:sp>
        <p:nvSpPr>
          <p:cNvPr id="40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hu-HU" sz="1800" b="1" smtClean="0">
                <a:latin typeface="Times New Roman" pitchFamily="18" charset="0"/>
              </a:rPr>
              <a:t>	2013. február: </a:t>
            </a:r>
          </a:p>
          <a:p>
            <a:pPr>
              <a:lnSpc>
                <a:spcPct val="80000"/>
              </a:lnSpc>
            </a:pPr>
            <a:endParaRPr lang="hu-HU" sz="1800" b="1" smtClean="0">
              <a:latin typeface="Times New Roman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hu-HU" sz="1800" smtClean="0">
                <a:latin typeface="Times New Roman" pitchFamily="18" charset="0"/>
              </a:rPr>
              <a:t>Lasagne bolognese: Anglia, Franciaország, Dánia, Csehország, Németország, Magyarország, …</a:t>
            </a:r>
          </a:p>
          <a:p>
            <a:pPr algn="just">
              <a:lnSpc>
                <a:spcPct val="80000"/>
              </a:lnSpc>
            </a:pPr>
            <a:r>
              <a:rPr lang="hu-HU" sz="1800" smtClean="0">
                <a:latin typeface="Times New Roman" pitchFamily="18" charset="0"/>
              </a:rPr>
              <a:t>100 kilónyi lóhúst találtak egy "Marha apróhús" feliratú szállítmányban az Anglia északnyugati részén található Lancashire megyében. </a:t>
            </a:r>
          </a:p>
          <a:p>
            <a:pPr algn="just">
              <a:lnSpc>
                <a:spcPct val="80000"/>
              </a:lnSpc>
            </a:pPr>
            <a:r>
              <a:rPr lang="hu-HU" sz="1800" smtClean="0">
                <a:latin typeface="Times New Roman" pitchFamily="18" charset="0"/>
              </a:rPr>
              <a:t>A marhahúsnak címkézett terméket egy kilós kiszerelésben, "marha apróhús" felirattal árusították. A brit élelmiszerügyi hivatal értesítette az EU-t és a magyar hatóságokat, a megmaradt húst azonnal kivonták a forgalomból.</a:t>
            </a:r>
          </a:p>
          <a:p>
            <a:pPr>
              <a:lnSpc>
                <a:spcPct val="80000"/>
              </a:lnSpc>
            </a:pPr>
            <a:endParaRPr lang="hu-HU" sz="1800" b="1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hu-HU" sz="1800" smtClean="0">
              <a:latin typeface="Times New Roman" pitchFamily="18" charset="0"/>
            </a:endParaRPr>
          </a:p>
        </p:txBody>
      </p:sp>
      <p:pic>
        <p:nvPicPr>
          <p:cNvPr id="4100" name="Kép 3" descr="Lasagne Bologne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25" y="4365625"/>
            <a:ext cx="207327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Kép 4" descr="https://encrypted-tbn2.gstatic.com/images?q=tbn:ANd9GcSHfarmyA4ivSFNk43gvBCUcuOqAQsqxO2KeFumjnCK9ALcMR7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4292600"/>
            <a:ext cx="17335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irc_mi" descr="http://www.hirek.sk/media/kepek_introk/201302201902020.6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365625"/>
            <a:ext cx="2828925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/>
          </p:cNvSpPr>
          <p:nvPr>
            <p:ph type="title"/>
          </p:nvPr>
        </p:nvSpPr>
        <p:spPr>
          <a:xfrm>
            <a:off x="-107950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sz="3600" b="1" smtClean="0">
                <a:latin typeface="Times New Roman" pitchFamily="18" charset="0"/>
                <a:cs typeface="Times New Roman" pitchFamily="18" charset="0"/>
              </a:rPr>
              <a:t>Lóhús szennyezettség </a:t>
            </a:r>
            <a:br>
              <a:rPr lang="hu-HU" sz="3600" b="1" smtClean="0">
                <a:latin typeface="Times New Roman" pitchFamily="18" charset="0"/>
                <a:cs typeface="Times New Roman" pitchFamily="18" charset="0"/>
              </a:rPr>
            </a:br>
            <a:r>
              <a:rPr lang="hu-HU" sz="3600" b="1" smtClean="0">
                <a:latin typeface="Times New Roman" pitchFamily="18" charset="0"/>
                <a:cs typeface="Times New Roman" pitchFamily="18" charset="0"/>
              </a:rPr>
              <a:t>EU felmérő vizsgálat 2013</a:t>
            </a:r>
          </a:p>
        </p:txBody>
      </p:sp>
      <p:sp>
        <p:nvSpPr>
          <p:cNvPr id="5123" name="Rectangle 3"/>
          <p:cNvSpPr>
            <a:spLocks noGrp="1"/>
          </p:cNvSpPr>
          <p:nvPr>
            <p:ph type="body" idx="1"/>
          </p:nvPr>
        </p:nvSpPr>
        <p:spPr>
          <a:xfrm>
            <a:off x="395288" y="1268413"/>
            <a:ext cx="6264275" cy="4525962"/>
          </a:xfrm>
        </p:spPr>
        <p:txBody>
          <a:bodyPr/>
          <a:lstStyle/>
          <a:p>
            <a:pPr>
              <a:lnSpc>
                <a:spcPct val="80000"/>
              </a:lnSpc>
              <a:buClr>
                <a:schemeClr val="tx1"/>
              </a:buClr>
            </a:pPr>
            <a:endParaRPr lang="hu-HU" sz="240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hu-HU" sz="2400" smtClean="0">
                <a:latin typeface="Times New Roman" pitchFamily="18" charset="0"/>
                <a:cs typeface="Times New Roman" pitchFamily="18" charset="0"/>
              </a:rPr>
              <a:t>A marhahús lóhússal történő hamisítása kapcsán kirobbant botrány következtében a Bizottság ajánlást adott ki a tagállamok számára, 2013/99/EU, melynek célja a hamisítási gyakorlat elterjedtségének felmérése volt.  </a:t>
            </a:r>
          </a:p>
          <a:p>
            <a:pPr>
              <a:lnSpc>
                <a:spcPct val="80000"/>
              </a:lnSpc>
              <a:buClr>
                <a:schemeClr val="tx1"/>
              </a:buClr>
            </a:pPr>
            <a:endParaRPr lang="hu-HU" sz="240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hu-HU" sz="2400" smtClean="0">
                <a:latin typeface="Times New Roman" pitchFamily="18" charset="0"/>
                <a:cs typeface="Times New Roman" pitchFamily="18" charset="0"/>
              </a:rPr>
              <a:t>Az ajánlás tartalmazta a követendő vizsgálati módszert is, amelyet az EU-RL AP (Takarmány állati fehérje tartalom közösségi referencialaboratóriuma) dolgozott ki.</a:t>
            </a:r>
          </a:p>
          <a:p>
            <a:pPr>
              <a:lnSpc>
                <a:spcPct val="80000"/>
              </a:lnSpc>
              <a:buClr>
                <a:schemeClr val="tx1"/>
              </a:buClr>
            </a:pPr>
            <a:endParaRPr lang="hu-HU" sz="240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</a:pPr>
            <a:endParaRPr lang="hu-HU" sz="2400" smtClean="0">
              <a:latin typeface="Times New Roman" pitchFamily="18" charset="0"/>
            </a:endParaRPr>
          </a:p>
        </p:txBody>
      </p:sp>
      <p:pic>
        <p:nvPicPr>
          <p:cNvPr id="5124" name="irc_mi" descr="http://eupcm.hu/wp-content/uploads/2012/03/eu-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9563" y="2420938"/>
            <a:ext cx="193357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>
          <a:xfrm>
            <a:off x="-252413" y="260350"/>
            <a:ext cx="8229601" cy="1143000"/>
          </a:xfrm>
        </p:spPr>
        <p:txBody>
          <a:bodyPr/>
          <a:lstStyle/>
          <a:p>
            <a:r>
              <a:rPr lang="hu-HU" sz="3200" b="1" smtClean="0">
                <a:latin typeface="Times New Roman" pitchFamily="18" charset="0"/>
                <a:cs typeface="Times New Roman" pitchFamily="18" charset="0"/>
              </a:rPr>
              <a:t>Lóhús szennyezettség </a:t>
            </a:r>
            <a:br>
              <a:rPr lang="hu-HU" sz="3200" b="1" smtClean="0">
                <a:latin typeface="Times New Roman" pitchFamily="18" charset="0"/>
                <a:cs typeface="Times New Roman" pitchFamily="18" charset="0"/>
              </a:rPr>
            </a:br>
            <a:r>
              <a:rPr lang="hu-HU" sz="3200" b="1" smtClean="0">
                <a:latin typeface="Times New Roman" pitchFamily="18" charset="0"/>
                <a:cs typeface="Times New Roman" pitchFamily="18" charset="0"/>
              </a:rPr>
              <a:t>EU felmérő vizsgálat 2013:Módszer</a:t>
            </a:r>
          </a:p>
        </p:txBody>
      </p:sp>
      <p:sp>
        <p:nvSpPr>
          <p:cNvPr id="614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002588" cy="4525963"/>
          </a:xfrm>
        </p:spPr>
        <p:txBody>
          <a:bodyPr/>
          <a:lstStyle/>
          <a:p>
            <a:r>
              <a:rPr lang="hu-HU" sz="2000" smtClean="0">
                <a:latin typeface="Times New Roman" pitchFamily="18" charset="0"/>
                <a:cs typeface="Times New Roman" pitchFamily="18" charset="0"/>
              </a:rPr>
              <a:t>DNS alapú Real-Time PCR technika:</a:t>
            </a:r>
          </a:p>
          <a:p>
            <a:endParaRPr lang="hu-HU" sz="18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hu-HU" sz="2000" smtClean="0">
                <a:latin typeface="Times New Roman" pitchFamily="18" charset="0"/>
                <a:cs typeface="Times New Roman" pitchFamily="18" charset="0"/>
              </a:rPr>
              <a:t> DNS izolálás</a:t>
            </a:r>
          </a:p>
          <a:p>
            <a:endParaRPr lang="hu-HU" sz="12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hu-HU" sz="2000" smtClean="0">
                <a:latin typeface="Times New Roman" pitchFamily="18" charset="0"/>
                <a:cs typeface="Times New Roman" pitchFamily="18" charset="0"/>
              </a:rPr>
              <a:t>Taqman próbás real-time PCR</a:t>
            </a:r>
          </a:p>
          <a:p>
            <a:endParaRPr lang="hu-HU" sz="16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hu-HU" sz="2000" smtClean="0">
                <a:latin typeface="Times New Roman" pitchFamily="18" charset="0"/>
                <a:cs typeface="Times New Roman" pitchFamily="18" charset="0"/>
              </a:rPr>
              <a:t>Kontrollok: Előállítottunk 1% lóhústartalmú kontroll DNS-t,</a:t>
            </a:r>
          </a:p>
          <a:p>
            <a:pPr>
              <a:buFont typeface="Arial" charset="0"/>
              <a:buNone/>
            </a:pPr>
            <a:r>
              <a:rPr lang="hu-HU" sz="2000" smtClean="0">
                <a:latin typeface="Times New Roman" pitchFamily="18" charset="0"/>
                <a:cs typeface="Times New Roman" pitchFamily="18" charset="0"/>
              </a:rPr>
              <a:t>	negatív (marha) kontrollt, </a:t>
            </a:r>
          </a:p>
          <a:p>
            <a:pPr>
              <a:buFont typeface="Arial" charset="0"/>
              <a:buNone/>
            </a:pPr>
            <a:r>
              <a:rPr lang="hu-HU" sz="2000" smtClean="0">
                <a:latin typeface="Times New Roman" pitchFamily="18" charset="0"/>
                <a:cs typeface="Times New Roman" pitchFamily="18" charset="0"/>
              </a:rPr>
              <a:t>	valamint pozitív (ló) kontrollt</a:t>
            </a:r>
          </a:p>
        </p:txBody>
      </p:sp>
      <p:pic>
        <p:nvPicPr>
          <p:cNvPr id="6148" name="Picture 5" descr="Graph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325" y="4076700"/>
            <a:ext cx="23050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/>
          </p:cNvSpPr>
          <p:nvPr>
            <p:ph type="title"/>
          </p:nvPr>
        </p:nvSpPr>
        <p:spPr>
          <a:xfrm>
            <a:off x="-180975" y="333375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sz="4000" b="1" dirty="0" smtClean="0">
                <a:latin typeface="Times New Roman" pitchFamily="18" charset="0"/>
                <a:cs typeface="Times New Roman" pitchFamily="18" charset="0"/>
              </a:rPr>
              <a:t>Lóhús szennyezettség </a:t>
            </a:r>
            <a:br>
              <a:rPr lang="hu-H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hu-HU" sz="4000" b="1" dirty="0" smtClean="0">
                <a:latin typeface="Times New Roman" pitchFamily="18" charset="0"/>
                <a:cs typeface="Times New Roman" pitchFamily="18" charset="0"/>
              </a:rPr>
              <a:t>EU felmérő vizsgálat 2013</a:t>
            </a:r>
            <a:endParaRPr lang="hu-HU" sz="4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/>
          </p:cNvSpPr>
          <p:nvPr>
            <p:ph type="body" idx="1"/>
          </p:nvPr>
        </p:nvSpPr>
        <p:spPr>
          <a:xfrm>
            <a:off x="468313" y="1773238"/>
            <a:ext cx="8291512" cy="4525962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hu-HU" sz="2800" b="1" smtClean="0">
                <a:latin typeface="Times New Roman" pitchFamily="18" charset="0"/>
                <a:cs typeface="Times New Roman" pitchFamily="18" charset="0"/>
              </a:rPr>
              <a:t>Eredmények: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hu-HU" sz="2800" b="1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hu-HU" sz="2000" smtClean="0">
                <a:latin typeface="Times New Roman" pitchFamily="18" charset="0"/>
                <a:cs typeface="Times New Roman" pitchFamily="18" charset="0"/>
              </a:rPr>
              <a:t>A felmérő vizsgálatok során a tagállamok több mint </a:t>
            </a:r>
            <a:r>
              <a:rPr lang="hu-HU" sz="2000" b="1" smtClean="0">
                <a:latin typeface="Times New Roman" pitchFamily="18" charset="0"/>
                <a:cs typeface="Times New Roman" pitchFamily="18" charset="0"/>
              </a:rPr>
              <a:t>4000</a:t>
            </a:r>
            <a:r>
              <a:rPr lang="hu-HU" sz="2000" smtClean="0">
                <a:latin typeface="Times New Roman" pitchFamily="18" charset="0"/>
                <a:cs typeface="Times New Roman" pitchFamily="18" charset="0"/>
              </a:rPr>
              <a:t> mintát vettek, </a:t>
            </a:r>
            <a:r>
              <a:rPr lang="hu-HU" sz="2000" b="1" smtClean="0">
                <a:latin typeface="Times New Roman" pitchFamily="18" charset="0"/>
                <a:cs typeface="Times New Roman" pitchFamily="18" charset="0"/>
              </a:rPr>
              <a:t>193</a:t>
            </a:r>
            <a:r>
              <a:rPr lang="hu-HU" sz="2000" smtClean="0">
                <a:latin typeface="Times New Roman" pitchFamily="18" charset="0"/>
                <a:cs typeface="Times New Roman" pitchFamily="18" charset="0"/>
              </a:rPr>
              <a:t> esetben állapítottak meg nem megfelelőséget. </a:t>
            </a:r>
          </a:p>
          <a:p>
            <a:pPr algn="just">
              <a:lnSpc>
                <a:spcPct val="90000"/>
              </a:lnSpc>
            </a:pPr>
            <a:endParaRPr lang="hu-HU" sz="80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hu-HU" sz="2000" smtClean="0">
                <a:latin typeface="Times New Roman" pitchFamily="18" charset="0"/>
                <a:cs typeface="Times New Roman" pitchFamily="18" charset="0"/>
              </a:rPr>
              <a:t>Magyarországon </a:t>
            </a:r>
            <a:r>
              <a:rPr lang="hu-HU" sz="2000" b="1" smtClean="0">
                <a:latin typeface="Times New Roman" pitchFamily="18" charset="0"/>
                <a:cs typeface="Times New Roman" pitchFamily="18" charset="0"/>
              </a:rPr>
              <a:t>102</a:t>
            </a:r>
            <a:r>
              <a:rPr lang="hu-HU" sz="2000" smtClean="0">
                <a:latin typeface="Times New Roman" pitchFamily="18" charset="0"/>
                <a:cs typeface="Times New Roman" pitchFamily="18" charset="0"/>
              </a:rPr>
              <a:t> minta került feldolgozásra, melyből </a:t>
            </a:r>
            <a:r>
              <a:rPr lang="hu-HU" sz="2000" b="1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hu-HU" sz="2000" smtClean="0">
                <a:latin typeface="Times New Roman" pitchFamily="18" charset="0"/>
                <a:cs typeface="Times New Roman" pitchFamily="18" charset="0"/>
              </a:rPr>
              <a:t> minta (4,9%) esetében mutattunk ki 1 %-nál  nagyobb ló DNS koncentrációt.</a:t>
            </a:r>
          </a:p>
          <a:p>
            <a:pPr algn="just">
              <a:lnSpc>
                <a:spcPct val="90000"/>
              </a:lnSpc>
            </a:pPr>
            <a:endParaRPr lang="hu-HU" sz="8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ím 1"/>
          <p:cNvSpPr>
            <a:spLocks noGrp="1"/>
          </p:cNvSpPr>
          <p:nvPr>
            <p:ph type="title"/>
          </p:nvPr>
        </p:nvSpPr>
        <p:spPr>
          <a:xfrm>
            <a:off x="-180975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b="1" smtClean="0">
                <a:latin typeface="Times New Roman" pitchFamily="18" charset="0"/>
                <a:cs typeface="Times New Roman" pitchFamily="18" charset="0"/>
              </a:rPr>
              <a:t>Lóhús szennyezettség </a:t>
            </a:r>
            <a:br>
              <a:rPr lang="hu-HU" b="1" smtClean="0">
                <a:latin typeface="Times New Roman" pitchFamily="18" charset="0"/>
                <a:cs typeface="Times New Roman" pitchFamily="18" charset="0"/>
              </a:rPr>
            </a:br>
            <a:r>
              <a:rPr lang="hu-HU" b="1" smtClean="0">
                <a:latin typeface="Times New Roman" pitchFamily="18" charset="0"/>
                <a:cs typeface="Times New Roman" pitchFamily="18" charset="0"/>
              </a:rPr>
              <a:t>EU felmérő vizsgálat 2014</a:t>
            </a:r>
            <a:endParaRPr lang="hu-HU" smtClean="0"/>
          </a:p>
        </p:txBody>
      </p:sp>
      <p:sp>
        <p:nvSpPr>
          <p:cNvPr id="11267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hu-HU" sz="3600" b="1" smtClean="0">
                <a:latin typeface="Times New Roman" pitchFamily="18" charset="0"/>
                <a:cs typeface="Times New Roman" pitchFamily="18" charset="0"/>
              </a:rPr>
              <a:t>Eredmények: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hu-HU" sz="3600" b="1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hu-HU" sz="2800" smtClean="0">
                <a:latin typeface="Times New Roman" pitchFamily="18" charset="0"/>
                <a:cs typeface="Times New Roman" pitchFamily="18" charset="0"/>
              </a:rPr>
              <a:t>A felmérő vizsgálatok során a tagállamok több mint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2622</a:t>
            </a:r>
            <a:r>
              <a:rPr lang="hu-HU" sz="2800" smtClean="0">
                <a:latin typeface="Times New Roman" pitchFamily="18" charset="0"/>
                <a:cs typeface="Times New Roman" pitchFamily="18" charset="0"/>
              </a:rPr>
              <a:t> mintát vettek,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hu-HU" sz="2800" smtClean="0">
                <a:latin typeface="Times New Roman" pitchFamily="18" charset="0"/>
                <a:cs typeface="Times New Roman" pitchFamily="18" charset="0"/>
              </a:rPr>
              <a:t> esetben állapítottak meg nem megfelelőséget. </a:t>
            </a:r>
          </a:p>
          <a:p>
            <a:pPr algn="just">
              <a:lnSpc>
                <a:spcPct val="90000"/>
              </a:lnSpc>
            </a:pPr>
            <a:endParaRPr lang="hu-HU" sz="100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hu-HU" sz="2800" smtClean="0">
                <a:latin typeface="Times New Roman" pitchFamily="18" charset="0"/>
                <a:cs typeface="Times New Roman" pitchFamily="18" charset="0"/>
              </a:rPr>
              <a:t>Magyarországon </a:t>
            </a:r>
            <a:r>
              <a:rPr lang="hu-HU" sz="2800" b="1" smtClean="0">
                <a:latin typeface="Times New Roman" pitchFamily="18" charset="0"/>
                <a:cs typeface="Times New Roman" pitchFamily="18" charset="0"/>
              </a:rPr>
              <a:t>101</a:t>
            </a:r>
            <a:r>
              <a:rPr lang="hu-HU" sz="2800" smtClean="0">
                <a:latin typeface="Times New Roman" pitchFamily="18" charset="0"/>
                <a:cs typeface="Times New Roman" pitchFamily="18" charset="0"/>
              </a:rPr>
              <a:t> minta került feldolgozásra, melyből </a:t>
            </a:r>
            <a:r>
              <a:rPr lang="hu-HU" sz="2800" b="1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hu-HU" sz="2800" smtClean="0">
                <a:latin typeface="Times New Roman" pitchFamily="18" charset="0"/>
                <a:cs typeface="Times New Roman" pitchFamily="18" charset="0"/>
              </a:rPr>
              <a:t> minta (4,9%) esetében mutattunk ki 1 %-nál  nagyobb ló DNS szennyezettséget.</a:t>
            </a:r>
          </a:p>
          <a:p>
            <a:endParaRPr lang="hu-HU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/>
          </p:cNvSpPr>
          <p:nvPr>
            <p:ph type="title"/>
          </p:nvPr>
        </p:nvSpPr>
        <p:spPr>
          <a:xfrm>
            <a:off x="0" y="2603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hu-HU" sz="4000" b="1" dirty="0" smtClean="0">
                <a:latin typeface="Times New Roman" pitchFamily="18" charset="0"/>
                <a:cs typeface="Times New Roman" pitchFamily="18" charset="0"/>
              </a:rPr>
              <a:t>Gesztenye vizsgálatok</a:t>
            </a:r>
            <a:endParaRPr lang="hu-HU" sz="4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1"/>
          </p:nvPr>
        </p:nvSpPr>
        <p:spPr>
          <a:xfrm>
            <a:off x="468313" y="1484313"/>
            <a:ext cx="6705600" cy="4637087"/>
          </a:xfrm>
        </p:spPr>
        <p:txBody>
          <a:bodyPr/>
          <a:lstStyle/>
          <a:p>
            <a:pPr marL="342900" lvl="1" indent="-342900">
              <a:lnSpc>
                <a:spcPct val="90000"/>
              </a:lnSpc>
              <a:buFont typeface="Arial" charset="0"/>
              <a:buNone/>
              <a:defRPr/>
            </a:pP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2013. november-december</a:t>
            </a:r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lvl="1" indent="-342900">
              <a:lnSpc>
                <a:spcPct val="90000"/>
              </a:lnSpc>
              <a:buFont typeface="Arial" charset="0"/>
              <a:buNone/>
              <a:defRPr/>
            </a:pPr>
            <a:endParaRPr lang="hu-H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1" indent="-342900" algn="just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A NÉBIH Kiemelt Ügyek Igazgatósága szakemberei a kereskedelemben kapható, fagyasztott gesztenyemasszákra fókuszáló célellenőrzéseket tartottak</a:t>
            </a:r>
          </a:p>
          <a:p>
            <a:pPr marL="342900" lvl="1" indent="-342900">
              <a:lnSpc>
                <a:spcPct val="90000"/>
              </a:lnSpc>
              <a:buFont typeface="Arial" charset="0"/>
              <a:buNone/>
              <a:defRPr/>
            </a:pPr>
            <a:endParaRPr lang="hu-H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1" indent="-45720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A vizsgálatokat a NÉBIH Élelmiszer- és Takarmánybiztonsági Igazgatóság Élelmiszer Mikrobiológiai Nemzeti Referencia Laboratóriuma végezte</a:t>
            </a:r>
          </a:p>
          <a:p>
            <a:pPr marL="342900" lvl="1" indent="-342900">
              <a:lnSpc>
                <a:spcPct val="90000"/>
              </a:lnSpc>
              <a:buFont typeface="Arial" charset="0"/>
              <a:buNone/>
              <a:defRPr/>
            </a:pPr>
            <a:endParaRPr lang="hu-H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1" indent="-34290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IGM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validált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módszer: rizs, </a:t>
            </a:r>
          </a:p>
          <a:p>
            <a:pPr marL="342900" lvl="1" indent="-342900">
              <a:lnSpc>
                <a:spcPct val="90000"/>
              </a:lnSpc>
              <a:buFont typeface="Arial" charset="0"/>
              <a:buNone/>
              <a:defRPr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	burgonya endogén vizsgálata</a:t>
            </a:r>
            <a:endParaRPr lang="hu-H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1" indent="-342900">
              <a:lnSpc>
                <a:spcPct val="90000"/>
              </a:lnSpc>
              <a:buFont typeface="Arial" charset="0"/>
              <a:buNone/>
              <a:defRPr/>
            </a:pPr>
            <a:endParaRPr lang="hu-HU" i="1" dirty="0" smtClean="0">
              <a:latin typeface="Times New Roman" pitchFamily="18" charset="0"/>
            </a:endParaRPr>
          </a:p>
        </p:txBody>
      </p:sp>
      <p:pic>
        <p:nvPicPr>
          <p:cNvPr id="13316" name="Picture 7" descr="https://encrypted-tbn3.gstatic.com/images?q=tbn:ANd9GcRNTG1nBNGDNHT1BcJPeNJRQbC2Ag-LmB_wxSmiPfe7IlwnqQ6XNdGUcxP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4437063"/>
            <a:ext cx="271462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ím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1" cy="1143000"/>
          </a:xfrm>
        </p:spPr>
        <p:txBody>
          <a:bodyPr>
            <a:normAutofit fontScale="90000"/>
          </a:bodyPr>
          <a:lstStyle/>
          <a:p>
            <a:r>
              <a:rPr lang="hu-HU" sz="4000" b="1" dirty="0" smtClean="0">
                <a:latin typeface="Times New Roman" pitchFamily="18" charset="0"/>
                <a:cs typeface="Times New Roman" pitchFamily="18" charset="0"/>
              </a:rPr>
              <a:t>Gesztenye vizsgálatok: rizs kimutatása</a:t>
            </a:r>
            <a:endParaRPr lang="hu-HU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7138988" cy="4525963"/>
          </a:xfrm>
        </p:spPr>
        <p:txBody>
          <a:bodyPr/>
          <a:lstStyle/>
          <a:p>
            <a:r>
              <a:rPr lang="hu-HU" sz="2400" smtClean="0">
                <a:latin typeface="Times New Roman" pitchFamily="18" charset="0"/>
                <a:cs typeface="Times New Roman" pitchFamily="18" charset="0"/>
              </a:rPr>
              <a:t>GMO rizs kimutatására használatos módszer (LL601 rizs)</a:t>
            </a:r>
          </a:p>
          <a:p>
            <a:r>
              <a:rPr lang="hu-HU" sz="2000" smtClean="0">
                <a:latin typeface="Times New Roman" pitchFamily="18" charset="0"/>
                <a:cs typeface="Times New Roman" pitchFamily="18" charset="0"/>
              </a:rPr>
              <a:t>Forward primer: 5’- TCT AGG ATC CGA AGC AGA TCG T- 3’</a:t>
            </a:r>
          </a:p>
          <a:p>
            <a:r>
              <a:rPr lang="hu-HU" sz="2000" smtClean="0">
                <a:latin typeface="Times New Roman" pitchFamily="18" charset="0"/>
                <a:cs typeface="Times New Roman" pitchFamily="18" charset="0"/>
              </a:rPr>
              <a:t>Reverse primer: 5’- GGA GGG CGC GGA GTG T- 3’</a:t>
            </a:r>
          </a:p>
          <a:p>
            <a:r>
              <a:rPr lang="hu-HU" sz="2000" smtClean="0">
                <a:latin typeface="Times New Roman" pitchFamily="18" charset="0"/>
                <a:cs typeface="Times New Roman" pitchFamily="18" charset="0"/>
              </a:rPr>
              <a:t>Probe: 5’- CCA CCT CCC AAC AAT AAA AGC GCC TG- 3’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Reporter dye: FAM (position 5’ of the probe)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Quencher dye: TAMRA (position 3’ of the probe)</a:t>
            </a:r>
          </a:p>
          <a:p>
            <a:r>
              <a:rPr lang="hu-HU" sz="2000" smtClean="0">
                <a:latin typeface="Times New Roman" pitchFamily="18" charset="0"/>
                <a:cs typeface="Times New Roman" pitchFamily="18" charset="0"/>
              </a:rPr>
              <a:t>Inhibíció ellenőrzésére </a:t>
            </a:r>
          </a:p>
          <a:p>
            <a:pPr>
              <a:buFont typeface="Arial" charset="0"/>
              <a:buNone/>
            </a:pPr>
            <a:r>
              <a:rPr lang="hu-HU" sz="2000" smtClean="0">
                <a:latin typeface="Times New Roman" pitchFamily="18" charset="0"/>
                <a:cs typeface="Times New Roman" pitchFamily="18" charset="0"/>
              </a:rPr>
              <a:t>	trnl növényi referencia gén kimutatása</a:t>
            </a:r>
          </a:p>
        </p:txBody>
      </p:sp>
      <p:pic>
        <p:nvPicPr>
          <p:cNvPr id="14340" name="irc_mi" descr="http://www.termekkosar.hu/web/userfiles/rizs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1863" y="4005263"/>
            <a:ext cx="2689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ím 1"/>
          <p:cNvSpPr>
            <a:spLocks noGrp="1"/>
          </p:cNvSpPr>
          <p:nvPr>
            <p:ph type="title"/>
          </p:nvPr>
        </p:nvSpPr>
        <p:spPr>
          <a:xfrm>
            <a:off x="0" y="3333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sz="4000" b="1" smtClean="0">
                <a:latin typeface="Times New Roman" pitchFamily="18" charset="0"/>
                <a:cs typeface="Times New Roman" pitchFamily="18" charset="0"/>
              </a:rPr>
              <a:t>Gesztenye vizsgálatok: </a:t>
            </a:r>
            <a:br>
              <a:rPr lang="hu-HU" sz="4000" b="1" smtClean="0">
                <a:latin typeface="Times New Roman" pitchFamily="18" charset="0"/>
                <a:cs typeface="Times New Roman" pitchFamily="18" charset="0"/>
              </a:rPr>
            </a:br>
            <a:r>
              <a:rPr lang="hu-HU" sz="4000" b="1" smtClean="0">
                <a:latin typeface="Times New Roman" pitchFamily="18" charset="0"/>
                <a:cs typeface="Times New Roman" pitchFamily="18" charset="0"/>
              </a:rPr>
              <a:t>burgonya kimutatása</a:t>
            </a:r>
            <a:endParaRPr lang="hu-HU" sz="40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7427913" cy="4525963"/>
          </a:xfrm>
        </p:spPr>
        <p:txBody>
          <a:bodyPr/>
          <a:lstStyle/>
          <a:p>
            <a:r>
              <a:rPr lang="hu-HU" sz="2400" smtClean="0">
                <a:latin typeface="Times New Roman" pitchFamily="18" charset="0"/>
                <a:cs typeface="Times New Roman" pitchFamily="18" charset="0"/>
              </a:rPr>
              <a:t>GMO burgonya kimutatására használatos módszer (EH92 527-1 Amflora burgonya)</a:t>
            </a:r>
          </a:p>
          <a:p>
            <a:r>
              <a:rPr lang="hu-HU" sz="2000" smtClean="0">
                <a:latin typeface="Times New Roman" pitchFamily="18" charset="0"/>
                <a:cs typeface="Times New Roman" pitchFamily="18" charset="0"/>
              </a:rPr>
              <a:t>Forward primer: 5’- GTG TCA AAA  CAC AAT TTA CAG CA- 3’</a:t>
            </a:r>
          </a:p>
          <a:p>
            <a:r>
              <a:rPr lang="hu-HU" sz="2000" smtClean="0">
                <a:latin typeface="Times New Roman" pitchFamily="18" charset="0"/>
                <a:cs typeface="Times New Roman" pitchFamily="18" charset="0"/>
              </a:rPr>
              <a:t>Reverse primer: 5’- TCC CTT AAT TCT CCG CTC ATG A- 3’</a:t>
            </a:r>
          </a:p>
          <a:p>
            <a:r>
              <a:rPr lang="hu-HU" sz="2000" smtClean="0">
                <a:latin typeface="Times New Roman" pitchFamily="18" charset="0"/>
                <a:cs typeface="Times New Roman" pitchFamily="18" charset="0"/>
              </a:rPr>
              <a:t>Probe: 5’- AGA TTG TCG TTT CCC GCC TTC AGT T- 3’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Reporter dye: FAM (position 5’ of the probe)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Quencher dye: TAMRA (position 3’ of the probe)</a:t>
            </a:r>
          </a:p>
          <a:p>
            <a:pPr>
              <a:buFont typeface="Arial" charset="0"/>
              <a:buNone/>
            </a:pPr>
            <a:r>
              <a:rPr lang="hu-HU" sz="2000" smtClean="0">
                <a:latin typeface="Times New Roman" pitchFamily="18" charset="0"/>
                <a:cs typeface="Times New Roman" pitchFamily="18" charset="0"/>
              </a:rPr>
              <a:t>	Inhibíció ellenőrzésére </a:t>
            </a:r>
          </a:p>
          <a:p>
            <a:r>
              <a:rPr lang="hu-HU" sz="2000" smtClean="0">
                <a:latin typeface="Times New Roman" pitchFamily="18" charset="0"/>
                <a:cs typeface="Times New Roman" pitchFamily="18" charset="0"/>
              </a:rPr>
              <a:t>UGPase növényi referencia gén kimutatása</a:t>
            </a:r>
          </a:p>
          <a:p>
            <a:endParaRPr lang="hu-HU" smtClean="0"/>
          </a:p>
        </p:txBody>
      </p:sp>
      <p:pic>
        <p:nvPicPr>
          <p:cNvPr id="15364" name="irc_mi" descr="http://www.felsofokon.hu/sites/default/files/users/katalinantics/images/mielott-meg-az-asztalra-kerulne-a-burgonya-346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8" y="3644900"/>
            <a:ext cx="21907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s0.geograph.org.uk/geophotos/02/81/58/2815842_fc6fc9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70904" cy="5445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ím 1"/>
          <p:cNvSpPr>
            <a:spLocks noGrp="1"/>
          </p:cNvSpPr>
          <p:nvPr>
            <p:ph type="title"/>
          </p:nvPr>
        </p:nvSpPr>
        <p:spPr>
          <a:xfrm>
            <a:off x="0" y="260350"/>
            <a:ext cx="7572375" cy="1138238"/>
          </a:xfrm>
        </p:spPr>
        <p:txBody>
          <a:bodyPr/>
          <a:lstStyle/>
          <a:p>
            <a:r>
              <a:rPr lang="hu-HU" sz="3200" b="1" smtClean="0">
                <a:latin typeface="Times New Roman" pitchFamily="18" charset="0"/>
                <a:cs typeface="Times New Roman" pitchFamily="18" charset="0"/>
              </a:rPr>
              <a:t>Gesztenye vizsgálatok:eredmények</a:t>
            </a:r>
            <a:endParaRPr lang="hu-HU" sz="32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6635750" cy="4525963"/>
          </a:xfrm>
        </p:spPr>
        <p:txBody>
          <a:bodyPr/>
          <a:lstStyle/>
          <a:p>
            <a:r>
              <a:rPr lang="hu-HU" sz="2400" smtClean="0">
                <a:latin typeface="Times New Roman" pitchFamily="18" charset="0"/>
                <a:cs typeface="Times New Roman" pitchFamily="18" charset="0"/>
              </a:rPr>
              <a:t>2014 januárig összesen </a:t>
            </a:r>
            <a:r>
              <a:rPr lang="hu-HU" sz="2400" b="1" smtClean="0">
                <a:latin typeface="Times New Roman" pitchFamily="18" charset="0"/>
                <a:cs typeface="Times New Roman" pitchFamily="18" charset="0"/>
              </a:rPr>
              <a:t>37</a:t>
            </a:r>
            <a:r>
              <a:rPr lang="hu-HU" sz="2400" smtClean="0">
                <a:latin typeface="Times New Roman" pitchFamily="18" charset="0"/>
                <a:cs typeface="Times New Roman" pitchFamily="18" charset="0"/>
              </a:rPr>
              <a:t> minta került vizsgálatra, amelyből két gesztenyemassza gyártó </a:t>
            </a:r>
            <a:r>
              <a:rPr lang="hu-HU" sz="2400" b="1" smtClean="0"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hu-HU" sz="2400" smtClean="0">
                <a:latin typeface="Times New Roman" pitchFamily="18" charset="0"/>
                <a:cs typeface="Times New Roman" pitchFamily="18" charset="0"/>
              </a:rPr>
              <a:t> termékének azonnali visszahívását rendelte el a NÉBIH Kiemelt Ügyek Igazgatósága (KÜI), miután a laboratóriumi vizsgálatok megállapították, hogy 10 tétel rizslisztet, 4 tétel pedig burgonyát tartalmaz.</a:t>
            </a:r>
          </a:p>
        </p:txBody>
      </p:sp>
      <p:pic>
        <p:nvPicPr>
          <p:cNvPr id="16388" name="irc_mi" descr="http://www.charlottecukraszda.hu/uploads/products/dbeacb7d8fdb6676c0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5" y="4005263"/>
            <a:ext cx="2735263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Kép 5" descr="http://t3.gstatic.com/images?q=tbn:ANd9GcSyAOzJduVddUMZ9myggbsoPqnlUaYPFlLCQg1TAZ09LqueyC6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4292600"/>
            <a:ext cx="22987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Kép 5" descr="https://encrypted-tbn0.gstatic.com/images?q=tbn:ANd9GcSG15SN6sfYzcoqSy2CTbgM3E2LcR89SOc98pK4yYpcrXRnycu-E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292600"/>
            <a:ext cx="2106613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ím 1"/>
          <p:cNvSpPr>
            <a:spLocks noGrp="1"/>
          </p:cNvSpPr>
          <p:nvPr>
            <p:ph type="title"/>
          </p:nvPr>
        </p:nvSpPr>
        <p:spPr>
          <a:xfrm>
            <a:off x="-180975" y="333375"/>
            <a:ext cx="8229600" cy="1143000"/>
          </a:xfrm>
        </p:spPr>
        <p:txBody>
          <a:bodyPr/>
          <a:lstStyle/>
          <a:p>
            <a:r>
              <a:rPr lang="hu-HU" b="1" smtClean="0">
                <a:latin typeface="Times New Roman" pitchFamily="18" charset="0"/>
                <a:cs typeface="Times New Roman" pitchFamily="18" charset="0"/>
              </a:rPr>
              <a:t>Gesztenye vizsgálatok</a:t>
            </a:r>
            <a:endParaRPr lang="hu-HU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mtClean="0">
                <a:latin typeface="Times New Roman" pitchFamily="18" charset="0"/>
                <a:cs typeface="Times New Roman" pitchFamily="18" charset="0"/>
              </a:rPr>
              <a:t>A kvantifikálás problémái:</a:t>
            </a:r>
          </a:p>
          <a:p>
            <a:endParaRPr lang="hu-HU" sz="2000" smtClean="0"/>
          </a:p>
          <a:p>
            <a:r>
              <a:rPr lang="hu-HU" sz="2000" smtClean="0">
                <a:latin typeface="Times New Roman" pitchFamily="18" charset="0"/>
                <a:cs typeface="Times New Roman" pitchFamily="18" charset="0"/>
              </a:rPr>
              <a:t>Nincs referencia gén</a:t>
            </a:r>
          </a:p>
          <a:p>
            <a:r>
              <a:rPr lang="hu-HU" sz="2000" smtClean="0">
                <a:latin typeface="Times New Roman" pitchFamily="18" charset="0"/>
                <a:cs typeface="Times New Roman" pitchFamily="18" charset="0"/>
              </a:rPr>
              <a:t>Komplex élelmiszer mátrixoknál nehéz a modell előállítása</a:t>
            </a:r>
          </a:p>
          <a:p>
            <a:r>
              <a:rPr lang="hu-HU" sz="2000" smtClean="0">
                <a:latin typeface="Times New Roman" pitchFamily="18" charset="0"/>
                <a:cs typeface="Times New Roman" pitchFamily="18" charset="0"/>
              </a:rPr>
              <a:t>Nehézkes DNS izolálása</a:t>
            </a:r>
          </a:p>
          <a:p>
            <a:r>
              <a:rPr lang="hu-HU" sz="2000" smtClean="0">
                <a:latin typeface="Times New Roman" pitchFamily="18" charset="0"/>
                <a:cs typeface="Times New Roman" pitchFamily="18" charset="0"/>
              </a:rPr>
              <a:t>Nehezen megállapítható, hogy a kivont DNS-ből mennyi a gesztenye</a:t>
            </a:r>
          </a:p>
          <a:p>
            <a:r>
              <a:rPr lang="hu-HU" sz="2000" smtClean="0">
                <a:latin typeface="Times New Roman" pitchFamily="18" charset="0"/>
                <a:cs typeface="Times New Roman" pitchFamily="18" charset="0"/>
              </a:rPr>
              <a:t>Az 5% feletti modellek esetében a görbék túl közel esetek egymáshoz, nem azonosítható a mennyiség</a:t>
            </a:r>
          </a:p>
          <a:p>
            <a:pPr>
              <a:buFont typeface="Arial" charset="0"/>
              <a:buNone/>
            </a:pPr>
            <a:endParaRPr lang="hu-HU" sz="20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ím 1"/>
          <p:cNvSpPr>
            <a:spLocks noGrp="1"/>
          </p:cNvSpPr>
          <p:nvPr>
            <p:ph type="title"/>
          </p:nvPr>
        </p:nvSpPr>
        <p:spPr>
          <a:xfrm>
            <a:off x="0" y="260350"/>
            <a:ext cx="8229600" cy="1143000"/>
          </a:xfrm>
        </p:spPr>
        <p:txBody>
          <a:bodyPr/>
          <a:lstStyle/>
          <a:p>
            <a:r>
              <a:rPr lang="hu-HU" sz="4000" b="1" dirty="0" smtClean="0">
                <a:latin typeface="Times New Roman" pitchFamily="18" charset="0"/>
                <a:cs typeface="Times New Roman" pitchFamily="18" charset="0"/>
              </a:rPr>
              <a:t>Halfaj azonosítás vizsgálatok 2015</a:t>
            </a:r>
          </a:p>
        </p:txBody>
      </p:sp>
      <p:sp>
        <p:nvSpPr>
          <p:cNvPr id="18435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A Bizottság ajánlása alapján halfaj azonosítási vizsgálatokat végeztünk a drágább halfajok olcsóbb halfajokkal való helyettesítésének felderítésére</a:t>
            </a:r>
          </a:p>
          <a:p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Magyarországnak100 minta halfaj azonosságát kell vizsgálni</a:t>
            </a:r>
          </a:p>
          <a:p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A mintavételre 2015. júniusában, a vizsgálatokra október végéig került </a:t>
            </a:r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sor</a:t>
            </a:r>
          </a:p>
          <a:p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Rántott fogas a Balatonon: nílusi sügér rántva</a:t>
            </a:r>
            <a:endParaRPr lang="hu-H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6" name="irc_mi" descr="http://utazas.sk/wp-content/uploads/2011/05/halpiac-430x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25144"/>
            <a:ext cx="35274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irc_mi" descr="http://images.reblog.hu/uploads/blogs/527/30108/post_30108_201104151754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725144"/>
            <a:ext cx="298608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altLang="en-US" sz="2800" b="1" dirty="0" smtClean="0">
                <a:latin typeface="Times New Roman" pitchFamily="18" charset="0"/>
                <a:cs typeface="Times New Roman" pitchFamily="18" charset="0"/>
              </a:rPr>
              <a:t>Húsokkal, húskészítményekkel </a:t>
            </a:r>
            <a:br>
              <a:rPr lang="hu-HU" altLang="en-US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hu-HU" altLang="en-US" sz="2800" b="1" dirty="0" smtClean="0">
                <a:latin typeface="Times New Roman" pitchFamily="18" charset="0"/>
                <a:cs typeface="Times New Roman" pitchFamily="18" charset="0"/>
              </a:rPr>
              <a:t>kapcsolatos hamisítás, csalás </a:t>
            </a:r>
            <a:r>
              <a:rPr lang="hu-HU" altLang="en-US" sz="2800" b="1" dirty="0" smtClean="0">
                <a:latin typeface="Times New Roman" pitchFamily="18" charset="0"/>
                <a:cs typeface="Times New Roman" pitchFamily="18" charset="0"/>
              </a:rPr>
              <a:t>lehetőségei</a:t>
            </a:r>
            <a:endParaRPr lang="hu-HU" alt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altLang="en-US" smtClean="0"/>
              <a:t>Milyen fajból származik? </a:t>
            </a:r>
          </a:p>
          <a:p>
            <a:r>
              <a:rPr lang="hu-HU" altLang="en-US" smtClean="0"/>
              <a:t>Milyen fajta?</a:t>
            </a:r>
          </a:p>
          <a:p>
            <a:r>
              <a:rPr lang="hu-HU" altLang="en-US" smtClean="0"/>
              <a:t>Milyen nemű volt az állat?</a:t>
            </a:r>
          </a:p>
          <a:p>
            <a:r>
              <a:rPr lang="hu-HU" altLang="en-US" smtClean="0"/>
              <a:t>Húsrészek azonosítása?</a:t>
            </a:r>
          </a:p>
          <a:p>
            <a:r>
              <a:rPr lang="hu-HU" altLang="en-US" smtClean="0"/>
              <a:t>Milyen szövettípus? </a:t>
            </a:r>
          </a:p>
          <a:p>
            <a:r>
              <a:rPr lang="hu-HU" altLang="en-US" smtClean="0"/>
              <a:t>A húsmennyiség helyettesítése egyéb összetevőkkel</a:t>
            </a:r>
          </a:p>
          <a:p>
            <a:pPr>
              <a:buFont typeface="Arial" charset="0"/>
              <a:buNone/>
            </a:pPr>
            <a:endParaRPr lang="en-US" altLang="en-US" smtClean="0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altLang="en-US" sz="2800" b="1" dirty="0" smtClean="0">
                <a:latin typeface="Times New Roman" pitchFamily="18" charset="0"/>
                <a:cs typeface="Times New Roman" pitchFamily="18" charset="0"/>
              </a:rPr>
              <a:t>Húsokkal, húskészítményekkel </a:t>
            </a:r>
            <a:br>
              <a:rPr lang="hu-HU" altLang="en-US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hu-HU" altLang="en-US" sz="2800" b="1" dirty="0" smtClean="0">
                <a:latin typeface="Times New Roman" pitchFamily="18" charset="0"/>
                <a:cs typeface="Times New Roman" pitchFamily="18" charset="0"/>
              </a:rPr>
              <a:t>kapcsolatos hamisítás, csalás</a:t>
            </a:r>
          </a:p>
        </p:txBody>
      </p:sp>
      <p:sp>
        <p:nvSpPr>
          <p:cNvPr id="4099" name="Tartalom helye 2"/>
          <p:cNvSpPr>
            <a:spLocks noGrp="1"/>
          </p:cNvSpPr>
          <p:nvPr>
            <p:ph idx="1"/>
          </p:nvPr>
        </p:nvSpPr>
        <p:spPr>
          <a:xfrm>
            <a:off x="457200" y="1484313"/>
            <a:ext cx="8229600" cy="4824412"/>
          </a:xfrm>
        </p:spPr>
        <p:txBody>
          <a:bodyPr/>
          <a:lstStyle/>
          <a:p>
            <a:r>
              <a:rPr lang="hu-HU" altLang="en-US" sz="2000" smtClean="0"/>
              <a:t>Takarmányozás</a:t>
            </a:r>
          </a:p>
          <a:p>
            <a:r>
              <a:rPr lang="hu-HU" altLang="en-US" sz="2000" smtClean="0"/>
              <a:t>Vágási kor </a:t>
            </a:r>
          </a:p>
          <a:p>
            <a:r>
              <a:rPr lang="hu-HU" altLang="en-US" sz="2000" smtClean="0"/>
              <a:t>Vadon lőtt vagy tenyésztett vad</a:t>
            </a:r>
          </a:p>
          <a:p>
            <a:r>
              <a:rPr lang="hu-HU" altLang="en-US" sz="2000" smtClean="0"/>
              <a:t>Földrajzi erede</a:t>
            </a:r>
          </a:p>
          <a:p>
            <a:r>
              <a:rPr lang="hu-HU" altLang="en-US" sz="2000" smtClean="0"/>
              <a:t>Tartási mód: organikus vagy konvencionális?</a:t>
            </a:r>
          </a:p>
          <a:p>
            <a:r>
              <a:rPr lang="hu-HU" altLang="en-US" sz="2000" smtClean="0"/>
              <a:t>Fehérjetartalom (állati, növényi, egyéb szerves anyagok)</a:t>
            </a:r>
          </a:p>
          <a:p>
            <a:r>
              <a:rPr lang="hu-HU" altLang="en-US" sz="2000" smtClean="0"/>
              <a:t>Zsírtartalom</a:t>
            </a:r>
          </a:p>
          <a:p>
            <a:r>
              <a:rPr lang="hu-HU" altLang="en-US" sz="2000" smtClean="0"/>
              <a:t>Feldolgozási technológia</a:t>
            </a:r>
          </a:p>
          <a:p>
            <a:r>
              <a:rPr lang="hu-HU" altLang="en-US" sz="2000" smtClean="0"/>
              <a:t>Besugárzottság</a:t>
            </a:r>
          </a:p>
          <a:p>
            <a:r>
              <a:rPr lang="hu-HU" altLang="en-US" sz="2000" smtClean="0"/>
              <a:t>Friss vagy fagyasztott?</a:t>
            </a:r>
          </a:p>
          <a:p>
            <a:r>
              <a:rPr lang="hu-HU" altLang="en-US" sz="2000" smtClean="0"/>
              <a:t>Adalékanyagok</a:t>
            </a:r>
          </a:p>
          <a:p>
            <a:r>
              <a:rPr lang="hu-HU" altLang="en-US" sz="2000" smtClean="0"/>
              <a:t>Víztartalom, idegen víz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hu-HU" altLang="en-US" sz="3100" b="1" dirty="0" smtClean="0">
                <a:latin typeface="Times New Roman" pitchFamily="18" charset="0"/>
                <a:cs typeface="Times New Roman" pitchFamily="18" charset="0"/>
              </a:rPr>
              <a:t>A fajazonosítás analitikai lehetőségei</a:t>
            </a:r>
            <a:r>
              <a:rPr lang="hu-HU" sz="3200" b="1" dirty="0" smtClean="0">
                <a:solidFill>
                  <a:schemeClr val="accent2"/>
                </a:solidFill>
              </a:rPr>
              <a:t/>
            </a:r>
            <a:br>
              <a:rPr lang="hu-HU" sz="3200" b="1" dirty="0" smtClean="0">
                <a:solidFill>
                  <a:schemeClr val="accent2"/>
                </a:solidFill>
              </a:rPr>
            </a:br>
            <a:r>
              <a:rPr lang="hu-HU" sz="2400" b="1" dirty="0" smtClean="0">
                <a:solidFill>
                  <a:schemeClr val="accent3">
                    <a:lumMod val="75000"/>
                  </a:schemeClr>
                </a:solidFill>
              </a:rPr>
              <a:t>1. Fehérjék detektálásán alapuló immun-analitikai módszerek</a:t>
            </a:r>
            <a:r>
              <a:rPr lang="hu-HU" sz="3200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hu-HU" sz="3200" b="1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hu-HU" sz="3200" dirty="0"/>
          </a:p>
        </p:txBody>
      </p:sp>
      <p:sp>
        <p:nvSpPr>
          <p:cNvPr id="5123" name="Tartalom helye 2"/>
          <p:cNvSpPr>
            <a:spLocks noGrp="1"/>
          </p:cNvSpPr>
          <p:nvPr>
            <p:ph sz="half" idx="1"/>
          </p:nvPr>
        </p:nvSpPr>
        <p:spPr>
          <a:xfrm>
            <a:off x="395288" y="1412875"/>
            <a:ext cx="8220075" cy="4752975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None/>
            </a:pPr>
            <a:r>
              <a:rPr lang="hu-HU" altLang="en-US" sz="1800" smtClean="0"/>
              <a:t>Működési elve: A </a:t>
            </a:r>
            <a:r>
              <a:rPr lang="hu-HU" altLang="en-US" sz="1800" b="1" smtClean="0"/>
              <a:t>húsfehérjék</a:t>
            </a:r>
            <a:r>
              <a:rPr lang="hu-HU" altLang="en-US" sz="1800" smtClean="0"/>
              <a:t> és az ezekhez specifikusan kötődni képes ellenanyagok kapcsolódásának detektálása</a:t>
            </a:r>
          </a:p>
          <a:p>
            <a:pPr algn="ctr">
              <a:buFont typeface="Arial" charset="0"/>
              <a:buNone/>
            </a:pPr>
            <a:r>
              <a:rPr lang="hu-HU" altLang="en-US" sz="1800" smtClean="0">
                <a:solidFill>
                  <a:srgbClr val="C00000"/>
                </a:solidFill>
              </a:rPr>
              <a:t>Előnye:</a:t>
            </a:r>
          </a:p>
          <a:p>
            <a:r>
              <a:rPr lang="hu-HU" altLang="en-US" sz="1800" smtClean="0"/>
              <a:t> nem igényel nagy értékű műszerezettséget, gyorsan végrehajtható és olcsóbb</a:t>
            </a:r>
          </a:p>
          <a:p>
            <a:pPr algn="ctr">
              <a:buFont typeface="Arial" charset="0"/>
              <a:buNone/>
            </a:pPr>
            <a:r>
              <a:rPr lang="hu-HU" altLang="en-US" sz="1800" smtClean="0">
                <a:solidFill>
                  <a:srgbClr val="C00000"/>
                </a:solidFill>
              </a:rPr>
              <a:t>Hátránya: </a:t>
            </a:r>
          </a:p>
          <a:p>
            <a:r>
              <a:rPr lang="hu-HU" altLang="en-US" sz="1800" smtClean="0"/>
              <a:t>a fehérjék mennyisége kortól, fajtától, szövettípustól függően </a:t>
            </a:r>
            <a:r>
              <a:rPr lang="hu-HU" altLang="en-US" sz="1800" b="1" smtClean="0"/>
              <a:t>ingadozást mutathat</a:t>
            </a:r>
            <a:endParaRPr lang="hu-HU" altLang="en-US" sz="1800" smtClean="0"/>
          </a:p>
          <a:p>
            <a:r>
              <a:rPr lang="hu-HU" altLang="en-US" sz="1800" smtClean="0"/>
              <a:t>A feldolgozási folyamatok során (érlelés, hőkezelés) a fehérjék töredeznek, denaturálódnak, oldhatóságuk, immunológiai reaktivitásuk változik  → érzékenység csökkenhet</a:t>
            </a:r>
          </a:p>
          <a:p>
            <a:r>
              <a:rPr lang="hu-HU" altLang="en-US" sz="1800" smtClean="0"/>
              <a:t>Rendszertanilag közel álló fajok esetében a módszer </a:t>
            </a:r>
            <a:r>
              <a:rPr lang="hu-HU" altLang="en-US" sz="1800" b="1" smtClean="0"/>
              <a:t>keresztreakciót adhat</a:t>
            </a:r>
            <a:r>
              <a:rPr lang="hu-HU" altLang="en-US" sz="1800" smtClean="0"/>
              <a:t> </a:t>
            </a:r>
          </a:p>
          <a:p>
            <a:r>
              <a:rPr lang="hu-HU" altLang="en-US" sz="1800" smtClean="0"/>
              <a:t>a kimutatási határ 0,5 – 1% </a:t>
            </a:r>
          </a:p>
          <a:p>
            <a:r>
              <a:rPr lang="hu-HU" altLang="en-US" sz="1800" b="1" smtClean="0"/>
              <a:t>mennyiségi meghatározásra nem alkalmasak</a:t>
            </a:r>
          </a:p>
          <a:p>
            <a:r>
              <a:rPr lang="hu-HU" altLang="en-US" sz="1800" smtClean="0"/>
              <a:t>Kereskedelmi forgalomban csak </a:t>
            </a:r>
            <a:r>
              <a:rPr lang="hu-HU" altLang="en-US" sz="1800" b="1" smtClean="0"/>
              <a:t>az alapvető állatfajokra elérhető</a:t>
            </a:r>
          </a:p>
          <a:p>
            <a:r>
              <a:rPr lang="hu-HU" altLang="en-US" sz="1800" b="1" smtClean="0"/>
              <a:t>A kit felbontás után néhány héten belül felhasználandó</a:t>
            </a:r>
            <a:endParaRPr lang="hu-HU" altLang="en-US" sz="1800" smtClean="0"/>
          </a:p>
          <a:p>
            <a:r>
              <a:rPr lang="hu-HU" altLang="en-US" sz="1800" smtClean="0"/>
              <a:t>Anyagköltsége (kittől függően) 11-13.000 Ft/minta.</a:t>
            </a:r>
          </a:p>
          <a:p>
            <a:endParaRPr lang="hu-HU" altLang="en-US" smtClean="0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30175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hu-HU" sz="3200" b="1" dirty="0" smtClean="0">
                <a:solidFill>
                  <a:schemeClr val="accent2"/>
                </a:solidFill>
              </a:rPr>
              <a:t/>
            </a:r>
            <a:br>
              <a:rPr lang="hu-HU" sz="3200" b="1" dirty="0" smtClean="0">
                <a:solidFill>
                  <a:schemeClr val="accent2"/>
                </a:solidFill>
              </a:rPr>
            </a:br>
            <a:r>
              <a:rPr lang="hu-HU" altLang="en-US" sz="3100" b="1" dirty="0" smtClean="0">
                <a:latin typeface="Times New Roman" pitchFamily="18" charset="0"/>
                <a:cs typeface="Times New Roman" pitchFamily="18" charset="0"/>
              </a:rPr>
              <a:t>A fajazonosítás analitikai lehetőségei </a:t>
            </a:r>
            <a:r>
              <a:rPr lang="hu-HU" b="1" dirty="0" smtClean="0">
                <a:solidFill>
                  <a:schemeClr val="accent2"/>
                </a:solidFill>
              </a:rPr>
              <a:t/>
            </a:r>
            <a:br>
              <a:rPr lang="hu-HU" b="1" dirty="0" smtClean="0">
                <a:solidFill>
                  <a:schemeClr val="accent2"/>
                </a:solidFill>
              </a:rPr>
            </a:br>
            <a:r>
              <a:rPr lang="hu-HU" sz="2400" b="1" dirty="0" smtClean="0">
                <a:solidFill>
                  <a:schemeClr val="accent3">
                    <a:lumMod val="75000"/>
                  </a:schemeClr>
                </a:solidFill>
              </a:rPr>
              <a:t>2.Nukleinsav alapú technikák</a:t>
            </a:r>
            <a:r>
              <a:rPr lang="hu-HU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hu-HU" b="1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250825" y="1268413"/>
            <a:ext cx="8229600" cy="4814887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None/>
              <a:defRPr/>
            </a:pPr>
            <a:r>
              <a:rPr lang="hu-HU" sz="1800" dirty="0" smtClean="0"/>
              <a:t>A módszer során az örökítő anyag (DNS) olyan szakaszát keressük, amely </a:t>
            </a:r>
            <a:r>
              <a:rPr lang="hu-HU" sz="1800" b="1" dirty="0" smtClean="0"/>
              <a:t>csak a keresett állatfajra jellemző</a:t>
            </a:r>
            <a:r>
              <a:rPr lang="hu-HU" sz="1800" dirty="0" smtClean="0"/>
              <a:t>.</a:t>
            </a:r>
          </a:p>
          <a:p>
            <a:pPr algn="ctr">
              <a:buFont typeface="Arial" charset="0"/>
              <a:buNone/>
              <a:defRPr/>
            </a:pPr>
            <a:r>
              <a:rPr lang="hu-HU" sz="1800" dirty="0" smtClean="0"/>
              <a:t> </a:t>
            </a:r>
            <a:r>
              <a:rPr lang="hu-HU" sz="1800" dirty="0" smtClean="0">
                <a:solidFill>
                  <a:srgbClr val="C00000"/>
                </a:solidFill>
              </a:rPr>
              <a:t>Előnye:</a:t>
            </a:r>
          </a:p>
          <a:p>
            <a:pPr>
              <a:defRPr/>
            </a:pPr>
            <a:r>
              <a:rPr lang="hu-HU" sz="1800" dirty="0" smtClean="0"/>
              <a:t>Ha az adott fajból származó DNS - akár nagyon kis mennyiségben - jelen van , a vizsgálatnál alkalmazott </a:t>
            </a:r>
            <a:r>
              <a:rPr lang="hu-HU" sz="1800" dirty="0" err="1" smtClean="0"/>
              <a:t>polimeráz-láncreakció</a:t>
            </a:r>
            <a:r>
              <a:rPr lang="hu-HU" sz="1800" dirty="0" smtClean="0"/>
              <a:t> során olyan mennyiségben sokszorozódik, hogy láthatóvá tehető.</a:t>
            </a:r>
          </a:p>
          <a:p>
            <a:pPr>
              <a:defRPr/>
            </a:pPr>
            <a:r>
              <a:rPr lang="hu-HU" sz="1800" b="1" dirty="0" smtClean="0"/>
              <a:t>az állat valamennyi sejtjében jelen van</a:t>
            </a:r>
            <a:r>
              <a:rPr lang="hu-HU" sz="1800" dirty="0" smtClean="0"/>
              <a:t>, az élelmiszeriparban alkalmazott hőkezelési eljárások során töredezhet, de ezt a reagens tervezésénél figyelembe veszik – a </a:t>
            </a:r>
            <a:r>
              <a:rPr lang="hu-HU" sz="1800" dirty="0" err="1" smtClean="0"/>
              <a:t>feldolgozottág</a:t>
            </a:r>
            <a:r>
              <a:rPr lang="hu-HU" sz="1800" dirty="0" smtClean="0"/>
              <a:t> kevésbé befolyásolja a kimutatási eredményt</a:t>
            </a:r>
          </a:p>
          <a:p>
            <a:pPr>
              <a:defRPr/>
            </a:pPr>
            <a:r>
              <a:rPr lang="hu-HU" sz="1800" dirty="0" smtClean="0"/>
              <a:t>A kimutatási határ terméktípustól függően 0,1-1%.</a:t>
            </a:r>
            <a:endParaRPr lang="hu-HU" sz="1800" dirty="0" smtClean="0">
              <a:solidFill>
                <a:srgbClr val="C00000"/>
              </a:solidFill>
            </a:endParaRPr>
          </a:p>
          <a:p>
            <a:pPr algn="ctr">
              <a:buFont typeface="Arial" charset="0"/>
              <a:buNone/>
              <a:defRPr/>
            </a:pPr>
            <a:r>
              <a:rPr lang="hu-HU" sz="1800" dirty="0" smtClean="0">
                <a:solidFill>
                  <a:srgbClr val="C00000"/>
                </a:solidFill>
              </a:rPr>
              <a:t>Hátránya: </a:t>
            </a:r>
          </a:p>
          <a:p>
            <a:pPr>
              <a:defRPr/>
            </a:pPr>
            <a:r>
              <a:rPr lang="hu-HU" sz="1800" dirty="0" smtClean="0"/>
              <a:t>nagyobb értékű műszerezettséget igényel, </a:t>
            </a:r>
            <a:r>
              <a:rPr lang="hu-HU" sz="1800" b="1" dirty="0" smtClean="0"/>
              <a:t>munkaigényesebb, emiatt jelentősen drágább, mint az ELISA </a:t>
            </a:r>
          </a:p>
          <a:p>
            <a:pPr>
              <a:defRPr/>
            </a:pPr>
            <a:r>
              <a:rPr lang="hu-HU" sz="1800" b="1" dirty="0" smtClean="0"/>
              <a:t>mennyiségi meghatározásra alkalmazható, de ennek pontossága vitatható</a:t>
            </a:r>
            <a:endParaRPr lang="hu-HU" sz="1800" dirty="0" smtClean="0"/>
          </a:p>
          <a:p>
            <a:pPr>
              <a:defRPr/>
            </a:pPr>
            <a:r>
              <a:rPr lang="hu-HU" sz="1800" dirty="0" smtClean="0"/>
              <a:t>anyagköltsége  12000 Ft  (kimutatás), </a:t>
            </a:r>
            <a:r>
              <a:rPr lang="hu-HU" sz="1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hu-HU" sz="1800" b="1" dirty="0" smtClean="0"/>
              <a:t>30 000-60 000 Ft  (kvantitatív meghatározás)</a:t>
            </a:r>
            <a:endParaRPr lang="hu-HU" sz="1800" dirty="0" smtClean="0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>
          <a:xfrm>
            <a:off x="684213" y="260350"/>
            <a:ext cx="7292975" cy="1143000"/>
          </a:xfrm>
        </p:spPr>
        <p:txBody>
          <a:bodyPr/>
          <a:lstStyle/>
          <a:p>
            <a:r>
              <a:rPr lang="hu-HU" altLang="en-US" sz="3200" smtClean="0">
                <a:latin typeface="Times New Roman" pitchFamily="18" charset="0"/>
                <a:cs typeface="Times New Roman" pitchFamily="18" charset="0"/>
              </a:rPr>
              <a:t>DNS alapú Real-Time PCR technika</a:t>
            </a:r>
            <a:endParaRPr lang="hu-HU" altLang="en-US" sz="32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002588" cy="4525963"/>
          </a:xfrm>
        </p:spPr>
        <p:txBody>
          <a:bodyPr/>
          <a:lstStyle/>
          <a:p>
            <a:r>
              <a:rPr lang="hu-HU" altLang="en-US" sz="2000" smtClean="0">
                <a:latin typeface="Times New Roman" pitchFamily="18" charset="0"/>
                <a:cs typeface="Times New Roman" pitchFamily="18" charset="0"/>
              </a:rPr>
              <a:t> DNS izolálás</a:t>
            </a:r>
          </a:p>
          <a:p>
            <a:r>
              <a:rPr lang="hu-HU" altLang="en-US" sz="2000" smtClean="0">
                <a:latin typeface="Times New Roman" pitchFamily="18" charset="0"/>
                <a:cs typeface="Times New Roman" pitchFamily="18" charset="0"/>
              </a:rPr>
              <a:t>TaqMan próbás real-time PCR</a:t>
            </a:r>
          </a:p>
          <a:p>
            <a:endParaRPr lang="hu-HU" altLang="en-US" sz="20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5" descr="Graph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3141663"/>
            <a:ext cx="3424237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2" descr="C:\Users\bogathnee\Desktop\munka\Mikró\Taqman próba_ábr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641600"/>
            <a:ext cx="4968875" cy="345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>
          <a:xfrm>
            <a:off x="755650" y="260350"/>
            <a:ext cx="7150100" cy="1143000"/>
          </a:xfrm>
        </p:spPr>
        <p:txBody>
          <a:bodyPr/>
          <a:lstStyle/>
          <a:p>
            <a:r>
              <a:rPr lang="hu-HU" altLang="en-US" sz="3200" b="1" smtClean="0">
                <a:latin typeface="Times New Roman" pitchFamily="18" charset="0"/>
                <a:cs typeface="Times New Roman" pitchFamily="18" charset="0"/>
              </a:rPr>
              <a:t>Real –time PCR</a:t>
            </a:r>
            <a:endParaRPr lang="hu-HU" altLang="en-US" sz="32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2" descr="C:\Users\bogathnee\Desktop\munka\Mikró\Taqman próba_ábra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1700213"/>
            <a:ext cx="5803900" cy="4032250"/>
          </a:xfrm>
          <a:noFill/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Kép 4" descr="Képkivágá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700213"/>
            <a:ext cx="45529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t="15874" r="51389" b="24162"/>
          <a:stretch>
            <a:fillRect/>
          </a:stretch>
        </p:blipFill>
        <p:spPr bwMode="auto">
          <a:xfrm>
            <a:off x="4211638" y="2997200"/>
            <a:ext cx="4670425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Szövegdoboz 7"/>
          <p:cNvSpPr txBox="1">
            <a:spLocks noChangeArrowheads="1"/>
          </p:cNvSpPr>
          <p:nvPr/>
        </p:nvSpPr>
        <p:spPr bwMode="auto">
          <a:xfrm>
            <a:off x="1116013" y="260350"/>
            <a:ext cx="56165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sz="2000" b="1">
                <a:solidFill>
                  <a:schemeClr val="accent2"/>
                </a:solidFill>
              </a:rPr>
              <a:t>Hagyományos PCR vizsgálat és szekvenálás </a:t>
            </a:r>
          </a:p>
          <a:p>
            <a:endParaRPr lang="hu-HU" altLang="en-US"/>
          </a:p>
          <a:p>
            <a:r>
              <a:rPr lang="hu-HU" altLang="en-US"/>
              <a:t> </a:t>
            </a:r>
          </a:p>
        </p:txBody>
      </p:sp>
      <p:sp>
        <p:nvSpPr>
          <p:cNvPr id="9221" name="Szövegdoboz 8"/>
          <p:cNvSpPr txBox="1">
            <a:spLocks noChangeArrowheads="1"/>
          </p:cNvSpPr>
          <p:nvPr/>
        </p:nvSpPr>
        <p:spPr bwMode="auto">
          <a:xfrm>
            <a:off x="539750" y="4005263"/>
            <a:ext cx="36004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hu-HU" altLang="en-US"/>
              <a:t>    Színhúsok vizsgálatára   alkalmazható, viszonylag gyors és olcsó eljárás</a:t>
            </a:r>
          </a:p>
          <a:p>
            <a:pPr>
              <a:buFont typeface="Arial" charset="0"/>
              <a:buChar char="•"/>
            </a:pPr>
            <a:r>
              <a:rPr lang="hu-HU" altLang="en-US"/>
              <a:t>     Pl. citokróm oxidáz B-t kódoló gén szekvenálása 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popperfont.files.wordpress.com/2012/12/fungal-christmas-tre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5148064" cy="68582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sz="3200" b="1" smtClean="0">
                <a:solidFill>
                  <a:schemeClr val="accent2"/>
                </a:solidFill>
              </a:rPr>
              <a:t>Real-time PCR alapú kvantifikálás</a:t>
            </a:r>
            <a:endParaRPr lang="en-GB" sz="3200" b="1" smtClean="0">
              <a:solidFill>
                <a:schemeClr val="accent2"/>
              </a:solidFill>
            </a:endParaRPr>
          </a:p>
        </p:txBody>
      </p:sp>
      <p:sp>
        <p:nvSpPr>
          <p:cNvPr id="10243" name="Tartalom helye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00625"/>
          </a:xfrm>
        </p:spPr>
        <p:txBody>
          <a:bodyPr/>
          <a:lstStyle/>
          <a:p>
            <a:r>
              <a:rPr lang="hu-HU" sz="1800" smtClean="0"/>
              <a:t>Elvárás: húsösszetétel megadása tömegszázalékban</a:t>
            </a:r>
          </a:p>
          <a:p>
            <a:r>
              <a:rPr lang="hu-HU" sz="1800" smtClean="0"/>
              <a:t>PCR kvantifikálás azt tudjuk megadni, hogy  a  mintából izolálható DNS hány %-a  származik a keresett fajból</a:t>
            </a:r>
          </a:p>
          <a:p>
            <a:r>
              <a:rPr lang="hu-HU" sz="1800" smtClean="0"/>
              <a:t>A húskészítmények számos összetevője nem tartalmaz DNS-t</a:t>
            </a:r>
          </a:p>
          <a:p>
            <a:r>
              <a:rPr lang="hu-HU" sz="1800" smtClean="0"/>
              <a:t>Genomiális DNS a target, vagy mitokondriális? </a:t>
            </a:r>
          </a:p>
          <a:p>
            <a:r>
              <a:rPr lang="hu-HU" sz="1800" smtClean="0"/>
              <a:t>mitokondriumok mennyisége a különböző szövetekben nagyon változó</a:t>
            </a:r>
          </a:p>
          <a:p>
            <a:r>
              <a:rPr lang="hu-HU" sz="1800" smtClean="0"/>
              <a:t>Egykópiás genomiális DNS targetek </a:t>
            </a:r>
          </a:p>
          <a:p>
            <a:r>
              <a:rPr lang="hu-HU" sz="1800" smtClean="0"/>
              <a:t>a faj genommérete (emlős- madár)</a:t>
            </a:r>
          </a:p>
          <a:p>
            <a:r>
              <a:rPr lang="hu-HU" sz="1800" smtClean="0"/>
              <a:t>a szövetek típusa (sejtméret, DNS izolálhatósága)  májból 25 x mennyiségű DNS izolálható, mint a mellizomból, a zsírszövetből izolálható a legkevesebb</a:t>
            </a:r>
          </a:p>
          <a:p>
            <a:r>
              <a:rPr lang="hu-HU" sz="1800" smtClean="0"/>
              <a:t>a DNS sérülése a technológiai folyamatok során,  - normalizálás pl. miosztatin génre</a:t>
            </a:r>
          </a:p>
          <a:p>
            <a:r>
              <a:rPr lang="hu-HU" sz="1800" smtClean="0"/>
              <a:t>víztartalom, zsírtartalom</a:t>
            </a:r>
          </a:p>
          <a:p>
            <a:r>
              <a:rPr lang="hu-HU" sz="1800" smtClean="0"/>
              <a:t>Inhibíció pl. fűszerek, vér   - inhibíciós kontroll vektor beiktatása</a:t>
            </a:r>
          </a:p>
          <a:p>
            <a:r>
              <a:rPr lang="hu-HU" sz="1800" smtClean="0"/>
              <a:t>Jelenleg körülbelül 60-70 %-os a mérési bizonytalansága a módszereknek</a:t>
            </a:r>
            <a:endParaRPr lang="hu-HU" sz="2000" smtClean="0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>
              <a:defRPr/>
            </a:pPr>
            <a:r>
              <a:rPr lang="hu-HU" dirty="0" smtClean="0">
                <a:solidFill>
                  <a:schemeClr val="accent3">
                    <a:lumMod val="75000"/>
                  </a:schemeClr>
                </a:solidFill>
              </a:rPr>
              <a:t>Fajta, ivar, kor 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4824412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hu-HU" sz="2800" dirty="0" smtClean="0"/>
              <a:t>Fajta meghatározása </a:t>
            </a:r>
          </a:p>
          <a:p>
            <a:pPr lvl="1">
              <a:defRPr/>
            </a:pPr>
            <a:r>
              <a:rPr lang="hu-HU" sz="2400" dirty="0" smtClean="0"/>
              <a:t>PCR alapú módszerek (</a:t>
            </a:r>
            <a:r>
              <a:rPr lang="hu-HU" sz="2400" dirty="0" err="1" smtClean="0"/>
              <a:t>microsatellit</a:t>
            </a:r>
            <a:r>
              <a:rPr lang="hu-HU" sz="2400" dirty="0" smtClean="0"/>
              <a:t>, AFLP, SNP) pl. szarvasmarha ill. sertésfajták azonosítására</a:t>
            </a:r>
          </a:p>
          <a:p>
            <a:pPr>
              <a:defRPr/>
            </a:pPr>
            <a:r>
              <a:rPr lang="hu-HU" sz="2800" dirty="0" smtClean="0"/>
              <a:t>Az állat neme</a:t>
            </a:r>
          </a:p>
          <a:p>
            <a:pPr lvl="1">
              <a:defRPr/>
            </a:pPr>
            <a:r>
              <a:rPr lang="hu-HU" sz="2400" dirty="0" smtClean="0"/>
              <a:t>Nemi hormonok meghatározása GC-MS, HPLC-MS/MS</a:t>
            </a:r>
          </a:p>
          <a:p>
            <a:pPr lvl="1">
              <a:defRPr/>
            </a:pPr>
            <a:r>
              <a:rPr lang="hu-HU" sz="2400" dirty="0" smtClean="0"/>
              <a:t>Ivari kromoszómák pl. Y kromoszóma SRY régió  </a:t>
            </a:r>
            <a:r>
              <a:rPr lang="hu-HU" sz="2400" dirty="0" err="1" smtClean="0"/>
              <a:t>amplifikációja</a:t>
            </a:r>
            <a:r>
              <a:rPr lang="hu-HU" sz="2400" dirty="0" smtClean="0"/>
              <a:t>, fogzománc </a:t>
            </a:r>
            <a:r>
              <a:rPr lang="hu-HU" sz="2400" dirty="0" err="1" smtClean="0"/>
              <a:t>amelogenin</a:t>
            </a:r>
            <a:r>
              <a:rPr lang="hu-HU" sz="2400" dirty="0" smtClean="0"/>
              <a:t> gén AMELX és AMELY változata</a:t>
            </a:r>
          </a:p>
          <a:p>
            <a:pPr marL="342900" lvl="1" indent="-342900">
              <a:buFont typeface="Arial" charset="0"/>
              <a:buChar char="•"/>
              <a:defRPr/>
            </a:pPr>
            <a:r>
              <a:rPr lang="hu-HU" dirty="0"/>
              <a:t>A vágóállat kora </a:t>
            </a:r>
            <a:endParaRPr lang="hu-HU" dirty="0" smtClean="0"/>
          </a:p>
          <a:p>
            <a:pPr lvl="1">
              <a:defRPr/>
            </a:pPr>
            <a:r>
              <a:rPr lang="hu-HU" sz="2400" dirty="0"/>
              <a:t>Takarmányozási különbségek detektálásán alapulhat </a:t>
            </a:r>
          </a:p>
          <a:p>
            <a:pPr lvl="1">
              <a:defRPr/>
            </a:pPr>
            <a:r>
              <a:rPr lang="hu-HU" sz="2400" dirty="0"/>
              <a:t>Pl. tejes bárány, borjú</a:t>
            </a:r>
          </a:p>
          <a:p>
            <a:pPr lvl="1">
              <a:defRPr/>
            </a:pPr>
            <a:endParaRPr lang="en-GB" sz="2400" dirty="0"/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9223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sz="2800" b="1" dirty="0" smtClean="0">
                <a:solidFill>
                  <a:schemeClr val="accent3">
                    <a:lumMod val="75000"/>
                  </a:schemeClr>
                </a:solidFill>
              </a:rPr>
              <a:t>Takarmányozás, élőhely, </a:t>
            </a:r>
            <a:br>
              <a:rPr lang="hu-HU" sz="28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hu-HU" sz="2800" b="1" dirty="0" smtClean="0">
                <a:solidFill>
                  <a:schemeClr val="accent3">
                    <a:lumMod val="75000"/>
                  </a:schemeClr>
                </a:solidFill>
              </a:rPr>
              <a:t>tartási mód</a:t>
            </a:r>
            <a:endParaRPr lang="en-GB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8313" y="981075"/>
            <a:ext cx="8229600" cy="532765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hu-HU" sz="2000" dirty="0" smtClean="0"/>
              <a:t>Takarmány </a:t>
            </a:r>
          </a:p>
          <a:p>
            <a:pPr lvl="1">
              <a:defRPr/>
            </a:pPr>
            <a:r>
              <a:rPr lang="hu-HU" sz="1600" dirty="0" smtClean="0"/>
              <a:t>Az egyes takarmányféleségek eltérő összetétele (tej, fű, széna, kukorica, koncentrátumok)  kémiai összetevői ill. </a:t>
            </a:r>
            <a:r>
              <a:rPr lang="hu-HU" sz="1600" dirty="0" err="1" smtClean="0"/>
              <a:t>metabolitjai</a:t>
            </a:r>
            <a:r>
              <a:rPr lang="hu-HU" sz="1600" dirty="0" smtClean="0"/>
              <a:t> kimutathatók a vérből, zsírszövetből pl. </a:t>
            </a:r>
            <a:r>
              <a:rPr lang="hu-HU" sz="1600" dirty="0" err="1" smtClean="0"/>
              <a:t>karotinoidok</a:t>
            </a:r>
            <a:r>
              <a:rPr lang="hu-HU" sz="1600" dirty="0" smtClean="0"/>
              <a:t> legeltetett állatoknál (infravörös </a:t>
            </a:r>
            <a:r>
              <a:rPr lang="hu-HU" sz="1600" dirty="0" err="1" smtClean="0"/>
              <a:t>refl</a:t>
            </a:r>
            <a:r>
              <a:rPr lang="hu-HU" sz="1600" dirty="0" smtClean="0"/>
              <a:t>. spektroszkópia)</a:t>
            </a:r>
          </a:p>
          <a:p>
            <a:pPr lvl="1">
              <a:defRPr/>
            </a:pPr>
            <a:r>
              <a:rPr lang="hu-HU" sz="1600" dirty="0" smtClean="0"/>
              <a:t>Többszörösen telítetlen zsírsavak nagyobb aránya legeltetett állatoknál (gázkromatográfiás eljárások)</a:t>
            </a:r>
          </a:p>
          <a:p>
            <a:pPr>
              <a:defRPr/>
            </a:pPr>
            <a:r>
              <a:rPr lang="hu-HU" sz="2000" dirty="0" smtClean="0"/>
              <a:t>Földrajzi eredet</a:t>
            </a:r>
          </a:p>
          <a:p>
            <a:pPr lvl="1">
              <a:defRPr/>
            </a:pPr>
            <a:r>
              <a:rPr lang="hu-HU" sz="1600" dirty="0" smtClean="0"/>
              <a:t>Talajösszetétel, ivóvíz, környezeti szennyezés  </a:t>
            </a:r>
          </a:p>
          <a:p>
            <a:pPr lvl="1">
              <a:defRPr/>
            </a:pPr>
            <a:r>
              <a:rPr lang="hu-HU" sz="1600" dirty="0" smtClean="0"/>
              <a:t>Különböző nyomelemek  meghatározása ICP-MS módszerrel – területre jellemző mintázat  </a:t>
            </a:r>
          </a:p>
          <a:p>
            <a:pPr lvl="1">
              <a:defRPr/>
            </a:pPr>
            <a:r>
              <a:rPr lang="hu-HU" sz="1600" dirty="0" smtClean="0"/>
              <a:t>Területre jellemző izotóp arányok meghatározása Oxigén izotóp analízis (</a:t>
            </a:r>
            <a:r>
              <a:rPr lang="hu-HU" sz="1600" dirty="0" err="1" smtClean="0"/>
              <a:t>pl</a:t>
            </a:r>
            <a:r>
              <a:rPr lang="hu-HU" sz="1600" dirty="0" smtClean="0"/>
              <a:t> </a:t>
            </a:r>
            <a:r>
              <a:rPr lang="hu-HU" sz="1600" baseline="30000" dirty="0" smtClean="0"/>
              <a:t>18</a:t>
            </a:r>
            <a:r>
              <a:rPr lang="hu-HU" sz="1600" dirty="0" smtClean="0"/>
              <a:t>O/</a:t>
            </a:r>
            <a:r>
              <a:rPr lang="hu-HU" sz="1600" baseline="30000" dirty="0" smtClean="0"/>
              <a:t>16</a:t>
            </a:r>
            <a:r>
              <a:rPr lang="hu-HU" sz="1600" dirty="0" smtClean="0"/>
              <a:t>O) arány</a:t>
            </a:r>
          </a:p>
          <a:p>
            <a:pPr marL="342900" lvl="1" indent="-342900">
              <a:buFont typeface="Arial" charset="0"/>
              <a:buChar char="•"/>
              <a:defRPr/>
            </a:pPr>
            <a:r>
              <a:rPr lang="hu-HU" sz="2000" dirty="0" smtClean="0"/>
              <a:t>Tenyésztett </a:t>
            </a:r>
            <a:r>
              <a:rPr lang="hu-HU" sz="2000" dirty="0"/>
              <a:t>és vadon élő állatok </a:t>
            </a:r>
            <a:r>
              <a:rPr lang="hu-HU" sz="2000" dirty="0" smtClean="0"/>
              <a:t>elkülönítése, </a:t>
            </a:r>
            <a:r>
              <a:rPr lang="hu-HU" sz="2000" dirty="0" err="1" smtClean="0"/>
              <a:t>orgnikus</a:t>
            </a:r>
            <a:r>
              <a:rPr lang="hu-HU" sz="2000" dirty="0" smtClean="0"/>
              <a:t>/hagyományos tartási mód </a:t>
            </a:r>
            <a:endParaRPr lang="hu-HU" sz="2000" dirty="0"/>
          </a:p>
          <a:p>
            <a:pPr lvl="1">
              <a:defRPr/>
            </a:pPr>
            <a:r>
              <a:rPr lang="hu-HU" sz="1600" dirty="0" smtClean="0"/>
              <a:t>Az eltérő táplálék miatti különbségek mérésére vezethető vissza </a:t>
            </a:r>
          </a:p>
          <a:p>
            <a:pPr lvl="1">
              <a:defRPr/>
            </a:pPr>
            <a:r>
              <a:rPr lang="hu-HU" sz="1600" dirty="0" smtClean="0"/>
              <a:t>Csontok keresztmetszetének  fluoreszcens mikroszkópiás vizsgálatával megállapítható, hogy hány alkalommal kapott az állat </a:t>
            </a:r>
            <a:r>
              <a:rPr lang="hu-HU" sz="1600" dirty="0" err="1" smtClean="0"/>
              <a:t>tetraciklineket</a:t>
            </a:r>
            <a:endParaRPr lang="hu-HU" sz="1600" dirty="0" smtClean="0"/>
          </a:p>
          <a:p>
            <a:pPr lvl="1">
              <a:defRPr/>
            </a:pPr>
            <a:r>
              <a:rPr lang="hu-HU" sz="1600" dirty="0" smtClean="0"/>
              <a:t>Zsírsav-metilészterek GC vizsgálata, izotóparányok meghatározása, </a:t>
            </a:r>
            <a:r>
              <a:rPr lang="hu-HU" sz="1600" baseline="30000" dirty="0" smtClean="0"/>
              <a:t>15</a:t>
            </a:r>
            <a:r>
              <a:rPr lang="hu-HU" sz="1600" dirty="0" smtClean="0"/>
              <a:t>N nagyobb aránya takarmánykeveréket/intenzív termesztésből származó növényt fogyasztó állatoknál (műtrágya hatása)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mtClean="0"/>
              <a:t>Fehérjetartalom, zsírtartalom</a:t>
            </a:r>
            <a:endParaRPr lang="en-GB" altLang="en-US" smtClean="0"/>
          </a:p>
        </p:txBody>
      </p:sp>
      <p:sp>
        <p:nvSpPr>
          <p:cNvPr id="13315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altLang="en-US" sz="2400" smtClean="0"/>
              <a:t>Izomszövet helyettesítése kötőszövettel, zsigerekkel </a:t>
            </a:r>
          </a:p>
          <a:p>
            <a:pPr lvl="1"/>
            <a:r>
              <a:rPr lang="hu-HU" altLang="en-US" sz="2000" smtClean="0"/>
              <a:t>Kollagén: 8% ban tartalmaz  4-hidroxyprolint hyp) –elasztin  1%-ban</a:t>
            </a:r>
          </a:p>
          <a:p>
            <a:pPr lvl="1"/>
            <a:r>
              <a:rPr lang="hu-HU" altLang="en-US" sz="2000" smtClean="0"/>
              <a:t>Zsigerek : infravörös spektroszkópia </a:t>
            </a:r>
          </a:p>
          <a:p>
            <a:pPr lvl="1"/>
            <a:r>
              <a:rPr lang="hu-HU" altLang="en-US" sz="2000" smtClean="0"/>
              <a:t>Szövetspecifikus ELISA pl. szarvasmarha h-caldesmon nincs jelen a harántcsíkolt és a  szívizomban </a:t>
            </a:r>
          </a:p>
          <a:p>
            <a:pPr lvl="1"/>
            <a:endParaRPr lang="hu-HU" altLang="en-US" sz="2000" smtClean="0"/>
          </a:p>
          <a:p>
            <a:r>
              <a:rPr lang="hu-HU" altLang="en-US" sz="2400" smtClean="0"/>
              <a:t>Növényi fehérje hozzáadása </a:t>
            </a:r>
          </a:p>
          <a:p>
            <a:pPr lvl="1"/>
            <a:r>
              <a:rPr lang="hu-HU" altLang="en-US" sz="2000" smtClean="0"/>
              <a:t>Szója, borsó, búza </a:t>
            </a:r>
          </a:p>
          <a:p>
            <a:pPr lvl="1"/>
            <a:r>
              <a:rPr lang="hu-HU" altLang="en-US" sz="2000" smtClean="0"/>
              <a:t>ELISA, PCR</a:t>
            </a:r>
          </a:p>
          <a:p>
            <a:r>
              <a:rPr lang="hu-HU" altLang="en-US" sz="2400" smtClean="0"/>
              <a:t>Növényi zsiradék hozzáadása (phytosterol analízis: sztigmaszterol, béta-sitosterol (HPLC, GC-MS)  </a:t>
            </a:r>
            <a:endParaRPr lang="en-GB" altLang="en-US" sz="2400" smtClean="0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Hamisítások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hu-HU" dirty="0" smtClean="0"/>
              <a:t>Méz</a:t>
            </a:r>
            <a:endParaRPr lang="hu-HU" dirty="0" smtClean="0"/>
          </a:p>
        </p:txBody>
      </p:sp>
      <p:pic>
        <p:nvPicPr>
          <p:cNvPr id="98306" name="Picture 2" descr="http://www.parasztnet.hu/images/products/82161242827b703e6acf9c726942a1e4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14675"/>
            <a:ext cx="4991100" cy="3743325"/>
          </a:xfrm>
          <a:prstGeom prst="rect">
            <a:avLst/>
          </a:prstGeom>
          <a:noFill/>
        </p:spPr>
      </p:pic>
      <p:pic>
        <p:nvPicPr>
          <p:cNvPr id="98308" name="Picture 4" descr="http://www.nyirsegmez.hu/images/DSCN5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628800"/>
            <a:ext cx="2800350" cy="3743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smtClean="0"/>
              <a:t>1895. évi XLVI. törvénycikk</a:t>
            </a:r>
            <a:endParaRPr lang="hu-HU" smtClean="0"/>
          </a:p>
        </p:txBody>
      </p:sp>
      <p:sp>
        <p:nvSpPr>
          <p:cNvPr id="4099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b="1" dirty="0" smtClean="0"/>
              <a:t>a mezőgazdasági termények, termékek és </a:t>
            </a:r>
            <a:r>
              <a:rPr lang="hu-HU" sz="2400" b="1" dirty="0" err="1" smtClean="0"/>
              <a:t>czikkek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hamisitásának</a:t>
            </a:r>
            <a:r>
              <a:rPr lang="hu-HU" sz="2400" b="1" dirty="0" smtClean="0"/>
              <a:t> tilalmazásáról</a:t>
            </a:r>
            <a:endParaRPr lang="hu-HU" sz="2400" dirty="0" smtClean="0"/>
          </a:p>
          <a:p>
            <a:r>
              <a:rPr lang="hu-HU" sz="2000" dirty="0" smtClean="0"/>
              <a:t>1. § A mezőgazdasági termények, termékek és </a:t>
            </a:r>
            <a:r>
              <a:rPr lang="hu-HU" sz="2000" dirty="0" err="1" smtClean="0"/>
              <a:t>czikkek</a:t>
            </a:r>
            <a:r>
              <a:rPr lang="hu-HU" sz="2000" dirty="0" smtClean="0"/>
              <a:t>, jelesül: tej és tejtermékek, állati és növényi </a:t>
            </a:r>
            <a:r>
              <a:rPr lang="hu-HU" sz="2000" dirty="0" err="1" smtClean="0"/>
              <a:t>zsirok</a:t>
            </a:r>
            <a:r>
              <a:rPr lang="hu-HU" sz="2000" dirty="0" smtClean="0"/>
              <a:t>, zsiradékok, </a:t>
            </a:r>
            <a:r>
              <a:rPr lang="hu-HU" sz="2000" dirty="0" err="1" smtClean="0"/>
              <a:t>olajnemüek</a:t>
            </a:r>
            <a:r>
              <a:rPr lang="hu-HU" sz="2000" dirty="0" smtClean="0"/>
              <a:t>, továbbá gabona-, liszt- és az ebből készült </a:t>
            </a:r>
            <a:r>
              <a:rPr lang="hu-HU" sz="2000" dirty="0" err="1" smtClean="0"/>
              <a:t>tésztanemüek</a:t>
            </a:r>
            <a:r>
              <a:rPr lang="hu-HU" sz="2800" b="1" dirty="0" smtClean="0"/>
              <a:t>, méz</a:t>
            </a:r>
            <a:r>
              <a:rPr lang="hu-HU" sz="2000" dirty="0" smtClean="0"/>
              <a:t>, paprika, általában vető- és </a:t>
            </a:r>
            <a:r>
              <a:rPr lang="hu-HU" sz="2000" dirty="0" err="1" smtClean="0"/>
              <a:t>fümagvak</a:t>
            </a:r>
            <a:r>
              <a:rPr lang="hu-HU" sz="2000" dirty="0" smtClean="0"/>
              <a:t>, abraktakarmány és </a:t>
            </a:r>
            <a:r>
              <a:rPr lang="hu-HU" sz="2000" dirty="0" err="1" smtClean="0"/>
              <a:t>trágyanemüek</a:t>
            </a:r>
            <a:r>
              <a:rPr lang="hu-HU" sz="2000" dirty="0" smtClean="0"/>
              <a:t> </a:t>
            </a:r>
            <a:r>
              <a:rPr lang="hu-HU" sz="2000" dirty="0" err="1" smtClean="0"/>
              <a:t>hamisitása</a:t>
            </a:r>
            <a:r>
              <a:rPr lang="hu-HU" sz="2000" dirty="0" smtClean="0"/>
              <a:t>, valamint a </a:t>
            </a:r>
            <a:r>
              <a:rPr lang="hu-HU" sz="2000" dirty="0" err="1" smtClean="0"/>
              <a:t>hamisitottak</a:t>
            </a:r>
            <a:r>
              <a:rPr lang="hu-HU" sz="2000" dirty="0" smtClean="0"/>
              <a:t> forgalomba hozatala tilos.</a:t>
            </a:r>
          </a:p>
          <a:p>
            <a:r>
              <a:rPr lang="hu-HU" sz="1800" dirty="0" smtClean="0"/>
              <a:t>2. § Mezőgazdasági termények, termékek és </a:t>
            </a:r>
            <a:r>
              <a:rPr lang="hu-HU" sz="1800" dirty="0" err="1" smtClean="0"/>
              <a:t>czikkek</a:t>
            </a:r>
            <a:r>
              <a:rPr lang="hu-HU" sz="1800" dirty="0" smtClean="0"/>
              <a:t> </a:t>
            </a:r>
            <a:r>
              <a:rPr lang="hu-HU" sz="1800" dirty="0" err="1" smtClean="0"/>
              <a:t>hamisitása</a:t>
            </a:r>
            <a:r>
              <a:rPr lang="hu-HU" sz="1800" dirty="0" smtClean="0"/>
              <a:t> alatt az 1. §</a:t>
            </a:r>
            <a:r>
              <a:rPr lang="hu-HU" sz="1800" dirty="0" err="1" smtClean="0"/>
              <a:t>-ban</a:t>
            </a:r>
            <a:r>
              <a:rPr lang="hu-HU" sz="1800" dirty="0" smtClean="0"/>
              <a:t> felsoroltaknak minden </a:t>
            </a:r>
            <a:r>
              <a:rPr lang="hu-HU" sz="1800" u="sng" dirty="0" smtClean="0"/>
              <a:t>utánzása</a:t>
            </a:r>
            <a:r>
              <a:rPr lang="hu-HU" sz="1800" dirty="0" smtClean="0"/>
              <a:t>, vagy </a:t>
            </a:r>
            <a:r>
              <a:rPr lang="hu-HU" sz="1800" dirty="0" err="1" smtClean="0"/>
              <a:t>olynemü</a:t>
            </a:r>
            <a:r>
              <a:rPr lang="hu-HU" sz="1800" dirty="0" smtClean="0"/>
              <a:t> megváltoztatása értendő, mely a fogyasztó közönséget, vagy a vevőt a termény, termék vagy </a:t>
            </a:r>
            <a:r>
              <a:rPr lang="hu-HU" sz="1800" dirty="0" err="1" smtClean="0"/>
              <a:t>czikk</a:t>
            </a:r>
            <a:r>
              <a:rPr lang="hu-HU" sz="1800" dirty="0" smtClean="0"/>
              <a:t> eredete, összetétele vagy minősége tekintetében </a:t>
            </a:r>
            <a:r>
              <a:rPr lang="hu-HU" sz="1800" u="sng" dirty="0" smtClean="0"/>
              <a:t>tévedésbe ejteni alkalmas</a:t>
            </a:r>
            <a:r>
              <a:rPr lang="hu-HU" sz="1800" dirty="0" smtClean="0"/>
              <a:t>.</a:t>
            </a:r>
          </a:p>
          <a:p>
            <a:endParaRPr lang="hu-HU" dirty="0" smtClean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http://www.anatek.com.tr/Uploads/Sayfa/2014351546476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250" y="3042667"/>
            <a:ext cx="5619750" cy="3815333"/>
          </a:xfrm>
          <a:prstGeom prst="rect">
            <a:avLst/>
          </a:prstGeom>
          <a:noFill/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Mit vizsgálunk?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Pollen</a:t>
            </a:r>
          </a:p>
          <a:p>
            <a:r>
              <a:rPr lang="hu-HU" dirty="0" smtClean="0"/>
              <a:t>Cukor-összetétel (HPLC)</a:t>
            </a:r>
          </a:p>
          <a:p>
            <a:r>
              <a:rPr lang="hu-HU" dirty="0" smtClean="0"/>
              <a:t>Eredet és adatbázis (IRMS, NMR)</a:t>
            </a:r>
            <a:endParaRPr lang="hu-H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Hamisítások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2" indent="-342900"/>
            <a:r>
              <a:rPr lang="hu-HU" dirty="0" err="1" smtClean="0"/>
              <a:t>Szürkemarha-steak</a:t>
            </a:r>
            <a:endParaRPr lang="hu-HU" dirty="0" smtClean="0"/>
          </a:p>
          <a:p>
            <a:endParaRPr lang="hu-HU" dirty="0"/>
          </a:p>
        </p:txBody>
      </p:sp>
      <p:pic>
        <p:nvPicPr>
          <p:cNvPr id="96258" name="Picture 2" descr="http://erdely.ma/ujkepek/2013/09/nagy/1379243525_77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896"/>
            <a:ext cx="4762500" cy="3162301"/>
          </a:xfrm>
          <a:prstGeom prst="rect">
            <a:avLst/>
          </a:prstGeom>
          <a:noFill/>
        </p:spPr>
      </p:pic>
      <p:pic>
        <p:nvPicPr>
          <p:cNvPr id="96260" name="Picture 4" descr="http://images.postr.hu/uploads/blogs/9539/83606/post_83606_import_8b68490964066bc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1052736"/>
            <a:ext cx="4762500" cy="3571875"/>
          </a:xfrm>
          <a:prstGeom prst="rect">
            <a:avLst/>
          </a:prstGeom>
          <a:noFill/>
        </p:spPr>
      </p:pic>
      <p:pic>
        <p:nvPicPr>
          <p:cNvPr id="96262" name="Picture 6" descr="http://m.blog.hu/te/tevhit/image/about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1750" y="4162424"/>
            <a:ext cx="2762250" cy="2695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hu-HU" sz="3200" b="1" smtClean="0"/>
              <a:t>Amit védünk minden eszközzel</a:t>
            </a:r>
          </a:p>
        </p:txBody>
      </p:sp>
      <p:sp>
        <p:nvSpPr>
          <p:cNvPr id="4099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ts val="2500"/>
              </a:lnSpc>
            </a:pPr>
            <a:r>
              <a:rPr lang="hu-HU" sz="2800" smtClean="0"/>
              <a:t>Csúcsminőségű örökség</a:t>
            </a:r>
          </a:p>
          <a:p>
            <a:pPr eaLnBrk="1" hangingPunct="1">
              <a:lnSpc>
                <a:spcPts val="2500"/>
              </a:lnSpc>
              <a:buFont typeface="Arial" charset="0"/>
              <a:buNone/>
            </a:pPr>
            <a:endParaRPr lang="hu-HU" sz="2800" smtClean="0"/>
          </a:p>
          <a:p>
            <a:pPr eaLnBrk="1" hangingPunct="1">
              <a:lnSpc>
                <a:spcPts val="2500"/>
              </a:lnSpc>
            </a:pPr>
            <a:r>
              <a:rPr lang="hu-HU" sz="2800" smtClean="0"/>
              <a:t>Prémiumkategória „szürke” áron</a:t>
            </a:r>
          </a:p>
          <a:p>
            <a:pPr eaLnBrk="1" hangingPunct="1">
              <a:lnSpc>
                <a:spcPts val="2500"/>
              </a:lnSpc>
            </a:pPr>
            <a:endParaRPr lang="hu-HU" sz="2800" smtClean="0"/>
          </a:p>
          <a:p>
            <a:pPr eaLnBrk="1" hangingPunct="1">
              <a:lnSpc>
                <a:spcPts val="2500"/>
              </a:lnSpc>
            </a:pPr>
            <a:r>
              <a:rPr lang="hu-HU" sz="2800" smtClean="0"/>
              <a:t>Fordulópont 2011 – európai uniós oltalom</a:t>
            </a:r>
          </a:p>
          <a:p>
            <a:pPr eaLnBrk="1" hangingPunct="1">
              <a:lnSpc>
                <a:spcPts val="2500"/>
              </a:lnSpc>
            </a:pPr>
            <a:endParaRPr lang="hu-HU" sz="2800" smtClean="0"/>
          </a:p>
          <a:p>
            <a:pPr eaLnBrk="1" hangingPunct="1">
              <a:lnSpc>
                <a:spcPts val="2500"/>
              </a:lnSpc>
            </a:pPr>
            <a:r>
              <a:rPr lang="hu-HU" sz="2800" smtClean="0"/>
              <a:t>Érvényesülés = biztonság?</a:t>
            </a:r>
          </a:p>
          <a:p>
            <a:pPr eaLnBrk="1" hangingPunct="1">
              <a:lnSpc>
                <a:spcPts val="2500"/>
              </a:lnSpc>
            </a:pPr>
            <a:endParaRPr lang="hu-HU" sz="2800" smtClean="0"/>
          </a:p>
          <a:p>
            <a:pPr eaLnBrk="1" hangingPunct="1">
              <a:lnSpc>
                <a:spcPts val="2500"/>
              </a:lnSpc>
            </a:pPr>
            <a:r>
              <a:rPr lang="hu-HU" sz="2800" smtClean="0"/>
              <a:t>„Kis hamis”</a:t>
            </a:r>
          </a:p>
          <a:p>
            <a:pPr eaLnBrk="1" hangingPunct="1">
              <a:lnSpc>
                <a:spcPts val="2500"/>
              </a:lnSpc>
            </a:pPr>
            <a:endParaRPr lang="hu-HU" sz="2800" smtClean="0"/>
          </a:p>
          <a:p>
            <a:pPr eaLnBrk="1" hangingPunct="1">
              <a:lnSpc>
                <a:spcPts val="2500"/>
              </a:lnSpc>
            </a:pPr>
            <a:endParaRPr lang="hu-HU" sz="2800" smtClean="0"/>
          </a:p>
          <a:p>
            <a:pPr eaLnBrk="1" hangingPunct="1">
              <a:lnSpc>
                <a:spcPts val="2500"/>
              </a:lnSpc>
            </a:pPr>
            <a:endParaRPr lang="hu-HU" sz="2800" smtClean="0"/>
          </a:p>
          <a:p>
            <a:pPr eaLnBrk="1" hangingPunct="1">
              <a:lnSpc>
                <a:spcPts val="2500"/>
              </a:lnSpc>
            </a:pPr>
            <a:endParaRPr lang="hu-HU" sz="2800" smtClean="0"/>
          </a:p>
          <a:p>
            <a:pPr eaLnBrk="1" hangingPunct="1">
              <a:lnSpc>
                <a:spcPts val="2500"/>
              </a:lnSpc>
            </a:pPr>
            <a:endParaRPr lang="hu-HU" sz="2000" smtClean="0"/>
          </a:p>
          <a:p>
            <a:pPr eaLnBrk="1" hangingPunct="1">
              <a:lnSpc>
                <a:spcPts val="2500"/>
              </a:lnSpc>
            </a:pPr>
            <a:endParaRPr lang="hu-HU" sz="2000" smtClean="0"/>
          </a:p>
          <a:p>
            <a:pPr eaLnBrk="1" hangingPunct="1">
              <a:lnSpc>
                <a:spcPts val="2500"/>
              </a:lnSpc>
            </a:pPr>
            <a:endParaRPr lang="hu-HU" sz="2000" smtClean="0"/>
          </a:p>
          <a:p>
            <a:pPr eaLnBrk="1" hangingPunct="1">
              <a:lnSpc>
                <a:spcPts val="2500"/>
              </a:lnSpc>
            </a:pPr>
            <a:endParaRPr lang="hu-HU" sz="20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000" b="1" smtClean="0"/>
              <a:t>Történelem címszavakban</a:t>
            </a:r>
            <a:br>
              <a:rPr lang="hu-HU" sz="3000" b="1" smtClean="0"/>
            </a:br>
            <a:r>
              <a:rPr lang="hu-HU" sz="3000" b="1" smtClean="0"/>
              <a:t>Hosszú, rögös, zseniális</a:t>
            </a:r>
          </a:p>
        </p:txBody>
      </p:sp>
      <p:sp>
        <p:nvSpPr>
          <p:cNvPr id="512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ts val="2500"/>
              </a:lnSpc>
            </a:pPr>
            <a:r>
              <a:rPr lang="hu-HU" sz="2000" smtClean="0"/>
              <a:t>Tulajdonságok öröklődése – Bibliai idők – </a:t>
            </a:r>
            <a:r>
              <a:rPr lang="hu-HU" sz="2000" smtClean="0">
                <a:solidFill>
                  <a:srgbClr val="FF0000"/>
                </a:solidFill>
              </a:rPr>
              <a:t>színöröklés</a:t>
            </a:r>
          </a:p>
          <a:p>
            <a:pPr eaLnBrk="1" hangingPunct="1">
              <a:lnSpc>
                <a:spcPts val="2500"/>
              </a:lnSpc>
              <a:buFont typeface="Arial" charset="0"/>
              <a:buNone/>
            </a:pPr>
            <a:endParaRPr lang="hu-HU" sz="2000" smtClean="0"/>
          </a:p>
          <a:p>
            <a:pPr eaLnBrk="1" hangingPunct="1">
              <a:lnSpc>
                <a:spcPts val="2500"/>
              </a:lnSpc>
            </a:pPr>
            <a:r>
              <a:rPr lang="hu-HU" sz="2000" smtClean="0"/>
              <a:t>1860-as években Gregor Mendel – klasszikus borsókísérletek</a:t>
            </a:r>
          </a:p>
          <a:p>
            <a:pPr eaLnBrk="1" hangingPunct="1">
              <a:lnSpc>
                <a:spcPts val="2500"/>
              </a:lnSpc>
              <a:buFont typeface="Arial" charset="0"/>
              <a:buNone/>
            </a:pPr>
            <a:endParaRPr lang="hu-HU" sz="2000" smtClean="0"/>
          </a:p>
          <a:p>
            <a:pPr eaLnBrk="1" hangingPunct="1">
              <a:lnSpc>
                <a:spcPts val="2500"/>
              </a:lnSpc>
            </a:pPr>
            <a:r>
              <a:rPr lang="hu-HU" sz="2000" smtClean="0"/>
              <a:t>1900 -ban Landsteiner – emberi vércsoport felfedezése</a:t>
            </a:r>
          </a:p>
          <a:p>
            <a:pPr eaLnBrk="1" hangingPunct="1">
              <a:lnSpc>
                <a:spcPts val="2500"/>
              </a:lnSpc>
            </a:pPr>
            <a:endParaRPr lang="hu-HU" sz="2000" smtClean="0"/>
          </a:p>
          <a:p>
            <a:pPr eaLnBrk="1" hangingPunct="1">
              <a:lnSpc>
                <a:spcPts val="2500"/>
              </a:lnSpc>
            </a:pPr>
            <a:r>
              <a:rPr lang="hu-HU" sz="2000" smtClean="0"/>
              <a:t>1953-ban Watson és Crick – DNS kettős spirál</a:t>
            </a:r>
          </a:p>
          <a:p>
            <a:pPr eaLnBrk="1" hangingPunct="1">
              <a:lnSpc>
                <a:spcPts val="2500"/>
              </a:lnSpc>
              <a:buFont typeface="Arial" charset="0"/>
              <a:buNone/>
            </a:pPr>
            <a:endParaRPr lang="hu-HU" sz="2000" smtClean="0"/>
          </a:p>
          <a:p>
            <a:pPr eaLnBrk="1" hangingPunct="1">
              <a:lnSpc>
                <a:spcPts val="2500"/>
              </a:lnSpc>
            </a:pPr>
            <a:r>
              <a:rPr lang="hu-HU" sz="2000" smtClean="0"/>
              <a:t>1977-ben Maxam és Gilbert, valamint Sanger, Nicklen és Coulson – DNS szekvenálásának (bázis-sorrendjének megállapítása)</a:t>
            </a:r>
          </a:p>
          <a:p>
            <a:pPr eaLnBrk="1" hangingPunct="1">
              <a:lnSpc>
                <a:spcPts val="2500"/>
              </a:lnSpc>
            </a:pPr>
            <a:endParaRPr lang="hu-HU" sz="2000" smtClean="0"/>
          </a:p>
          <a:p>
            <a:pPr eaLnBrk="1" hangingPunct="1">
              <a:lnSpc>
                <a:spcPts val="2500"/>
              </a:lnSpc>
            </a:pPr>
            <a:r>
              <a:rPr lang="hu-HU" sz="2000" smtClean="0"/>
              <a:t>2003 CREPALDI és mtsai – MC1R gén – </a:t>
            </a:r>
            <a:r>
              <a:rPr lang="hu-HU" sz="2000" smtClean="0">
                <a:solidFill>
                  <a:srgbClr val="FF0000"/>
                </a:solidFill>
              </a:rPr>
              <a:t>színöröklés</a:t>
            </a:r>
            <a:r>
              <a:rPr lang="hu-HU" sz="2000" smtClean="0"/>
              <a:t> </a:t>
            </a:r>
          </a:p>
          <a:p>
            <a:pPr eaLnBrk="1" hangingPunct="1">
              <a:lnSpc>
                <a:spcPts val="2500"/>
              </a:lnSpc>
            </a:pPr>
            <a:endParaRPr lang="hu-HU" sz="2000" smtClean="0"/>
          </a:p>
          <a:p>
            <a:pPr eaLnBrk="1" hangingPunct="1">
              <a:lnSpc>
                <a:spcPts val="2500"/>
              </a:lnSpc>
            </a:pPr>
            <a:endParaRPr lang="hu-HU" sz="20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haki.hu/sites/default/files/OVKI/KAK/IMG_5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942" cy="6093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200" b="1" dirty="0" smtClean="0"/>
              <a:t>A </a:t>
            </a:r>
            <a:r>
              <a:rPr lang="hu-HU" sz="3200" b="1" dirty="0" smtClean="0"/>
              <a:t>jelen…</a:t>
            </a:r>
            <a:endParaRPr lang="hu-HU" sz="3000" b="1" dirty="0" smtClean="0"/>
          </a:p>
        </p:txBody>
      </p:sp>
      <p:sp>
        <p:nvSpPr>
          <p:cNvPr id="6147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mtClean="0"/>
              <a:t>DNS vizsgálat</a:t>
            </a:r>
          </a:p>
          <a:p>
            <a:pPr lvl="1"/>
            <a:r>
              <a:rPr lang="hu-HU" smtClean="0"/>
              <a:t>Sejtmagot tartalmazó szövetek enzimes „tisztítása” – DNS izolálás</a:t>
            </a:r>
          </a:p>
          <a:p>
            <a:pPr lvl="1"/>
            <a:r>
              <a:rPr lang="hu-HU" smtClean="0"/>
              <a:t>DNS felszaporítás – PCR</a:t>
            </a:r>
          </a:p>
          <a:p>
            <a:pPr lvl="1"/>
            <a:r>
              <a:rPr lang="hu-HU" smtClean="0"/>
              <a:t>Gélelektroforézis vagy mikro-szatellit hosszának, ismétlődések számának  megállapítása – szekvencia analízis</a:t>
            </a:r>
          </a:p>
          <a:p>
            <a:pPr lvl="1"/>
            <a:r>
              <a:rPr lang="hu-HU" smtClean="0"/>
              <a:t>Származásellenőrzés</a:t>
            </a:r>
          </a:p>
          <a:p>
            <a:pPr lvl="1"/>
            <a:r>
              <a:rPr lang="hu-HU" smtClean="0"/>
              <a:t>Gyógyászat, kriminológia – szürkemarha fajta - hús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200" b="1" smtClean="0"/>
              <a:t>Technológia A-tól Z-ig</a:t>
            </a:r>
            <a:endParaRPr lang="hu-HU" sz="3000" b="1" smtClean="0"/>
          </a:p>
        </p:txBody>
      </p:sp>
      <p:sp>
        <p:nvSpPr>
          <p:cNvPr id="512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ts val="2500"/>
              </a:lnSpc>
              <a:defRPr/>
            </a:pPr>
            <a:r>
              <a:rPr lang="hu-H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DNS izolálás (tisztítás) fehérje denaturálás,speciális tisztító kittek</a:t>
            </a:r>
          </a:p>
          <a:p>
            <a:pPr eaLnBrk="1" hangingPunct="1">
              <a:lnSpc>
                <a:spcPts val="2500"/>
              </a:lnSpc>
              <a:defRPr/>
            </a:pPr>
            <a:endParaRPr lang="hu-HU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ts val="2500"/>
              </a:lnSpc>
              <a:defRPr/>
            </a:pPr>
            <a:r>
              <a:rPr lang="hu-H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PCR – DNS felszaporítás</a:t>
            </a:r>
          </a:p>
          <a:p>
            <a:pPr eaLnBrk="1" hangingPunct="1">
              <a:lnSpc>
                <a:spcPts val="2500"/>
              </a:lnSpc>
              <a:buFont typeface="Arial" charset="0"/>
              <a:buNone/>
              <a:defRPr/>
            </a:pPr>
            <a:endParaRPr lang="hu-HU" sz="2000" dirty="0" smtClean="0"/>
          </a:p>
        </p:txBody>
      </p:sp>
      <p:pic>
        <p:nvPicPr>
          <p:cNvPr id="7172" name="Picture 6" descr="2007 március 24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924175"/>
            <a:ext cx="41941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2007 március 24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924175"/>
            <a:ext cx="41941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sz="2400" b="1" smtClean="0"/>
              <a:t>PCR RFLP– MC1R genotípusok meghatározása</a:t>
            </a:r>
          </a:p>
        </p:txBody>
      </p:sp>
      <p:sp>
        <p:nvSpPr>
          <p:cNvPr id="8195" name="Tartalom helye 2"/>
          <p:cNvSpPr>
            <a:spLocks noGrp="1"/>
          </p:cNvSpPr>
          <p:nvPr>
            <p:ph idx="1"/>
          </p:nvPr>
        </p:nvSpPr>
        <p:spPr>
          <a:xfrm>
            <a:off x="468313" y="1773238"/>
            <a:ext cx="7786687" cy="4352925"/>
          </a:xfrm>
        </p:spPr>
        <p:txBody>
          <a:bodyPr/>
          <a:lstStyle/>
          <a:p>
            <a:endParaRPr lang="hu-HU" smtClean="0"/>
          </a:p>
          <a:p>
            <a:endParaRPr lang="hu-HU" smtClean="0"/>
          </a:p>
          <a:p>
            <a:endParaRPr lang="hu-HU" smtClean="0"/>
          </a:p>
          <a:p>
            <a:endParaRPr lang="hu-HU" smtClean="0"/>
          </a:p>
          <a:p>
            <a:endParaRPr lang="hu-HU" smtClean="0"/>
          </a:p>
          <a:p>
            <a:pPr>
              <a:buFont typeface="Arial" charset="0"/>
              <a:buNone/>
            </a:pPr>
            <a:r>
              <a:rPr lang="hu-HU" sz="2000" i="1" smtClean="0"/>
              <a:t>	L: 50 bp DNS létra, MT: magyar tarka, H: holstein-fríz, MSZ: magyar szürke, Li:limousin, e: recesszív allél (vörös szín), ED: domináns allél (fekete szín), E+: vad-típusúallél (változatos szín)</a:t>
            </a:r>
            <a:endParaRPr lang="hu-HU" sz="2000" smtClean="0"/>
          </a:p>
          <a:p>
            <a:pPr>
              <a:buFont typeface="Arial" charset="0"/>
              <a:buNone/>
            </a:pPr>
            <a:r>
              <a:rPr lang="hu-HU" sz="2000" smtClean="0"/>
              <a:t>	</a:t>
            </a:r>
            <a:r>
              <a:rPr lang="hu-HU" sz="1600" smtClean="0"/>
              <a:t>Forrás: Dr. Radácsi Andrea PhD</a:t>
            </a:r>
            <a:endParaRPr lang="hu-HU" smtClean="0"/>
          </a:p>
          <a:p>
            <a:endParaRPr lang="hu-HU" smtClean="0"/>
          </a:p>
          <a:p>
            <a:endParaRPr lang="hu-HU" smtClean="0"/>
          </a:p>
          <a:p>
            <a:endParaRPr lang="hu-HU" smtClean="0"/>
          </a:p>
          <a:p>
            <a:endParaRPr lang="hu-HU" smtClean="0"/>
          </a:p>
        </p:txBody>
      </p:sp>
      <p:sp>
        <p:nvSpPr>
          <p:cNvPr id="8196" name="Szövegdoboz 9"/>
          <p:cNvSpPr txBox="1">
            <a:spLocks noChangeArrowheads="1"/>
          </p:cNvSpPr>
          <p:nvPr/>
        </p:nvSpPr>
        <p:spPr bwMode="auto">
          <a:xfrm>
            <a:off x="1835150" y="2060575"/>
            <a:ext cx="185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hu-HU"/>
          </a:p>
        </p:txBody>
      </p:sp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628775"/>
            <a:ext cx="82296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200" b="1" smtClean="0"/>
              <a:t>Technológia A-tól Z-ig</a:t>
            </a:r>
            <a:endParaRPr lang="hu-HU" sz="3000" b="1" smtClean="0"/>
          </a:p>
        </p:txBody>
      </p:sp>
      <p:sp>
        <p:nvSpPr>
          <p:cNvPr id="6147" name="Tartalom helye 2"/>
          <p:cNvSpPr>
            <a:spLocks noGrp="1"/>
          </p:cNvSpPr>
          <p:nvPr>
            <p:ph idx="1"/>
          </p:nvPr>
        </p:nvSpPr>
        <p:spPr>
          <a:xfrm>
            <a:off x="468313" y="1268413"/>
            <a:ext cx="8229600" cy="4525962"/>
          </a:xfrm>
        </p:spPr>
        <p:txBody>
          <a:bodyPr/>
          <a:lstStyle/>
          <a:p>
            <a:pPr eaLnBrk="1" hangingPunct="1">
              <a:lnSpc>
                <a:spcPts val="2500"/>
              </a:lnSpc>
              <a:defRPr/>
            </a:pPr>
            <a:r>
              <a:rPr lang="hu-H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ABI </a:t>
            </a:r>
            <a:r>
              <a:rPr lang="hu-HU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Prism</a:t>
            </a:r>
            <a:r>
              <a:rPr lang="hu-H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3130 </a:t>
            </a:r>
            <a:r>
              <a:rPr lang="hu-HU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Genetic</a:t>
            </a:r>
            <a:r>
              <a:rPr lang="hu-H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u-HU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Analiser</a:t>
            </a:r>
            <a:endParaRPr lang="hu-HU" sz="2000" dirty="0" smtClean="0"/>
          </a:p>
        </p:txBody>
      </p:sp>
      <p:pic>
        <p:nvPicPr>
          <p:cNvPr id="9220" name="Picture 5" descr="2007 március 24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773238"/>
            <a:ext cx="5400675" cy="404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hu-HU" sz="3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u-HU" sz="3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Jól kivitelezett „aktus” – csúcshatás</a:t>
            </a:r>
            <a:endParaRPr lang="hu-HU" sz="3000" b="1" dirty="0" smtClean="0"/>
          </a:p>
        </p:txBody>
      </p:sp>
      <p:pic>
        <p:nvPicPr>
          <p:cNvPr id="10243" name="Picture 5" descr="csúcsok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1628775"/>
            <a:ext cx="6040437" cy="4525963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hu-HU" sz="2800" b="1" smtClean="0"/>
              <a:t>Élelmiszerlánc-biztonsági nyomon követés</a:t>
            </a:r>
            <a:br>
              <a:rPr lang="hu-HU" sz="2800" b="1" smtClean="0"/>
            </a:br>
            <a:r>
              <a:rPr lang="hu-HU" sz="2800" b="1" smtClean="0"/>
              <a:t> Szarvasmarha</a:t>
            </a:r>
          </a:p>
        </p:txBody>
      </p:sp>
      <p:sp>
        <p:nvSpPr>
          <p:cNvPr id="14339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hu-HU" sz="2000" b="1" smtClean="0"/>
              <a:t>A nyomon követést biztosító lépések</a:t>
            </a:r>
            <a:r>
              <a:rPr lang="hu-HU" sz="2000" smtClean="0"/>
              <a:t> – 99/2002. (XI. 5.) FVM ENAR rendelet </a:t>
            </a:r>
            <a:endParaRPr lang="hu-HU" sz="2000" b="1" smtClean="0"/>
          </a:p>
          <a:p>
            <a:pPr eaLnBrk="1" hangingPunct="1">
              <a:buFont typeface="Arial" charset="0"/>
              <a:buNone/>
            </a:pPr>
            <a:r>
              <a:rPr lang="hu-HU" sz="2000" smtClean="0"/>
              <a:t>	A borjút születést követő 20. napig megjelölik, majd jelölést követő 7. napig bejelentik az országos adatbázisba (ENAR).</a:t>
            </a:r>
          </a:p>
          <a:p>
            <a:pPr algn="just" eaLnBrk="1" hangingPunct="1">
              <a:buFont typeface="Arial" charset="0"/>
              <a:buNone/>
            </a:pPr>
            <a:r>
              <a:rPr lang="hu-HU" sz="2000" smtClean="0"/>
              <a:t>	Állomány-nyilvántartásba vétel.</a:t>
            </a:r>
          </a:p>
          <a:p>
            <a:pPr algn="just" eaLnBrk="1" hangingPunct="1">
              <a:buFont typeface="Arial" charset="0"/>
              <a:buNone/>
            </a:pPr>
            <a:r>
              <a:rPr lang="hu-HU" sz="2000" smtClean="0"/>
              <a:t>	Marhalevél kiváltása/kiadása.</a:t>
            </a:r>
          </a:p>
          <a:p>
            <a:pPr algn="just" eaLnBrk="1" hangingPunct="1">
              <a:buFont typeface="Arial" charset="0"/>
              <a:buNone/>
            </a:pPr>
            <a:r>
              <a:rPr lang="hu-HU" sz="2000" smtClean="0"/>
              <a:t>	Tenyészet elhagyását be kell jelenteni (átkötés, ideiglenes mozgás, export stb.), állomány-nyilvántartásban átvezetni. Dokumentálható az állat valamennyi tenyészete, ahol életében megfordult.</a:t>
            </a:r>
          </a:p>
          <a:p>
            <a:pPr algn="just" eaLnBrk="1" hangingPunct="1">
              <a:buFont typeface="Arial" charset="0"/>
              <a:buNone/>
            </a:pPr>
            <a:r>
              <a:rPr lang="hu-HU" sz="2000" smtClean="0"/>
              <a:t>	Marhalevél kettős dokumentálás (feladó/fogadó tenyészet).</a:t>
            </a:r>
          </a:p>
          <a:p>
            <a:pPr algn="just" eaLnBrk="1" hangingPunct="1">
              <a:buFont typeface="Arial" charset="0"/>
              <a:buNone/>
            </a:pPr>
            <a:r>
              <a:rPr lang="hu-HU" sz="2000" smtClean="0"/>
              <a:t>	Vágóhíd – állat azonosítása </a:t>
            </a:r>
            <a:r>
              <a:rPr lang="hu-HU" sz="1800" smtClean="0"/>
              <a:t>(füljelzők, marhalevél, állategészségügyi bizonyítvány) </a:t>
            </a:r>
          </a:p>
          <a:p>
            <a:pPr algn="just" eaLnBrk="1" hangingPunct="1">
              <a:buFont typeface="Arial" charset="0"/>
              <a:buNone/>
            </a:pPr>
            <a:r>
              <a:rPr lang="hu-HU" sz="1800" smtClean="0"/>
              <a:t>		           – </a:t>
            </a:r>
            <a:r>
              <a:rPr lang="hu-HU" sz="2000" smtClean="0"/>
              <a:t>vágás dokumentálása (Országos Vágóállat Minősítés Nyilvántartó Rendszer)</a:t>
            </a:r>
          </a:p>
          <a:p>
            <a:pPr eaLnBrk="1" hangingPunct="1">
              <a:lnSpc>
                <a:spcPts val="2500"/>
              </a:lnSpc>
            </a:pPr>
            <a:endParaRPr lang="hu-HU" sz="20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000" b="1" smtClean="0"/>
              <a:t>A hús eredetének ellenőrzése</a:t>
            </a:r>
          </a:p>
        </p:txBody>
      </p:sp>
      <p:sp>
        <p:nvSpPr>
          <p:cNvPr id="1536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lnSpc>
                <a:spcPts val="2500"/>
              </a:lnSpc>
            </a:pPr>
            <a:r>
              <a:rPr lang="hu-HU" sz="2000" smtClean="0"/>
              <a:t>1760/2000/EK rendelet 13.cikk (2) bekezdés a) pontja szerint a marhahús címkén fel kell tüntetni - többek között - a "referenciaszámot vagy referenciakódot, amely biztosítja a kapcsolatot a hús és az állat vagy állatok között. Ez a szám lehet az állategyed azonosítószáma, amelyből a húst nyerték, vagy egy állatcsoportot jelölő azonosítószám.„ Hazánkban ez az országkód és egy 10 jegyű szám.</a:t>
            </a:r>
          </a:p>
          <a:p>
            <a:pPr eaLnBrk="1" hangingPunct="1">
              <a:lnSpc>
                <a:spcPts val="2500"/>
              </a:lnSpc>
            </a:pPr>
            <a:endParaRPr lang="hu-HU" sz="2000" smtClean="0"/>
          </a:p>
          <a:p>
            <a:pPr eaLnBrk="1" hangingPunct="1">
              <a:lnSpc>
                <a:spcPts val="2500"/>
              </a:lnSpc>
            </a:pPr>
            <a:r>
              <a:rPr lang="hu-HU" sz="2000" smtClean="0">
                <a:hlinkClick r:id="rId2"/>
              </a:rPr>
              <a:t>http://www.enar.hu/</a:t>
            </a:r>
            <a:r>
              <a:rPr lang="hu-HU" sz="2000" smtClean="0"/>
              <a:t> honlapon az hús címkéjén található azonosító megadásával</a:t>
            </a:r>
          </a:p>
          <a:p>
            <a:pPr eaLnBrk="1" hangingPunct="1">
              <a:lnSpc>
                <a:spcPts val="2500"/>
              </a:lnSpc>
            </a:pPr>
            <a:endParaRPr lang="hu-HU" sz="2000" smtClean="0"/>
          </a:p>
          <a:p>
            <a:pPr algn="just" eaLnBrk="1" hangingPunct="1">
              <a:lnSpc>
                <a:spcPts val="2500"/>
              </a:lnSpc>
            </a:pPr>
            <a:r>
              <a:rPr lang="hu-HU" sz="2000" smtClean="0"/>
              <a:t>Azok a fogyasztók, akik mobil telefonjukon rendelkeznek WAP-s szolgáltatással, a telefon böngésző menüjében a http://wap.enar.hu cím megadásával is elérhetik ezt a szolgáltatást.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hu-HU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Mit ettél 3 napja?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tablo_20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849788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Miért fontos?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(!) Élelmiszer eredetű megbetegedések lappangási ideje: néhány órától néhány napig</a:t>
            </a:r>
          </a:p>
          <a:p>
            <a:r>
              <a:rPr lang="hu-HU" dirty="0" smtClean="0"/>
              <a:t>Alapadat: fogyasztói szokások, fogyasztói kosár felmérése</a:t>
            </a:r>
          </a:p>
          <a:p>
            <a:pPr>
              <a:buNone/>
            </a:pPr>
            <a:endParaRPr lang="hu-HU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03032" cy="1143000"/>
          </a:xfrm>
        </p:spPr>
        <p:txBody>
          <a:bodyPr/>
          <a:lstStyle/>
          <a:p>
            <a:pPr algn="l"/>
            <a:r>
              <a:rPr lang="hu-HU" sz="2800" dirty="0" smtClean="0">
                <a:latin typeface="+mn-lt"/>
                <a:cs typeface="Arial" pitchFamily="34" charset="0"/>
              </a:rPr>
              <a:t>Élelmiszerfogyasztási adatok szerepe a kockázatbecslés folyamatában</a:t>
            </a:r>
            <a:endParaRPr lang="hu-HU" sz="2800" dirty="0">
              <a:latin typeface="+mn-lt"/>
            </a:endParaRPr>
          </a:p>
        </p:txBody>
      </p:sp>
      <p:sp>
        <p:nvSpPr>
          <p:cNvPr id="5" name="Szövegdoboz 3"/>
          <p:cNvSpPr txBox="1">
            <a:spLocks noChangeArrowheads="1"/>
          </p:cNvSpPr>
          <p:nvPr/>
        </p:nvSpPr>
        <p:spPr bwMode="auto">
          <a:xfrm>
            <a:off x="323528" y="1412776"/>
            <a:ext cx="4954699" cy="43704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24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Veszély értékelése</a:t>
            </a:r>
          </a:p>
          <a:p>
            <a:pPr algn="ctr">
              <a:defRPr/>
            </a:pPr>
            <a:endParaRPr lang="hu-HU" sz="2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hu-HU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hu-HU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hu-HU" dirty="0">
              <a:latin typeface="Calibri" pitchFamily="34" charset="0"/>
            </a:endParaRPr>
          </a:p>
          <a:p>
            <a:pPr>
              <a:defRPr/>
            </a:pPr>
            <a:endParaRPr lang="hu-HU" dirty="0">
              <a:latin typeface="Calibri" pitchFamily="34" charset="0"/>
            </a:endParaRPr>
          </a:p>
          <a:p>
            <a:pPr>
              <a:defRPr/>
            </a:pPr>
            <a:endParaRPr lang="hu-HU" dirty="0">
              <a:latin typeface="Calibri" pitchFamily="34" charset="0"/>
            </a:endParaRPr>
          </a:p>
          <a:p>
            <a:pPr>
              <a:defRPr/>
            </a:pPr>
            <a:endParaRPr lang="hu-HU" dirty="0">
              <a:latin typeface="Calibri" pitchFamily="34" charset="0"/>
            </a:endParaRPr>
          </a:p>
          <a:p>
            <a:pPr>
              <a:defRPr/>
            </a:pPr>
            <a:endParaRPr lang="hu-HU" dirty="0">
              <a:latin typeface="Calibri" pitchFamily="34" charset="0"/>
            </a:endParaRPr>
          </a:p>
          <a:p>
            <a:pPr>
              <a:defRPr/>
            </a:pPr>
            <a:endParaRPr lang="hu-HU" dirty="0">
              <a:latin typeface="Calibri" pitchFamily="34" charset="0"/>
            </a:endParaRPr>
          </a:p>
          <a:p>
            <a:pPr>
              <a:defRPr/>
            </a:pPr>
            <a:endParaRPr lang="hu-HU" dirty="0">
              <a:latin typeface="Calibri" pitchFamily="34" charset="0"/>
            </a:endParaRPr>
          </a:p>
          <a:p>
            <a:pPr>
              <a:defRPr/>
            </a:pPr>
            <a:endParaRPr lang="hu-HU" dirty="0">
              <a:latin typeface="Calibri" pitchFamily="34" charset="0"/>
            </a:endParaRPr>
          </a:p>
          <a:p>
            <a:pPr>
              <a:defRPr/>
            </a:pPr>
            <a:endParaRPr lang="hu-HU" dirty="0">
              <a:latin typeface="Calibri" pitchFamily="34" charset="0"/>
            </a:endParaRPr>
          </a:p>
          <a:p>
            <a:pPr>
              <a:defRPr/>
            </a:pPr>
            <a:endParaRPr lang="hu-HU" dirty="0">
              <a:latin typeface="Calibri" pitchFamily="34" charset="0"/>
            </a:endParaRPr>
          </a:p>
          <a:p>
            <a:pPr>
              <a:defRPr/>
            </a:pPr>
            <a:endParaRPr lang="hu-HU" dirty="0">
              <a:latin typeface="Calibri" pitchFamily="34" charset="0"/>
            </a:endParaRPr>
          </a:p>
        </p:txBody>
      </p:sp>
      <p:sp>
        <p:nvSpPr>
          <p:cNvPr id="6" name="Szövegdoboz 5"/>
          <p:cNvSpPr txBox="1">
            <a:spLocks noChangeArrowheads="1"/>
          </p:cNvSpPr>
          <p:nvPr/>
        </p:nvSpPr>
        <p:spPr bwMode="auto">
          <a:xfrm>
            <a:off x="5805469" y="1537060"/>
            <a:ext cx="2508503" cy="36933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24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Expozíció becslése </a:t>
            </a:r>
            <a:endParaRPr lang="hu-HU" sz="2400" b="1" dirty="0" smtClean="0">
              <a:solidFill>
                <a:srgbClr val="002060"/>
              </a:solidFill>
              <a:latin typeface="+mn-lt"/>
              <a:cs typeface="Times New Roman" pitchFamily="18" charset="0"/>
            </a:endParaRPr>
          </a:p>
          <a:p>
            <a:pPr algn="ctr">
              <a:defRPr/>
            </a:pPr>
            <a:r>
              <a:rPr lang="hu-HU" sz="2000" b="1" dirty="0" smtClean="0">
                <a:solidFill>
                  <a:srgbClr val="006600"/>
                </a:solidFill>
                <a:latin typeface="+mn-lt"/>
                <a:cs typeface="Times New Roman" pitchFamily="18" charset="0"/>
              </a:rPr>
              <a:t>(</a:t>
            </a:r>
            <a:r>
              <a:rPr lang="hu-HU" sz="2000" b="1" dirty="0">
                <a:solidFill>
                  <a:srgbClr val="006600"/>
                </a:solidFill>
                <a:latin typeface="+mn-lt"/>
                <a:cs typeface="Times New Roman" pitchFamily="18" charset="0"/>
              </a:rPr>
              <a:t>Mennyit fogyasztunk?)</a:t>
            </a:r>
          </a:p>
          <a:p>
            <a:pPr algn="ctr">
              <a:defRPr/>
            </a:pPr>
            <a:endParaRPr lang="hu-HU" sz="800" b="1" dirty="0">
              <a:solidFill>
                <a:srgbClr val="006600"/>
              </a:solidFill>
              <a:latin typeface="+mn-lt"/>
              <a:cs typeface="Times New Roman" pitchFamily="18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hu-HU" dirty="0">
                <a:latin typeface="+mn-lt"/>
                <a:cs typeface="Times New Roman" pitchFamily="18" charset="0"/>
              </a:rPr>
              <a:t> </a:t>
            </a:r>
            <a:r>
              <a:rPr lang="hu-HU" sz="1600" dirty="0">
                <a:latin typeface="+mn-lt"/>
                <a:cs typeface="Times New Roman" pitchFamily="18" charset="0"/>
              </a:rPr>
              <a:t>élelmiszerben/étrendben </a:t>
            </a:r>
            <a:br>
              <a:rPr lang="hu-HU" sz="1600" dirty="0">
                <a:latin typeface="+mn-lt"/>
                <a:cs typeface="Times New Roman" pitchFamily="18" charset="0"/>
              </a:rPr>
            </a:br>
            <a:r>
              <a:rPr lang="hu-HU" sz="1600" dirty="0">
                <a:latin typeface="+mn-lt"/>
                <a:cs typeface="Times New Roman" pitchFamily="18" charset="0"/>
              </a:rPr>
              <a:t>   az anyag </a:t>
            </a:r>
            <a:r>
              <a:rPr lang="hu-HU" sz="1600" dirty="0" smtClean="0">
                <a:latin typeface="+mn-lt"/>
                <a:cs typeface="Times New Roman" pitchFamily="18" charset="0"/>
              </a:rPr>
              <a:t>szintjeinek   </a:t>
            </a:r>
          </a:p>
          <a:p>
            <a:pPr>
              <a:defRPr/>
            </a:pPr>
            <a:r>
              <a:rPr lang="hu-HU" sz="1600" dirty="0" smtClean="0">
                <a:latin typeface="+mn-lt"/>
                <a:cs typeface="Times New Roman" pitchFamily="18" charset="0"/>
              </a:rPr>
              <a:t>   meghatározása</a:t>
            </a:r>
          </a:p>
          <a:p>
            <a:pPr>
              <a:defRPr/>
            </a:pPr>
            <a:endParaRPr lang="hu-HU" sz="1600" dirty="0">
              <a:latin typeface="+mn-lt"/>
              <a:cs typeface="Times New Roman" pitchFamily="18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hu-HU" sz="1600" dirty="0">
                <a:latin typeface="+mn-lt"/>
                <a:cs typeface="Times New Roman" pitchFamily="18" charset="0"/>
              </a:rPr>
              <a:t> fogyasztott </a:t>
            </a:r>
            <a:r>
              <a:rPr lang="hu-HU" sz="1600" dirty="0" smtClean="0">
                <a:latin typeface="+mn-lt"/>
                <a:cs typeface="Times New Roman" pitchFamily="18" charset="0"/>
              </a:rPr>
              <a:t>élelmiszerek    </a:t>
            </a:r>
            <a:r>
              <a:rPr lang="hu-HU" sz="1600" dirty="0">
                <a:latin typeface="+mn-lt"/>
                <a:cs typeface="Times New Roman" pitchFamily="18" charset="0"/>
              </a:rPr>
              <a:t/>
            </a:r>
            <a:br>
              <a:rPr lang="hu-HU" sz="1600" dirty="0">
                <a:latin typeface="+mn-lt"/>
                <a:cs typeface="Times New Roman" pitchFamily="18" charset="0"/>
              </a:rPr>
            </a:br>
            <a:r>
              <a:rPr lang="hu-HU" sz="1600" dirty="0">
                <a:latin typeface="+mn-lt"/>
                <a:cs typeface="Times New Roman" pitchFamily="18" charset="0"/>
              </a:rPr>
              <a:t>   mennyiségének</a:t>
            </a:r>
          </a:p>
          <a:p>
            <a:pPr>
              <a:defRPr/>
            </a:pPr>
            <a:r>
              <a:rPr lang="hu-HU" sz="1600" dirty="0">
                <a:latin typeface="+mn-lt"/>
                <a:cs typeface="Times New Roman" pitchFamily="18" charset="0"/>
              </a:rPr>
              <a:t> </a:t>
            </a:r>
            <a:r>
              <a:rPr lang="hu-HU" sz="1600" dirty="0" smtClean="0">
                <a:latin typeface="+mn-lt"/>
                <a:cs typeface="Times New Roman" pitchFamily="18" charset="0"/>
              </a:rPr>
              <a:t> (egyéni bevitel,</a:t>
            </a:r>
            <a:endParaRPr lang="hu-HU" sz="1600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hu-HU" sz="1600" dirty="0">
                <a:latin typeface="+mn-lt"/>
                <a:cs typeface="Times New Roman" pitchFamily="18" charset="0"/>
              </a:rPr>
              <a:t> </a:t>
            </a:r>
            <a:r>
              <a:rPr lang="hu-HU" sz="1600" dirty="0" smtClean="0">
                <a:latin typeface="+mn-lt"/>
                <a:cs typeface="Times New Roman" pitchFamily="18" charset="0"/>
              </a:rPr>
              <a:t>  különleges </a:t>
            </a:r>
            <a:r>
              <a:rPr lang="hu-HU" sz="1600" dirty="0">
                <a:latin typeface="+mn-lt"/>
                <a:cs typeface="Times New Roman" pitchFamily="18" charset="0"/>
              </a:rPr>
              <a:t>fogyasztói </a:t>
            </a:r>
            <a:br>
              <a:rPr lang="hu-HU" sz="1600" dirty="0">
                <a:latin typeface="+mn-lt"/>
                <a:cs typeface="Times New Roman" pitchFamily="18" charset="0"/>
              </a:rPr>
            </a:br>
            <a:r>
              <a:rPr lang="hu-HU" sz="1600" dirty="0">
                <a:latin typeface="+mn-lt"/>
                <a:cs typeface="Times New Roman" pitchFamily="18" charset="0"/>
              </a:rPr>
              <a:t>   </a:t>
            </a:r>
            <a:r>
              <a:rPr lang="hu-HU" sz="1600" dirty="0" smtClean="0">
                <a:latin typeface="+mn-lt"/>
                <a:cs typeface="Times New Roman" pitchFamily="18" charset="0"/>
              </a:rPr>
              <a:t>csoportok)</a:t>
            </a:r>
            <a:r>
              <a:rPr lang="hu-HU" sz="1600" dirty="0">
                <a:latin typeface="+mn-lt"/>
                <a:cs typeface="Times New Roman" pitchFamily="18" charset="0"/>
              </a:rPr>
              <a:t> </a:t>
            </a:r>
            <a:r>
              <a:rPr lang="hu-HU" sz="1600" dirty="0" smtClean="0">
                <a:latin typeface="+mn-lt"/>
                <a:cs typeface="Times New Roman" pitchFamily="18" charset="0"/>
              </a:rPr>
              <a:t>meghatározása    </a:t>
            </a:r>
          </a:p>
          <a:p>
            <a:pPr>
              <a:defRPr/>
            </a:pPr>
            <a:r>
              <a:rPr lang="hu-HU" sz="1600" dirty="0" smtClean="0">
                <a:latin typeface="+mn-lt"/>
                <a:cs typeface="Times New Roman" pitchFamily="18" charset="0"/>
              </a:rPr>
              <a:t>   méréssel, becsléssel</a:t>
            </a:r>
            <a:endParaRPr lang="hu-HU" sz="1600" dirty="0">
              <a:latin typeface="+mn-lt"/>
            </a:endParaRPr>
          </a:p>
        </p:txBody>
      </p:sp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439267" y="5668542"/>
            <a:ext cx="7093173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24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Kockázat jellemzése </a:t>
            </a:r>
            <a:r>
              <a:rPr lang="hu-HU" sz="2000" dirty="0">
                <a:solidFill>
                  <a:srgbClr val="006600"/>
                </a:solidFill>
                <a:latin typeface="+mn-lt"/>
                <a:cs typeface="Times New Roman" pitchFamily="18" charset="0"/>
              </a:rPr>
              <a:t>(Hogyan ítélhető meg?)</a:t>
            </a:r>
          </a:p>
          <a:p>
            <a:pPr marL="176213" indent="-176213">
              <a:buFont typeface="Arial" pitchFamily="34" charset="0"/>
              <a:buChar char="•"/>
              <a:defRPr/>
            </a:pPr>
            <a:r>
              <a:rPr lang="hu-HU" dirty="0">
                <a:latin typeface="+mn-lt"/>
                <a:cs typeface="Times New Roman" pitchFamily="18" charset="0"/>
              </a:rPr>
              <a:t> </a:t>
            </a:r>
            <a:r>
              <a:rPr lang="hu-HU" b="1" dirty="0">
                <a:latin typeface="+mn-lt"/>
                <a:cs typeface="Times New Roman" pitchFamily="18" charset="0"/>
              </a:rPr>
              <a:t>a becsült </a:t>
            </a:r>
            <a:r>
              <a:rPr lang="hu-HU" b="1" dirty="0" smtClean="0">
                <a:latin typeface="+mn-lt"/>
                <a:cs typeface="Times New Roman" pitchFamily="18" charset="0"/>
              </a:rPr>
              <a:t>expozíció </a:t>
            </a:r>
            <a:r>
              <a:rPr lang="hu-HU" b="1" dirty="0">
                <a:latin typeface="+mn-lt"/>
                <a:cs typeface="Times New Roman" pitchFamily="18" charset="0"/>
              </a:rPr>
              <a:t>összehasonlítása a veszély jellemzése során </a:t>
            </a:r>
            <a:r>
              <a:rPr lang="hu-HU" b="1" dirty="0" smtClean="0">
                <a:latin typeface="+mn-lt"/>
                <a:cs typeface="Times New Roman" pitchFamily="18" charset="0"/>
              </a:rPr>
              <a:t>megállapított   </a:t>
            </a:r>
            <a:r>
              <a:rPr lang="hu-HU" b="1" dirty="0">
                <a:latin typeface="+mn-lt"/>
                <a:cs typeface="Times New Roman" pitchFamily="18" charset="0"/>
              </a:rPr>
              <a:t>biztonságos bevitellel </a:t>
            </a:r>
            <a:endParaRPr lang="hu-HU" b="1" dirty="0">
              <a:latin typeface="+mn-lt"/>
            </a:endParaRPr>
          </a:p>
        </p:txBody>
      </p:sp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467544" y="1844824"/>
            <a:ext cx="4717058" cy="156966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1600" b="1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Veszély azonosítása </a:t>
            </a:r>
            <a:r>
              <a:rPr lang="hu-HU" sz="1600" b="1" dirty="0">
                <a:solidFill>
                  <a:srgbClr val="006600"/>
                </a:solidFill>
                <a:latin typeface="+mn-lt"/>
                <a:cs typeface="Times New Roman" pitchFamily="18" charset="0"/>
              </a:rPr>
              <a:t>(Miről van szó?)</a:t>
            </a:r>
          </a:p>
          <a:p>
            <a:pPr algn="just">
              <a:buFont typeface="Arial" charset="0"/>
              <a:buChar char="•"/>
              <a:defRPr/>
            </a:pPr>
            <a:r>
              <a:rPr lang="hu-HU" sz="1600" dirty="0">
                <a:latin typeface="+mn-lt"/>
                <a:cs typeface="Times New Roman" pitchFamily="18" charset="0"/>
              </a:rPr>
              <a:t> káros egészségügyi hatások azonosítása</a:t>
            </a:r>
          </a:p>
          <a:p>
            <a:pPr marL="180000" algn="just">
              <a:buFont typeface="Wingdings" pitchFamily="2" charset="2"/>
              <a:buChar char="Ø"/>
              <a:defRPr/>
            </a:pPr>
            <a:r>
              <a:rPr lang="hu-HU" sz="1600" dirty="0">
                <a:latin typeface="+mn-lt"/>
                <a:cs typeface="Times New Roman" pitchFamily="18" charset="0"/>
              </a:rPr>
              <a:t> szerkezet-aktivitás megfontolások</a:t>
            </a:r>
          </a:p>
          <a:p>
            <a:pPr marL="180000" algn="just">
              <a:buFont typeface="Wingdings" pitchFamily="2" charset="2"/>
              <a:buChar char="Ø"/>
              <a:defRPr/>
            </a:pPr>
            <a:r>
              <a:rPr lang="hu-HU" sz="1600" dirty="0">
                <a:latin typeface="+mn-lt"/>
                <a:cs typeface="Times New Roman" pitchFamily="18" charset="0"/>
              </a:rPr>
              <a:t> sejten végzett vizsgálatok (</a:t>
            </a:r>
            <a:r>
              <a:rPr lang="hu-HU" sz="1600" dirty="0" err="1">
                <a:latin typeface="+mn-lt"/>
                <a:cs typeface="Times New Roman" pitchFamily="18" charset="0"/>
              </a:rPr>
              <a:t>in</a:t>
            </a:r>
            <a:r>
              <a:rPr lang="hu-HU" sz="1600" dirty="0">
                <a:latin typeface="+mn-lt"/>
                <a:cs typeface="Times New Roman" pitchFamily="18" charset="0"/>
              </a:rPr>
              <a:t> vitro)</a:t>
            </a:r>
          </a:p>
          <a:p>
            <a:pPr marL="180000" algn="just">
              <a:buFont typeface="Wingdings" pitchFamily="2" charset="2"/>
              <a:buChar char="Ø"/>
              <a:defRPr/>
            </a:pPr>
            <a:r>
              <a:rPr lang="hu-HU" sz="1600" dirty="0">
                <a:latin typeface="+mn-lt"/>
                <a:cs typeface="Times New Roman" pitchFamily="18" charset="0"/>
              </a:rPr>
              <a:t> állatkísérletes toxikológiai vizsgálatok (</a:t>
            </a:r>
            <a:r>
              <a:rPr lang="hu-HU" sz="1600" dirty="0" err="1">
                <a:latin typeface="+mn-lt"/>
                <a:cs typeface="Times New Roman" pitchFamily="18" charset="0"/>
              </a:rPr>
              <a:t>in</a:t>
            </a:r>
            <a:r>
              <a:rPr lang="hu-HU" sz="1600" dirty="0">
                <a:latin typeface="+mn-lt"/>
                <a:cs typeface="Times New Roman" pitchFamily="18" charset="0"/>
              </a:rPr>
              <a:t> vivo)</a:t>
            </a:r>
          </a:p>
          <a:p>
            <a:pPr marL="180000" algn="just">
              <a:buFont typeface="Wingdings" pitchFamily="2" charset="2"/>
              <a:buChar char="Ø"/>
              <a:defRPr/>
            </a:pPr>
            <a:r>
              <a:rPr lang="hu-HU" sz="1600" dirty="0">
                <a:latin typeface="+mn-lt"/>
                <a:cs typeface="Times New Roman" pitchFamily="18" charset="0"/>
              </a:rPr>
              <a:t> humán vizsgálatok (epidemiológia)</a:t>
            </a:r>
            <a:endParaRPr lang="hu-HU" sz="1600" dirty="0">
              <a:latin typeface="+mn-lt"/>
            </a:endParaRPr>
          </a:p>
        </p:txBody>
      </p:sp>
      <p:sp>
        <p:nvSpPr>
          <p:cNvPr id="9" name="Szövegdoboz 8"/>
          <p:cNvSpPr txBox="1">
            <a:spLocks noChangeArrowheads="1"/>
          </p:cNvSpPr>
          <p:nvPr/>
        </p:nvSpPr>
        <p:spPr bwMode="auto">
          <a:xfrm>
            <a:off x="467544" y="3501008"/>
            <a:ext cx="4680520" cy="206210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1600" b="1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Veszély jellemzése </a:t>
            </a:r>
            <a:r>
              <a:rPr lang="hu-HU" sz="1600" b="1" dirty="0">
                <a:solidFill>
                  <a:srgbClr val="006600"/>
                </a:solidFill>
                <a:latin typeface="+mn-lt"/>
                <a:cs typeface="Times New Roman" pitchFamily="18" charset="0"/>
              </a:rPr>
              <a:t>(Hogyan és kire hat?)</a:t>
            </a:r>
          </a:p>
          <a:p>
            <a:pPr>
              <a:buFont typeface="Arial" charset="0"/>
              <a:buChar char="•"/>
              <a:defRPr/>
            </a:pPr>
            <a:r>
              <a:rPr lang="hu-HU" sz="1600" dirty="0">
                <a:latin typeface="+mn-lt"/>
                <a:cs typeface="Times New Roman" pitchFamily="18" charset="0"/>
              </a:rPr>
              <a:t> mechanizmus azonosítása</a:t>
            </a:r>
          </a:p>
          <a:p>
            <a:pPr>
              <a:buFont typeface="Arial" charset="0"/>
              <a:buChar char="•"/>
              <a:defRPr/>
            </a:pPr>
            <a:r>
              <a:rPr lang="hu-HU" sz="1600" dirty="0">
                <a:latin typeface="+mn-lt"/>
                <a:cs typeface="Times New Roman" pitchFamily="18" charset="0"/>
              </a:rPr>
              <a:t> kritikus hatás azonosítása</a:t>
            </a:r>
          </a:p>
          <a:p>
            <a:pPr>
              <a:buFont typeface="Arial" charset="0"/>
              <a:buChar char="•"/>
              <a:defRPr/>
            </a:pPr>
            <a:r>
              <a:rPr lang="hu-HU" sz="1600" dirty="0">
                <a:latin typeface="+mn-lt"/>
                <a:cs typeface="Times New Roman" pitchFamily="18" charset="0"/>
              </a:rPr>
              <a:t> dózis-hatás összefüggésének vizsgálata</a:t>
            </a:r>
          </a:p>
          <a:p>
            <a:pPr>
              <a:buFont typeface="Arial" charset="0"/>
              <a:buChar char="•"/>
              <a:defRPr/>
            </a:pPr>
            <a:r>
              <a:rPr lang="hu-HU" sz="1600" dirty="0">
                <a:latin typeface="+mn-lt"/>
                <a:cs typeface="Times New Roman" pitchFamily="18" charset="0"/>
              </a:rPr>
              <a:t> legnagyobb biztonságosnak mondható dózis </a:t>
            </a:r>
            <a:br>
              <a:rPr lang="hu-HU" sz="1600" dirty="0">
                <a:latin typeface="+mn-lt"/>
                <a:cs typeface="Times New Roman" pitchFamily="18" charset="0"/>
              </a:rPr>
            </a:br>
            <a:r>
              <a:rPr lang="hu-HU" sz="1600" dirty="0">
                <a:latin typeface="+mn-lt"/>
                <a:cs typeface="Times New Roman" pitchFamily="18" charset="0"/>
              </a:rPr>
              <a:t>  meghatározása</a:t>
            </a:r>
          </a:p>
          <a:p>
            <a:pPr>
              <a:buFont typeface="Arial" charset="0"/>
              <a:buChar char="•"/>
              <a:defRPr/>
            </a:pPr>
            <a:r>
              <a:rPr lang="hu-HU" sz="1600" dirty="0">
                <a:latin typeface="+mn-lt"/>
                <a:cs typeface="Times New Roman" pitchFamily="18" charset="0"/>
              </a:rPr>
              <a:t> teszt állatok és ember ill. az egyedek különböző </a:t>
            </a:r>
            <a:br>
              <a:rPr lang="hu-HU" sz="1600" dirty="0">
                <a:latin typeface="+mn-lt"/>
                <a:cs typeface="Times New Roman" pitchFamily="18" charset="0"/>
              </a:rPr>
            </a:br>
            <a:r>
              <a:rPr lang="hu-HU" sz="1600" dirty="0">
                <a:latin typeface="+mn-lt"/>
                <a:cs typeface="Times New Roman" pitchFamily="18" charset="0"/>
              </a:rPr>
              <a:t>  érzékenységének figyelembevétele</a:t>
            </a:r>
          </a:p>
        </p:txBody>
      </p:sp>
      <p:sp>
        <p:nvSpPr>
          <p:cNvPr id="10" name="Lefelé nyíl 9"/>
          <p:cNvSpPr/>
          <p:nvPr/>
        </p:nvSpPr>
        <p:spPr>
          <a:xfrm>
            <a:off x="1475656" y="5517232"/>
            <a:ext cx="337728" cy="572997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11" name="Lefelé nyíl 10"/>
          <p:cNvSpPr/>
          <p:nvPr/>
        </p:nvSpPr>
        <p:spPr>
          <a:xfrm>
            <a:off x="6732240" y="5157192"/>
            <a:ext cx="360040" cy="648072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2" name="Lekerekített téglalap 11"/>
          <p:cNvSpPr/>
          <p:nvPr/>
        </p:nvSpPr>
        <p:spPr>
          <a:xfrm>
            <a:off x="5652120" y="3573016"/>
            <a:ext cx="2808312" cy="18002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3175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Hatósági laboratóriumi munka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hu-HU" dirty="0" smtClean="0"/>
              <a:t>NÉBIH szakterületei</a:t>
            </a:r>
          </a:p>
          <a:p>
            <a:pPr lvl="1"/>
            <a:r>
              <a:rPr lang="hu-HU" dirty="0" smtClean="0"/>
              <a:t>Talaj</a:t>
            </a:r>
          </a:p>
          <a:p>
            <a:pPr lvl="1"/>
            <a:r>
              <a:rPr lang="hu-HU" dirty="0" smtClean="0"/>
              <a:t>Növényegészségügy</a:t>
            </a:r>
          </a:p>
          <a:p>
            <a:pPr lvl="1"/>
            <a:r>
              <a:rPr lang="hu-HU" dirty="0" err="1" smtClean="0"/>
              <a:t>Peszticid-analitika</a:t>
            </a:r>
            <a:endParaRPr lang="hu-HU" dirty="0" smtClean="0"/>
          </a:p>
          <a:p>
            <a:pPr lvl="1"/>
            <a:r>
              <a:rPr lang="hu-HU" dirty="0" smtClean="0"/>
              <a:t>Állategészségügy</a:t>
            </a:r>
          </a:p>
          <a:p>
            <a:pPr lvl="1"/>
            <a:r>
              <a:rPr lang="hu-HU" dirty="0" smtClean="0"/>
              <a:t>Állatgyógyszer, vakcina, </a:t>
            </a:r>
            <a:r>
              <a:rPr lang="hu-HU" dirty="0" err="1" smtClean="0"/>
              <a:t>ökotoxikológia</a:t>
            </a:r>
            <a:endParaRPr lang="hu-HU" dirty="0" smtClean="0"/>
          </a:p>
          <a:p>
            <a:pPr lvl="1"/>
            <a:r>
              <a:rPr lang="hu-HU" dirty="0" smtClean="0"/>
              <a:t>Genetika, </a:t>
            </a:r>
            <a:r>
              <a:rPr lang="hu-HU" dirty="0" err="1" smtClean="0"/>
              <a:t>andrológia</a:t>
            </a:r>
            <a:endParaRPr lang="hu-HU" dirty="0" smtClean="0"/>
          </a:p>
          <a:p>
            <a:pPr lvl="1"/>
            <a:r>
              <a:rPr lang="hu-HU" dirty="0" smtClean="0"/>
              <a:t>Takarmány</a:t>
            </a:r>
          </a:p>
          <a:p>
            <a:pPr lvl="1"/>
            <a:r>
              <a:rPr lang="hu-HU" dirty="0" smtClean="0"/>
              <a:t>Élelmiszer</a:t>
            </a:r>
          </a:p>
          <a:p>
            <a:pPr lvl="1"/>
            <a:r>
              <a:rPr lang="hu-HU" dirty="0" smtClean="0"/>
              <a:t>Élelmiszer eredetű megbetegedések</a:t>
            </a:r>
          </a:p>
          <a:p>
            <a:r>
              <a:rPr lang="hu-HU" dirty="0" smtClean="0"/>
              <a:t>Labor technika, </a:t>
            </a:r>
            <a:r>
              <a:rPr lang="hu-HU" dirty="0" err="1" smtClean="0"/>
              <a:t>-technológia</a:t>
            </a:r>
            <a:endParaRPr lang="hu-HU" dirty="0" smtClean="0"/>
          </a:p>
          <a:p>
            <a:pPr lvl="1"/>
            <a:r>
              <a:rPr lang="hu-HU" dirty="0" smtClean="0"/>
              <a:t>Klasszikus-modern</a:t>
            </a:r>
          </a:p>
          <a:p>
            <a:pPr lvl="1"/>
            <a:r>
              <a:rPr lang="hu-HU" dirty="0" smtClean="0"/>
              <a:t>Mikrobiológia</a:t>
            </a:r>
          </a:p>
          <a:p>
            <a:pPr lvl="1"/>
            <a:r>
              <a:rPr lang="hu-HU" dirty="0" smtClean="0"/>
              <a:t>Fém-analitika</a:t>
            </a:r>
          </a:p>
          <a:p>
            <a:pPr lvl="1"/>
            <a:r>
              <a:rPr lang="hu-HU" dirty="0" smtClean="0"/>
              <a:t>Analitikai vizsgálatok</a:t>
            </a:r>
          </a:p>
          <a:p>
            <a:pPr lvl="1"/>
            <a:r>
              <a:rPr lang="hu-HU" dirty="0" err="1" smtClean="0"/>
              <a:t>Radioanalitika</a:t>
            </a:r>
            <a:endParaRPr lang="hu-HU" dirty="0" smtClean="0"/>
          </a:p>
          <a:p>
            <a:pPr lvl="1"/>
            <a:endParaRPr lang="hu-HU" dirty="0"/>
          </a:p>
        </p:txBody>
      </p:sp>
      <p:pic>
        <p:nvPicPr>
          <p:cNvPr id="1026" name="Picture 2" descr="C:\Users\ktothm\AppData\Local\Microsoft\Windows\Temporary Internet Files\Content.Outlook\P1GKWVX8\nébih (1) 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6710" y="6143644"/>
            <a:ext cx="1136906" cy="4541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31024" cy="1143000"/>
          </a:xfrm>
        </p:spPr>
        <p:txBody>
          <a:bodyPr/>
          <a:lstStyle/>
          <a:p>
            <a:r>
              <a:rPr lang="hu-HU" dirty="0" smtClean="0"/>
              <a:t>Felmérés metodikája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340768"/>
            <a:ext cx="6948264" cy="5517232"/>
          </a:xfrm>
        </p:spPr>
        <p:txBody>
          <a:bodyPr/>
          <a:lstStyle/>
          <a:p>
            <a:r>
              <a:rPr lang="hu-HU" sz="2400" b="1" u="sng" dirty="0" smtClean="0"/>
              <a:t>10-74 év: </a:t>
            </a:r>
            <a:r>
              <a:rPr lang="hu-HU" sz="2400" dirty="0" smtClean="0"/>
              <a:t>2 x 24 órás visszaemlékezéses, kikérdezésen alapuló </a:t>
            </a:r>
            <a:r>
              <a:rPr lang="en-US" sz="2400" dirty="0" smtClean="0"/>
              <a:t>EPIC-SOFT</a:t>
            </a:r>
            <a:r>
              <a:rPr lang="hu-HU" sz="2400" dirty="0" smtClean="0"/>
              <a:t> metodika felhasználásával</a:t>
            </a:r>
          </a:p>
          <a:p>
            <a:pPr lvl="1"/>
            <a:r>
              <a:rPr lang="hu-HU" sz="2400" dirty="0" smtClean="0"/>
              <a:t>A két interjú közötti idő: legalább 2 hét</a:t>
            </a:r>
          </a:p>
          <a:p>
            <a:pPr lvl="1"/>
            <a:r>
              <a:rPr lang="hu-HU" sz="2400" dirty="0" smtClean="0"/>
              <a:t>Azonnali elektronikus adatrögzítés</a:t>
            </a:r>
          </a:p>
          <a:p>
            <a:pPr lvl="1"/>
            <a:r>
              <a:rPr lang="hu-HU" sz="2400" dirty="0" smtClean="0"/>
              <a:t>Élelmiszeradagok meghatározását </a:t>
            </a:r>
            <a:r>
              <a:rPr lang="hu-HU" sz="2400" b="1" dirty="0" smtClean="0"/>
              <a:t>képeskönyv </a:t>
            </a:r>
            <a:r>
              <a:rPr lang="hu-HU" sz="2400" dirty="0" smtClean="0"/>
              <a:t>segíti</a:t>
            </a:r>
          </a:p>
          <a:p>
            <a:pPr lvl="1"/>
            <a:r>
              <a:rPr lang="hu-HU" sz="2400" dirty="0" smtClean="0"/>
              <a:t>Háttérkérdőívek</a:t>
            </a:r>
          </a:p>
          <a:p>
            <a:pPr marL="342900" lvl="1" indent="-342900">
              <a:buFont typeface="Calibri" pitchFamily="34" charset="0"/>
              <a:buChar char="→"/>
            </a:pPr>
            <a:r>
              <a:rPr lang="hu-HU" sz="2400" dirty="0" err="1" smtClean="0"/>
              <a:t>Antropometriai</a:t>
            </a:r>
            <a:r>
              <a:rPr lang="hu-HU" sz="2400" dirty="0" smtClean="0"/>
              <a:t> mérések mindenkinél</a:t>
            </a:r>
          </a:p>
          <a:p>
            <a:endParaRPr lang="hu-HU" sz="2400" b="1" u="sng" dirty="0" smtClean="0"/>
          </a:p>
          <a:p>
            <a:pPr lvl="1">
              <a:buNone/>
            </a:pPr>
            <a:endParaRPr lang="hu-HU" sz="2400" dirty="0" smtClean="0"/>
          </a:p>
          <a:p>
            <a:endParaRPr lang="hu-HU" dirty="0"/>
          </a:p>
        </p:txBody>
      </p:sp>
      <p:pic>
        <p:nvPicPr>
          <p:cNvPr id="4" name="Picture 3" descr="C:\Documents and Settings\Arpad.Ambrus\Asztal\spaget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2060848"/>
            <a:ext cx="2133066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434" name="Picture 2" descr="http://i1.tribune.com.pk/wp-content/uploads/2013/10/623881-Food-1383017082-398-640x4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-459432"/>
            <a:ext cx="2436271" cy="2088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03032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Élelmiszermennyiségek meghatározása</a:t>
            </a:r>
            <a:endParaRPr lang="hu-HU" dirty="0"/>
          </a:p>
        </p:txBody>
      </p:sp>
      <p:grpSp>
        <p:nvGrpSpPr>
          <p:cNvPr id="3" name="Csoportba foglalás 5"/>
          <p:cNvGrpSpPr>
            <a:grpSpLocks/>
          </p:cNvGrpSpPr>
          <p:nvPr/>
        </p:nvGrpSpPr>
        <p:grpSpPr bwMode="auto">
          <a:xfrm>
            <a:off x="6300306" y="2132856"/>
            <a:ext cx="2569935" cy="3382900"/>
            <a:chOff x="6300306" y="1268760"/>
            <a:chExt cx="2569706" cy="3382573"/>
          </a:xfrm>
        </p:grpSpPr>
        <p:pic>
          <p:nvPicPr>
            <p:cNvPr id="6" name="Picture 4" descr="IMG_0101"/>
            <p:cNvPicPr>
              <a:picLocks noChangeAspect="1" noChangeArrowheads="1"/>
            </p:cNvPicPr>
            <p:nvPr/>
          </p:nvPicPr>
          <p:blipFill>
            <a:blip r:embed="rId2" cstate="print">
              <a:lum contrast="20000"/>
            </a:blip>
            <a:srcRect l="7022" t="8133" r="5989" b="12033"/>
            <a:stretch>
              <a:fillRect/>
            </a:stretch>
          </p:blipFill>
          <p:spPr bwMode="auto">
            <a:xfrm>
              <a:off x="6516216" y="1268760"/>
              <a:ext cx="2124075" cy="2590800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7" name="Téglalap 4"/>
            <p:cNvSpPr>
              <a:spLocks noChangeArrowheads="1"/>
            </p:cNvSpPr>
            <p:nvPr/>
          </p:nvSpPr>
          <p:spPr bwMode="auto">
            <a:xfrm>
              <a:off x="6300306" y="4005064"/>
              <a:ext cx="2569706" cy="646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hu-HU" dirty="0" smtClean="0"/>
                <a:t>Méréssel </a:t>
              </a:r>
              <a:r>
                <a:rPr lang="hu-HU" dirty="0"/>
                <a:t>megállapított </a:t>
              </a:r>
            </a:p>
            <a:p>
              <a:pPr algn="ctr"/>
              <a:r>
                <a:rPr lang="hu-HU" dirty="0"/>
                <a:t>adagmennyiségek</a:t>
              </a:r>
            </a:p>
          </p:txBody>
        </p:sp>
      </p:grpSp>
      <p:grpSp>
        <p:nvGrpSpPr>
          <p:cNvPr id="4" name="Csoportba foglalás 8"/>
          <p:cNvGrpSpPr>
            <a:grpSpLocks/>
          </p:cNvGrpSpPr>
          <p:nvPr/>
        </p:nvGrpSpPr>
        <p:grpSpPr bwMode="auto">
          <a:xfrm>
            <a:off x="2987824" y="1772816"/>
            <a:ext cx="3052309" cy="2097164"/>
            <a:chOff x="827584" y="4581128"/>
            <a:chExt cx="3052420" cy="2097601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7584" y="4581128"/>
              <a:ext cx="3021122" cy="1571253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10" name="Téglalap 7"/>
            <p:cNvSpPr>
              <a:spLocks noChangeArrowheads="1"/>
            </p:cNvSpPr>
            <p:nvPr/>
          </p:nvSpPr>
          <p:spPr bwMode="auto">
            <a:xfrm>
              <a:off x="899592" y="6309320"/>
              <a:ext cx="2980412" cy="369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/>
                <a:t>H</a:t>
              </a:r>
              <a:r>
                <a:rPr lang="hu-HU" dirty="0" smtClean="0"/>
                <a:t>áztartási </a:t>
              </a:r>
              <a:r>
                <a:rPr lang="hu-HU" dirty="0"/>
                <a:t>mértékegységek</a:t>
              </a:r>
            </a:p>
          </p:txBody>
        </p:sp>
      </p:grpSp>
      <p:grpSp>
        <p:nvGrpSpPr>
          <p:cNvPr id="5" name="Csoportba foglalás 11"/>
          <p:cNvGrpSpPr>
            <a:grpSpLocks/>
          </p:cNvGrpSpPr>
          <p:nvPr/>
        </p:nvGrpSpPr>
        <p:grpSpPr bwMode="auto">
          <a:xfrm>
            <a:off x="2843808" y="4005064"/>
            <a:ext cx="3390900" cy="2276475"/>
            <a:chOff x="4211960" y="4581128"/>
            <a:chExt cx="3390672" cy="2276872"/>
          </a:xfrm>
        </p:grpSpPr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5023296" y="3985816"/>
              <a:ext cx="1724025" cy="2914650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13" name="Téglalap 10"/>
            <p:cNvSpPr>
              <a:spLocks noChangeArrowheads="1"/>
            </p:cNvSpPr>
            <p:nvPr/>
          </p:nvSpPr>
          <p:spPr bwMode="auto">
            <a:xfrm>
              <a:off x="4211960" y="6488668"/>
              <a:ext cx="339067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/>
                <a:t>A</a:t>
              </a:r>
              <a:r>
                <a:rPr lang="hu-HU" dirty="0" smtClean="0"/>
                <a:t>lakzatok </a:t>
              </a:r>
              <a:r>
                <a:rPr lang="hu-HU" dirty="0"/>
                <a:t>(pl. kenyér esetében)</a:t>
              </a:r>
            </a:p>
          </p:txBody>
        </p:sp>
      </p:grpSp>
      <p:grpSp>
        <p:nvGrpSpPr>
          <p:cNvPr id="8" name="Csoportba foglalás 16"/>
          <p:cNvGrpSpPr>
            <a:grpSpLocks/>
          </p:cNvGrpSpPr>
          <p:nvPr/>
        </p:nvGrpSpPr>
        <p:grpSpPr bwMode="auto">
          <a:xfrm>
            <a:off x="0" y="1700809"/>
            <a:ext cx="2843808" cy="2431141"/>
            <a:chOff x="2699792" y="4005064"/>
            <a:chExt cx="2843834" cy="2430026"/>
          </a:xfrm>
        </p:grpSpPr>
        <p:sp>
          <p:nvSpPr>
            <p:cNvPr id="15" name="Téglalap 14"/>
            <p:cNvSpPr>
              <a:spLocks noChangeArrowheads="1"/>
            </p:cNvSpPr>
            <p:nvPr/>
          </p:nvSpPr>
          <p:spPr bwMode="auto">
            <a:xfrm>
              <a:off x="2699792" y="5804437"/>
              <a:ext cx="2843834" cy="630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u-HU" dirty="0" smtClean="0"/>
                <a:t>Képeskönyv </a:t>
              </a:r>
              <a:r>
                <a:rPr lang="hu-HU" sz="1700" dirty="0" smtClean="0"/>
                <a:t>fotósorozatai élelmiszeradagokról</a:t>
              </a:r>
              <a:endParaRPr lang="hu-HU" sz="1700" dirty="0"/>
            </a:p>
          </p:txBody>
        </p:sp>
        <p:pic>
          <p:nvPicPr>
            <p:cNvPr id="16" name="Picture 7"/>
            <p:cNvPicPr>
              <a:picLocks noChangeAspect="1" noChangeArrowheads="1"/>
            </p:cNvPicPr>
            <p:nvPr/>
          </p:nvPicPr>
          <p:blipFill>
            <a:blip r:embed="rId5" cstate="print">
              <a:lum bright="18000" contrast="17000"/>
            </a:blip>
            <a:srcRect/>
            <a:stretch>
              <a:fillRect/>
            </a:stretch>
          </p:blipFill>
          <p:spPr bwMode="auto">
            <a:xfrm>
              <a:off x="3413943" y="4005064"/>
              <a:ext cx="1446089" cy="17900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8" name="Téglalap 12"/>
          <p:cNvSpPr>
            <a:spLocks noChangeArrowheads="1"/>
          </p:cNvSpPr>
          <p:nvPr/>
        </p:nvSpPr>
        <p:spPr bwMode="auto">
          <a:xfrm>
            <a:off x="0" y="5949280"/>
            <a:ext cx="2952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dirty="0" smtClean="0"/>
              <a:t>Szubjektív becslés </a:t>
            </a:r>
            <a:endParaRPr lang="hu-HU" dirty="0"/>
          </a:p>
        </p:txBody>
      </p:sp>
      <p:sp>
        <p:nvSpPr>
          <p:cNvPr id="20" name="Slide Number Placeholder 1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B31EB80B-B848-4463-B1D1-46AD7BF7A787}" type="slidenum">
              <a:rPr lang="hu-HU" smtClean="0">
                <a:solidFill>
                  <a:schemeClr val="tx1"/>
                </a:solidFill>
                <a:latin typeface="Calibri" pitchFamily="34" charset="0"/>
                <a:ea typeface="MS PGothic" pitchFamily="34" charset="-128"/>
              </a:rPr>
              <a:pPr/>
              <a:t>51</a:t>
            </a:fld>
            <a:endParaRPr lang="hu-HU" smtClean="0">
              <a:solidFill>
                <a:schemeClr val="tx1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4221088"/>
            <a:ext cx="1368152" cy="1693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Lekerekített téglalap feliratnak 23"/>
          <p:cNvSpPr/>
          <p:nvPr/>
        </p:nvSpPr>
        <p:spPr>
          <a:xfrm>
            <a:off x="6732240" y="1196752"/>
            <a:ext cx="1872208" cy="720080"/>
          </a:xfrm>
          <a:prstGeom prst="wedgeRoundRectCallout">
            <a:avLst>
              <a:gd name="adj1" fmla="val -18635"/>
              <a:gd name="adj2" fmla="val 98015"/>
              <a:gd name="adj3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Szövegdoboz 24"/>
          <p:cNvSpPr txBox="1"/>
          <p:nvPr/>
        </p:nvSpPr>
        <p:spPr>
          <a:xfrm>
            <a:off x="6804248" y="1196752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Csak naplózás esetén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hu-HU" sz="3600" b="1" dirty="0" smtClean="0">
                <a:solidFill>
                  <a:schemeClr val="accent2">
                    <a:lumMod val="50000"/>
                  </a:schemeClr>
                </a:solidFill>
              </a:rPr>
              <a:t>Interjú az </a:t>
            </a:r>
            <a:r>
              <a:rPr lang="hu-HU" sz="3600" b="1" dirty="0" err="1" smtClean="0">
                <a:solidFill>
                  <a:schemeClr val="accent2">
                    <a:lumMod val="50000"/>
                  </a:schemeClr>
                </a:solidFill>
              </a:rPr>
              <a:t>Epic-Soft</a:t>
            </a:r>
            <a:r>
              <a:rPr lang="hu-HU" sz="3600" b="1" dirty="0" smtClean="0">
                <a:solidFill>
                  <a:schemeClr val="accent2">
                    <a:lumMod val="50000"/>
                  </a:schemeClr>
                </a:solidFill>
              </a:rPr>
              <a:t> programmal</a:t>
            </a:r>
            <a:endParaRPr lang="hu-H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651" name="Tartalom helye 2"/>
          <p:cNvSpPr>
            <a:spLocks noGrp="1"/>
          </p:cNvSpPr>
          <p:nvPr>
            <p:ph idx="1"/>
          </p:nvPr>
        </p:nvSpPr>
        <p:spPr>
          <a:xfrm>
            <a:off x="323528" y="908720"/>
            <a:ext cx="8373616" cy="4536503"/>
          </a:xfrm>
        </p:spPr>
        <p:txBody>
          <a:bodyPr>
            <a:normAutofit lnSpcReduction="10000"/>
          </a:bodyPr>
          <a:lstStyle/>
          <a:p>
            <a:pPr marL="274320" eaLnBrk="1" hangingPunct="1">
              <a:lnSpc>
                <a:spcPct val="90000"/>
              </a:lnSpc>
              <a:buFont typeface="Wingdings 2"/>
              <a:buChar char=""/>
              <a:defRPr/>
            </a:pPr>
            <a:r>
              <a:rPr lang="hu-HU" sz="2200" dirty="0" smtClean="0"/>
              <a:t>24-órás, visszaemlékezésen alapuló kikérdezés, </a:t>
            </a:r>
            <a:br>
              <a:rPr lang="hu-HU" sz="2200" dirty="0" smtClean="0"/>
            </a:br>
            <a:r>
              <a:rPr lang="hu-HU" sz="2200" dirty="0" smtClean="0"/>
              <a:t>standardizált lépésekkel</a:t>
            </a:r>
          </a:p>
          <a:p>
            <a:pPr marL="274320" eaLnBrk="1" hangingPunct="1">
              <a:lnSpc>
                <a:spcPct val="90000"/>
              </a:lnSpc>
              <a:buFont typeface="Wingdings 2"/>
              <a:buChar char=""/>
              <a:defRPr/>
            </a:pPr>
            <a:r>
              <a:rPr lang="hu-HU" sz="2200" dirty="0" smtClean="0"/>
              <a:t>Interjút végző személy: képzett dietetikus, táplálkozástudományi szakember</a:t>
            </a:r>
          </a:p>
          <a:p>
            <a:pPr marL="274320" eaLnBrk="1" hangingPunct="1">
              <a:lnSpc>
                <a:spcPct val="90000"/>
              </a:lnSpc>
              <a:buFont typeface="Wingdings 2"/>
              <a:buChar char=""/>
              <a:defRPr/>
            </a:pPr>
            <a:r>
              <a:rPr lang="hu-HU" sz="2200" dirty="0" smtClean="0"/>
              <a:t>Résztvevő személy adatainak felvétele (kor, nem, testsúly, magasság)</a:t>
            </a:r>
          </a:p>
          <a:p>
            <a:pPr marL="274320" eaLnBrk="1" hangingPunct="1">
              <a:lnSpc>
                <a:spcPct val="90000"/>
              </a:lnSpc>
              <a:buFont typeface="Wingdings 2"/>
              <a:buChar char=""/>
              <a:defRPr/>
            </a:pPr>
            <a:r>
              <a:rPr lang="hu-HU" sz="2200" dirty="0" smtClean="0"/>
              <a:t>3 fő lépés:</a:t>
            </a:r>
            <a:endParaRPr lang="en-GB" sz="2200" dirty="0" smtClean="0">
              <a:sym typeface="Wingdings" pitchFamily="2" charset="2"/>
            </a:endParaRPr>
          </a:p>
          <a:p>
            <a:pPr marL="857250" lvl="1" indent="-457200" eaLnBrk="1" hangingPunct="1">
              <a:buClr>
                <a:srgbClr val="002060"/>
              </a:buClr>
              <a:buFont typeface="+mj-lt"/>
              <a:buAutoNum type="arabicPeriod"/>
              <a:defRPr/>
            </a:pPr>
            <a:r>
              <a:rPr lang="hu-HU" sz="2200" dirty="0" smtClean="0">
                <a:sym typeface="Wingdings" pitchFamily="2" charset="2"/>
              </a:rPr>
              <a:t>előző napi ételek/italok áttekintése (gyorslista készítése) – Mikor, hol, mit evett, ivott?</a:t>
            </a:r>
          </a:p>
          <a:p>
            <a:pPr marL="857250" lvl="1" indent="-457200" eaLnBrk="1" hangingPunct="1">
              <a:buClr>
                <a:srgbClr val="002060"/>
              </a:buClr>
              <a:buFont typeface="+mj-lt"/>
              <a:buAutoNum type="arabicPeriod"/>
              <a:defRPr/>
            </a:pPr>
            <a:r>
              <a:rPr lang="hu-HU" sz="2200" dirty="0" smtClean="0">
                <a:sym typeface="Wingdings" pitchFamily="2" charset="2"/>
              </a:rPr>
              <a:t>A gyorslistában rögzített élelmiszerek, receptek részletes leírása, mennyiségi meghatározása – Pontosan mit és abból mennyit evett, ivott? Készítés módja, speciális élelmiszerek fogyasztása (pl. étrend-kiegészítők).</a:t>
            </a:r>
          </a:p>
          <a:p>
            <a:pPr marL="857250" lvl="1" indent="-457200" eaLnBrk="1" hangingPunct="1">
              <a:buClr>
                <a:srgbClr val="002060"/>
              </a:buClr>
              <a:buFont typeface="+mj-lt"/>
              <a:buAutoNum type="arabicPeriod"/>
              <a:defRPr/>
            </a:pPr>
            <a:r>
              <a:rPr lang="hu-HU" sz="2200" dirty="0" smtClean="0">
                <a:sym typeface="Wingdings" pitchFamily="2" charset="2"/>
              </a:rPr>
              <a:t>Tápanyagalapú, minőségi ellenőrzés (kcal, fehérje, szénhidrát, zsír)</a:t>
            </a:r>
            <a:endParaRPr lang="en-GB" sz="2200" dirty="0" smtClean="0">
              <a:sym typeface="Wingdings" pitchFamily="2" charset="2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endParaRPr lang="hu-HU" dirty="0" smtClean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5661247"/>
            <a:ext cx="2936751" cy="11001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sz="3600" b="1" dirty="0" smtClean="0">
                <a:solidFill>
                  <a:schemeClr val="accent2">
                    <a:lumMod val="50000"/>
                  </a:schemeClr>
                </a:solidFill>
              </a:rPr>
              <a:t>A kérdőívek</a:t>
            </a: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00100" lvl="1" indent="-342900" eaLnBrk="1" hangingPunct="1">
              <a:buFont typeface="Arial" charset="0"/>
              <a:buChar char="•"/>
            </a:pPr>
            <a:r>
              <a:rPr lang="hu-HU" sz="2400" b="1" dirty="0" smtClean="0"/>
              <a:t>Nemzetközi fizikai aktivitás kérdőív</a:t>
            </a:r>
          </a:p>
          <a:p>
            <a:pPr marL="1200150" lvl="2" indent="-342900" eaLnBrk="1" hangingPunct="1">
              <a:buFont typeface="Wingdings" pitchFamily="2" charset="2"/>
              <a:buChar char="Ø"/>
            </a:pPr>
            <a:r>
              <a:rPr lang="hu-HU" sz="2000" dirty="0" smtClean="0"/>
              <a:t>Célja, hogy a résztvevő személyeket fizikai aktivitásuk szintje alapján kategóriákba sorolja. </a:t>
            </a:r>
          </a:p>
          <a:p>
            <a:pPr marL="1200150" lvl="2" indent="-342900" eaLnBrk="1" hangingPunct="1">
              <a:buFont typeface="Wingdings" pitchFamily="2" charset="2"/>
              <a:buChar char="Ø"/>
            </a:pPr>
            <a:r>
              <a:rPr lang="hu-HU" sz="2000" dirty="0" smtClean="0"/>
              <a:t>Kiegészítő információkat szolgáltat az étrendi bevitel meghatározásához</a:t>
            </a:r>
          </a:p>
          <a:p>
            <a:pPr marL="800100" lvl="1" indent="-342900" eaLnBrk="1" hangingPunct="1">
              <a:buFont typeface="Arial" charset="0"/>
              <a:buChar char="•"/>
            </a:pPr>
            <a:r>
              <a:rPr lang="hu-HU" sz="2400" b="1" dirty="0" smtClean="0"/>
              <a:t>Kérdőív a fogyasztott élelmiszerekkel kapcsolatosan</a:t>
            </a:r>
          </a:p>
          <a:p>
            <a:pPr marL="1200150" lvl="2" indent="-342900" eaLnBrk="1" hangingPunct="1">
              <a:buFont typeface="Wingdings" pitchFamily="2" charset="2"/>
              <a:buChar char="Ø"/>
            </a:pPr>
            <a:r>
              <a:rPr lang="hu-HU" sz="2000" dirty="0" smtClean="0"/>
              <a:t>A résztvevő személy élelmiszervásárlási, élelmiszer-kiválasztási szempontjairól biztosít információt</a:t>
            </a:r>
          </a:p>
          <a:p>
            <a:pPr marL="800100" lvl="1" indent="-342900" eaLnBrk="1" hangingPunct="1">
              <a:buFont typeface="Arial" charset="0"/>
              <a:buChar char="•"/>
            </a:pPr>
            <a:r>
              <a:rPr lang="hu-HU" sz="2400" b="1" dirty="0" smtClean="0"/>
              <a:t>Életmód és szociális háttérrel kapcsolatos kérdőív</a:t>
            </a:r>
          </a:p>
          <a:p>
            <a:pPr marL="1200150" lvl="2" indent="-342900" eaLnBrk="1" hangingPunct="1">
              <a:buFont typeface="Wingdings" pitchFamily="2" charset="2"/>
              <a:buChar char="Ø"/>
            </a:pPr>
            <a:r>
              <a:rPr lang="hu-HU" sz="2000" dirty="0" smtClean="0"/>
              <a:t>A résztvevő vagyoni helyzetére, iskolázottságára egyéb életkörülményeire kérdez rá</a:t>
            </a:r>
          </a:p>
          <a:p>
            <a:pPr marL="1200150" lvl="2" indent="-342900" eaLnBrk="1" hangingPunct="1">
              <a:buFont typeface="Wingdings" pitchFamily="2" charset="2"/>
              <a:buChar char="Ø"/>
            </a:pPr>
            <a:endParaRPr lang="hu-HU" sz="2000" dirty="0" smtClean="0"/>
          </a:p>
          <a:p>
            <a:pPr marL="1200150" lvl="2" indent="-342900" eaLnBrk="1" hangingPunct="1"/>
            <a:endParaRPr lang="hu-HU" sz="2000" dirty="0" smtClean="0"/>
          </a:p>
          <a:p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23112" cy="778098"/>
          </a:xfrm>
        </p:spPr>
        <p:txBody>
          <a:bodyPr/>
          <a:lstStyle/>
          <a:p>
            <a:r>
              <a:rPr lang="hu-HU" dirty="0" smtClean="0"/>
              <a:t>„Sugárözönben élünk”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lnSpcReduction="10000"/>
          </a:bodyPr>
          <a:lstStyle/>
          <a:p>
            <a:r>
              <a:rPr lang="hu-HU" sz="1400" u="sng" dirty="0" smtClean="0"/>
              <a:t>Természetes eredetű:</a:t>
            </a:r>
          </a:p>
          <a:p>
            <a:r>
              <a:rPr lang="hu-HU" sz="1400" dirty="0" smtClean="0"/>
              <a:t>Kozmikus: </a:t>
            </a:r>
          </a:p>
          <a:p>
            <a:r>
              <a:rPr lang="hu-HU" sz="1400" dirty="0" smtClean="0"/>
              <a:t>	elsődleges: galaktikai eredetű (főleg protonok),</a:t>
            </a:r>
          </a:p>
          <a:p>
            <a:r>
              <a:rPr lang="hu-HU" sz="1400" dirty="0" smtClean="0"/>
              <a:t>	 	     szoláris: proton, alfa-részecske</a:t>
            </a:r>
          </a:p>
          <a:p>
            <a:r>
              <a:rPr lang="hu-HU" sz="1400" dirty="0" smtClean="0"/>
              <a:t>		     Föld mágneses tere – Van Allen sugárzási övek</a:t>
            </a:r>
          </a:p>
          <a:p>
            <a:r>
              <a:rPr lang="hu-HU" sz="1400" dirty="0" smtClean="0"/>
              <a:t>	másodlagos: kis energiájú részecskék ionizálnak, nagy energiájúak </a:t>
            </a:r>
          </a:p>
          <a:p>
            <a:r>
              <a:rPr lang="hu-HU" sz="1400" dirty="0" smtClean="0"/>
              <a:t>		     magreakciókat hoznak létre – kozmogén izotópok:</a:t>
            </a:r>
          </a:p>
          <a:p>
            <a:r>
              <a:rPr lang="hu-HU" sz="1400" dirty="0" smtClean="0"/>
              <a:t>			</a:t>
            </a:r>
            <a:r>
              <a:rPr lang="hu-HU" sz="1400" baseline="30000" dirty="0" smtClean="0"/>
              <a:t>3</a:t>
            </a:r>
            <a:r>
              <a:rPr lang="hu-HU" sz="1400" dirty="0" smtClean="0"/>
              <a:t>H, </a:t>
            </a:r>
            <a:r>
              <a:rPr lang="hu-HU" sz="1400" baseline="30000" dirty="0" smtClean="0"/>
              <a:t>7</a:t>
            </a:r>
            <a:r>
              <a:rPr lang="hu-HU" sz="1400" dirty="0" smtClean="0"/>
              <a:t>Be, </a:t>
            </a:r>
            <a:r>
              <a:rPr lang="hu-HU" sz="1400" baseline="30000" dirty="0" smtClean="0"/>
              <a:t>10</a:t>
            </a:r>
            <a:r>
              <a:rPr lang="hu-HU" sz="1400" dirty="0" smtClean="0"/>
              <a:t>Be, </a:t>
            </a:r>
            <a:r>
              <a:rPr lang="hu-HU" sz="1400" baseline="30000" dirty="0" smtClean="0"/>
              <a:t>14</a:t>
            </a:r>
            <a:r>
              <a:rPr lang="hu-HU" sz="1400" dirty="0" smtClean="0"/>
              <a:t>C, </a:t>
            </a:r>
            <a:r>
              <a:rPr lang="hu-HU" sz="1400" baseline="30000" dirty="0" smtClean="0"/>
              <a:t>22</a:t>
            </a:r>
            <a:r>
              <a:rPr lang="hu-HU" sz="1400" dirty="0" smtClean="0"/>
              <a:t>Na, </a:t>
            </a:r>
            <a:r>
              <a:rPr lang="hu-HU" sz="1400" baseline="30000" dirty="0" smtClean="0"/>
              <a:t>24</a:t>
            </a:r>
            <a:r>
              <a:rPr lang="hu-HU" sz="1400" dirty="0" smtClean="0"/>
              <a:t>Na</a:t>
            </a:r>
          </a:p>
          <a:p>
            <a:r>
              <a:rPr lang="hu-HU" sz="1400" dirty="0" smtClean="0"/>
              <a:t>			légkör alsó részében </a:t>
            </a:r>
            <a:r>
              <a:rPr lang="hu-HU" sz="1400" dirty="0" err="1" smtClean="0"/>
              <a:t>müonok</a:t>
            </a:r>
            <a:r>
              <a:rPr lang="hu-HU" sz="1400" dirty="0" smtClean="0"/>
              <a:t> főként – árnyékolás!!!</a:t>
            </a:r>
          </a:p>
          <a:p>
            <a:r>
              <a:rPr lang="hu-HU" sz="1400" dirty="0" err="1" smtClean="0"/>
              <a:t>Terresztrikus</a:t>
            </a:r>
            <a:r>
              <a:rPr lang="hu-HU" sz="1400" dirty="0" smtClean="0"/>
              <a:t>:</a:t>
            </a:r>
          </a:p>
          <a:p>
            <a:r>
              <a:rPr lang="hu-HU" sz="1400" dirty="0" smtClean="0"/>
              <a:t>	talaj: </a:t>
            </a:r>
            <a:r>
              <a:rPr lang="hu-HU" sz="1400" dirty="0" err="1" smtClean="0"/>
              <a:t>primordiális</a:t>
            </a:r>
            <a:r>
              <a:rPr lang="hu-HU" sz="1400" dirty="0" smtClean="0"/>
              <a:t> </a:t>
            </a:r>
            <a:r>
              <a:rPr lang="hu-HU" sz="1400" baseline="30000" dirty="0" smtClean="0"/>
              <a:t>40</a:t>
            </a:r>
            <a:r>
              <a:rPr lang="hu-HU" sz="1400" dirty="0" smtClean="0"/>
              <a:t>K, </a:t>
            </a:r>
            <a:r>
              <a:rPr lang="hu-HU" sz="1400" baseline="30000" dirty="0" smtClean="0"/>
              <a:t>87</a:t>
            </a:r>
            <a:r>
              <a:rPr lang="hu-HU" sz="1400" dirty="0" smtClean="0"/>
              <a:t>Rb, </a:t>
            </a:r>
            <a:r>
              <a:rPr lang="hu-HU" sz="1400" baseline="30000" dirty="0" smtClean="0"/>
              <a:t>232</a:t>
            </a:r>
            <a:r>
              <a:rPr lang="hu-HU" sz="1400" dirty="0" smtClean="0"/>
              <a:t>Th-sor, </a:t>
            </a:r>
            <a:r>
              <a:rPr lang="hu-HU" sz="1400" baseline="30000" dirty="0" smtClean="0"/>
              <a:t>238</a:t>
            </a:r>
            <a:r>
              <a:rPr lang="hu-HU" sz="1400" dirty="0" smtClean="0"/>
              <a:t>U-sor</a:t>
            </a:r>
          </a:p>
          <a:p>
            <a:r>
              <a:rPr lang="hu-HU" sz="1400" dirty="0" smtClean="0"/>
              <a:t>	fosszilis tüzelőanyagok</a:t>
            </a:r>
          </a:p>
          <a:p>
            <a:r>
              <a:rPr lang="hu-HU" sz="1400" dirty="0" smtClean="0"/>
              <a:t>	építőanyagok: radon terhelés</a:t>
            </a:r>
          </a:p>
          <a:p>
            <a:endParaRPr lang="hu-HU" sz="1400" dirty="0" smtClean="0"/>
          </a:p>
          <a:p>
            <a:r>
              <a:rPr lang="hu-HU" sz="1400" u="sng" dirty="0" smtClean="0"/>
              <a:t>Mesterséges eredetű:</a:t>
            </a:r>
          </a:p>
          <a:p>
            <a:r>
              <a:rPr lang="hu-HU" sz="1400" dirty="0" smtClean="0"/>
              <a:t>Nukleáris fegyverkísérletek</a:t>
            </a:r>
          </a:p>
          <a:p>
            <a:r>
              <a:rPr lang="hu-HU" sz="1400" dirty="0" smtClean="0"/>
              <a:t>Atomenergia békés célú felhasználása:</a:t>
            </a:r>
          </a:p>
          <a:p>
            <a:r>
              <a:rPr lang="hu-HU" sz="1400" dirty="0" smtClean="0"/>
              <a:t>		orvosi felhasználás: diagnosztika, terápia		</a:t>
            </a:r>
          </a:p>
          <a:p>
            <a:r>
              <a:rPr lang="hu-HU" sz="1400" dirty="0" smtClean="0"/>
              <a:t>		atomenergia termeléssel kapcsolatosan felmerülő</a:t>
            </a:r>
          </a:p>
          <a:p>
            <a:r>
              <a:rPr lang="hu-HU" sz="1400" dirty="0" smtClean="0"/>
              <a:t>		ipari felhasználás (</a:t>
            </a:r>
            <a:r>
              <a:rPr lang="hu-HU" sz="1400" dirty="0" err="1" smtClean="0"/>
              <a:t>karotázs</a:t>
            </a:r>
            <a:r>
              <a:rPr lang="hu-HU" sz="1400" dirty="0" smtClean="0"/>
              <a:t>, világító festékek, füstérzékelők…)</a:t>
            </a:r>
          </a:p>
          <a:p>
            <a:r>
              <a:rPr lang="hu-HU" sz="1400" dirty="0" smtClean="0"/>
              <a:t>		</a:t>
            </a:r>
            <a:endParaRPr lang="en-GB" sz="1400" dirty="0" smtClean="0"/>
          </a:p>
          <a:p>
            <a:endParaRPr lang="hu-HU" sz="12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1074" name="Object 2"/>
          <p:cNvGraphicFramePr>
            <a:graphicFrameLocks noChangeAspect="1"/>
          </p:cNvGraphicFramePr>
          <p:nvPr/>
        </p:nvGraphicFramePr>
        <p:xfrm>
          <a:off x="762000" y="1562100"/>
          <a:ext cx="7581900" cy="3295650"/>
        </p:xfrm>
        <a:graphic>
          <a:graphicData uri="http://schemas.openxmlformats.org/presentationml/2006/ole">
            <p:oleObj spid="_x0000_s4098" name="Document" r:id="rId3" imgW="6053340" imgH="2642287" progId="Word.Document.8">
              <p:embed/>
            </p:oleObj>
          </a:graphicData>
        </a:graphic>
      </p:graphicFrame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3779912" y="476672"/>
            <a:ext cx="16885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3200" b="1" dirty="0" smtClean="0">
                <a:latin typeface="Calibri" pitchFamily="34" charset="0"/>
              </a:rPr>
              <a:t>Kockázat</a:t>
            </a:r>
            <a:endParaRPr lang="en-GB" sz="32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6347048" cy="850106"/>
          </a:xfrm>
        </p:spPr>
        <p:txBody>
          <a:bodyPr>
            <a:normAutofit fontScale="90000"/>
          </a:bodyPr>
          <a:lstStyle/>
          <a:p>
            <a:r>
              <a:rPr lang="hu-HU" sz="4000" b="1" dirty="0" smtClean="0">
                <a:latin typeface="Calibri" pitchFamily="34" charset="0"/>
              </a:rPr>
              <a:t>Veszélyeztetettség kérdései</a:t>
            </a:r>
            <a:br>
              <a:rPr lang="hu-HU" sz="4000" b="1" dirty="0" smtClean="0">
                <a:latin typeface="Calibri" pitchFamily="34" charset="0"/>
              </a:rPr>
            </a:br>
            <a:endParaRPr lang="hu-HU" sz="4000" dirty="0"/>
          </a:p>
        </p:txBody>
      </p:sp>
      <p:sp>
        <p:nvSpPr>
          <p:cNvPr id="64514" name="Rectangle 2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hu-HU" sz="2800" b="1" dirty="0">
              <a:latin typeface="Calibri" pitchFamily="34" charset="0"/>
            </a:endParaRPr>
          </a:p>
          <a:p>
            <a:pPr lvl="1">
              <a:lnSpc>
                <a:spcPct val="80000"/>
              </a:lnSpc>
            </a:pPr>
            <a:r>
              <a:rPr lang="hu-HU" sz="2400" b="1" dirty="0">
                <a:solidFill>
                  <a:srgbClr val="000000"/>
                </a:solidFill>
                <a:latin typeface="Calibri" pitchFamily="34" charset="0"/>
              </a:rPr>
              <a:t>Békés felhasználás</a:t>
            </a:r>
          </a:p>
          <a:p>
            <a:pPr lvl="2" eaLnBrk="0" hangingPunct="0">
              <a:lnSpc>
                <a:spcPct val="80000"/>
              </a:lnSpc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hu-HU" sz="2000" dirty="0">
                <a:solidFill>
                  <a:srgbClr val="000000"/>
                </a:solidFill>
                <a:latin typeface="Calibri" pitchFamily="34" charset="0"/>
              </a:rPr>
              <a:t>Nukleáris energiatermelés (PAKS, 4x440 MW)</a:t>
            </a:r>
          </a:p>
          <a:p>
            <a:pPr lvl="2" eaLnBrk="0" hangingPunct="0">
              <a:lnSpc>
                <a:spcPct val="80000"/>
              </a:lnSpc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hu-HU" sz="2000" dirty="0">
                <a:solidFill>
                  <a:srgbClr val="000000"/>
                </a:solidFill>
                <a:latin typeface="Calibri" pitchFamily="34" charset="0"/>
              </a:rPr>
              <a:t>Kutatás (KFKI, 2 MW)</a:t>
            </a:r>
          </a:p>
          <a:p>
            <a:pPr lvl="2" eaLnBrk="0" hangingPunct="0">
              <a:lnSpc>
                <a:spcPct val="80000"/>
              </a:lnSpc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hu-HU" sz="2000" dirty="0">
                <a:solidFill>
                  <a:srgbClr val="000000"/>
                </a:solidFill>
                <a:latin typeface="Calibri" pitchFamily="34" charset="0"/>
              </a:rPr>
              <a:t>Oktatás (BME NTI, 500 kW)</a:t>
            </a:r>
          </a:p>
          <a:p>
            <a:pPr lvl="2" eaLnBrk="0" hangingPunct="0">
              <a:lnSpc>
                <a:spcPct val="80000"/>
              </a:lnSpc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hu-HU" sz="2000" dirty="0">
                <a:solidFill>
                  <a:srgbClr val="000000"/>
                </a:solidFill>
                <a:latin typeface="Calibri" pitchFamily="34" charset="0"/>
              </a:rPr>
              <a:t>Izotópalkalmazás</a:t>
            </a:r>
          </a:p>
          <a:p>
            <a:pPr lvl="1">
              <a:lnSpc>
                <a:spcPct val="80000"/>
              </a:lnSpc>
            </a:pPr>
            <a:r>
              <a:rPr lang="hu-HU" sz="2400" b="1" dirty="0">
                <a:solidFill>
                  <a:srgbClr val="000000"/>
                </a:solidFill>
                <a:latin typeface="Calibri" pitchFamily="34" charset="0"/>
              </a:rPr>
              <a:t>Katonai alkalmazás</a:t>
            </a:r>
          </a:p>
          <a:p>
            <a:pPr lvl="2" eaLnBrk="0" hangingPunct="0">
              <a:lnSpc>
                <a:spcPct val="80000"/>
              </a:lnSpc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hu-HU" sz="2000" dirty="0">
                <a:solidFill>
                  <a:srgbClr val="000000"/>
                </a:solidFill>
                <a:latin typeface="Calibri" pitchFamily="34" charset="0"/>
              </a:rPr>
              <a:t>Start szerződések 1994-től 2000-ig (kb. 14000 atomtöltet megsemmisítése)</a:t>
            </a:r>
          </a:p>
          <a:p>
            <a:pPr lvl="2" eaLnBrk="0" hangingPunct="0">
              <a:lnSpc>
                <a:spcPct val="80000"/>
              </a:lnSpc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hu-HU" sz="2000" dirty="0">
                <a:solidFill>
                  <a:srgbClr val="000000"/>
                </a:solidFill>
                <a:latin typeface="Calibri" pitchFamily="34" charset="0"/>
              </a:rPr>
              <a:t>a szerződésekig kb. 20-22 ezer töltetet szereltek le</a:t>
            </a:r>
          </a:p>
          <a:p>
            <a:pPr lvl="2" eaLnBrk="0" hangingPunct="0">
              <a:lnSpc>
                <a:spcPct val="80000"/>
              </a:lnSpc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hu-HU" sz="2000" dirty="0">
                <a:solidFill>
                  <a:srgbClr val="000000"/>
                </a:solidFill>
                <a:latin typeface="Calibri" pitchFamily="34" charset="0"/>
              </a:rPr>
              <a:t>USA 50 tonna </a:t>
            </a:r>
            <a:r>
              <a:rPr lang="hu-HU" sz="2000" dirty="0" err="1">
                <a:solidFill>
                  <a:srgbClr val="000000"/>
                </a:solidFill>
                <a:latin typeface="Calibri" pitchFamily="34" charset="0"/>
              </a:rPr>
              <a:t>Pu</a:t>
            </a:r>
            <a:r>
              <a:rPr lang="hu-HU" sz="2000" dirty="0">
                <a:solidFill>
                  <a:srgbClr val="000000"/>
                </a:solidFill>
                <a:latin typeface="Calibri" pitchFamily="34" charset="0"/>
              </a:rPr>
              <a:t> és 400 t nagy dúsítású urán</a:t>
            </a:r>
          </a:p>
          <a:p>
            <a:pPr lvl="2" eaLnBrk="0" hangingPunct="0">
              <a:lnSpc>
                <a:spcPct val="80000"/>
              </a:lnSpc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hu-HU" sz="2000" dirty="0">
                <a:solidFill>
                  <a:srgbClr val="000000"/>
                </a:solidFill>
                <a:latin typeface="Calibri" pitchFamily="34" charset="0"/>
              </a:rPr>
              <a:t>SU és jogutódai 100 t </a:t>
            </a:r>
            <a:r>
              <a:rPr lang="hu-HU" sz="2000" dirty="0" err="1">
                <a:solidFill>
                  <a:srgbClr val="000000"/>
                </a:solidFill>
                <a:latin typeface="Calibri" pitchFamily="34" charset="0"/>
              </a:rPr>
              <a:t>Pu</a:t>
            </a:r>
            <a:r>
              <a:rPr lang="hu-HU" sz="2000" dirty="0">
                <a:solidFill>
                  <a:srgbClr val="000000"/>
                </a:solidFill>
                <a:latin typeface="Calibri" pitchFamily="34" charset="0"/>
              </a:rPr>
              <a:t> és 500 t dúsított urán (tárolás és a biztonságos elhelyezés, a mozgások </a:t>
            </a:r>
            <a:r>
              <a:rPr lang="hu-HU" sz="2000" dirty="0" err="1" smtClean="0">
                <a:solidFill>
                  <a:srgbClr val="000000"/>
                </a:solidFill>
                <a:latin typeface="Calibri" pitchFamily="34" charset="0"/>
              </a:rPr>
              <a:t>nyomonkövethetősége</a:t>
            </a:r>
            <a:r>
              <a:rPr lang="hu-HU" sz="20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hu-HU" sz="2000" dirty="0">
                <a:solidFill>
                  <a:srgbClr val="000000"/>
                </a:solidFill>
                <a:latin typeface="Calibri" pitchFamily="34" charset="0"/>
              </a:rPr>
              <a:t>nincs megoldva) </a:t>
            </a:r>
          </a:p>
          <a:p>
            <a:pPr lvl="2" eaLnBrk="0" hangingPunct="0">
              <a:lnSpc>
                <a:spcPct val="80000"/>
              </a:lnSpc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hu-HU" sz="2000" dirty="0">
                <a:solidFill>
                  <a:srgbClr val="000000"/>
                </a:solidFill>
                <a:latin typeface="Calibri" pitchFamily="34" charset="0"/>
              </a:rPr>
              <a:t>a leszerelt atommeghajtású tengeralattjárók reaktorai (</a:t>
            </a:r>
            <a:r>
              <a:rPr lang="hu-HU" sz="2000" dirty="0" smtClean="0">
                <a:solidFill>
                  <a:srgbClr val="000000"/>
                </a:solidFill>
                <a:latin typeface="Calibri" pitchFamily="34" charset="0"/>
              </a:rPr>
              <a:t>20-200db)</a:t>
            </a:r>
          </a:p>
          <a:p>
            <a:pPr lvl="2" eaLnBrk="0" hangingPunct="0">
              <a:lnSpc>
                <a:spcPct val="80000"/>
              </a:lnSpc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hu-HU" sz="2000" dirty="0" smtClean="0">
                <a:solidFill>
                  <a:srgbClr val="000000"/>
                </a:solidFill>
                <a:latin typeface="Calibri" pitchFamily="34" charset="0"/>
              </a:rPr>
              <a:t>Irán, Észak-Korea ???</a:t>
            </a:r>
            <a:endParaRPr lang="hu-HU" sz="2000" dirty="0">
              <a:solidFill>
                <a:srgbClr val="000000"/>
              </a:solidFill>
              <a:latin typeface="Calibri" pitchFamily="34" charset="0"/>
            </a:endParaRPr>
          </a:p>
          <a:p>
            <a:pPr lvl="1">
              <a:lnSpc>
                <a:spcPct val="80000"/>
              </a:lnSpc>
            </a:pPr>
            <a:r>
              <a:rPr lang="hu-HU" sz="2400" b="1" dirty="0">
                <a:solidFill>
                  <a:srgbClr val="000000"/>
                </a:solidFill>
                <a:latin typeface="Calibri" pitchFamily="34" charset="0"/>
              </a:rPr>
              <a:t> Természetes eredetű</a:t>
            </a:r>
          </a:p>
          <a:p>
            <a:pPr lvl="2" eaLnBrk="0" hangingPunct="0">
              <a:lnSpc>
                <a:spcPct val="80000"/>
              </a:lnSpc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hu-HU" sz="2000" dirty="0">
                <a:solidFill>
                  <a:srgbClr val="000000"/>
                </a:solidFill>
                <a:latin typeface="Calibri" pitchFamily="34" charset="0"/>
              </a:rPr>
              <a:t> Természetes, vagy ipari eredetű feldúsulás</a:t>
            </a:r>
            <a:r>
              <a:rPr lang="hu-HU" sz="2000" dirty="0">
                <a:solidFill>
                  <a:srgbClr val="000000"/>
                </a:solidFill>
                <a:latin typeface="Comic Sans MS" pitchFamily="66" charset="0"/>
              </a:rPr>
              <a:t>ok</a:t>
            </a:r>
          </a:p>
          <a:p>
            <a:pPr lvl="1">
              <a:lnSpc>
                <a:spcPct val="80000"/>
              </a:lnSpc>
            </a:pPr>
            <a:endParaRPr lang="hu-HU" sz="2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ChangeArrowheads="1"/>
          </p:cNvSpPr>
          <p:nvPr/>
        </p:nvSpPr>
        <p:spPr bwMode="auto">
          <a:xfrm>
            <a:off x="0" y="404664"/>
            <a:ext cx="73874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hu-HU" sz="3200" b="1" dirty="0" err="1" smtClean="0">
                <a:latin typeface="Calibri" pitchFamily="34" charset="0"/>
              </a:rPr>
              <a:t>Radionuklidok</a:t>
            </a:r>
            <a:r>
              <a:rPr lang="hu-HU" sz="3200" b="1" dirty="0" smtClean="0">
                <a:latin typeface="Comic Sans MS" pitchFamily="66" charset="0"/>
              </a:rPr>
              <a:t> </a:t>
            </a:r>
            <a:r>
              <a:rPr lang="hu-HU" sz="3200" b="1" dirty="0" smtClean="0">
                <a:latin typeface="Calibri" pitchFamily="34" charset="0"/>
              </a:rPr>
              <a:t>a szárazföldi környezetben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116013" y="1628775"/>
            <a:ext cx="7496175" cy="4564063"/>
            <a:chOff x="798" y="1074"/>
            <a:chExt cx="4722" cy="2875"/>
          </a:xfrm>
        </p:grpSpPr>
        <p:sp>
          <p:nvSpPr>
            <p:cNvPr id="149508" name="Freeform 4"/>
            <p:cNvSpPr>
              <a:spLocks/>
            </p:cNvSpPr>
            <p:nvPr/>
          </p:nvSpPr>
          <p:spPr bwMode="auto">
            <a:xfrm>
              <a:off x="877" y="2995"/>
              <a:ext cx="4062" cy="3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30" y="2"/>
                </a:cxn>
                <a:cxn ang="0">
                  <a:pos x="656" y="3"/>
                </a:cxn>
                <a:cxn ang="0">
                  <a:pos x="977" y="8"/>
                </a:cxn>
                <a:cxn ang="0">
                  <a:pos x="1292" y="12"/>
                </a:cxn>
                <a:cxn ang="0">
                  <a:pos x="1603" y="18"/>
                </a:cxn>
                <a:cxn ang="0">
                  <a:pos x="1756" y="23"/>
                </a:cxn>
                <a:cxn ang="0">
                  <a:pos x="1908" y="27"/>
                </a:cxn>
                <a:cxn ang="0">
                  <a:pos x="2058" y="32"/>
                </a:cxn>
                <a:cxn ang="0">
                  <a:pos x="2205" y="36"/>
                </a:cxn>
                <a:cxn ang="0">
                  <a:pos x="2352" y="41"/>
                </a:cxn>
                <a:cxn ang="0">
                  <a:pos x="2496" y="47"/>
                </a:cxn>
                <a:cxn ang="0">
                  <a:pos x="2640" y="53"/>
                </a:cxn>
                <a:cxn ang="0">
                  <a:pos x="2782" y="59"/>
                </a:cxn>
                <a:cxn ang="0">
                  <a:pos x="2920" y="65"/>
                </a:cxn>
                <a:cxn ang="0">
                  <a:pos x="3058" y="71"/>
                </a:cxn>
                <a:cxn ang="0">
                  <a:pos x="3193" y="78"/>
                </a:cxn>
                <a:cxn ang="0">
                  <a:pos x="3327" y="86"/>
                </a:cxn>
                <a:cxn ang="0">
                  <a:pos x="3457" y="93"/>
                </a:cxn>
                <a:cxn ang="0">
                  <a:pos x="3586" y="101"/>
                </a:cxn>
                <a:cxn ang="0">
                  <a:pos x="3714" y="108"/>
                </a:cxn>
                <a:cxn ang="0">
                  <a:pos x="3838" y="117"/>
                </a:cxn>
                <a:cxn ang="0">
                  <a:pos x="3960" y="125"/>
                </a:cxn>
                <a:cxn ang="0">
                  <a:pos x="4080" y="134"/>
                </a:cxn>
                <a:cxn ang="0">
                  <a:pos x="4197" y="143"/>
                </a:cxn>
                <a:cxn ang="0">
                  <a:pos x="4313" y="153"/>
                </a:cxn>
                <a:cxn ang="0">
                  <a:pos x="4425" y="162"/>
                </a:cxn>
                <a:cxn ang="0">
                  <a:pos x="4537" y="173"/>
                </a:cxn>
                <a:cxn ang="0">
                  <a:pos x="4643" y="182"/>
                </a:cxn>
                <a:cxn ang="0">
                  <a:pos x="4748" y="192"/>
                </a:cxn>
                <a:cxn ang="0">
                  <a:pos x="4850" y="203"/>
                </a:cxn>
                <a:cxn ang="0">
                  <a:pos x="4949" y="213"/>
                </a:cxn>
                <a:cxn ang="0">
                  <a:pos x="5047" y="225"/>
                </a:cxn>
                <a:cxn ang="0">
                  <a:pos x="5140" y="236"/>
                </a:cxn>
                <a:cxn ang="0">
                  <a:pos x="5232" y="248"/>
                </a:cxn>
                <a:cxn ang="0">
                  <a:pos x="5319" y="260"/>
                </a:cxn>
                <a:cxn ang="0">
                  <a:pos x="5404" y="272"/>
                </a:cxn>
                <a:cxn ang="0">
                  <a:pos x="5485" y="284"/>
                </a:cxn>
                <a:cxn ang="0">
                  <a:pos x="5565" y="296"/>
                </a:cxn>
                <a:cxn ang="0">
                  <a:pos x="5640" y="308"/>
                </a:cxn>
                <a:cxn ang="0">
                  <a:pos x="5714" y="320"/>
                </a:cxn>
                <a:cxn ang="0">
                  <a:pos x="5783" y="334"/>
                </a:cxn>
                <a:cxn ang="0">
                  <a:pos x="5849" y="346"/>
                </a:cxn>
                <a:cxn ang="0">
                  <a:pos x="5910" y="359"/>
                </a:cxn>
                <a:cxn ang="0">
                  <a:pos x="5970" y="373"/>
                </a:cxn>
                <a:cxn ang="0">
                  <a:pos x="6026" y="386"/>
                </a:cxn>
                <a:cxn ang="0">
                  <a:pos x="6078" y="400"/>
                </a:cxn>
                <a:cxn ang="0">
                  <a:pos x="6126" y="413"/>
                </a:cxn>
                <a:cxn ang="0">
                  <a:pos x="6171" y="428"/>
                </a:cxn>
                <a:cxn ang="0">
                  <a:pos x="6213" y="442"/>
                </a:cxn>
                <a:cxn ang="0">
                  <a:pos x="6251" y="455"/>
                </a:cxn>
                <a:cxn ang="0">
                  <a:pos x="6284" y="470"/>
                </a:cxn>
                <a:cxn ang="0">
                  <a:pos x="6314" y="485"/>
                </a:cxn>
                <a:cxn ang="0">
                  <a:pos x="6341" y="499"/>
                </a:cxn>
                <a:cxn ang="0">
                  <a:pos x="6364" y="514"/>
                </a:cxn>
                <a:cxn ang="0">
                  <a:pos x="6382" y="529"/>
                </a:cxn>
                <a:cxn ang="0">
                  <a:pos x="6397" y="544"/>
                </a:cxn>
                <a:cxn ang="0">
                  <a:pos x="6406" y="559"/>
                </a:cxn>
                <a:cxn ang="0">
                  <a:pos x="6413" y="574"/>
                </a:cxn>
                <a:cxn ang="0">
                  <a:pos x="6415" y="589"/>
                </a:cxn>
                <a:cxn ang="0">
                  <a:pos x="0" y="589"/>
                </a:cxn>
                <a:cxn ang="0">
                  <a:pos x="0" y="0"/>
                </a:cxn>
              </a:cxnLst>
              <a:rect l="0" t="0" r="r" b="b"/>
              <a:pathLst>
                <a:path w="6415" h="589">
                  <a:moveTo>
                    <a:pt x="0" y="0"/>
                  </a:moveTo>
                  <a:lnTo>
                    <a:pt x="330" y="2"/>
                  </a:lnTo>
                  <a:lnTo>
                    <a:pt x="656" y="3"/>
                  </a:lnTo>
                  <a:lnTo>
                    <a:pt x="977" y="8"/>
                  </a:lnTo>
                  <a:lnTo>
                    <a:pt x="1292" y="12"/>
                  </a:lnTo>
                  <a:lnTo>
                    <a:pt x="1603" y="18"/>
                  </a:lnTo>
                  <a:lnTo>
                    <a:pt x="1756" y="23"/>
                  </a:lnTo>
                  <a:lnTo>
                    <a:pt x="1908" y="27"/>
                  </a:lnTo>
                  <a:lnTo>
                    <a:pt x="2058" y="32"/>
                  </a:lnTo>
                  <a:lnTo>
                    <a:pt x="2205" y="36"/>
                  </a:lnTo>
                  <a:lnTo>
                    <a:pt x="2352" y="41"/>
                  </a:lnTo>
                  <a:lnTo>
                    <a:pt x="2496" y="47"/>
                  </a:lnTo>
                  <a:lnTo>
                    <a:pt x="2640" y="53"/>
                  </a:lnTo>
                  <a:lnTo>
                    <a:pt x="2782" y="59"/>
                  </a:lnTo>
                  <a:lnTo>
                    <a:pt x="2920" y="65"/>
                  </a:lnTo>
                  <a:lnTo>
                    <a:pt x="3058" y="71"/>
                  </a:lnTo>
                  <a:lnTo>
                    <a:pt x="3193" y="78"/>
                  </a:lnTo>
                  <a:lnTo>
                    <a:pt x="3327" y="86"/>
                  </a:lnTo>
                  <a:lnTo>
                    <a:pt x="3457" y="93"/>
                  </a:lnTo>
                  <a:lnTo>
                    <a:pt x="3586" y="101"/>
                  </a:lnTo>
                  <a:lnTo>
                    <a:pt x="3714" y="108"/>
                  </a:lnTo>
                  <a:lnTo>
                    <a:pt x="3838" y="117"/>
                  </a:lnTo>
                  <a:lnTo>
                    <a:pt x="3960" y="125"/>
                  </a:lnTo>
                  <a:lnTo>
                    <a:pt x="4080" y="134"/>
                  </a:lnTo>
                  <a:lnTo>
                    <a:pt x="4197" y="143"/>
                  </a:lnTo>
                  <a:lnTo>
                    <a:pt x="4313" y="153"/>
                  </a:lnTo>
                  <a:lnTo>
                    <a:pt x="4425" y="162"/>
                  </a:lnTo>
                  <a:lnTo>
                    <a:pt x="4537" y="173"/>
                  </a:lnTo>
                  <a:lnTo>
                    <a:pt x="4643" y="182"/>
                  </a:lnTo>
                  <a:lnTo>
                    <a:pt x="4748" y="192"/>
                  </a:lnTo>
                  <a:lnTo>
                    <a:pt x="4850" y="203"/>
                  </a:lnTo>
                  <a:lnTo>
                    <a:pt x="4949" y="213"/>
                  </a:lnTo>
                  <a:lnTo>
                    <a:pt x="5047" y="225"/>
                  </a:lnTo>
                  <a:lnTo>
                    <a:pt x="5140" y="236"/>
                  </a:lnTo>
                  <a:lnTo>
                    <a:pt x="5232" y="248"/>
                  </a:lnTo>
                  <a:lnTo>
                    <a:pt x="5319" y="260"/>
                  </a:lnTo>
                  <a:lnTo>
                    <a:pt x="5404" y="272"/>
                  </a:lnTo>
                  <a:lnTo>
                    <a:pt x="5485" y="284"/>
                  </a:lnTo>
                  <a:lnTo>
                    <a:pt x="5565" y="296"/>
                  </a:lnTo>
                  <a:lnTo>
                    <a:pt x="5640" y="308"/>
                  </a:lnTo>
                  <a:lnTo>
                    <a:pt x="5714" y="320"/>
                  </a:lnTo>
                  <a:lnTo>
                    <a:pt x="5783" y="334"/>
                  </a:lnTo>
                  <a:lnTo>
                    <a:pt x="5849" y="346"/>
                  </a:lnTo>
                  <a:lnTo>
                    <a:pt x="5910" y="359"/>
                  </a:lnTo>
                  <a:lnTo>
                    <a:pt x="5970" y="373"/>
                  </a:lnTo>
                  <a:lnTo>
                    <a:pt x="6026" y="386"/>
                  </a:lnTo>
                  <a:lnTo>
                    <a:pt x="6078" y="400"/>
                  </a:lnTo>
                  <a:lnTo>
                    <a:pt x="6126" y="413"/>
                  </a:lnTo>
                  <a:lnTo>
                    <a:pt x="6171" y="428"/>
                  </a:lnTo>
                  <a:lnTo>
                    <a:pt x="6213" y="442"/>
                  </a:lnTo>
                  <a:lnTo>
                    <a:pt x="6251" y="455"/>
                  </a:lnTo>
                  <a:lnTo>
                    <a:pt x="6284" y="470"/>
                  </a:lnTo>
                  <a:lnTo>
                    <a:pt x="6314" y="485"/>
                  </a:lnTo>
                  <a:lnTo>
                    <a:pt x="6341" y="499"/>
                  </a:lnTo>
                  <a:lnTo>
                    <a:pt x="6364" y="514"/>
                  </a:lnTo>
                  <a:lnTo>
                    <a:pt x="6382" y="529"/>
                  </a:lnTo>
                  <a:lnTo>
                    <a:pt x="6397" y="544"/>
                  </a:lnTo>
                  <a:lnTo>
                    <a:pt x="6406" y="559"/>
                  </a:lnTo>
                  <a:lnTo>
                    <a:pt x="6413" y="574"/>
                  </a:lnTo>
                  <a:lnTo>
                    <a:pt x="6415" y="589"/>
                  </a:lnTo>
                  <a:lnTo>
                    <a:pt x="0" y="5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6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49509" name="Rectangle 5"/>
            <p:cNvSpPr>
              <a:spLocks noChangeArrowheads="1"/>
            </p:cNvSpPr>
            <p:nvPr/>
          </p:nvSpPr>
          <p:spPr bwMode="auto">
            <a:xfrm>
              <a:off x="879" y="3312"/>
              <a:ext cx="867" cy="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49510" name="Line 6"/>
            <p:cNvSpPr>
              <a:spLocks noChangeShapeType="1"/>
            </p:cNvSpPr>
            <p:nvPr/>
          </p:nvSpPr>
          <p:spPr bwMode="auto">
            <a:xfrm>
              <a:off x="890" y="3366"/>
              <a:ext cx="414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49511" name="Line 7"/>
            <p:cNvSpPr>
              <a:spLocks noChangeShapeType="1"/>
            </p:cNvSpPr>
            <p:nvPr/>
          </p:nvSpPr>
          <p:spPr bwMode="auto">
            <a:xfrm>
              <a:off x="887" y="2959"/>
              <a:ext cx="1" cy="4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2449" y="2273"/>
              <a:ext cx="287" cy="596"/>
              <a:chOff x="2552" y="2391"/>
              <a:chExt cx="227" cy="651"/>
            </a:xfrm>
          </p:grpSpPr>
          <p:sp>
            <p:nvSpPr>
              <p:cNvPr id="149513" name="Freeform 9"/>
              <p:cNvSpPr>
                <a:spLocks/>
              </p:cNvSpPr>
              <p:nvPr/>
            </p:nvSpPr>
            <p:spPr bwMode="auto">
              <a:xfrm>
                <a:off x="2613" y="2422"/>
                <a:ext cx="166" cy="6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" y="15"/>
                  </a:cxn>
                  <a:cxn ang="0">
                    <a:pos x="35" y="32"/>
                  </a:cxn>
                  <a:cxn ang="0">
                    <a:pos x="53" y="51"/>
                  </a:cxn>
                  <a:cxn ang="0">
                    <a:pos x="69" y="72"/>
                  </a:cxn>
                  <a:cxn ang="0">
                    <a:pos x="86" y="95"/>
                  </a:cxn>
                  <a:cxn ang="0">
                    <a:pos x="103" y="120"/>
                  </a:cxn>
                  <a:cxn ang="0">
                    <a:pos x="118" y="146"/>
                  </a:cxn>
                  <a:cxn ang="0">
                    <a:pos x="133" y="174"/>
                  </a:cxn>
                  <a:cxn ang="0">
                    <a:pos x="148" y="203"/>
                  </a:cxn>
                  <a:cxn ang="0">
                    <a:pos x="163" y="234"/>
                  </a:cxn>
                  <a:cxn ang="0">
                    <a:pos x="176" y="267"/>
                  </a:cxn>
                  <a:cxn ang="0">
                    <a:pos x="190" y="302"/>
                  </a:cxn>
                  <a:cxn ang="0">
                    <a:pos x="215" y="376"/>
                  </a:cxn>
                  <a:cxn ang="0">
                    <a:pos x="239" y="454"/>
                  </a:cxn>
                  <a:cxn ang="0">
                    <a:pos x="260" y="538"/>
                  </a:cxn>
                  <a:cxn ang="0">
                    <a:pos x="278" y="627"/>
                  </a:cxn>
                  <a:cxn ang="0">
                    <a:pos x="295" y="720"/>
                  </a:cxn>
                  <a:cxn ang="0">
                    <a:pos x="308" y="817"/>
                  </a:cxn>
                  <a:cxn ang="0">
                    <a:pos x="319" y="918"/>
                  </a:cxn>
                  <a:cxn ang="0">
                    <a:pos x="328" y="1023"/>
                  </a:cxn>
                  <a:cxn ang="0">
                    <a:pos x="332" y="1130"/>
                  </a:cxn>
                  <a:cxn ang="0">
                    <a:pos x="334" y="1239"/>
                  </a:cxn>
                </a:cxnLst>
                <a:rect l="0" t="0" r="r" b="b"/>
                <a:pathLst>
                  <a:path w="334" h="1239">
                    <a:moveTo>
                      <a:pt x="0" y="0"/>
                    </a:moveTo>
                    <a:lnTo>
                      <a:pt x="18" y="15"/>
                    </a:lnTo>
                    <a:lnTo>
                      <a:pt x="35" y="32"/>
                    </a:lnTo>
                    <a:lnTo>
                      <a:pt x="53" y="51"/>
                    </a:lnTo>
                    <a:lnTo>
                      <a:pt x="69" y="72"/>
                    </a:lnTo>
                    <a:lnTo>
                      <a:pt x="86" y="95"/>
                    </a:lnTo>
                    <a:lnTo>
                      <a:pt x="103" y="120"/>
                    </a:lnTo>
                    <a:lnTo>
                      <a:pt x="118" y="146"/>
                    </a:lnTo>
                    <a:lnTo>
                      <a:pt x="133" y="174"/>
                    </a:lnTo>
                    <a:lnTo>
                      <a:pt x="148" y="203"/>
                    </a:lnTo>
                    <a:lnTo>
                      <a:pt x="163" y="234"/>
                    </a:lnTo>
                    <a:lnTo>
                      <a:pt x="176" y="267"/>
                    </a:lnTo>
                    <a:lnTo>
                      <a:pt x="190" y="302"/>
                    </a:lnTo>
                    <a:lnTo>
                      <a:pt x="215" y="376"/>
                    </a:lnTo>
                    <a:lnTo>
                      <a:pt x="239" y="454"/>
                    </a:lnTo>
                    <a:lnTo>
                      <a:pt x="260" y="538"/>
                    </a:lnTo>
                    <a:lnTo>
                      <a:pt x="278" y="627"/>
                    </a:lnTo>
                    <a:lnTo>
                      <a:pt x="295" y="720"/>
                    </a:lnTo>
                    <a:lnTo>
                      <a:pt x="308" y="817"/>
                    </a:lnTo>
                    <a:lnTo>
                      <a:pt x="319" y="918"/>
                    </a:lnTo>
                    <a:lnTo>
                      <a:pt x="328" y="1023"/>
                    </a:lnTo>
                    <a:lnTo>
                      <a:pt x="332" y="1130"/>
                    </a:lnTo>
                    <a:lnTo>
                      <a:pt x="334" y="1239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9514" name="Freeform 10"/>
              <p:cNvSpPr>
                <a:spLocks/>
              </p:cNvSpPr>
              <p:nvPr/>
            </p:nvSpPr>
            <p:spPr bwMode="auto">
              <a:xfrm>
                <a:off x="2552" y="2391"/>
                <a:ext cx="73" cy="61"/>
              </a:xfrm>
              <a:custGeom>
                <a:avLst/>
                <a:gdLst/>
                <a:ahLst/>
                <a:cxnLst>
                  <a:cxn ang="0">
                    <a:pos x="145" y="0"/>
                  </a:cxn>
                  <a:cxn ang="0">
                    <a:pos x="0" y="15"/>
                  </a:cxn>
                  <a:cxn ang="0">
                    <a:pos x="99" y="121"/>
                  </a:cxn>
                  <a:cxn ang="0">
                    <a:pos x="145" y="0"/>
                  </a:cxn>
                </a:cxnLst>
                <a:rect l="0" t="0" r="r" b="b"/>
                <a:pathLst>
                  <a:path w="145" h="121">
                    <a:moveTo>
                      <a:pt x="145" y="0"/>
                    </a:moveTo>
                    <a:lnTo>
                      <a:pt x="0" y="15"/>
                    </a:lnTo>
                    <a:lnTo>
                      <a:pt x="99" y="121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4544" y="2590"/>
              <a:ext cx="619" cy="539"/>
              <a:chOff x="4191" y="2752"/>
              <a:chExt cx="490" cy="426"/>
            </a:xfrm>
          </p:grpSpPr>
          <p:sp>
            <p:nvSpPr>
              <p:cNvPr id="149516" name="Freeform 12"/>
              <p:cNvSpPr>
                <a:spLocks/>
              </p:cNvSpPr>
              <p:nvPr/>
            </p:nvSpPr>
            <p:spPr bwMode="auto">
              <a:xfrm>
                <a:off x="4191" y="2816"/>
                <a:ext cx="456" cy="362"/>
              </a:xfrm>
              <a:custGeom>
                <a:avLst/>
                <a:gdLst/>
                <a:ahLst/>
                <a:cxnLst>
                  <a:cxn ang="0">
                    <a:pos x="911" y="0"/>
                  </a:cxn>
                  <a:cxn ang="0">
                    <a:pos x="903" y="37"/>
                  </a:cxn>
                  <a:cxn ang="0">
                    <a:pos x="894" y="75"/>
                  </a:cxn>
                  <a:cxn ang="0">
                    <a:pos x="884" y="112"/>
                  </a:cxn>
                  <a:cxn ang="0">
                    <a:pos x="872" y="148"/>
                  </a:cxn>
                  <a:cxn ang="0">
                    <a:pos x="857" y="185"/>
                  </a:cxn>
                  <a:cxn ang="0">
                    <a:pos x="842" y="219"/>
                  </a:cxn>
                  <a:cxn ang="0">
                    <a:pos x="824" y="252"/>
                  </a:cxn>
                  <a:cxn ang="0">
                    <a:pos x="806" y="287"/>
                  </a:cxn>
                  <a:cxn ang="0">
                    <a:pos x="762" y="350"/>
                  </a:cxn>
                  <a:cxn ang="0">
                    <a:pos x="714" y="410"/>
                  </a:cxn>
                  <a:cxn ang="0">
                    <a:pos x="662" y="464"/>
                  </a:cxn>
                  <a:cxn ang="0">
                    <a:pos x="603" y="515"/>
                  </a:cxn>
                  <a:cxn ang="0">
                    <a:pos x="540" y="562"/>
                  </a:cxn>
                  <a:cxn ang="0">
                    <a:pos x="474" y="604"/>
                  </a:cxn>
                  <a:cxn ang="0">
                    <a:pos x="402" y="638"/>
                  </a:cxn>
                  <a:cxn ang="0">
                    <a:pos x="366" y="655"/>
                  </a:cxn>
                  <a:cxn ang="0">
                    <a:pos x="327" y="668"/>
                  </a:cxn>
                  <a:cxn ang="0">
                    <a:pos x="289" y="682"/>
                  </a:cxn>
                  <a:cxn ang="0">
                    <a:pos x="250" y="692"/>
                  </a:cxn>
                  <a:cxn ang="0">
                    <a:pos x="210" y="701"/>
                  </a:cxn>
                  <a:cxn ang="0">
                    <a:pos x="169" y="710"/>
                  </a:cxn>
                  <a:cxn ang="0">
                    <a:pos x="127" y="716"/>
                  </a:cxn>
                  <a:cxn ang="0">
                    <a:pos x="85" y="721"/>
                  </a:cxn>
                  <a:cxn ang="0">
                    <a:pos x="43" y="722"/>
                  </a:cxn>
                  <a:cxn ang="0">
                    <a:pos x="0" y="724"/>
                  </a:cxn>
                </a:cxnLst>
                <a:rect l="0" t="0" r="r" b="b"/>
                <a:pathLst>
                  <a:path w="911" h="724">
                    <a:moveTo>
                      <a:pt x="911" y="0"/>
                    </a:moveTo>
                    <a:lnTo>
                      <a:pt x="903" y="37"/>
                    </a:lnTo>
                    <a:lnTo>
                      <a:pt x="894" y="75"/>
                    </a:lnTo>
                    <a:lnTo>
                      <a:pt x="884" y="112"/>
                    </a:lnTo>
                    <a:lnTo>
                      <a:pt x="872" y="148"/>
                    </a:lnTo>
                    <a:lnTo>
                      <a:pt x="857" y="185"/>
                    </a:lnTo>
                    <a:lnTo>
                      <a:pt x="842" y="219"/>
                    </a:lnTo>
                    <a:lnTo>
                      <a:pt x="824" y="252"/>
                    </a:lnTo>
                    <a:lnTo>
                      <a:pt x="806" y="287"/>
                    </a:lnTo>
                    <a:lnTo>
                      <a:pt x="762" y="350"/>
                    </a:lnTo>
                    <a:lnTo>
                      <a:pt x="714" y="410"/>
                    </a:lnTo>
                    <a:lnTo>
                      <a:pt x="662" y="464"/>
                    </a:lnTo>
                    <a:lnTo>
                      <a:pt x="603" y="515"/>
                    </a:lnTo>
                    <a:lnTo>
                      <a:pt x="540" y="562"/>
                    </a:lnTo>
                    <a:lnTo>
                      <a:pt x="474" y="604"/>
                    </a:lnTo>
                    <a:lnTo>
                      <a:pt x="402" y="638"/>
                    </a:lnTo>
                    <a:lnTo>
                      <a:pt x="366" y="655"/>
                    </a:lnTo>
                    <a:lnTo>
                      <a:pt x="327" y="668"/>
                    </a:lnTo>
                    <a:lnTo>
                      <a:pt x="289" y="682"/>
                    </a:lnTo>
                    <a:lnTo>
                      <a:pt x="250" y="692"/>
                    </a:lnTo>
                    <a:lnTo>
                      <a:pt x="210" y="701"/>
                    </a:lnTo>
                    <a:lnTo>
                      <a:pt x="169" y="710"/>
                    </a:lnTo>
                    <a:lnTo>
                      <a:pt x="127" y="716"/>
                    </a:lnTo>
                    <a:lnTo>
                      <a:pt x="85" y="721"/>
                    </a:lnTo>
                    <a:lnTo>
                      <a:pt x="43" y="722"/>
                    </a:lnTo>
                    <a:lnTo>
                      <a:pt x="0" y="724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9517" name="Freeform 13"/>
              <p:cNvSpPr>
                <a:spLocks/>
              </p:cNvSpPr>
              <p:nvPr/>
            </p:nvSpPr>
            <p:spPr bwMode="auto">
              <a:xfrm>
                <a:off x="4615" y="2752"/>
                <a:ext cx="66" cy="67"/>
              </a:xfrm>
              <a:custGeom>
                <a:avLst/>
                <a:gdLst/>
                <a:ahLst/>
                <a:cxnLst>
                  <a:cxn ang="0">
                    <a:pos x="130" y="135"/>
                  </a:cxn>
                  <a:cxn ang="0">
                    <a:pos x="75" y="0"/>
                  </a:cxn>
                  <a:cxn ang="0">
                    <a:pos x="0" y="124"/>
                  </a:cxn>
                  <a:cxn ang="0">
                    <a:pos x="130" y="135"/>
                  </a:cxn>
                </a:cxnLst>
                <a:rect l="0" t="0" r="r" b="b"/>
                <a:pathLst>
                  <a:path w="130" h="135">
                    <a:moveTo>
                      <a:pt x="130" y="135"/>
                    </a:moveTo>
                    <a:lnTo>
                      <a:pt x="75" y="0"/>
                    </a:lnTo>
                    <a:lnTo>
                      <a:pt x="0" y="124"/>
                    </a:lnTo>
                    <a:lnTo>
                      <a:pt x="130" y="1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3872" y="3101"/>
              <a:ext cx="172" cy="220"/>
              <a:chOff x="3137" y="3155"/>
              <a:chExt cx="135" cy="174"/>
            </a:xfrm>
          </p:grpSpPr>
          <p:sp>
            <p:nvSpPr>
              <p:cNvPr id="149519" name="Freeform 15"/>
              <p:cNvSpPr>
                <a:spLocks/>
              </p:cNvSpPr>
              <p:nvPr/>
            </p:nvSpPr>
            <p:spPr bwMode="auto">
              <a:xfrm>
                <a:off x="3137" y="3155"/>
                <a:ext cx="102" cy="10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" y="2"/>
                  </a:cxn>
                  <a:cxn ang="0">
                    <a:pos x="33" y="5"/>
                  </a:cxn>
                  <a:cxn ang="0">
                    <a:pos x="49" y="9"/>
                  </a:cxn>
                  <a:cxn ang="0">
                    <a:pos x="66" y="17"/>
                  </a:cxn>
                  <a:cxn ang="0">
                    <a:pos x="81" y="26"/>
                  </a:cxn>
                  <a:cxn ang="0">
                    <a:pos x="96" y="35"/>
                  </a:cxn>
                  <a:cxn ang="0">
                    <a:pos x="111" y="48"/>
                  </a:cxn>
                  <a:cxn ang="0">
                    <a:pos x="124" y="62"/>
                  </a:cxn>
                  <a:cxn ang="0">
                    <a:pos x="148" y="93"/>
                  </a:cxn>
                  <a:cxn ang="0">
                    <a:pos x="171" y="131"/>
                  </a:cxn>
                  <a:cxn ang="0">
                    <a:pos x="189" y="172"/>
                  </a:cxn>
                  <a:cxn ang="0">
                    <a:pos x="204" y="218"/>
                  </a:cxn>
                </a:cxnLst>
                <a:rect l="0" t="0" r="r" b="b"/>
                <a:pathLst>
                  <a:path w="204" h="218">
                    <a:moveTo>
                      <a:pt x="0" y="0"/>
                    </a:moveTo>
                    <a:lnTo>
                      <a:pt x="16" y="2"/>
                    </a:lnTo>
                    <a:lnTo>
                      <a:pt x="33" y="5"/>
                    </a:lnTo>
                    <a:lnTo>
                      <a:pt x="49" y="9"/>
                    </a:lnTo>
                    <a:lnTo>
                      <a:pt x="66" y="17"/>
                    </a:lnTo>
                    <a:lnTo>
                      <a:pt x="81" y="26"/>
                    </a:lnTo>
                    <a:lnTo>
                      <a:pt x="96" y="35"/>
                    </a:lnTo>
                    <a:lnTo>
                      <a:pt x="111" y="48"/>
                    </a:lnTo>
                    <a:lnTo>
                      <a:pt x="124" y="62"/>
                    </a:lnTo>
                    <a:lnTo>
                      <a:pt x="148" y="93"/>
                    </a:lnTo>
                    <a:lnTo>
                      <a:pt x="171" y="131"/>
                    </a:lnTo>
                    <a:lnTo>
                      <a:pt x="189" y="172"/>
                    </a:lnTo>
                    <a:lnTo>
                      <a:pt x="204" y="218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9520" name="Freeform 16"/>
              <p:cNvSpPr>
                <a:spLocks/>
              </p:cNvSpPr>
              <p:nvPr/>
            </p:nvSpPr>
            <p:spPr bwMode="auto">
              <a:xfrm>
                <a:off x="3206" y="3260"/>
                <a:ext cx="66" cy="69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82" y="138"/>
                  </a:cxn>
                  <a:cxn ang="0">
                    <a:pos x="131" y="0"/>
                  </a:cxn>
                  <a:cxn ang="0">
                    <a:pos x="0" y="16"/>
                  </a:cxn>
                </a:cxnLst>
                <a:rect l="0" t="0" r="r" b="b"/>
                <a:pathLst>
                  <a:path w="131" h="138">
                    <a:moveTo>
                      <a:pt x="0" y="16"/>
                    </a:moveTo>
                    <a:lnTo>
                      <a:pt x="82" y="138"/>
                    </a:lnTo>
                    <a:lnTo>
                      <a:pt x="131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815" y="3137"/>
              <a:ext cx="207" cy="176"/>
              <a:chOff x="3091" y="3184"/>
              <a:chExt cx="164" cy="139"/>
            </a:xfrm>
          </p:grpSpPr>
          <p:sp>
            <p:nvSpPr>
              <p:cNvPr id="149522" name="Freeform 18"/>
              <p:cNvSpPr>
                <a:spLocks/>
              </p:cNvSpPr>
              <p:nvPr/>
            </p:nvSpPr>
            <p:spPr bwMode="auto">
              <a:xfrm>
                <a:off x="3122" y="3247"/>
                <a:ext cx="133" cy="76"/>
              </a:xfrm>
              <a:custGeom>
                <a:avLst/>
                <a:gdLst/>
                <a:ahLst/>
                <a:cxnLst>
                  <a:cxn ang="0">
                    <a:pos x="268" y="151"/>
                  </a:cxn>
                  <a:cxn ang="0">
                    <a:pos x="224" y="148"/>
                  </a:cxn>
                  <a:cxn ang="0">
                    <a:pos x="183" y="141"/>
                  </a:cxn>
                  <a:cxn ang="0">
                    <a:pos x="144" y="127"/>
                  </a:cxn>
                  <a:cxn ang="0">
                    <a:pos x="108" y="109"/>
                  </a:cxn>
                  <a:cxn ang="0">
                    <a:pos x="75" y="87"/>
                  </a:cxn>
                  <a:cxn ang="0">
                    <a:pos x="47" y="61"/>
                  </a:cxn>
                  <a:cxn ang="0">
                    <a:pos x="21" y="33"/>
                  </a:cxn>
                  <a:cxn ang="0">
                    <a:pos x="0" y="0"/>
                  </a:cxn>
                </a:cxnLst>
                <a:rect l="0" t="0" r="r" b="b"/>
                <a:pathLst>
                  <a:path w="268" h="151">
                    <a:moveTo>
                      <a:pt x="268" y="151"/>
                    </a:moveTo>
                    <a:lnTo>
                      <a:pt x="224" y="148"/>
                    </a:lnTo>
                    <a:lnTo>
                      <a:pt x="183" y="141"/>
                    </a:lnTo>
                    <a:lnTo>
                      <a:pt x="144" y="127"/>
                    </a:lnTo>
                    <a:lnTo>
                      <a:pt x="108" y="109"/>
                    </a:lnTo>
                    <a:lnTo>
                      <a:pt x="75" y="87"/>
                    </a:lnTo>
                    <a:lnTo>
                      <a:pt x="47" y="61"/>
                    </a:lnTo>
                    <a:lnTo>
                      <a:pt x="21" y="33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9523" name="Freeform 19"/>
              <p:cNvSpPr>
                <a:spLocks/>
              </p:cNvSpPr>
              <p:nvPr/>
            </p:nvSpPr>
            <p:spPr bwMode="auto">
              <a:xfrm>
                <a:off x="3091" y="3184"/>
                <a:ext cx="64" cy="72"/>
              </a:xfrm>
              <a:custGeom>
                <a:avLst/>
                <a:gdLst/>
                <a:ahLst/>
                <a:cxnLst>
                  <a:cxn ang="0">
                    <a:pos x="127" y="110"/>
                  </a:cxn>
                  <a:cxn ang="0">
                    <a:pos x="30" y="0"/>
                  </a:cxn>
                  <a:cxn ang="0">
                    <a:pos x="0" y="143"/>
                  </a:cxn>
                  <a:cxn ang="0">
                    <a:pos x="127" y="110"/>
                  </a:cxn>
                </a:cxnLst>
                <a:rect l="0" t="0" r="r" b="b"/>
                <a:pathLst>
                  <a:path w="127" h="143">
                    <a:moveTo>
                      <a:pt x="127" y="110"/>
                    </a:moveTo>
                    <a:lnTo>
                      <a:pt x="30" y="0"/>
                    </a:lnTo>
                    <a:lnTo>
                      <a:pt x="0" y="143"/>
                    </a:lnTo>
                    <a:lnTo>
                      <a:pt x="127" y="1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7" name="Group 20"/>
            <p:cNvGrpSpPr>
              <a:grpSpLocks/>
            </p:cNvGrpSpPr>
            <p:nvPr/>
          </p:nvGrpSpPr>
          <p:grpSpPr bwMode="auto">
            <a:xfrm>
              <a:off x="2376" y="3099"/>
              <a:ext cx="83" cy="396"/>
              <a:chOff x="2480" y="3154"/>
              <a:chExt cx="65" cy="313"/>
            </a:xfrm>
          </p:grpSpPr>
          <p:sp>
            <p:nvSpPr>
              <p:cNvPr id="149525" name="Rectangle 21"/>
              <p:cNvSpPr>
                <a:spLocks noChangeArrowheads="1"/>
              </p:cNvSpPr>
              <p:nvPr/>
            </p:nvSpPr>
            <p:spPr bwMode="auto">
              <a:xfrm>
                <a:off x="2507" y="3154"/>
                <a:ext cx="12" cy="249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9526" name="Freeform 22"/>
              <p:cNvSpPr>
                <a:spLocks/>
              </p:cNvSpPr>
              <p:nvPr/>
            </p:nvSpPr>
            <p:spPr bwMode="auto">
              <a:xfrm>
                <a:off x="2480" y="3401"/>
                <a:ext cx="65" cy="6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6" y="131"/>
                  </a:cxn>
                  <a:cxn ang="0">
                    <a:pos x="130" y="0"/>
                  </a:cxn>
                  <a:cxn ang="0">
                    <a:pos x="0" y="0"/>
                  </a:cxn>
                </a:cxnLst>
                <a:rect l="0" t="0" r="r" b="b"/>
                <a:pathLst>
                  <a:path w="130" h="131">
                    <a:moveTo>
                      <a:pt x="0" y="0"/>
                    </a:moveTo>
                    <a:lnTo>
                      <a:pt x="66" y="131"/>
                    </a:lnTo>
                    <a:lnTo>
                      <a:pt x="13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149527" name="Rectangle 23"/>
            <p:cNvSpPr>
              <a:spLocks noChangeArrowheads="1"/>
            </p:cNvSpPr>
            <p:nvPr/>
          </p:nvSpPr>
          <p:spPr bwMode="auto">
            <a:xfrm>
              <a:off x="2009" y="3445"/>
              <a:ext cx="941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49528" name="Rectangle 24"/>
            <p:cNvSpPr>
              <a:spLocks noChangeArrowheads="1"/>
            </p:cNvSpPr>
            <p:nvPr/>
          </p:nvSpPr>
          <p:spPr bwMode="auto">
            <a:xfrm>
              <a:off x="2064" y="3485"/>
              <a:ext cx="5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i="1">
                  <a:solidFill>
                    <a:srgbClr val="000000"/>
                  </a:solidFill>
                </a:rPr>
                <a:t>migr</a:t>
              </a:r>
              <a:r>
                <a:rPr lang="hu-HU" i="1">
                  <a:solidFill>
                    <a:srgbClr val="000000"/>
                  </a:solidFill>
                </a:rPr>
                <a:t>áció</a:t>
              </a:r>
              <a:endParaRPr lang="en-GB" sz="2000"/>
            </a:p>
          </p:txBody>
        </p:sp>
        <p:sp>
          <p:nvSpPr>
            <p:cNvPr id="149529" name="Rectangle 25"/>
            <p:cNvSpPr>
              <a:spLocks noChangeArrowheads="1"/>
            </p:cNvSpPr>
            <p:nvPr/>
          </p:nvSpPr>
          <p:spPr bwMode="auto">
            <a:xfrm>
              <a:off x="3048" y="3399"/>
              <a:ext cx="974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49530" name="Rectangle 26"/>
            <p:cNvSpPr>
              <a:spLocks noChangeArrowheads="1"/>
            </p:cNvSpPr>
            <p:nvPr/>
          </p:nvSpPr>
          <p:spPr bwMode="auto">
            <a:xfrm>
              <a:off x="4174" y="3433"/>
              <a:ext cx="704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hu-HU" i="1">
                  <a:solidFill>
                    <a:srgbClr val="000000"/>
                  </a:solidFill>
                </a:rPr>
                <a:t>Keveredés</a:t>
              </a:r>
            </a:p>
            <a:p>
              <a:pPr eaLnBrk="0" hangingPunct="0"/>
              <a:r>
                <a:rPr lang="hu-HU" i="1">
                  <a:solidFill>
                    <a:srgbClr val="000000"/>
                  </a:solidFill>
                </a:rPr>
                <a:t>bioturbáció</a:t>
              </a:r>
              <a:endParaRPr lang="en-GB" sz="2000"/>
            </a:p>
          </p:txBody>
        </p:sp>
        <p:sp>
          <p:nvSpPr>
            <p:cNvPr id="149531" name="Rectangle 27"/>
            <p:cNvSpPr>
              <a:spLocks noChangeArrowheads="1"/>
            </p:cNvSpPr>
            <p:nvPr/>
          </p:nvSpPr>
          <p:spPr bwMode="auto">
            <a:xfrm>
              <a:off x="3228" y="1676"/>
              <a:ext cx="1185" cy="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49532" name="Rectangle 28"/>
            <p:cNvSpPr>
              <a:spLocks noChangeArrowheads="1"/>
            </p:cNvSpPr>
            <p:nvPr/>
          </p:nvSpPr>
          <p:spPr bwMode="auto">
            <a:xfrm>
              <a:off x="3282" y="1715"/>
              <a:ext cx="6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hu-HU" i="1">
                  <a:solidFill>
                    <a:srgbClr val="000000"/>
                  </a:solidFill>
                </a:rPr>
                <a:t>depozíció</a:t>
              </a:r>
              <a:endParaRPr lang="en-GB" sz="2000"/>
            </a:p>
          </p:txBody>
        </p:sp>
        <p:sp>
          <p:nvSpPr>
            <p:cNvPr id="149533" name="Rectangle 29"/>
            <p:cNvSpPr>
              <a:spLocks noChangeArrowheads="1"/>
            </p:cNvSpPr>
            <p:nvPr/>
          </p:nvSpPr>
          <p:spPr bwMode="auto">
            <a:xfrm>
              <a:off x="3107" y="1933"/>
              <a:ext cx="9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hu-HU" i="1" dirty="0">
                  <a:solidFill>
                    <a:srgbClr val="000000"/>
                  </a:solidFill>
                </a:rPr>
                <a:t>nedves-száraz</a:t>
              </a:r>
              <a:endParaRPr lang="en-GB" sz="2000" dirty="0"/>
            </a:p>
          </p:txBody>
        </p:sp>
        <p:sp>
          <p:nvSpPr>
            <p:cNvPr id="149534" name="Rectangle 30"/>
            <p:cNvSpPr>
              <a:spLocks noChangeArrowheads="1"/>
            </p:cNvSpPr>
            <p:nvPr/>
          </p:nvSpPr>
          <p:spPr bwMode="auto">
            <a:xfrm>
              <a:off x="4600" y="2329"/>
              <a:ext cx="9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hu-HU" i="1">
                  <a:solidFill>
                    <a:srgbClr val="000000"/>
                  </a:solidFill>
                </a:rPr>
                <a:t>reszuszpenzió</a:t>
              </a:r>
              <a:endParaRPr lang="en-GB" sz="2000"/>
            </a:p>
          </p:txBody>
        </p:sp>
        <p:grpSp>
          <p:nvGrpSpPr>
            <p:cNvPr id="8" name="Group 31"/>
            <p:cNvGrpSpPr>
              <a:grpSpLocks/>
            </p:cNvGrpSpPr>
            <p:nvPr/>
          </p:nvGrpSpPr>
          <p:grpSpPr bwMode="auto">
            <a:xfrm>
              <a:off x="4145" y="3054"/>
              <a:ext cx="82" cy="305"/>
              <a:chOff x="3612" y="3118"/>
              <a:chExt cx="65" cy="241"/>
            </a:xfrm>
          </p:grpSpPr>
          <p:sp>
            <p:nvSpPr>
              <p:cNvPr id="149536" name="Rectangle 32"/>
              <p:cNvSpPr>
                <a:spLocks noChangeArrowheads="1"/>
              </p:cNvSpPr>
              <p:nvPr/>
            </p:nvSpPr>
            <p:spPr bwMode="auto">
              <a:xfrm>
                <a:off x="3639" y="3118"/>
                <a:ext cx="12" cy="1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9537" name="Rectangle 33"/>
              <p:cNvSpPr>
                <a:spLocks noChangeArrowheads="1"/>
              </p:cNvSpPr>
              <p:nvPr/>
            </p:nvSpPr>
            <p:spPr bwMode="auto">
              <a:xfrm>
                <a:off x="3639" y="3142"/>
                <a:ext cx="12" cy="1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9538" name="Rectangle 34"/>
              <p:cNvSpPr>
                <a:spLocks noChangeArrowheads="1"/>
              </p:cNvSpPr>
              <p:nvPr/>
            </p:nvSpPr>
            <p:spPr bwMode="auto">
              <a:xfrm>
                <a:off x="3639" y="3166"/>
                <a:ext cx="12" cy="1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9539" name="Rectangle 35"/>
              <p:cNvSpPr>
                <a:spLocks noChangeArrowheads="1"/>
              </p:cNvSpPr>
              <p:nvPr/>
            </p:nvSpPr>
            <p:spPr bwMode="auto">
              <a:xfrm>
                <a:off x="3639" y="3190"/>
                <a:ext cx="12" cy="1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9540" name="Rectangle 36"/>
              <p:cNvSpPr>
                <a:spLocks noChangeArrowheads="1"/>
              </p:cNvSpPr>
              <p:nvPr/>
            </p:nvSpPr>
            <p:spPr bwMode="auto">
              <a:xfrm>
                <a:off x="3639" y="3214"/>
                <a:ext cx="12" cy="1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9541" name="Rectangle 37"/>
              <p:cNvSpPr>
                <a:spLocks noChangeArrowheads="1"/>
              </p:cNvSpPr>
              <p:nvPr/>
            </p:nvSpPr>
            <p:spPr bwMode="auto">
              <a:xfrm>
                <a:off x="3639" y="3239"/>
                <a:ext cx="12" cy="1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9542" name="Rectangle 38"/>
              <p:cNvSpPr>
                <a:spLocks noChangeArrowheads="1"/>
              </p:cNvSpPr>
              <p:nvPr/>
            </p:nvSpPr>
            <p:spPr bwMode="auto">
              <a:xfrm>
                <a:off x="3639" y="3263"/>
                <a:ext cx="12" cy="1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9543" name="Rectangle 39"/>
              <p:cNvSpPr>
                <a:spLocks noChangeArrowheads="1"/>
              </p:cNvSpPr>
              <p:nvPr/>
            </p:nvSpPr>
            <p:spPr bwMode="auto">
              <a:xfrm>
                <a:off x="3639" y="3287"/>
                <a:ext cx="12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9544" name="Freeform 40"/>
              <p:cNvSpPr>
                <a:spLocks/>
              </p:cNvSpPr>
              <p:nvPr/>
            </p:nvSpPr>
            <p:spPr bwMode="auto">
              <a:xfrm>
                <a:off x="3612" y="3293"/>
                <a:ext cx="65" cy="6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6" y="130"/>
                  </a:cxn>
                  <a:cxn ang="0">
                    <a:pos x="130" y="0"/>
                  </a:cxn>
                  <a:cxn ang="0">
                    <a:pos x="0" y="0"/>
                  </a:cxn>
                </a:cxnLst>
                <a:rect l="0" t="0" r="r" b="b"/>
                <a:pathLst>
                  <a:path w="130" h="130">
                    <a:moveTo>
                      <a:pt x="0" y="0"/>
                    </a:moveTo>
                    <a:lnTo>
                      <a:pt x="66" y="130"/>
                    </a:lnTo>
                    <a:lnTo>
                      <a:pt x="13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149545" name="Rectangle 41"/>
            <p:cNvSpPr>
              <a:spLocks noChangeArrowheads="1"/>
            </p:cNvSpPr>
            <p:nvPr/>
          </p:nvSpPr>
          <p:spPr bwMode="auto">
            <a:xfrm>
              <a:off x="1388" y="1074"/>
              <a:ext cx="1737" cy="36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49546" name="Rectangle 42"/>
            <p:cNvSpPr>
              <a:spLocks noChangeArrowheads="1"/>
            </p:cNvSpPr>
            <p:nvPr/>
          </p:nvSpPr>
          <p:spPr bwMode="auto">
            <a:xfrm>
              <a:off x="1927" y="1162"/>
              <a:ext cx="64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hu-HU" i="1" dirty="0">
                  <a:solidFill>
                    <a:srgbClr val="000000"/>
                  </a:solidFill>
                </a:rPr>
                <a:t>élelmiszer</a:t>
              </a:r>
              <a:endParaRPr lang="en-GB" dirty="0"/>
            </a:p>
          </p:txBody>
        </p:sp>
        <p:grpSp>
          <p:nvGrpSpPr>
            <p:cNvPr id="9" name="Group 43"/>
            <p:cNvGrpSpPr>
              <a:grpSpLocks/>
            </p:cNvGrpSpPr>
            <p:nvPr/>
          </p:nvGrpSpPr>
          <p:grpSpPr bwMode="auto">
            <a:xfrm>
              <a:off x="1084" y="1494"/>
              <a:ext cx="677" cy="1101"/>
              <a:chOff x="1459" y="1887"/>
              <a:chExt cx="535" cy="869"/>
            </a:xfrm>
          </p:grpSpPr>
          <p:sp>
            <p:nvSpPr>
              <p:cNvPr id="149548" name="Freeform 44"/>
              <p:cNvSpPr>
                <a:spLocks/>
              </p:cNvSpPr>
              <p:nvPr/>
            </p:nvSpPr>
            <p:spPr bwMode="auto">
              <a:xfrm>
                <a:off x="1459" y="1944"/>
                <a:ext cx="510" cy="812"/>
              </a:xfrm>
              <a:custGeom>
                <a:avLst/>
                <a:gdLst/>
                <a:ahLst/>
                <a:cxnLst>
                  <a:cxn ang="0">
                    <a:pos x="0" y="1624"/>
                  </a:cxn>
                  <a:cxn ang="0">
                    <a:pos x="99" y="1616"/>
                  </a:cxn>
                  <a:cxn ang="0">
                    <a:pos x="152" y="1604"/>
                  </a:cxn>
                  <a:cxn ang="0">
                    <a:pos x="246" y="1573"/>
                  </a:cxn>
                  <a:cxn ang="0">
                    <a:pos x="339" y="1526"/>
                  </a:cxn>
                  <a:cxn ang="0">
                    <a:pos x="386" y="1496"/>
                  </a:cxn>
                  <a:cxn ang="0">
                    <a:pos x="471" y="1428"/>
                  </a:cxn>
                  <a:cxn ang="0">
                    <a:pos x="554" y="1349"/>
                  </a:cxn>
                  <a:cxn ang="0">
                    <a:pos x="631" y="1256"/>
                  </a:cxn>
                  <a:cxn ang="0">
                    <a:pos x="701" y="1152"/>
                  </a:cxn>
                  <a:cxn ang="0">
                    <a:pos x="766" y="1038"/>
                  </a:cxn>
                  <a:cxn ang="0">
                    <a:pos x="824" y="913"/>
                  </a:cxn>
                  <a:cxn ang="0">
                    <a:pos x="854" y="841"/>
                  </a:cxn>
                  <a:cxn ang="0">
                    <a:pos x="902" y="704"/>
                  </a:cxn>
                  <a:cxn ang="0">
                    <a:pos x="943" y="559"/>
                  </a:cxn>
                  <a:cxn ang="0">
                    <a:pos x="976" y="407"/>
                  </a:cxn>
                  <a:cxn ang="0">
                    <a:pos x="1001" y="248"/>
                  </a:cxn>
                  <a:cxn ang="0">
                    <a:pos x="1016" y="84"/>
                  </a:cxn>
                  <a:cxn ang="0">
                    <a:pos x="1003" y="0"/>
                  </a:cxn>
                  <a:cxn ang="0">
                    <a:pos x="992" y="166"/>
                  </a:cxn>
                  <a:cxn ang="0">
                    <a:pos x="971" y="327"/>
                  </a:cxn>
                  <a:cxn ang="0">
                    <a:pos x="943" y="483"/>
                  </a:cxn>
                  <a:cxn ang="0">
                    <a:pos x="905" y="632"/>
                  </a:cxn>
                  <a:cxn ang="0">
                    <a:pos x="860" y="773"/>
                  </a:cxn>
                  <a:cxn ang="0">
                    <a:pos x="809" y="907"/>
                  </a:cxn>
                  <a:cxn ang="0">
                    <a:pos x="811" y="900"/>
                  </a:cxn>
                  <a:cxn ang="0">
                    <a:pos x="752" y="1024"/>
                  </a:cxn>
                  <a:cxn ang="0">
                    <a:pos x="688" y="1138"/>
                  </a:cxn>
                  <a:cxn ang="0">
                    <a:pos x="617" y="1242"/>
                  </a:cxn>
                  <a:cxn ang="0">
                    <a:pos x="540" y="1335"/>
                  </a:cxn>
                  <a:cxn ang="0">
                    <a:pos x="458" y="1415"/>
                  </a:cxn>
                  <a:cxn ang="0">
                    <a:pos x="372" y="1482"/>
                  </a:cxn>
                  <a:cxn ang="0">
                    <a:pos x="375" y="1481"/>
                  </a:cxn>
                  <a:cxn ang="0">
                    <a:pos x="285" y="1535"/>
                  </a:cxn>
                  <a:cxn ang="0">
                    <a:pos x="192" y="1574"/>
                  </a:cxn>
                  <a:cxn ang="0">
                    <a:pos x="149" y="1597"/>
                  </a:cxn>
                  <a:cxn ang="0">
                    <a:pos x="99" y="1598"/>
                  </a:cxn>
                  <a:cxn ang="0">
                    <a:pos x="0" y="1606"/>
                  </a:cxn>
                </a:cxnLst>
                <a:rect l="0" t="0" r="r" b="b"/>
                <a:pathLst>
                  <a:path w="1021" h="1624">
                    <a:moveTo>
                      <a:pt x="0" y="1606"/>
                    </a:moveTo>
                    <a:lnTo>
                      <a:pt x="0" y="1624"/>
                    </a:lnTo>
                    <a:lnTo>
                      <a:pt x="50" y="1622"/>
                    </a:lnTo>
                    <a:lnTo>
                      <a:pt x="99" y="1616"/>
                    </a:lnTo>
                    <a:lnTo>
                      <a:pt x="149" y="1606"/>
                    </a:lnTo>
                    <a:lnTo>
                      <a:pt x="152" y="1604"/>
                    </a:lnTo>
                    <a:lnTo>
                      <a:pt x="200" y="1591"/>
                    </a:lnTo>
                    <a:lnTo>
                      <a:pt x="246" y="1573"/>
                    </a:lnTo>
                    <a:lnTo>
                      <a:pt x="293" y="1551"/>
                    </a:lnTo>
                    <a:lnTo>
                      <a:pt x="339" y="1526"/>
                    </a:lnTo>
                    <a:lnTo>
                      <a:pt x="383" y="1497"/>
                    </a:lnTo>
                    <a:lnTo>
                      <a:pt x="386" y="1496"/>
                    </a:lnTo>
                    <a:lnTo>
                      <a:pt x="429" y="1464"/>
                    </a:lnTo>
                    <a:lnTo>
                      <a:pt x="471" y="1428"/>
                    </a:lnTo>
                    <a:lnTo>
                      <a:pt x="513" y="1389"/>
                    </a:lnTo>
                    <a:lnTo>
                      <a:pt x="554" y="1349"/>
                    </a:lnTo>
                    <a:lnTo>
                      <a:pt x="591" y="1304"/>
                    </a:lnTo>
                    <a:lnTo>
                      <a:pt x="631" y="1256"/>
                    </a:lnTo>
                    <a:lnTo>
                      <a:pt x="667" y="1204"/>
                    </a:lnTo>
                    <a:lnTo>
                      <a:pt x="701" y="1152"/>
                    </a:lnTo>
                    <a:lnTo>
                      <a:pt x="734" y="1096"/>
                    </a:lnTo>
                    <a:lnTo>
                      <a:pt x="766" y="1038"/>
                    </a:lnTo>
                    <a:lnTo>
                      <a:pt x="796" y="976"/>
                    </a:lnTo>
                    <a:lnTo>
                      <a:pt x="824" y="913"/>
                    </a:lnTo>
                    <a:lnTo>
                      <a:pt x="827" y="907"/>
                    </a:lnTo>
                    <a:lnTo>
                      <a:pt x="854" y="841"/>
                    </a:lnTo>
                    <a:lnTo>
                      <a:pt x="878" y="773"/>
                    </a:lnTo>
                    <a:lnTo>
                      <a:pt x="902" y="704"/>
                    </a:lnTo>
                    <a:lnTo>
                      <a:pt x="923" y="632"/>
                    </a:lnTo>
                    <a:lnTo>
                      <a:pt x="943" y="559"/>
                    </a:lnTo>
                    <a:lnTo>
                      <a:pt x="961" y="483"/>
                    </a:lnTo>
                    <a:lnTo>
                      <a:pt x="976" y="407"/>
                    </a:lnTo>
                    <a:lnTo>
                      <a:pt x="989" y="327"/>
                    </a:lnTo>
                    <a:lnTo>
                      <a:pt x="1001" y="248"/>
                    </a:lnTo>
                    <a:lnTo>
                      <a:pt x="1010" y="166"/>
                    </a:lnTo>
                    <a:lnTo>
                      <a:pt x="1016" y="84"/>
                    </a:lnTo>
                    <a:lnTo>
                      <a:pt x="1021" y="0"/>
                    </a:lnTo>
                    <a:lnTo>
                      <a:pt x="1003" y="0"/>
                    </a:lnTo>
                    <a:lnTo>
                      <a:pt x="998" y="84"/>
                    </a:lnTo>
                    <a:lnTo>
                      <a:pt x="992" y="166"/>
                    </a:lnTo>
                    <a:lnTo>
                      <a:pt x="983" y="248"/>
                    </a:lnTo>
                    <a:lnTo>
                      <a:pt x="971" y="327"/>
                    </a:lnTo>
                    <a:lnTo>
                      <a:pt x="958" y="407"/>
                    </a:lnTo>
                    <a:lnTo>
                      <a:pt x="943" y="483"/>
                    </a:lnTo>
                    <a:lnTo>
                      <a:pt x="925" y="559"/>
                    </a:lnTo>
                    <a:lnTo>
                      <a:pt x="905" y="632"/>
                    </a:lnTo>
                    <a:lnTo>
                      <a:pt x="884" y="704"/>
                    </a:lnTo>
                    <a:lnTo>
                      <a:pt x="860" y="773"/>
                    </a:lnTo>
                    <a:lnTo>
                      <a:pt x="836" y="841"/>
                    </a:lnTo>
                    <a:lnTo>
                      <a:pt x="809" y="907"/>
                    </a:lnTo>
                    <a:lnTo>
                      <a:pt x="818" y="907"/>
                    </a:lnTo>
                    <a:lnTo>
                      <a:pt x="811" y="900"/>
                    </a:lnTo>
                    <a:lnTo>
                      <a:pt x="782" y="963"/>
                    </a:lnTo>
                    <a:lnTo>
                      <a:pt x="752" y="1024"/>
                    </a:lnTo>
                    <a:lnTo>
                      <a:pt x="721" y="1083"/>
                    </a:lnTo>
                    <a:lnTo>
                      <a:pt x="688" y="1138"/>
                    </a:lnTo>
                    <a:lnTo>
                      <a:pt x="653" y="1191"/>
                    </a:lnTo>
                    <a:lnTo>
                      <a:pt x="617" y="1242"/>
                    </a:lnTo>
                    <a:lnTo>
                      <a:pt x="578" y="1290"/>
                    </a:lnTo>
                    <a:lnTo>
                      <a:pt x="540" y="1335"/>
                    </a:lnTo>
                    <a:lnTo>
                      <a:pt x="500" y="1376"/>
                    </a:lnTo>
                    <a:lnTo>
                      <a:pt x="458" y="1415"/>
                    </a:lnTo>
                    <a:lnTo>
                      <a:pt x="416" y="1451"/>
                    </a:lnTo>
                    <a:lnTo>
                      <a:pt x="372" y="1482"/>
                    </a:lnTo>
                    <a:lnTo>
                      <a:pt x="380" y="1488"/>
                    </a:lnTo>
                    <a:lnTo>
                      <a:pt x="375" y="1481"/>
                    </a:lnTo>
                    <a:lnTo>
                      <a:pt x="332" y="1509"/>
                    </a:lnTo>
                    <a:lnTo>
                      <a:pt x="285" y="1535"/>
                    </a:lnTo>
                    <a:lnTo>
                      <a:pt x="239" y="1556"/>
                    </a:lnTo>
                    <a:lnTo>
                      <a:pt x="192" y="1574"/>
                    </a:lnTo>
                    <a:lnTo>
                      <a:pt x="144" y="1588"/>
                    </a:lnTo>
                    <a:lnTo>
                      <a:pt x="149" y="1597"/>
                    </a:lnTo>
                    <a:lnTo>
                      <a:pt x="149" y="1588"/>
                    </a:lnTo>
                    <a:lnTo>
                      <a:pt x="99" y="1598"/>
                    </a:lnTo>
                    <a:lnTo>
                      <a:pt x="50" y="1604"/>
                    </a:lnTo>
                    <a:lnTo>
                      <a:pt x="0" y="160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9549" name="Freeform 45"/>
              <p:cNvSpPr>
                <a:spLocks/>
              </p:cNvSpPr>
              <p:nvPr/>
            </p:nvSpPr>
            <p:spPr bwMode="auto">
              <a:xfrm>
                <a:off x="1936" y="1887"/>
                <a:ext cx="58" cy="58"/>
              </a:xfrm>
              <a:custGeom>
                <a:avLst/>
                <a:gdLst/>
                <a:ahLst/>
                <a:cxnLst>
                  <a:cxn ang="0">
                    <a:pos x="115" y="117"/>
                  </a:cxn>
                  <a:cxn ang="0">
                    <a:pos x="60" y="0"/>
                  </a:cxn>
                  <a:cxn ang="0">
                    <a:pos x="0" y="114"/>
                  </a:cxn>
                  <a:cxn ang="0">
                    <a:pos x="115" y="117"/>
                  </a:cxn>
                </a:cxnLst>
                <a:rect l="0" t="0" r="r" b="b"/>
                <a:pathLst>
                  <a:path w="115" h="117">
                    <a:moveTo>
                      <a:pt x="115" y="117"/>
                    </a:moveTo>
                    <a:lnTo>
                      <a:pt x="60" y="0"/>
                    </a:lnTo>
                    <a:lnTo>
                      <a:pt x="0" y="114"/>
                    </a:lnTo>
                    <a:lnTo>
                      <a:pt x="115" y="1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10" name="Group 46"/>
            <p:cNvGrpSpPr>
              <a:grpSpLocks/>
            </p:cNvGrpSpPr>
            <p:nvPr/>
          </p:nvGrpSpPr>
          <p:grpSpPr bwMode="auto">
            <a:xfrm>
              <a:off x="1034" y="1494"/>
              <a:ext cx="577" cy="598"/>
              <a:chOff x="1420" y="1887"/>
              <a:chExt cx="456" cy="473"/>
            </a:xfrm>
          </p:grpSpPr>
          <p:sp>
            <p:nvSpPr>
              <p:cNvPr id="149551" name="Freeform 47"/>
              <p:cNvSpPr>
                <a:spLocks/>
              </p:cNvSpPr>
              <p:nvPr/>
            </p:nvSpPr>
            <p:spPr bwMode="auto">
              <a:xfrm>
                <a:off x="1420" y="1943"/>
                <a:ext cx="430" cy="417"/>
              </a:xfrm>
              <a:custGeom>
                <a:avLst/>
                <a:gdLst/>
                <a:ahLst/>
                <a:cxnLst>
                  <a:cxn ang="0">
                    <a:pos x="0" y="833"/>
                  </a:cxn>
                  <a:cxn ang="0">
                    <a:pos x="81" y="829"/>
                  </a:cxn>
                  <a:cxn ang="0">
                    <a:pos x="161" y="817"/>
                  </a:cxn>
                  <a:cxn ang="0">
                    <a:pos x="203" y="808"/>
                  </a:cxn>
                  <a:cxn ang="0">
                    <a:pos x="278" y="784"/>
                  </a:cxn>
                  <a:cxn ang="0">
                    <a:pos x="350" y="752"/>
                  </a:cxn>
                  <a:cxn ang="0">
                    <a:pos x="419" y="715"/>
                  </a:cxn>
                  <a:cxn ang="0">
                    <a:pos x="455" y="692"/>
                  </a:cxn>
                  <a:cxn ang="0">
                    <a:pos x="518" y="646"/>
                  </a:cxn>
                  <a:cxn ang="0">
                    <a:pos x="632" y="534"/>
                  </a:cxn>
                  <a:cxn ang="0">
                    <a:pos x="727" y="404"/>
                  </a:cxn>
                  <a:cxn ang="0">
                    <a:pos x="782" y="294"/>
                  </a:cxn>
                  <a:cxn ang="0">
                    <a:pos x="800" y="248"/>
                  </a:cxn>
                  <a:cxn ang="0">
                    <a:pos x="827" y="168"/>
                  </a:cxn>
                  <a:cxn ang="0">
                    <a:pos x="847" y="85"/>
                  </a:cxn>
                  <a:cxn ang="0">
                    <a:pos x="860" y="1"/>
                  </a:cxn>
                  <a:cxn ang="0">
                    <a:pos x="836" y="43"/>
                  </a:cxn>
                  <a:cxn ang="0">
                    <a:pos x="820" y="127"/>
                  </a:cxn>
                  <a:cxn ang="0">
                    <a:pos x="797" y="208"/>
                  </a:cxn>
                  <a:cxn ang="0">
                    <a:pos x="767" y="287"/>
                  </a:cxn>
                  <a:cxn ang="0">
                    <a:pos x="769" y="281"/>
                  </a:cxn>
                  <a:cxn ang="0">
                    <a:pos x="713" y="390"/>
                  </a:cxn>
                  <a:cxn ang="0">
                    <a:pos x="618" y="521"/>
                  </a:cxn>
                  <a:cxn ang="0">
                    <a:pos x="504" y="632"/>
                  </a:cxn>
                  <a:cxn ang="0">
                    <a:pos x="441" y="679"/>
                  </a:cxn>
                  <a:cxn ang="0">
                    <a:pos x="444" y="677"/>
                  </a:cxn>
                  <a:cxn ang="0">
                    <a:pos x="378" y="718"/>
                  </a:cxn>
                  <a:cxn ang="0">
                    <a:pos x="308" y="752"/>
                  </a:cxn>
                  <a:cxn ang="0">
                    <a:pos x="233" y="779"/>
                  </a:cxn>
                  <a:cxn ang="0">
                    <a:pos x="156" y="800"/>
                  </a:cxn>
                  <a:cxn ang="0">
                    <a:pos x="161" y="799"/>
                  </a:cxn>
                  <a:cxn ang="0">
                    <a:pos x="81" y="811"/>
                  </a:cxn>
                  <a:cxn ang="0">
                    <a:pos x="0" y="815"/>
                  </a:cxn>
                </a:cxnLst>
                <a:rect l="0" t="0" r="r" b="b"/>
                <a:pathLst>
                  <a:path w="860" h="833">
                    <a:moveTo>
                      <a:pt x="0" y="815"/>
                    </a:moveTo>
                    <a:lnTo>
                      <a:pt x="0" y="833"/>
                    </a:lnTo>
                    <a:lnTo>
                      <a:pt x="40" y="832"/>
                    </a:lnTo>
                    <a:lnTo>
                      <a:pt x="81" y="829"/>
                    </a:lnTo>
                    <a:lnTo>
                      <a:pt x="122" y="824"/>
                    </a:lnTo>
                    <a:lnTo>
                      <a:pt x="161" y="817"/>
                    </a:lnTo>
                    <a:lnTo>
                      <a:pt x="164" y="817"/>
                    </a:lnTo>
                    <a:lnTo>
                      <a:pt x="203" y="808"/>
                    </a:lnTo>
                    <a:lnTo>
                      <a:pt x="240" y="796"/>
                    </a:lnTo>
                    <a:lnTo>
                      <a:pt x="278" y="784"/>
                    </a:lnTo>
                    <a:lnTo>
                      <a:pt x="315" y="769"/>
                    </a:lnTo>
                    <a:lnTo>
                      <a:pt x="350" y="752"/>
                    </a:lnTo>
                    <a:lnTo>
                      <a:pt x="386" y="734"/>
                    </a:lnTo>
                    <a:lnTo>
                      <a:pt x="419" y="715"/>
                    </a:lnTo>
                    <a:lnTo>
                      <a:pt x="452" y="694"/>
                    </a:lnTo>
                    <a:lnTo>
                      <a:pt x="455" y="692"/>
                    </a:lnTo>
                    <a:lnTo>
                      <a:pt x="488" y="670"/>
                    </a:lnTo>
                    <a:lnTo>
                      <a:pt x="518" y="646"/>
                    </a:lnTo>
                    <a:lnTo>
                      <a:pt x="578" y="593"/>
                    </a:lnTo>
                    <a:lnTo>
                      <a:pt x="632" y="534"/>
                    </a:lnTo>
                    <a:lnTo>
                      <a:pt x="681" y="471"/>
                    </a:lnTo>
                    <a:lnTo>
                      <a:pt x="727" y="404"/>
                    </a:lnTo>
                    <a:lnTo>
                      <a:pt x="766" y="332"/>
                    </a:lnTo>
                    <a:lnTo>
                      <a:pt x="782" y="294"/>
                    </a:lnTo>
                    <a:lnTo>
                      <a:pt x="785" y="287"/>
                    </a:lnTo>
                    <a:lnTo>
                      <a:pt x="800" y="248"/>
                    </a:lnTo>
                    <a:lnTo>
                      <a:pt x="815" y="208"/>
                    </a:lnTo>
                    <a:lnTo>
                      <a:pt x="827" y="168"/>
                    </a:lnTo>
                    <a:lnTo>
                      <a:pt x="838" y="127"/>
                    </a:lnTo>
                    <a:lnTo>
                      <a:pt x="847" y="85"/>
                    </a:lnTo>
                    <a:lnTo>
                      <a:pt x="854" y="43"/>
                    </a:lnTo>
                    <a:lnTo>
                      <a:pt x="860" y="1"/>
                    </a:lnTo>
                    <a:lnTo>
                      <a:pt x="844" y="0"/>
                    </a:lnTo>
                    <a:lnTo>
                      <a:pt x="836" y="43"/>
                    </a:lnTo>
                    <a:lnTo>
                      <a:pt x="829" y="85"/>
                    </a:lnTo>
                    <a:lnTo>
                      <a:pt x="820" y="127"/>
                    </a:lnTo>
                    <a:lnTo>
                      <a:pt x="809" y="168"/>
                    </a:lnTo>
                    <a:lnTo>
                      <a:pt x="797" y="208"/>
                    </a:lnTo>
                    <a:lnTo>
                      <a:pt x="782" y="248"/>
                    </a:lnTo>
                    <a:lnTo>
                      <a:pt x="767" y="287"/>
                    </a:lnTo>
                    <a:lnTo>
                      <a:pt x="776" y="287"/>
                    </a:lnTo>
                    <a:lnTo>
                      <a:pt x="769" y="281"/>
                    </a:lnTo>
                    <a:lnTo>
                      <a:pt x="752" y="318"/>
                    </a:lnTo>
                    <a:lnTo>
                      <a:pt x="713" y="390"/>
                    </a:lnTo>
                    <a:lnTo>
                      <a:pt x="668" y="458"/>
                    </a:lnTo>
                    <a:lnTo>
                      <a:pt x="618" y="521"/>
                    </a:lnTo>
                    <a:lnTo>
                      <a:pt x="564" y="580"/>
                    </a:lnTo>
                    <a:lnTo>
                      <a:pt x="504" y="632"/>
                    </a:lnTo>
                    <a:lnTo>
                      <a:pt x="474" y="656"/>
                    </a:lnTo>
                    <a:lnTo>
                      <a:pt x="441" y="679"/>
                    </a:lnTo>
                    <a:lnTo>
                      <a:pt x="449" y="686"/>
                    </a:lnTo>
                    <a:lnTo>
                      <a:pt x="444" y="677"/>
                    </a:lnTo>
                    <a:lnTo>
                      <a:pt x="411" y="698"/>
                    </a:lnTo>
                    <a:lnTo>
                      <a:pt x="378" y="718"/>
                    </a:lnTo>
                    <a:lnTo>
                      <a:pt x="342" y="736"/>
                    </a:lnTo>
                    <a:lnTo>
                      <a:pt x="308" y="752"/>
                    </a:lnTo>
                    <a:lnTo>
                      <a:pt x="270" y="767"/>
                    </a:lnTo>
                    <a:lnTo>
                      <a:pt x="233" y="779"/>
                    </a:lnTo>
                    <a:lnTo>
                      <a:pt x="195" y="791"/>
                    </a:lnTo>
                    <a:lnTo>
                      <a:pt x="156" y="800"/>
                    </a:lnTo>
                    <a:lnTo>
                      <a:pt x="161" y="808"/>
                    </a:lnTo>
                    <a:lnTo>
                      <a:pt x="161" y="799"/>
                    </a:lnTo>
                    <a:lnTo>
                      <a:pt x="122" y="806"/>
                    </a:lnTo>
                    <a:lnTo>
                      <a:pt x="81" y="811"/>
                    </a:lnTo>
                    <a:lnTo>
                      <a:pt x="40" y="814"/>
                    </a:lnTo>
                    <a:lnTo>
                      <a:pt x="0" y="8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9552" name="Freeform 48"/>
              <p:cNvSpPr>
                <a:spLocks/>
              </p:cNvSpPr>
              <p:nvPr/>
            </p:nvSpPr>
            <p:spPr bwMode="auto">
              <a:xfrm>
                <a:off x="1818" y="1887"/>
                <a:ext cx="58" cy="59"/>
              </a:xfrm>
              <a:custGeom>
                <a:avLst/>
                <a:gdLst/>
                <a:ahLst/>
                <a:cxnLst>
                  <a:cxn ang="0">
                    <a:pos x="115" y="119"/>
                  </a:cxn>
                  <a:cxn ang="0">
                    <a:pos x="63" y="0"/>
                  </a:cxn>
                  <a:cxn ang="0">
                    <a:pos x="0" y="113"/>
                  </a:cxn>
                  <a:cxn ang="0">
                    <a:pos x="115" y="119"/>
                  </a:cxn>
                </a:cxnLst>
                <a:rect l="0" t="0" r="r" b="b"/>
                <a:pathLst>
                  <a:path w="115" h="119">
                    <a:moveTo>
                      <a:pt x="115" y="119"/>
                    </a:moveTo>
                    <a:lnTo>
                      <a:pt x="63" y="0"/>
                    </a:lnTo>
                    <a:lnTo>
                      <a:pt x="0" y="113"/>
                    </a:lnTo>
                    <a:lnTo>
                      <a:pt x="115" y="1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11" name="Group 49"/>
            <p:cNvGrpSpPr>
              <a:grpSpLocks/>
            </p:cNvGrpSpPr>
            <p:nvPr/>
          </p:nvGrpSpPr>
          <p:grpSpPr bwMode="auto">
            <a:xfrm flipH="1">
              <a:off x="2765" y="1526"/>
              <a:ext cx="430" cy="915"/>
              <a:chOff x="2240" y="1887"/>
              <a:chExt cx="340" cy="905"/>
            </a:xfrm>
          </p:grpSpPr>
          <p:sp>
            <p:nvSpPr>
              <p:cNvPr id="149554" name="Freeform 50"/>
              <p:cNvSpPr>
                <a:spLocks/>
              </p:cNvSpPr>
              <p:nvPr/>
            </p:nvSpPr>
            <p:spPr bwMode="auto">
              <a:xfrm>
                <a:off x="2240" y="1944"/>
                <a:ext cx="316" cy="848"/>
              </a:xfrm>
              <a:custGeom>
                <a:avLst/>
                <a:gdLst/>
                <a:ahLst/>
                <a:cxnLst>
                  <a:cxn ang="0">
                    <a:pos x="0" y="1696"/>
                  </a:cxn>
                  <a:cxn ang="0">
                    <a:pos x="35" y="1693"/>
                  </a:cxn>
                  <a:cxn ang="0">
                    <a:pos x="96" y="1676"/>
                  </a:cxn>
                  <a:cxn ang="0">
                    <a:pos x="155" y="1643"/>
                  </a:cxn>
                  <a:cxn ang="0">
                    <a:pos x="186" y="1619"/>
                  </a:cxn>
                  <a:cxn ang="0">
                    <a:pos x="242" y="1562"/>
                  </a:cxn>
                  <a:cxn ang="0">
                    <a:pos x="295" y="1491"/>
                  </a:cxn>
                  <a:cxn ang="0">
                    <a:pos x="344" y="1409"/>
                  </a:cxn>
                  <a:cxn ang="0">
                    <a:pos x="392" y="1311"/>
                  </a:cxn>
                  <a:cxn ang="0">
                    <a:pos x="416" y="1253"/>
                  </a:cxn>
                  <a:cxn ang="0">
                    <a:pos x="458" y="1138"/>
                  </a:cxn>
                  <a:cxn ang="0">
                    <a:pos x="496" y="1014"/>
                  </a:cxn>
                  <a:cxn ang="0">
                    <a:pos x="530" y="878"/>
                  </a:cxn>
                  <a:cxn ang="0">
                    <a:pos x="560" y="736"/>
                  </a:cxn>
                  <a:cxn ang="0">
                    <a:pos x="584" y="584"/>
                  </a:cxn>
                  <a:cxn ang="0">
                    <a:pos x="605" y="425"/>
                  </a:cxn>
                  <a:cxn ang="0">
                    <a:pos x="620" y="260"/>
                  </a:cxn>
                  <a:cxn ang="0">
                    <a:pos x="632" y="0"/>
                  </a:cxn>
                  <a:cxn ang="0">
                    <a:pos x="607" y="174"/>
                  </a:cxn>
                  <a:cxn ang="0">
                    <a:pos x="595" y="342"/>
                  </a:cxn>
                  <a:cxn ang="0">
                    <a:pos x="577" y="504"/>
                  </a:cxn>
                  <a:cxn ang="0">
                    <a:pos x="554" y="661"/>
                  </a:cxn>
                  <a:cxn ang="0">
                    <a:pos x="527" y="808"/>
                  </a:cxn>
                  <a:cxn ang="0">
                    <a:pos x="496" y="948"/>
                  </a:cxn>
                  <a:cxn ang="0">
                    <a:pos x="460" y="1077"/>
                  </a:cxn>
                  <a:cxn ang="0">
                    <a:pos x="419" y="1197"/>
                  </a:cxn>
                  <a:cxn ang="0">
                    <a:pos x="407" y="1253"/>
                  </a:cxn>
                  <a:cxn ang="0">
                    <a:pos x="379" y="1298"/>
                  </a:cxn>
                  <a:cxn ang="0">
                    <a:pos x="331" y="1395"/>
                  </a:cxn>
                  <a:cxn ang="0">
                    <a:pos x="281" y="1478"/>
                  </a:cxn>
                  <a:cxn ang="0">
                    <a:pos x="228" y="1548"/>
                  </a:cxn>
                  <a:cxn ang="0">
                    <a:pos x="173" y="1606"/>
                  </a:cxn>
                  <a:cxn ang="0">
                    <a:pos x="150" y="1634"/>
                  </a:cxn>
                  <a:cxn ang="0">
                    <a:pos x="117" y="1645"/>
                  </a:cxn>
                  <a:cxn ang="0">
                    <a:pos x="57" y="1670"/>
                  </a:cxn>
                  <a:cxn ang="0">
                    <a:pos x="32" y="1685"/>
                  </a:cxn>
                  <a:cxn ang="0">
                    <a:pos x="0" y="1678"/>
                  </a:cxn>
                </a:cxnLst>
                <a:rect l="0" t="0" r="r" b="b"/>
                <a:pathLst>
                  <a:path w="632" h="1696">
                    <a:moveTo>
                      <a:pt x="0" y="1678"/>
                    </a:moveTo>
                    <a:lnTo>
                      <a:pt x="0" y="1696"/>
                    </a:lnTo>
                    <a:lnTo>
                      <a:pt x="32" y="1694"/>
                    </a:lnTo>
                    <a:lnTo>
                      <a:pt x="35" y="1693"/>
                    </a:lnTo>
                    <a:lnTo>
                      <a:pt x="65" y="1687"/>
                    </a:lnTo>
                    <a:lnTo>
                      <a:pt x="96" y="1676"/>
                    </a:lnTo>
                    <a:lnTo>
                      <a:pt x="125" y="1661"/>
                    </a:lnTo>
                    <a:lnTo>
                      <a:pt x="155" y="1643"/>
                    </a:lnTo>
                    <a:lnTo>
                      <a:pt x="158" y="1642"/>
                    </a:lnTo>
                    <a:lnTo>
                      <a:pt x="186" y="1619"/>
                    </a:lnTo>
                    <a:lnTo>
                      <a:pt x="213" y="1592"/>
                    </a:lnTo>
                    <a:lnTo>
                      <a:pt x="242" y="1562"/>
                    </a:lnTo>
                    <a:lnTo>
                      <a:pt x="268" y="1529"/>
                    </a:lnTo>
                    <a:lnTo>
                      <a:pt x="295" y="1491"/>
                    </a:lnTo>
                    <a:lnTo>
                      <a:pt x="320" y="1452"/>
                    </a:lnTo>
                    <a:lnTo>
                      <a:pt x="344" y="1409"/>
                    </a:lnTo>
                    <a:lnTo>
                      <a:pt x="368" y="1361"/>
                    </a:lnTo>
                    <a:lnTo>
                      <a:pt x="392" y="1311"/>
                    </a:lnTo>
                    <a:lnTo>
                      <a:pt x="413" y="1259"/>
                    </a:lnTo>
                    <a:lnTo>
                      <a:pt x="416" y="1253"/>
                    </a:lnTo>
                    <a:lnTo>
                      <a:pt x="437" y="1197"/>
                    </a:lnTo>
                    <a:lnTo>
                      <a:pt x="458" y="1138"/>
                    </a:lnTo>
                    <a:lnTo>
                      <a:pt x="478" y="1077"/>
                    </a:lnTo>
                    <a:lnTo>
                      <a:pt x="496" y="1014"/>
                    </a:lnTo>
                    <a:lnTo>
                      <a:pt x="514" y="948"/>
                    </a:lnTo>
                    <a:lnTo>
                      <a:pt x="530" y="878"/>
                    </a:lnTo>
                    <a:lnTo>
                      <a:pt x="545" y="808"/>
                    </a:lnTo>
                    <a:lnTo>
                      <a:pt x="560" y="736"/>
                    </a:lnTo>
                    <a:lnTo>
                      <a:pt x="572" y="661"/>
                    </a:lnTo>
                    <a:lnTo>
                      <a:pt x="584" y="584"/>
                    </a:lnTo>
                    <a:lnTo>
                      <a:pt x="595" y="504"/>
                    </a:lnTo>
                    <a:lnTo>
                      <a:pt x="605" y="425"/>
                    </a:lnTo>
                    <a:lnTo>
                      <a:pt x="613" y="342"/>
                    </a:lnTo>
                    <a:lnTo>
                      <a:pt x="620" y="260"/>
                    </a:lnTo>
                    <a:lnTo>
                      <a:pt x="625" y="174"/>
                    </a:lnTo>
                    <a:lnTo>
                      <a:pt x="632" y="0"/>
                    </a:lnTo>
                    <a:lnTo>
                      <a:pt x="614" y="0"/>
                    </a:lnTo>
                    <a:lnTo>
                      <a:pt x="607" y="174"/>
                    </a:lnTo>
                    <a:lnTo>
                      <a:pt x="602" y="260"/>
                    </a:lnTo>
                    <a:lnTo>
                      <a:pt x="595" y="342"/>
                    </a:lnTo>
                    <a:lnTo>
                      <a:pt x="587" y="425"/>
                    </a:lnTo>
                    <a:lnTo>
                      <a:pt x="577" y="504"/>
                    </a:lnTo>
                    <a:lnTo>
                      <a:pt x="566" y="584"/>
                    </a:lnTo>
                    <a:lnTo>
                      <a:pt x="554" y="661"/>
                    </a:lnTo>
                    <a:lnTo>
                      <a:pt x="542" y="736"/>
                    </a:lnTo>
                    <a:lnTo>
                      <a:pt x="527" y="808"/>
                    </a:lnTo>
                    <a:lnTo>
                      <a:pt x="512" y="878"/>
                    </a:lnTo>
                    <a:lnTo>
                      <a:pt x="496" y="948"/>
                    </a:lnTo>
                    <a:lnTo>
                      <a:pt x="478" y="1014"/>
                    </a:lnTo>
                    <a:lnTo>
                      <a:pt x="460" y="1077"/>
                    </a:lnTo>
                    <a:lnTo>
                      <a:pt x="440" y="1138"/>
                    </a:lnTo>
                    <a:lnTo>
                      <a:pt x="419" y="1197"/>
                    </a:lnTo>
                    <a:lnTo>
                      <a:pt x="398" y="1253"/>
                    </a:lnTo>
                    <a:lnTo>
                      <a:pt x="407" y="1253"/>
                    </a:lnTo>
                    <a:lnTo>
                      <a:pt x="400" y="1245"/>
                    </a:lnTo>
                    <a:lnTo>
                      <a:pt x="379" y="1298"/>
                    </a:lnTo>
                    <a:lnTo>
                      <a:pt x="355" y="1347"/>
                    </a:lnTo>
                    <a:lnTo>
                      <a:pt x="331" y="1395"/>
                    </a:lnTo>
                    <a:lnTo>
                      <a:pt x="307" y="1439"/>
                    </a:lnTo>
                    <a:lnTo>
                      <a:pt x="281" y="1478"/>
                    </a:lnTo>
                    <a:lnTo>
                      <a:pt x="254" y="1515"/>
                    </a:lnTo>
                    <a:lnTo>
                      <a:pt x="228" y="1548"/>
                    </a:lnTo>
                    <a:lnTo>
                      <a:pt x="200" y="1579"/>
                    </a:lnTo>
                    <a:lnTo>
                      <a:pt x="173" y="1606"/>
                    </a:lnTo>
                    <a:lnTo>
                      <a:pt x="144" y="1628"/>
                    </a:lnTo>
                    <a:lnTo>
                      <a:pt x="150" y="1634"/>
                    </a:lnTo>
                    <a:lnTo>
                      <a:pt x="147" y="1627"/>
                    </a:lnTo>
                    <a:lnTo>
                      <a:pt x="117" y="1645"/>
                    </a:lnTo>
                    <a:lnTo>
                      <a:pt x="89" y="1660"/>
                    </a:lnTo>
                    <a:lnTo>
                      <a:pt x="57" y="1670"/>
                    </a:lnTo>
                    <a:lnTo>
                      <a:pt x="27" y="1676"/>
                    </a:lnTo>
                    <a:lnTo>
                      <a:pt x="32" y="1685"/>
                    </a:lnTo>
                    <a:lnTo>
                      <a:pt x="32" y="1676"/>
                    </a:lnTo>
                    <a:lnTo>
                      <a:pt x="0" y="16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9555" name="Freeform 51"/>
              <p:cNvSpPr>
                <a:spLocks/>
              </p:cNvSpPr>
              <p:nvPr/>
            </p:nvSpPr>
            <p:spPr bwMode="auto">
              <a:xfrm>
                <a:off x="2523" y="1887"/>
                <a:ext cx="57" cy="57"/>
              </a:xfrm>
              <a:custGeom>
                <a:avLst/>
                <a:gdLst/>
                <a:ahLst/>
                <a:cxnLst>
                  <a:cxn ang="0">
                    <a:pos x="116" y="116"/>
                  </a:cxn>
                  <a:cxn ang="0">
                    <a:pos x="59" y="0"/>
                  </a:cxn>
                  <a:cxn ang="0">
                    <a:pos x="0" y="116"/>
                  </a:cxn>
                  <a:cxn ang="0">
                    <a:pos x="116" y="116"/>
                  </a:cxn>
                </a:cxnLst>
                <a:rect l="0" t="0" r="r" b="b"/>
                <a:pathLst>
                  <a:path w="116" h="116">
                    <a:moveTo>
                      <a:pt x="116" y="116"/>
                    </a:moveTo>
                    <a:lnTo>
                      <a:pt x="59" y="0"/>
                    </a:lnTo>
                    <a:lnTo>
                      <a:pt x="0" y="116"/>
                    </a:lnTo>
                    <a:lnTo>
                      <a:pt x="116" y="1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149556" name="Line 52"/>
            <p:cNvSpPr>
              <a:spLocks noChangeShapeType="1"/>
            </p:cNvSpPr>
            <p:nvPr/>
          </p:nvSpPr>
          <p:spPr bwMode="auto">
            <a:xfrm rot="715612" flipH="1">
              <a:off x="3564" y="2148"/>
              <a:ext cx="60" cy="2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hu-HU"/>
            </a:p>
          </p:txBody>
        </p:sp>
        <p:grpSp>
          <p:nvGrpSpPr>
            <p:cNvPr id="12" name="Group 53"/>
            <p:cNvGrpSpPr>
              <a:grpSpLocks/>
            </p:cNvGrpSpPr>
            <p:nvPr/>
          </p:nvGrpSpPr>
          <p:grpSpPr bwMode="auto">
            <a:xfrm>
              <a:off x="2249" y="2752"/>
              <a:ext cx="425" cy="304"/>
              <a:chOff x="2379" y="2880"/>
              <a:chExt cx="336" cy="240"/>
            </a:xfrm>
          </p:grpSpPr>
          <p:sp>
            <p:nvSpPr>
              <p:cNvPr id="149558" name="Freeform 54"/>
              <p:cNvSpPr>
                <a:spLocks/>
              </p:cNvSpPr>
              <p:nvPr/>
            </p:nvSpPr>
            <p:spPr bwMode="auto">
              <a:xfrm>
                <a:off x="2400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59" name="Freeform 55"/>
              <p:cNvSpPr>
                <a:spLocks/>
              </p:cNvSpPr>
              <p:nvPr/>
            </p:nvSpPr>
            <p:spPr bwMode="auto">
              <a:xfrm>
                <a:off x="2496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60" name="Freeform 56"/>
              <p:cNvSpPr>
                <a:spLocks/>
              </p:cNvSpPr>
              <p:nvPr/>
            </p:nvSpPr>
            <p:spPr bwMode="auto">
              <a:xfrm>
                <a:off x="2496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61" name="Freeform 57"/>
              <p:cNvSpPr>
                <a:spLocks/>
              </p:cNvSpPr>
              <p:nvPr/>
            </p:nvSpPr>
            <p:spPr bwMode="auto">
              <a:xfrm>
                <a:off x="2448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62" name="Freeform 58"/>
              <p:cNvSpPr>
                <a:spLocks/>
              </p:cNvSpPr>
              <p:nvPr/>
            </p:nvSpPr>
            <p:spPr bwMode="auto">
              <a:xfrm>
                <a:off x="2496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63" name="Freeform 59"/>
              <p:cNvSpPr>
                <a:spLocks/>
              </p:cNvSpPr>
              <p:nvPr/>
            </p:nvSpPr>
            <p:spPr bwMode="auto">
              <a:xfrm>
                <a:off x="2400" y="2928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64" name="Freeform 60"/>
              <p:cNvSpPr>
                <a:spLocks/>
              </p:cNvSpPr>
              <p:nvPr/>
            </p:nvSpPr>
            <p:spPr bwMode="auto">
              <a:xfrm>
                <a:off x="2544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65" name="Freeform 61"/>
              <p:cNvSpPr>
                <a:spLocks/>
              </p:cNvSpPr>
              <p:nvPr/>
            </p:nvSpPr>
            <p:spPr bwMode="auto">
              <a:xfrm>
                <a:off x="2592" y="2928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66" name="Freeform 62"/>
              <p:cNvSpPr>
                <a:spLocks/>
              </p:cNvSpPr>
              <p:nvPr/>
            </p:nvSpPr>
            <p:spPr bwMode="auto">
              <a:xfrm>
                <a:off x="2379" y="2904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67" name="Freeform 63"/>
              <p:cNvSpPr>
                <a:spLocks/>
              </p:cNvSpPr>
              <p:nvPr/>
            </p:nvSpPr>
            <p:spPr bwMode="auto">
              <a:xfrm>
                <a:off x="2463" y="2901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68" name="Freeform 64"/>
              <p:cNvSpPr>
                <a:spLocks/>
              </p:cNvSpPr>
              <p:nvPr/>
            </p:nvSpPr>
            <p:spPr bwMode="auto">
              <a:xfrm>
                <a:off x="2568" y="2904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69" name="Freeform 65"/>
              <p:cNvSpPr>
                <a:spLocks/>
              </p:cNvSpPr>
              <p:nvPr/>
            </p:nvSpPr>
            <p:spPr bwMode="auto">
              <a:xfrm>
                <a:off x="2619" y="2901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</p:grpSp>
        <p:grpSp>
          <p:nvGrpSpPr>
            <p:cNvPr id="13" name="Group 66"/>
            <p:cNvGrpSpPr>
              <a:grpSpLocks/>
            </p:cNvGrpSpPr>
            <p:nvPr/>
          </p:nvGrpSpPr>
          <p:grpSpPr bwMode="auto">
            <a:xfrm>
              <a:off x="1185" y="2752"/>
              <a:ext cx="425" cy="304"/>
              <a:chOff x="2379" y="2880"/>
              <a:chExt cx="336" cy="240"/>
            </a:xfrm>
          </p:grpSpPr>
          <p:sp>
            <p:nvSpPr>
              <p:cNvPr id="149571" name="Freeform 67"/>
              <p:cNvSpPr>
                <a:spLocks/>
              </p:cNvSpPr>
              <p:nvPr/>
            </p:nvSpPr>
            <p:spPr bwMode="auto">
              <a:xfrm>
                <a:off x="2400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72" name="Freeform 68"/>
              <p:cNvSpPr>
                <a:spLocks/>
              </p:cNvSpPr>
              <p:nvPr/>
            </p:nvSpPr>
            <p:spPr bwMode="auto">
              <a:xfrm>
                <a:off x="2496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73" name="Freeform 69"/>
              <p:cNvSpPr>
                <a:spLocks/>
              </p:cNvSpPr>
              <p:nvPr/>
            </p:nvSpPr>
            <p:spPr bwMode="auto">
              <a:xfrm>
                <a:off x="2496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74" name="Freeform 70"/>
              <p:cNvSpPr>
                <a:spLocks/>
              </p:cNvSpPr>
              <p:nvPr/>
            </p:nvSpPr>
            <p:spPr bwMode="auto">
              <a:xfrm>
                <a:off x="2448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75" name="Freeform 71"/>
              <p:cNvSpPr>
                <a:spLocks/>
              </p:cNvSpPr>
              <p:nvPr/>
            </p:nvSpPr>
            <p:spPr bwMode="auto">
              <a:xfrm>
                <a:off x="2496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76" name="Freeform 72"/>
              <p:cNvSpPr>
                <a:spLocks/>
              </p:cNvSpPr>
              <p:nvPr/>
            </p:nvSpPr>
            <p:spPr bwMode="auto">
              <a:xfrm>
                <a:off x="2400" y="2928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77" name="Freeform 73"/>
              <p:cNvSpPr>
                <a:spLocks/>
              </p:cNvSpPr>
              <p:nvPr/>
            </p:nvSpPr>
            <p:spPr bwMode="auto">
              <a:xfrm>
                <a:off x="2544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78" name="Freeform 74"/>
              <p:cNvSpPr>
                <a:spLocks/>
              </p:cNvSpPr>
              <p:nvPr/>
            </p:nvSpPr>
            <p:spPr bwMode="auto">
              <a:xfrm>
                <a:off x="2592" y="2928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79" name="Freeform 75"/>
              <p:cNvSpPr>
                <a:spLocks/>
              </p:cNvSpPr>
              <p:nvPr/>
            </p:nvSpPr>
            <p:spPr bwMode="auto">
              <a:xfrm>
                <a:off x="2379" y="2904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80" name="Freeform 76"/>
              <p:cNvSpPr>
                <a:spLocks/>
              </p:cNvSpPr>
              <p:nvPr/>
            </p:nvSpPr>
            <p:spPr bwMode="auto">
              <a:xfrm>
                <a:off x="2463" y="2901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81" name="Freeform 77"/>
              <p:cNvSpPr>
                <a:spLocks/>
              </p:cNvSpPr>
              <p:nvPr/>
            </p:nvSpPr>
            <p:spPr bwMode="auto">
              <a:xfrm>
                <a:off x="2568" y="2904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82" name="Freeform 78"/>
              <p:cNvSpPr>
                <a:spLocks/>
              </p:cNvSpPr>
              <p:nvPr/>
            </p:nvSpPr>
            <p:spPr bwMode="auto">
              <a:xfrm>
                <a:off x="2619" y="2901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</p:grpSp>
        <p:grpSp>
          <p:nvGrpSpPr>
            <p:cNvPr id="14" name="Group 79"/>
            <p:cNvGrpSpPr>
              <a:grpSpLocks/>
            </p:cNvGrpSpPr>
            <p:nvPr/>
          </p:nvGrpSpPr>
          <p:grpSpPr bwMode="auto">
            <a:xfrm>
              <a:off x="1549" y="2737"/>
              <a:ext cx="426" cy="304"/>
              <a:chOff x="2379" y="2880"/>
              <a:chExt cx="336" cy="240"/>
            </a:xfrm>
          </p:grpSpPr>
          <p:sp>
            <p:nvSpPr>
              <p:cNvPr id="149584" name="Freeform 80"/>
              <p:cNvSpPr>
                <a:spLocks/>
              </p:cNvSpPr>
              <p:nvPr/>
            </p:nvSpPr>
            <p:spPr bwMode="auto">
              <a:xfrm>
                <a:off x="2400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85" name="Freeform 81"/>
              <p:cNvSpPr>
                <a:spLocks/>
              </p:cNvSpPr>
              <p:nvPr/>
            </p:nvSpPr>
            <p:spPr bwMode="auto">
              <a:xfrm>
                <a:off x="2496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86" name="Freeform 82"/>
              <p:cNvSpPr>
                <a:spLocks/>
              </p:cNvSpPr>
              <p:nvPr/>
            </p:nvSpPr>
            <p:spPr bwMode="auto">
              <a:xfrm>
                <a:off x="2496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87" name="Freeform 83"/>
              <p:cNvSpPr>
                <a:spLocks/>
              </p:cNvSpPr>
              <p:nvPr/>
            </p:nvSpPr>
            <p:spPr bwMode="auto">
              <a:xfrm>
                <a:off x="2448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88" name="Freeform 84"/>
              <p:cNvSpPr>
                <a:spLocks/>
              </p:cNvSpPr>
              <p:nvPr/>
            </p:nvSpPr>
            <p:spPr bwMode="auto">
              <a:xfrm>
                <a:off x="2496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89" name="Freeform 85"/>
              <p:cNvSpPr>
                <a:spLocks/>
              </p:cNvSpPr>
              <p:nvPr/>
            </p:nvSpPr>
            <p:spPr bwMode="auto">
              <a:xfrm>
                <a:off x="2400" y="2928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90" name="Freeform 86"/>
              <p:cNvSpPr>
                <a:spLocks/>
              </p:cNvSpPr>
              <p:nvPr/>
            </p:nvSpPr>
            <p:spPr bwMode="auto">
              <a:xfrm>
                <a:off x="2544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91" name="Freeform 87"/>
              <p:cNvSpPr>
                <a:spLocks/>
              </p:cNvSpPr>
              <p:nvPr/>
            </p:nvSpPr>
            <p:spPr bwMode="auto">
              <a:xfrm>
                <a:off x="2592" y="2928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92" name="Freeform 88"/>
              <p:cNvSpPr>
                <a:spLocks/>
              </p:cNvSpPr>
              <p:nvPr/>
            </p:nvSpPr>
            <p:spPr bwMode="auto">
              <a:xfrm>
                <a:off x="2379" y="2904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93" name="Freeform 89"/>
              <p:cNvSpPr>
                <a:spLocks/>
              </p:cNvSpPr>
              <p:nvPr/>
            </p:nvSpPr>
            <p:spPr bwMode="auto">
              <a:xfrm>
                <a:off x="2463" y="2901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94" name="Freeform 90"/>
              <p:cNvSpPr>
                <a:spLocks/>
              </p:cNvSpPr>
              <p:nvPr/>
            </p:nvSpPr>
            <p:spPr bwMode="auto">
              <a:xfrm>
                <a:off x="2568" y="2904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95" name="Freeform 91"/>
              <p:cNvSpPr>
                <a:spLocks/>
              </p:cNvSpPr>
              <p:nvPr/>
            </p:nvSpPr>
            <p:spPr bwMode="auto">
              <a:xfrm>
                <a:off x="2619" y="2901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</p:grpSp>
        <p:grpSp>
          <p:nvGrpSpPr>
            <p:cNvPr id="15" name="Group 92"/>
            <p:cNvGrpSpPr>
              <a:grpSpLocks/>
            </p:cNvGrpSpPr>
            <p:nvPr/>
          </p:nvGrpSpPr>
          <p:grpSpPr bwMode="auto">
            <a:xfrm>
              <a:off x="1914" y="2752"/>
              <a:ext cx="426" cy="304"/>
              <a:chOff x="2379" y="2880"/>
              <a:chExt cx="336" cy="240"/>
            </a:xfrm>
          </p:grpSpPr>
          <p:sp>
            <p:nvSpPr>
              <p:cNvPr id="149597" name="Freeform 93"/>
              <p:cNvSpPr>
                <a:spLocks/>
              </p:cNvSpPr>
              <p:nvPr/>
            </p:nvSpPr>
            <p:spPr bwMode="auto">
              <a:xfrm>
                <a:off x="2400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98" name="Freeform 94"/>
              <p:cNvSpPr>
                <a:spLocks/>
              </p:cNvSpPr>
              <p:nvPr/>
            </p:nvSpPr>
            <p:spPr bwMode="auto">
              <a:xfrm>
                <a:off x="2496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599" name="Freeform 95"/>
              <p:cNvSpPr>
                <a:spLocks/>
              </p:cNvSpPr>
              <p:nvPr/>
            </p:nvSpPr>
            <p:spPr bwMode="auto">
              <a:xfrm>
                <a:off x="2496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600" name="Freeform 96"/>
              <p:cNvSpPr>
                <a:spLocks/>
              </p:cNvSpPr>
              <p:nvPr/>
            </p:nvSpPr>
            <p:spPr bwMode="auto">
              <a:xfrm>
                <a:off x="2448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601" name="Freeform 97"/>
              <p:cNvSpPr>
                <a:spLocks/>
              </p:cNvSpPr>
              <p:nvPr/>
            </p:nvSpPr>
            <p:spPr bwMode="auto">
              <a:xfrm>
                <a:off x="2496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602" name="Freeform 98"/>
              <p:cNvSpPr>
                <a:spLocks/>
              </p:cNvSpPr>
              <p:nvPr/>
            </p:nvSpPr>
            <p:spPr bwMode="auto">
              <a:xfrm>
                <a:off x="2400" y="2928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603" name="Freeform 99"/>
              <p:cNvSpPr>
                <a:spLocks/>
              </p:cNvSpPr>
              <p:nvPr/>
            </p:nvSpPr>
            <p:spPr bwMode="auto">
              <a:xfrm>
                <a:off x="2544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604" name="Freeform 100"/>
              <p:cNvSpPr>
                <a:spLocks/>
              </p:cNvSpPr>
              <p:nvPr/>
            </p:nvSpPr>
            <p:spPr bwMode="auto">
              <a:xfrm>
                <a:off x="2592" y="2928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605" name="Freeform 101"/>
              <p:cNvSpPr>
                <a:spLocks/>
              </p:cNvSpPr>
              <p:nvPr/>
            </p:nvSpPr>
            <p:spPr bwMode="auto">
              <a:xfrm>
                <a:off x="2379" y="2904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606" name="Freeform 102"/>
              <p:cNvSpPr>
                <a:spLocks/>
              </p:cNvSpPr>
              <p:nvPr/>
            </p:nvSpPr>
            <p:spPr bwMode="auto">
              <a:xfrm>
                <a:off x="2463" y="2901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607" name="Freeform 103"/>
              <p:cNvSpPr>
                <a:spLocks/>
              </p:cNvSpPr>
              <p:nvPr/>
            </p:nvSpPr>
            <p:spPr bwMode="auto">
              <a:xfrm>
                <a:off x="2568" y="2904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608" name="Freeform 104"/>
              <p:cNvSpPr>
                <a:spLocks/>
              </p:cNvSpPr>
              <p:nvPr/>
            </p:nvSpPr>
            <p:spPr bwMode="auto">
              <a:xfrm>
                <a:off x="2619" y="2901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</p:grpSp>
        <p:grpSp>
          <p:nvGrpSpPr>
            <p:cNvPr id="16" name="Group 105"/>
            <p:cNvGrpSpPr>
              <a:grpSpLocks/>
            </p:cNvGrpSpPr>
            <p:nvPr/>
          </p:nvGrpSpPr>
          <p:grpSpPr bwMode="auto">
            <a:xfrm>
              <a:off x="2667" y="2760"/>
              <a:ext cx="425" cy="304"/>
              <a:chOff x="2379" y="2880"/>
              <a:chExt cx="336" cy="240"/>
            </a:xfrm>
          </p:grpSpPr>
          <p:sp>
            <p:nvSpPr>
              <p:cNvPr id="149610" name="Freeform 106"/>
              <p:cNvSpPr>
                <a:spLocks/>
              </p:cNvSpPr>
              <p:nvPr/>
            </p:nvSpPr>
            <p:spPr bwMode="auto">
              <a:xfrm>
                <a:off x="2400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611" name="Freeform 107"/>
              <p:cNvSpPr>
                <a:spLocks/>
              </p:cNvSpPr>
              <p:nvPr/>
            </p:nvSpPr>
            <p:spPr bwMode="auto">
              <a:xfrm>
                <a:off x="2496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612" name="Freeform 108"/>
              <p:cNvSpPr>
                <a:spLocks/>
              </p:cNvSpPr>
              <p:nvPr/>
            </p:nvSpPr>
            <p:spPr bwMode="auto">
              <a:xfrm>
                <a:off x="2496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613" name="Freeform 109"/>
              <p:cNvSpPr>
                <a:spLocks/>
              </p:cNvSpPr>
              <p:nvPr/>
            </p:nvSpPr>
            <p:spPr bwMode="auto">
              <a:xfrm>
                <a:off x="2448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614" name="Freeform 110"/>
              <p:cNvSpPr>
                <a:spLocks/>
              </p:cNvSpPr>
              <p:nvPr/>
            </p:nvSpPr>
            <p:spPr bwMode="auto">
              <a:xfrm>
                <a:off x="2496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615" name="Freeform 111"/>
              <p:cNvSpPr>
                <a:spLocks/>
              </p:cNvSpPr>
              <p:nvPr/>
            </p:nvSpPr>
            <p:spPr bwMode="auto">
              <a:xfrm>
                <a:off x="2400" y="2928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616" name="Freeform 112"/>
              <p:cNvSpPr>
                <a:spLocks/>
              </p:cNvSpPr>
              <p:nvPr/>
            </p:nvSpPr>
            <p:spPr bwMode="auto">
              <a:xfrm>
                <a:off x="2544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617" name="Freeform 113"/>
              <p:cNvSpPr>
                <a:spLocks/>
              </p:cNvSpPr>
              <p:nvPr/>
            </p:nvSpPr>
            <p:spPr bwMode="auto">
              <a:xfrm>
                <a:off x="2592" y="2928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618" name="Freeform 114"/>
              <p:cNvSpPr>
                <a:spLocks/>
              </p:cNvSpPr>
              <p:nvPr/>
            </p:nvSpPr>
            <p:spPr bwMode="auto">
              <a:xfrm>
                <a:off x="2379" y="2904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619" name="Freeform 115"/>
              <p:cNvSpPr>
                <a:spLocks/>
              </p:cNvSpPr>
              <p:nvPr/>
            </p:nvSpPr>
            <p:spPr bwMode="auto">
              <a:xfrm>
                <a:off x="2463" y="2901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620" name="Freeform 116"/>
              <p:cNvSpPr>
                <a:spLocks/>
              </p:cNvSpPr>
              <p:nvPr/>
            </p:nvSpPr>
            <p:spPr bwMode="auto">
              <a:xfrm>
                <a:off x="2568" y="2904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9621" name="Freeform 117"/>
              <p:cNvSpPr>
                <a:spLocks/>
              </p:cNvSpPr>
              <p:nvPr/>
            </p:nvSpPr>
            <p:spPr bwMode="auto">
              <a:xfrm>
                <a:off x="2619" y="2901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</p:grpSp>
        <p:sp>
          <p:nvSpPr>
            <p:cNvPr id="149622" name="Line 118"/>
            <p:cNvSpPr>
              <a:spLocks noChangeShapeType="1"/>
            </p:cNvSpPr>
            <p:nvPr/>
          </p:nvSpPr>
          <p:spPr bwMode="auto">
            <a:xfrm flipH="1">
              <a:off x="2878" y="2136"/>
              <a:ext cx="385" cy="5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hu-HU"/>
            </a:p>
          </p:txBody>
        </p:sp>
        <p:sp>
          <p:nvSpPr>
            <p:cNvPr id="149623" name="Rectangle 119"/>
            <p:cNvSpPr>
              <a:spLocks noChangeArrowheads="1"/>
            </p:cNvSpPr>
            <p:nvPr/>
          </p:nvSpPr>
          <p:spPr bwMode="auto">
            <a:xfrm>
              <a:off x="2078" y="2311"/>
              <a:ext cx="6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hu-HU" i="1">
                  <a:solidFill>
                    <a:srgbClr val="000000"/>
                  </a:solidFill>
                </a:rPr>
                <a:t>takarmány</a:t>
              </a:r>
              <a:endParaRPr lang="en-GB" sz="2000"/>
            </a:p>
          </p:txBody>
        </p:sp>
        <p:sp>
          <p:nvSpPr>
            <p:cNvPr id="149624" name="Line 120"/>
            <p:cNvSpPr>
              <a:spLocks noChangeShapeType="1"/>
            </p:cNvSpPr>
            <p:nvPr/>
          </p:nvSpPr>
          <p:spPr bwMode="auto">
            <a:xfrm rot="-780390">
              <a:off x="4049" y="1933"/>
              <a:ext cx="3" cy="1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hu-HU"/>
            </a:p>
          </p:txBody>
        </p:sp>
        <p:sp>
          <p:nvSpPr>
            <p:cNvPr id="149625" name="Freeform 121"/>
            <p:cNvSpPr>
              <a:spLocks/>
            </p:cNvSpPr>
            <p:nvPr/>
          </p:nvSpPr>
          <p:spPr bwMode="auto">
            <a:xfrm>
              <a:off x="884" y="3018"/>
              <a:ext cx="3071" cy="1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32" y="24"/>
                </a:cxn>
                <a:cxn ang="0">
                  <a:pos x="2100" y="72"/>
                </a:cxn>
                <a:cxn ang="0">
                  <a:pos x="2424" y="96"/>
                </a:cxn>
              </a:cxnLst>
              <a:rect l="0" t="0" r="r" b="b"/>
              <a:pathLst>
                <a:path w="2424" h="96">
                  <a:moveTo>
                    <a:pt x="0" y="0"/>
                  </a:moveTo>
                  <a:cubicBezTo>
                    <a:pt x="641" y="6"/>
                    <a:pt x="1282" y="12"/>
                    <a:pt x="1632" y="24"/>
                  </a:cubicBezTo>
                  <a:cubicBezTo>
                    <a:pt x="1982" y="36"/>
                    <a:pt x="1968" y="60"/>
                    <a:pt x="2100" y="72"/>
                  </a:cubicBezTo>
                  <a:cubicBezTo>
                    <a:pt x="2232" y="84"/>
                    <a:pt x="2328" y="90"/>
                    <a:pt x="2424" y="96"/>
                  </a:cubicBezTo>
                </a:path>
              </a:pathLst>
            </a:custGeom>
            <a:noFill/>
            <a:ln w="63500" cap="flat" cmpd="sng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hu-HU"/>
            </a:p>
          </p:txBody>
        </p:sp>
        <p:grpSp>
          <p:nvGrpSpPr>
            <p:cNvPr id="17" name="Group 122"/>
            <p:cNvGrpSpPr>
              <a:grpSpLocks/>
            </p:cNvGrpSpPr>
            <p:nvPr/>
          </p:nvGrpSpPr>
          <p:grpSpPr bwMode="auto">
            <a:xfrm>
              <a:off x="798" y="1765"/>
              <a:ext cx="1759" cy="1368"/>
              <a:chOff x="1087" y="2101"/>
              <a:chExt cx="1263" cy="982"/>
            </a:xfrm>
          </p:grpSpPr>
          <p:grpSp>
            <p:nvGrpSpPr>
              <p:cNvPr id="18" name="Group 123"/>
              <p:cNvGrpSpPr>
                <a:grpSpLocks/>
              </p:cNvGrpSpPr>
              <p:nvPr/>
            </p:nvGrpSpPr>
            <p:grpSpPr bwMode="auto">
              <a:xfrm>
                <a:off x="2271" y="2183"/>
                <a:ext cx="79" cy="81"/>
                <a:chOff x="2271" y="2183"/>
                <a:chExt cx="79" cy="81"/>
              </a:xfrm>
            </p:grpSpPr>
            <p:sp>
              <p:nvSpPr>
                <p:cNvPr id="149628" name="Freeform 124"/>
                <p:cNvSpPr>
                  <a:spLocks/>
                </p:cNvSpPr>
                <p:nvPr/>
              </p:nvSpPr>
              <p:spPr bwMode="auto">
                <a:xfrm>
                  <a:off x="2271" y="2183"/>
                  <a:ext cx="79" cy="81"/>
                </a:xfrm>
                <a:custGeom>
                  <a:avLst/>
                  <a:gdLst/>
                  <a:ahLst/>
                  <a:cxnLst>
                    <a:cxn ang="0">
                      <a:pos x="39" y="240"/>
                    </a:cxn>
                    <a:cxn ang="0">
                      <a:pos x="95" y="244"/>
                    </a:cxn>
                    <a:cxn ang="0">
                      <a:pos x="148" y="231"/>
                    </a:cxn>
                    <a:cxn ang="0">
                      <a:pos x="195" y="192"/>
                    </a:cxn>
                    <a:cxn ang="0">
                      <a:pos x="226" y="141"/>
                    </a:cxn>
                    <a:cxn ang="0">
                      <a:pos x="234" y="86"/>
                    </a:cxn>
                    <a:cxn ang="0">
                      <a:pos x="237" y="38"/>
                    </a:cxn>
                    <a:cxn ang="0">
                      <a:pos x="237" y="0"/>
                    </a:cxn>
                    <a:cxn ang="0">
                      <a:pos x="169" y="12"/>
                    </a:cxn>
                    <a:cxn ang="0">
                      <a:pos x="95" y="38"/>
                    </a:cxn>
                    <a:cxn ang="0">
                      <a:pos x="24" y="84"/>
                    </a:cxn>
                    <a:cxn ang="0">
                      <a:pos x="0" y="118"/>
                    </a:cxn>
                    <a:cxn ang="0">
                      <a:pos x="39" y="240"/>
                    </a:cxn>
                  </a:cxnLst>
                  <a:rect l="0" t="0" r="r" b="b"/>
                  <a:pathLst>
                    <a:path w="237" h="244">
                      <a:moveTo>
                        <a:pt x="39" y="240"/>
                      </a:moveTo>
                      <a:lnTo>
                        <a:pt x="95" y="244"/>
                      </a:lnTo>
                      <a:lnTo>
                        <a:pt x="148" y="231"/>
                      </a:lnTo>
                      <a:lnTo>
                        <a:pt x="195" y="192"/>
                      </a:lnTo>
                      <a:lnTo>
                        <a:pt x="226" y="141"/>
                      </a:lnTo>
                      <a:lnTo>
                        <a:pt x="234" y="86"/>
                      </a:lnTo>
                      <a:lnTo>
                        <a:pt x="237" y="38"/>
                      </a:lnTo>
                      <a:lnTo>
                        <a:pt x="237" y="0"/>
                      </a:lnTo>
                      <a:lnTo>
                        <a:pt x="169" y="12"/>
                      </a:lnTo>
                      <a:lnTo>
                        <a:pt x="95" y="38"/>
                      </a:lnTo>
                      <a:lnTo>
                        <a:pt x="24" y="84"/>
                      </a:lnTo>
                      <a:lnTo>
                        <a:pt x="0" y="118"/>
                      </a:lnTo>
                      <a:lnTo>
                        <a:pt x="39" y="240"/>
                      </a:lnTo>
                      <a:close/>
                    </a:path>
                  </a:pathLst>
                </a:custGeom>
                <a:solidFill>
                  <a:srgbClr val="BF7F00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49629" name="Freeform 125"/>
                <p:cNvSpPr>
                  <a:spLocks/>
                </p:cNvSpPr>
                <p:nvPr/>
              </p:nvSpPr>
              <p:spPr bwMode="auto">
                <a:xfrm>
                  <a:off x="2289" y="2199"/>
                  <a:ext cx="38" cy="42"/>
                </a:xfrm>
                <a:custGeom>
                  <a:avLst/>
                  <a:gdLst/>
                  <a:ahLst/>
                  <a:cxnLst>
                    <a:cxn ang="0">
                      <a:pos x="18" y="126"/>
                    </a:cxn>
                    <a:cxn ang="0">
                      <a:pos x="47" y="128"/>
                    </a:cxn>
                    <a:cxn ang="0">
                      <a:pos x="70" y="120"/>
                    </a:cxn>
                    <a:cxn ang="0">
                      <a:pos x="93" y="100"/>
                    </a:cxn>
                    <a:cxn ang="0">
                      <a:pos x="109" y="74"/>
                    </a:cxn>
                    <a:cxn ang="0">
                      <a:pos x="113" y="45"/>
                    </a:cxn>
                    <a:cxn ang="0">
                      <a:pos x="114" y="19"/>
                    </a:cxn>
                    <a:cxn ang="0">
                      <a:pos x="114" y="0"/>
                    </a:cxn>
                    <a:cxn ang="0">
                      <a:pos x="81" y="6"/>
                    </a:cxn>
                    <a:cxn ang="0">
                      <a:pos x="47" y="19"/>
                    </a:cxn>
                    <a:cxn ang="0">
                      <a:pos x="12" y="44"/>
                    </a:cxn>
                    <a:cxn ang="0">
                      <a:pos x="0" y="62"/>
                    </a:cxn>
                    <a:cxn ang="0">
                      <a:pos x="18" y="126"/>
                    </a:cxn>
                  </a:cxnLst>
                  <a:rect l="0" t="0" r="r" b="b"/>
                  <a:pathLst>
                    <a:path w="114" h="128">
                      <a:moveTo>
                        <a:pt x="18" y="126"/>
                      </a:moveTo>
                      <a:lnTo>
                        <a:pt x="47" y="128"/>
                      </a:lnTo>
                      <a:lnTo>
                        <a:pt x="70" y="120"/>
                      </a:lnTo>
                      <a:lnTo>
                        <a:pt x="93" y="100"/>
                      </a:lnTo>
                      <a:lnTo>
                        <a:pt x="109" y="74"/>
                      </a:lnTo>
                      <a:lnTo>
                        <a:pt x="113" y="45"/>
                      </a:lnTo>
                      <a:lnTo>
                        <a:pt x="114" y="19"/>
                      </a:lnTo>
                      <a:lnTo>
                        <a:pt x="114" y="0"/>
                      </a:lnTo>
                      <a:lnTo>
                        <a:pt x="81" y="6"/>
                      </a:lnTo>
                      <a:lnTo>
                        <a:pt x="47" y="19"/>
                      </a:lnTo>
                      <a:lnTo>
                        <a:pt x="12" y="44"/>
                      </a:lnTo>
                      <a:lnTo>
                        <a:pt x="0" y="62"/>
                      </a:lnTo>
                      <a:lnTo>
                        <a:pt x="18" y="126"/>
                      </a:lnTo>
                      <a:close/>
                    </a:path>
                  </a:pathLst>
                </a:custGeom>
                <a:solidFill>
                  <a:srgbClr val="7F5F3F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149630" name="Freeform 126"/>
              <p:cNvSpPr>
                <a:spLocks/>
              </p:cNvSpPr>
              <p:nvPr/>
            </p:nvSpPr>
            <p:spPr bwMode="auto">
              <a:xfrm>
                <a:off x="2267" y="2287"/>
                <a:ext cx="32" cy="16"/>
              </a:xfrm>
              <a:custGeom>
                <a:avLst/>
                <a:gdLst/>
                <a:ahLst/>
                <a:cxnLst>
                  <a:cxn ang="0">
                    <a:pos x="96" y="10"/>
                  </a:cxn>
                  <a:cxn ang="0">
                    <a:pos x="80" y="4"/>
                  </a:cxn>
                  <a:cxn ang="0">
                    <a:pos x="59" y="0"/>
                  </a:cxn>
                  <a:cxn ang="0">
                    <a:pos x="33" y="4"/>
                  </a:cxn>
                  <a:cxn ang="0">
                    <a:pos x="22" y="12"/>
                  </a:cxn>
                  <a:cxn ang="0">
                    <a:pos x="12" y="20"/>
                  </a:cxn>
                  <a:cxn ang="0">
                    <a:pos x="4" y="38"/>
                  </a:cxn>
                  <a:cxn ang="0">
                    <a:pos x="0" y="48"/>
                  </a:cxn>
                  <a:cxn ang="0">
                    <a:pos x="24" y="49"/>
                  </a:cxn>
                  <a:cxn ang="0">
                    <a:pos x="49" y="47"/>
                  </a:cxn>
                  <a:cxn ang="0">
                    <a:pos x="74" y="39"/>
                  </a:cxn>
                  <a:cxn ang="0">
                    <a:pos x="90" y="25"/>
                  </a:cxn>
                  <a:cxn ang="0">
                    <a:pos x="96" y="10"/>
                  </a:cxn>
                </a:cxnLst>
                <a:rect l="0" t="0" r="r" b="b"/>
                <a:pathLst>
                  <a:path w="96" h="49">
                    <a:moveTo>
                      <a:pt x="96" y="10"/>
                    </a:moveTo>
                    <a:lnTo>
                      <a:pt x="80" y="4"/>
                    </a:lnTo>
                    <a:lnTo>
                      <a:pt x="59" y="0"/>
                    </a:lnTo>
                    <a:lnTo>
                      <a:pt x="33" y="4"/>
                    </a:lnTo>
                    <a:lnTo>
                      <a:pt x="22" y="12"/>
                    </a:lnTo>
                    <a:lnTo>
                      <a:pt x="12" y="20"/>
                    </a:lnTo>
                    <a:lnTo>
                      <a:pt x="4" y="38"/>
                    </a:lnTo>
                    <a:lnTo>
                      <a:pt x="0" y="48"/>
                    </a:lnTo>
                    <a:lnTo>
                      <a:pt x="24" y="49"/>
                    </a:lnTo>
                    <a:lnTo>
                      <a:pt x="49" y="47"/>
                    </a:lnTo>
                    <a:lnTo>
                      <a:pt x="74" y="39"/>
                    </a:lnTo>
                    <a:lnTo>
                      <a:pt x="90" y="25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7F5F3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9631" name="Freeform 127"/>
              <p:cNvSpPr>
                <a:spLocks/>
              </p:cNvSpPr>
              <p:nvPr/>
            </p:nvSpPr>
            <p:spPr bwMode="auto">
              <a:xfrm>
                <a:off x="1087" y="2168"/>
                <a:ext cx="1253" cy="915"/>
              </a:xfrm>
              <a:custGeom>
                <a:avLst/>
                <a:gdLst/>
                <a:ahLst/>
                <a:cxnLst>
                  <a:cxn ang="0">
                    <a:pos x="2355" y="214"/>
                  </a:cxn>
                  <a:cxn ang="0">
                    <a:pos x="1786" y="323"/>
                  </a:cxn>
                  <a:cxn ang="0">
                    <a:pos x="1428" y="385"/>
                  </a:cxn>
                  <a:cxn ang="0">
                    <a:pos x="898" y="323"/>
                  </a:cxn>
                  <a:cxn ang="0">
                    <a:pos x="602" y="263"/>
                  </a:cxn>
                  <a:cxn ang="0">
                    <a:pos x="437" y="258"/>
                  </a:cxn>
                  <a:cxn ang="0">
                    <a:pos x="232" y="332"/>
                  </a:cxn>
                  <a:cxn ang="0">
                    <a:pos x="82" y="452"/>
                  </a:cxn>
                  <a:cxn ang="0">
                    <a:pos x="0" y="750"/>
                  </a:cxn>
                  <a:cxn ang="0">
                    <a:pos x="169" y="1352"/>
                  </a:cxn>
                  <a:cxn ang="0">
                    <a:pos x="247" y="2292"/>
                  </a:cxn>
                  <a:cxn ang="0">
                    <a:pos x="219" y="2700"/>
                  </a:cxn>
                  <a:cxn ang="0">
                    <a:pos x="489" y="2472"/>
                  </a:cxn>
                  <a:cxn ang="0">
                    <a:pos x="699" y="2743"/>
                  </a:cxn>
                  <a:cxn ang="0">
                    <a:pos x="731" y="2472"/>
                  </a:cxn>
                  <a:cxn ang="0">
                    <a:pos x="806" y="2022"/>
                  </a:cxn>
                  <a:cxn ang="0">
                    <a:pos x="1115" y="1583"/>
                  </a:cxn>
                  <a:cxn ang="0">
                    <a:pos x="1619" y="1615"/>
                  </a:cxn>
                  <a:cxn ang="0">
                    <a:pos x="2065" y="1507"/>
                  </a:cxn>
                  <a:cxn ang="0">
                    <a:pos x="2221" y="1583"/>
                  </a:cxn>
                  <a:cxn ang="0">
                    <a:pos x="2073" y="2066"/>
                  </a:cxn>
                  <a:cxn ang="0">
                    <a:pos x="2057" y="2420"/>
                  </a:cxn>
                  <a:cxn ang="0">
                    <a:pos x="2216" y="2548"/>
                  </a:cxn>
                  <a:cxn ang="0">
                    <a:pos x="2375" y="2492"/>
                  </a:cxn>
                  <a:cxn ang="0">
                    <a:pos x="2283" y="2302"/>
                  </a:cxn>
                  <a:cxn ang="0">
                    <a:pos x="2278" y="2022"/>
                  </a:cxn>
                  <a:cxn ang="0">
                    <a:pos x="2492" y="1545"/>
                  </a:cxn>
                  <a:cxn ang="0">
                    <a:pos x="2783" y="973"/>
                  </a:cxn>
                  <a:cxn ang="0">
                    <a:pos x="3108" y="735"/>
                  </a:cxn>
                  <a:cxn ang="0">
                    <a:pos x="3321" y="762"/>
                  </a:cxn>
                  <a:cxn ang="0">
                    <a:pos x="3543" y="851"/>
                  </a:cxn>
                  <a:cxn ang="0">
                    <a:pos x="3684" y="813"/>
                  </a:cxn>
                  <a:cxn ang="0">
                    <a:pos x="3757" y="703"/>
                  </a:cxn>
                  <a:cxn ang="0">
                    <a:pos x="3720" y="571"/>
                  </a:cxn>
                  <a:cxn ang="0">
                    <a:pos x="3652" y="458"/>
                  </a:cxn>
                  <a:cxn ang="0">
                    <a:pos x="3642" y="384"/>
                  </a:cxn>
                  <a:cxn ang="0">
                    <a:pos x="3614" y="298"/>
                  </a:cxn>
                  <a:cxn ang="0">
                    <a:pos x="3651" y="162"/>
                  </a:cxn>
                  <a:cxn ang="0">
                    <a:pos x="3516" y="39"/>
                  </a:cxn>
                  <a:cxn ang="0">
                    <a:pos x="3270" y="0"/>
                  </a:cxn>
                  <a:cxn ang="0">
                    <a:pos x="3066" y="66"/>
                  </a:cxn>
                  <a:cxn ang="0">
                    <a:pos x="2874" y="56"/>
                  </a:cxn>
                  <a:cxn ang="0">
                    <a:pos x="2686" y="18"/>
                  </a:cxn>
                  <a:cxn ang="0">
                    <a:pos x="2639" y="86"/>
                  </a:cxn>
                </a:cxnLst>
                <a:rect l="0" t="0" r="r" b="b"/>
                <a:pathLst>
                  <a:path w="3759" h="2743">
                    <a:moveTo>
                      <a:pt x="2718" y="188"/>
                    </a:moveTo>
                    <a:lnTo>
                      <a:pt x="2560" y="188"/>
                    </a:lnTo>
                    <a:lnTo>
                      <a:pt x="2355" y="214"/>
                    </a:lnTo>
                    <a:lnTo>
                      <a:pt x="2080" y="259"/>
                    </a:lnTo>
                    <a:lnTo>
                      <a:pt x="1932" y="290"/>
                    </a:lnTo>
                    <a:lnTo>
                      <a:pt x="1786" y="323"/>
                    </a:lnTo>
                    <a:lnTo>
                      <a:pt x="1660" y="351"/>
                    </a:lnTo>
                    <a:lnTo>
                      <a:pt x="1541" y="374"/>
                    </a:lnTo>
                    <a:lnTo>
                      <a:pt x="1428" y="385"/>
                    </a:lnTo>
                    <a:lnTo>
                      <a:pt x="1290" y="387"/>
                    </a:lnTo>
                    <a:lnTo>
                      <a:pt x="1058" y="368"/>
                    </a:lnTo>
                    <a:lnTo>
                      <a:pt x="898" y="323"/>
                    </a:lnTo>
                    <a:lnTo>
                      <a:pt x="774" y="298"/>
                    </a:lnTo>
                    <a:lnTo>
                      <a:pt x="687" y="278"/>
                    </a:lnTo>
                    <a:lnTo>
                      <a:pt x="602" y="263"/>
                    </a:lnTo>
                    <a:lnTo>
                      <a:pt x="543" y="256"/>
                    </a:lnTo>
                    <a:lnTo>
                      <a:pt x="494" y="252"/>
                    </a:lnTo>
                    <a:lnTo>
                      <a:pt x="437" y="258"/>
                    </a:lnTo>
                    <a:lnTo>
                      <a:pt x="380" y="271"/>
                    </a:lnTo>
                    <a:lnTo>
                      <a:pt x="304" y="300"/>
                    </a:lnTo>
                    <a:lnTo>
                      <a:pt x="232" y="332"/>
                    </a:lnTo>
                    <a:lnTo>
                      <a:pt x="174" y="368"/>
                    </a:lnTo>
                    <a:lnTo>
                      <a:pt x="131" y="403"/>
                    </a:lnTo>
                    <a:lnTo>
                      <a:pt x="82" y="452"/>
                    </a:lnTo>
                    <a:lnTo>
                      <a:pt x="40" y="516"/>
                    </a:lnTo>
                    <a:lnTo>
                      <a:pt x="6" y="626"/>
                    </a:lnTo>
                    <a:lnTo>
                      <a:pt x="0" y="750"/>
                    </a:lnTo>
                    <a:lnTo>
                      <a:pt x="34" y="903"/>
                    </a:lnTo>
                    <a:lnTo>
                      <a:pt x="91" y="1090"/>
                    </a:lnTo>
                    <a:lnTo>
                      <a:pt x="169" y="1352"/>
                    </a:lnTo>
                    <a:lnTo>
                      <a:pt x="177" y="1751"/>
                    </a:lnTo>
                    <a:lnTo>
                      <a:pt x="148" y="2022"/>
                    </a:lnTo>
                    <a:lnTo>
                      <a:pt x="247" y="2292"/>
                    </a:lnTo>
                    <a:lnTo>
                      <a:pt x="269" y="2408"/>
                    </a:lnTo>
                    <a:lnTo>
                      <a:pt x="276" y="2575"/>
                    </a:lnTo>
                    <a:lnTo>
                      <a:pt x="219" y="2700"/>
                    </a:lnTo>
                    <a:lnTo>
                      <a:pt x="306" y="2728"/>
                    </a:lnTo>
                    <a:lnTo>
                      <a:pt x="468" y="2709"/>
                    </a:lnTo>
                    <a:lnTo>
                      <a:pt x="489" y="2472"/>
                    </a:lnTo>
                    <a:lnTo>
                      <a:pt x="518" y="2703"/>
                    </a:lnTo>
                    <a:lnTo>
                      <a:pt x="583" y="2740"/>
                    </a:lnTo>
                    <a:lnTo>
                      <a:pt x="699" y="2743"/>
                    </a:lnTo>
                    <a:lnTo>
                      <a:pt x="794" y="2716"/>
                    </a:lnTo>
                    <a:lnTo>
                      <a:pt x="822" y="2677"/>
                    </a:lnTo>
                    <a:lnTo>
                      <a:pt x="731" y="2472"/>
                    </a:lnTo>
                    <a:lnTo>
                      <a:pt x="720" y="2304"/>
                    </a:lnTo>
                    <a:lnTo>
                      <a:pt x="758" y="2163"/>
                    </a:lnTo>
                    <a:lnTo>
                      <a:pt x="806" y="2022"/>
                    </a:lnTo>
                    <a:lnTo>
                      <a:pt x="872" y="1867"/>
                    </a:lnTo>
                    <a:lnTo>
                      <a:pt x="1013" y="1699"/>
                    </a:lnTo>
                    <a:lnTo>
                      <a:pt x="1115" y="1583"/>
                    </a:lnTo>
                    <a:lnTo>
                      <a:pt x="1292" y="1539"/>
                    </a:lnTo>
                    <a:lnTo>
                      <a:pt x="1455" y="1583"/>
                    </a:lnTo>
                    <a:lnTo>
                      <a:pt x="1619" y="1615"/>
                    </a:lnTo>
                    <a:lnTo>
                      <a:pt x="1744" y="1615"/>
                    </a:lnTo>
                    <a:lnTo>
                      <a:pt x="1895" y="1577"/>
                    </a:lnTo>
                    <a:lnTo>
                      <a:pt x="2065" y="1507"/>
                    </a:lnTo>
                    <a:lnTo>
                      <a:pt x="2158" y="1468"/>
                    </a:lnTo>
                    <a:lnTo>
                      <a:pt x="2184" y="1507"/>
                    </a:lnTo>
                    <a:lnTo>
                      <a:pt x="2221" y="1583"/>
                    </a:lnTo>
                    <a:lnTo>
                      <a:pt x="2141" y="1740"/>
                    </a:lnTo>
                    <a:lnTo>
                      <a:pt x="2096" y="1844"/>
                    </a:lnTo>
                    <a:lnTo>
                      <a:pt x="2073" y="2066"/>
                    </a:lnTo>
                    <a:lnTo>
                      <a:pt x="2044" y="2181"/>
                    </a:lnTo>
                    <a:lnTo>
                      <a:pt x="2043" y="2270"/>
                    </a:lnTo>
                    <a:lnTo>
                      <a:pt x="2057" y="2420"/>
                    </a:lnTo>
                    <a:lnTo>
                      <a:pt x="2084" y="2543"/>
                    </a:lnTo>
                    <a:lnTo>
                      <a:pt x="2145" y="2546"/>
                    </a:lnTo>
                    <a:lnTo>
                      <a:pt x="2216" y="2548"/>
                    </a:lnTo>
                    <a:lnTo>
                      <a:pt x="2287" y="2539"/>
                    </a:lnTo>
                    <a:lnTo>
                      <a:pt x="2348" y="2517"/>
                    </a:lnTo>
                    <a:lnTo>
                      <a:pt x="2375" y="2492"/>
                    </a:lnTo>
                    <a:lnTo>
                      <a:pt x="2392" y="2459"/>
                    </a:lnTo>
                    <a:lnTo>
                      <a:pt x="2311" y="2356"/>
                    </a:lnTo>
                    <a:lnTo>
                      <a:pt x="2283" y="2302"/>
                    </a:lnTo>
                    <a:lnTo>
                      <a:pt x="2265" y="2241"/>
                    </a:lnTo>
                    <a:lnTo>
                      <a:pt x="2262" y="2125"/>
                    </a:lnTo>
                    <a:lnTo>
                      <a:pt x="2278" y="2022"/>
                    </a:lnTo>
                    <a:lnTo>
                      <a:pt x="2327" y="1885"/>
                    </a:lnTo>
                    <a:lnTo>
                      <a:pt x="2378" y="1764"/>
                    </a:lnTo>
                    <a:lnTo>
                      <a:pt x="2492" y="1545"/>
                    </a:lnTo>
                    <a:lnTo>
                      <a:pt x="2591" y="1301"/>
                    </a:lnTo>
                    <a:lnTo>
                      <a:pt x="2684" y="1076"/>
                    </a:lnTo>
                    <a:lnTo>
                      <a:pt x="2783" y="973"/>
                    </a:lnTo>
                    <a:lnTo>
                      <a:pt x="2916" y="876"/>
                    </a:lnTo>
                    <a:lnTo>
                      <a:pt x="3025" y="781"/>
                    </a:lnTo>
                    <a:lnTo>
                      <a:pt x="3108" y="735"/>
                    </a:lnTo>
                    <a:lnTo>
                      <a:pt x="3203" y="697"/>
                    </a:lnTo>
                    <a:lnTo>
                      <a:pt x="3267" y="703"/>
                    </a:lnTo>
                    <a:lnTo>
                      <a:pt x="3321" y="762"/>
                    </a:lnTo>
                    <a:lnTo>
                      <a:pt x="3387" y="813"/>
                    </a:lnTo>
                    <a:lnTo>
                      <a:pt x="3470" y="845"/>
                    </a:lnTo>
                    <a:lnTo>
                      <a:pt x="3543" y="851"/>
                    </a:lnTo>
                    <a:lnTo>
                      <a:pt x="3585" y="845"/>
                    </a:lnTo>
                    <a:lnTo>
                      <a:pt x="3640" y="832"/>
                    </a:lnTo>
                    <a:lnTo>
                      <a:pt x="3684" y="813"/>
                    </a:lnTo>
                    <a:lnTo>
                      <a:pt x="3728" y="781"/>
                    </a:lnTo>
                    <a:lnTo>
                      <a:pt x="3748" y="748"/>
                    </a:lnTo>
                    <a:lnTo>
                      <a:pt x="3757" y="703"/>
                    </a:lnTo>
                    <a:lnTo>
                      <a:pt x="3759" y="661"/>
                    </a:lnTo>
                    <a:lnTo>
                      <a:pt x="3745" y="607"/>
                    </a:lnTo>
                    <a:lnTo>
                      <a:pt x="3720" y="571"/>
                    </a:lnTo>
                    <a:lnTo>
                      <a:pt x="3688" y="533"/>
                    </a:lnTo>
                    <a:lnTo>
                      <a:pt x="3658" y="496"/>
                    </a:lnTo>
                    <a:lnTo>
                      <a:pt x="3652" y="458"/>
                    </a:lnTo>
                    <a:lnTo>
                      <a:pt x="3639" y="433"/>
                    </a:lnTo>
                    <a:lnTo>
                      <a:pt x="3611" y="414"/>
                    </a:lnTo>
                    <a:lnTo>
                      <a:pt x="3642" y="384"/>
                    </a:lnTo>
                    <a:lnTo>
                      <a:pt x="3640" y="355"/>
                    </a:lnTo>
                    <a:lnTo>
                      <a:pt x="3631" y="323"/>
                    </a:lnTo>
                    <a:lnTo>
                      <a:pt x="3614" y="298"/>
                    </a:lnTo>
                    <a:lnTo>
                      <a:pt x="3626" y="259"/>
                    </a:lnTo>
                    <a:lnTo>
                      <a:pt x="3634" y="227"/>
                    </a:lnTo>
                    <a:lnTo>
                      <a:pt x="3651" y="162"/>
                    </a:lnTo>
                    <a:lnTo>
                      <a:pt x="3622" y="98"/>
                    </a:lnTo>
                    <a:lnTo>
                      <a:pt x="3572" y="54"/>
                    </a:lnTo>
                    <a:lnTo>
                      <a:pt x="3516" y="39"/>
                    </a:lnTo>
                    <a:lnTo>
                      <a:pt x="3417" y="18"/>
                    </a:lnTo>
                    <a:lnTo>
                      <a:pt x="3337" y="2"/>
                    </a:lnTo>
                    <a:lnTo>
                      <a:pt x="3270" y="0"/>
                    </a:lnTo>
                    <a:lnTo>
                      <a:pt x="3207" y="14"/>
                    </a:lnTo>
                    <a:lnTo>
                      <a:pt x="3100" y="60"/>
                    </a:lnTo>
                    <a:lnTo>
                      <a:pt x="3066" y="66"/>
                    </a:lnTo>
                    <a:lnTo>
                      <a:pt x="3010" y="69"/>
                    </a:lnTo>
                    <a:lnTo>
                      <a:pt x="2922" y="66"/>
                    </a:lnTo>
                    <a:lnTo>
                      <a:pt x="2874" y="56"/>
                    </a:lnTo>
                    <a:lnTo>
                      <a:pt x="2811" y="34"/>
                    </a:lnTo>
                    <a:lnTo>
                      <a:pt x="2730" y="14"/>
                    </a:lnTo>
                    <a:lnTo>
                      <a:pt x="2686" y="18"/>
                    </a:lnTo>
                    <a:lnTo>
                      <a:pt x="2657" y="29"/>
                    </a:lnTo>
                    <a:lnTo>
                      <a:pt x="2639" y="51"/>
                    </a:lnTo>
                    <a:lnTo>
                      <a:pt x="2639" y="86"/>
                    </a:lnTo>
                    <a:lnTo>
                      <a:pt x="2660" y="124"/>
                    </a:lnTo>
                    <a:lnTo>
                      <a:pt x="2718" y="188"/>
                    </a:lnTo>
                    <a:close/>
                  </a:path>
                </a:pathLst>
              </a:custGeom>
              <a:solidFill>
                <a:srgbClr val="BF7F00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9632" name="Freeform 128"/>
              <p:cNvSpPr>
                <a:spLocks/>
              </p:cNvSpPr>
              <p:nvPr/>
            </p:nvSpPr>
            <p:spPr bwMode="auto">
              <a:xfrm>
                <a:off x="1571" y="2692"/>
                <a:ext cx="146" cy="288"/>
              </a:xfrm>
              <a:custGeom>
                <a:avLst/>
                <a:gdLst/>
                <a:ahLst/>
                <a:cxnLst>
                  <a:cxn ang="0">
                    <a:pos x="148" y="29"/>
                  </a:cxn>
                  <a:cxn ang="0">
                    <a:pos x="124" y="221"/>
                  </a:cxn>
                  <a:cxn ang="0">
                    <a:pos x="88" y="315"/>
                  </a:cxn>
                  <a:cxn ang="0">
                    <a:pos x="47" y="391"/>
                  </a:cxn>
                  <a:cxn ang="0">
                    <a:pos x="14" y="474"/>
                  </a:cxn>
                  <a:cxn ang="0">
                    <a:pos x="0" y="579"/>
                  </a:cxn>
                  <a:cxn ang="0">
                    <a:pos x="2" y="653"/>
                  </a:cxn>
                  <a:cxn ang="0">
                    <a:pos x="29" y="773"/>
                  </a:cxn>
                  <a:cxn ang="0">
                    <a:pos x="38" y="840"/>
                  </a:cxn>
                  <a:cxn ang="0">
                    <a:pos x="90" y="855"/>
                  </a:cxn>
                  <a:cxn ang="0">
                    <a:pos x="154" y="864"/>
                  </a:cxn>
                  <a:cxn ang="0">
                    <a:pos x="217" y="853"/>
                  </a:cxn>
                  <a:cxn ang="0">
                    <a:pos x="267" y="836"/>
                  </a:cxn>
                  <a:cxn ang="0">
                    <a:pos x="283" y="807"/>
                  </a:cxn>
                  <a:cxn ang="0">
                    <a:pos x="243" y="718"/>
                  </a:cxn>
                  <a:cxn ang="0">
                    <a:pos x="217" y="598"/>
                  </a:cxn>
                  <a:cxn ang="0">
                    <a:pos x="205" y="489"/>
                  </a:cxn>
                  <a:cxn ang="0">
                    <a:pos x="213" y="395"/>
                  </a:cxn>
                  <a:cxn ang="0">
                    <a:pos x="302" y="267"/>
                  </a:cxn>
                  <a:cxn ang="0">
                    <a:pos x="391" y="109"/>
                  </a:cxn>
                  <a:cxn ang="0">
                    <a:pos x="439" y="0"/>
                  </a:cxn>
                  <a:cxn ang="0">
                    <a:pos x="148" y="29"/>
                  </a:cxn>
                </a:cxnLst>
                <a:rect l="0" t="0" r="r" b="b"/>
                <a:pathLst>
                  <a:path w="439" h="864">
                    <a:moveTo>
                      <a:pt x="148" y="29"/>
                    </a:moveTo>
                    <a:lnTo>
                      <a:pt x="124" y="221"/>
                    </a:lnTo>
                    <a:lnTo>
                      <a:pt x="88" y="315"/>
                    </a:lnTo>
                    <a:lnTo>
                      <a:pt x="47" y="391"/>
                    </a:lnTo>
                    <a:lnTo>
                      <a:pt x="14" y="474"/>
                    </a:lnTo>
                    <a:lnTo>
                      <a:pt x="0" y="579"/>
                    </a:lnTo>
                    <a:lnTo>
                      <a:pt x="2" y="653"/>
                    </a:lnTo>
                    <a:lnTo>
                      <a:pt x="29" y="773"/>
                    </a:lnTo>
                    <a:lnTo>
                      <a:pt x="38" y="840"/>
                    </a:lnTo>
                    <a:lnTo>
                      <a:pt x="90" y="855"/>
                    </a:lnTo>
                    <a:lnTo>
                      <a:pt x="154" y="864"/>
                    </a:lnTo>
                    <a:lnTo>
                      <a:pt x="217" y="853"/>
                    </a:lnTo>
                    <a:lnTo>
                      <a:pt x="267" y="836"/>
                    </a:lnTo>
                    <a:lnTo>
                      <a:pt x="283" y="807"/>
                    </a:lnTo>
                    <a:lnTo>
                      <a:pt x="243" y="718"/>
                    </a:lnTo>
                    <a:lnTo>
                      <a:pt x="217" y="598"/>
                    </a:lnTo>
                    <a:lnTo>
                      <a:pt x="205" y="489"/>
                    </a:lnTo>
                    <a:lnTo>
                      <a:pt x="213" y="395"/>
                    </a:lnTo>
                    <a:lnTo>
                      <a:pt x="302" y="267"/>
                    </a:lnTo>
                    <a:lnTo>
                      <a:pt x="391" y="109"/>
                    </a:lnTo>
                    <a:lnTo>
                      <a:pt x="439" y="0"/>
                    </a:lnTo>
                    <a:lnTo>
                      <a:pt x="148" y="29"/>
                    </a:lnTo>
                    <a:close/>
                  </a:path>
                </a:pathLst>
              </a:custGeom>
              <a:solidFill>
                <a:srgbClr val="9F7F5F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9633" name="Freeform 129"/>
              <p:cNvSpPr>
                <a:spLocks/>
              </p:cNvSpPr>
              <p:nvPr/>
            </p:nvSpPr>
            <p:spPr bwMode="auto">
              <a:xfrm>
                <a:off x="1377" y="2599"/>
                <a:ext cx="500" cy="211"/>
              </a:xfrm>
              <a:custGeom>
                <a:avLst/>
                <a:gdLst/>
                <a:ahLst/>
                <a:cxnLst>
                  <a:cxn ang="0">
                    <a:pos x="0" y="570"/>
                  </a:cxn>
                  <a:cxn ang="0">
                    <a:pos x="31" y="583"/>
                  </a:cxn>
                  <a:cxn ang="0">
                    <a:pos x="67" y="591"/>
                  </a:cxn>
                  <a:cxn ang="0">
                    <a:pos x="87" y="620"/>
                  </a:cxn>
                  <a:cxn ang="0">
                    <a:pos x="104" y="633"/>
                  </a:cxn>
                  <a:cxn ang="0">
                    <a:pos x="129" y="627"/>
                  </a:cxn>
                  <a:cxn ang="0">
                    <a:pos x="129" y="598"/>
                  </a:cxn>
                  <a:cxn ang="0">
                    <a:pos x="129" y="570"/>
                  </a:cxn>
                  <a:cxn ang="0">
                    <a:pos x="186" y="566"/>
                  </a:cxn>
                  <a:cxn ang="0">
                    <a:pos x="207" y="579"/>
                  </a:cxn>
                  <a:cxn ang="0">
                    <a:pos x="243" y="610"/>
                  </a:cxn>
                  <a:cxn ang="0">
                    <a:pos x="267" y="611"/>
                  </a:cxn>
                  <a:cxn ang="0">
                    <a:pos x="292" y="604"/>
                  </a:cxn>
                  <a:cxn ang="0">
                    <a:pos x="281" y="570"/>
                  </a:cxn>
                  <a:cxn ang="0">
                    <a:pos x="268" y="530"/>
                  </a:cxn>
                  <a:cxn ang="0">
                    <a:pos x="302" y="515"/>
                  </a:cxn>
                  <a:cxn ang="0">
                    <a:pos x="343" y="501"/>
                  </a:cxn>
                  <a:cxn ang="0">
                    <a:pos x="379" y="478"/>
                  </a:cxn>
                  <a:cxn ang="0">
                    <a:pos x="413" y="446"/>
                  </a:cxn>
                  <a:cxn ang="0">
                    <a:pos x="434" y="412"/>
                  </a:cxn>
                  <a:cxn ang="0">
                    <a:pos x="441" y="389"/>
                  </a:cxn>
                  <a:cxn ang="0">
                    <a:pos x="528" y="403"/>
                  </a:cxn>
                  <a:cxn ang="0">
                    <a:pos x="597" y="415"/>
                  </a:cxn>
                  <a:cxn ang="0">
                    <a:pos x="667" y="421"/>
                  </a:cxn>
                  <a:cxn ang="0">
                    <a:pos x="750" y="427"/>
                  </a:cxn>
                  <a:cxn ang="0">
                    <a:pos x="841" y="425"/>
                  </a:cxn>
                  <a:cxn ang="0">
                    <a:pos x="959" y="415"/>
                  </a:cxn>
                  <a:cxn ang="0">
                    <a:pos x="1169" y="364"/>
                  </a:cxn>
                  <a:cxn ang="0">
                    <a:pos x="1275" y="324"/>
                  </a:cxn>
                  <a:cxn ang="0">
                    <a:pos x="1393" y="283"/>
                  </a:cxn>
                  <a:cxn ang="0">
                    <a:pos x="1498" y="231"/>
                  </a:cxn>
                  <a:cxn ang="0">
                    <a:pos x="1498" y="0"/>
                  </a:cxn>
                  <a:cxn ang="0">
                    <a:pos x="14" y="0"/>
                  </a:cxn>
                  <a:cxn ang="0">
                    <a:pos x="0" y="570"/>
                  </a:cxn>
                </a:cxnLst>
                <a:rect l="0" t="0" r="r" b="b"/>
                <a:pathLst>
                  <a:path w="1498" h="633">
                    <a:moveTo>
                      <a:pt x="0" y="570"/>
                    </a:moveTo>
                    <a:lnTo>
                      <a:pt x="31" y="583"/>
                    </a:lnTo>
                    <a:lnTo>
                      <a:pt x="67" y="591"/>
                    </a:lnTo>
                    <a:lnTo>
                      <a:pt x="87" y="620"/>
                    </a:lnTo>
                    <a:lnTo>
                      <a:pt x="104" y="633"/>
                    </a:lnTo>
                    <a:lnTo>
                      <a:pt x="129" y="627"/>
                    </a:lnTo>
                    <a:lnTo>
                      <a:pt x="129" y="598"/>
                    </a:lnTo>
                    <a:lnTo>
                      <a:pt x="129" y="570"/>
                    </a:lnTo>
                    <a:lnTo>
                      <a:pt x="186" y="566"/>
                    </a:lnTo>
                    <a:lnTo>
                      <a:pt x="207" y="579"/>
                    </a:lnTo>
                    <a:lnTo>
                      <a:pt x="243" y="610"/>
                    </a:lnTo>
                    <a:lnTo>
                      <a:pt x="267" y="611"/>
                    </a:lnTo>
                    <a:lnTo>
                      <a:pt x="292" y="604"/>
                    </a:lnTo>
                    <a:lnTo>
                      <a:pt x="281" y="570"/>
                    </a:lnTo>
                    <a:lnTo>
                      <a:pt x="268" y="530"/>
                    </a:lnTo>
                    <a:lnTo>
                      <a:pt x="302" y="515"/>
                    </a:lnTo>
                    <a:lnTo>
                      <a:pt x="343" y="501"/>
                    </a:lnTo>
                    <a:lnTo>
                      <a:pt x="379" y="478"/>
                    </a:lnTo>
                    <a:lnTo>
                      <a:pt x="413" y="446"/>
                    </a:lnTo>
                    <a:lnTo>
                      <a:pt x="434" y="412"/>
                    </a:lnTo>
                    <a:lnTo>
                      <a:pt x="441" y="389"/>
                    </a:lnTo>
                    <a:lnTo>
                      <a:pt x="528" y="403"/>
                    </a:lnTo>
                    <a:lnTo>
                      <a:pt x="597" y="415"/>
                    </a:lnTo>
                    <a:lnTo>
                      <a:pt x="667" y="421"/>
                    </a:lnTo>
                    <a:lnTo>
                      <a:pt x="750" y="427"/>
                    </a:lnTo>
                    <a:lnTo>
                      <a:pt x="841" y="425"/>
                    </a:lnTo>
                    <a:lnTo>
                      <a:pt x="959" y="415"/>
                    </a:lnTo>
                    <a:lnTo>
                      <a:pt x="1169" y="364"/>
                    </a:lnTo>
                    <a:lnTo>
                      <a:pt x="1275" y="324"/>
                    </a:lnTo>
                    <a:lnTo>
                      <a:pt x="1393" y="283"/>
                    </a:lnTo>
                    <a:lnTo>
                      <a:pt x="1498" y="231"/>
                    </a:lnTo>
                    <a:lnTo>
                      <a:pt x="1498" y="0"/>
                    </a:lnTo>
                    <a:lnTo>
                      <a:pt x="14" y="0"/>
                    </a:lnTo>
                    <a:lnTo>
                      <a:pt x="0" y="570"/>
                    </a:lnTo>
                    <a:close/>
                  </a:path>
                </a:pathLst>
              </a:custGeom>
              <a:solidFill>
                <a:srgbClr val="9F7F5F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9634" name="Freeform 130"/>
              <p:cNvSpPr>
                <a:spLocks/>
              </p:cNvSpPr>
              <p:nvPr/>
            </p:nvSpPr>
            <p:spPr bwMode="auto">
              <a:xfrm>
                <a:off x="1286" y="2236"/>
                <a:ext cx="689" cy="820"/>
              </a:xfrm>
              <a:custGeom>
                <a:avLst/>
                <a:gdLst/>
                <a:ahLst/>
                <a:cxnLst>
                  <a:cxn ang="0">
                    <a:pos x="30" y="2462"/>
                  </a:cxn>
                  <a:cxn ang="0">
                    <a:pos x="209" y="2446"/>
                  </a:cxn>
                  <a:cxn ang="0">
                    <a:pos x="127" y="2082"/>
                  </a:cxn>
                  <a:cxn ang="0">
                    <a:pos x="199" y="1840"/>
                  </a:cxn>
                  <a:cxn ang="0">
                    <a:pos x="385" y="1488"/>
                  </a:cxn>
                  <a:cxn ang="0">
                    <a:pos x="645" y="1321"/>
                  </a:cxn>
                  <a:cxn ang="0">
                    <a:pos x="829" y="1362"/>
                  </a:cxn>
                  <a:cxn ang="0">
                    <a:pos x="996" y="1416"/>
                  </a:cxn>
                  <a:cxn ang="0">
                    <a:pos x="1182" y="1405"/>
                  </a:cxn>
                  <a:cxn ang="0">
                    <a:pos x="1384" y="1305"/>
                  </a:cxn>
                  <a:cxn ang="0">
                    <a:pos x="1555" y="1219"/>
                  </a:cxn>
                  <a:cxn ang="0">
                    <a:pos x="1632" y="1382"/>
                  </a:cxn>
                  <a:cxn ang="0">
                    <a:pos x="1592" y="1535"/>
                  </a:cxn>
                  <a:cxn ang="0">
                    <a:pos x="1547" y="1647"/>
                  </a:cxn>
                  <a:cxn ang="0">
                    <a:pos x="1516" y="1880"/>
                  </a:cxn>
                  <a:cxn ang="0">
                    <a:pos x="1525" y="2197"/>
                  </a:cxn>
                  <a:cxn ang="0">
                    <a:pos x="1561" y="2307"/>
                  </a:cxn>
                  <a:cxn ang="0">
                    <a:pos x="1659" y="2292"/>
                  </a:cxn>
                  <a:cxn ang="0">
                    <a:pos x="1592" y="2026"/>
                  </a:cxn>
                  <a:cxn ang="0">
                    <a:pos x="1582" y="1905"/>
                  </a:cxn>
                  <a:cxn ang="0">
                    <a:pos x="1720" y="1630"/>
                  </a:cxn>
                  <a:cxn ang="0">
                    <a:pos x="1923" y="1219"/>
                  </a:cxn>
                  <a:cxn ang="0">
                    <a:pos x="2067" y="762"/>
                  </a:cxn>
                  <a:cxn ang="0">
                    <a:pos x="2018" y="619"/>
                  </a:cxn>
                  <a:cxn ang="0">
                    <a:pos x="2065" y="500"/>
                  </a:cxn>
                  <a:cxn ang="0">
                    <a:pos x="2018" y="387"/>
                  </a:cxn>
                  <a:cxn ang="0">
                    <a:pos x="1915" y="392"/>
                  </a:cxn>
                  <a:cxn ang="0">
                    <a:pos x="1857" y="336"/>
                  </a:cxn>
                  <a:cxn ang="0">
                    <a:pos x="1802" y="270"/>
                  </a:cxn>
                  <a:cxn ang="0">
                    <a:pos x="1831" y="145"/>
                  </a:cxn>
                  <a:cxn ang="0">
                    <a:pos x="1860" y="0"/>
                  </a:cxn>
                  <a:cxn ang="0">
                    <a:pos x="1524" y="50"/>
                  </a:cxn>
                  <a:cxn ang="0">
                    <a:pos x="1486" y="131"/>
                  </a:cxn>
                  <a:cxn ang="0">
                    <a:pos x="1561" y="295"/>
                  </a:cxn>
                  <a:cxn ang="0">
                    <a:pos x="1564" y="517"/>
                  </a:cxn>
                  <a:cxn ang="0">
                    <a:pos x="1535" y="671"/>
                  </a:cxn>
                  <a:cxn ang="0">
                    <a:pos x="1410" y="836"/>
                  </a:cxn>
                  <a:cxn ang="0">
                    <a:pos x="1340" y="1002"/>
                  </a:cxn>
                  <a:cxn ang="0">
                    <a:pos x="1166" y="1048"/>
                  </a:cxn>
                  <a:cxn ang="0">
                    <a:pos x="989" y="935"/>
                  </a:cxn>
                  <a:cxn ang="0">
                    <a:pos x="959" y="756"/>
                  </a:cxn>
                  <a:cxn ang="0">
                    <a:pos x="891" y="628"/>
                  </a:cxn>
                  <a:cxn ang="0">
                    <a:pos x="844" y="405"/>
                  </a:cxn>
                  <a:cxn ang="0">
                    <a:pos x="755" y="292"/>
                  </a:cxn>
                  <a:cxn ang="0">
                    <a:pos x="585" y="233"/>
                  </a:cxn>
                  <a:cxn ang="0">
                    <a:pos x="475" y="241"/>
                  </a:cxn>
                  <a:cxn ang="0">
                    <a:pos x="484" y="326"/>
                  </a:cxn>
                  <a:cxn ang="0">
                    <a:pos x="608" y="405"/>
                  </a:cxn>
                  <a:cxn ang="0">
                    <a:pos x="495" y="448"/>
                  </a:cxn>
                  <a:cxn ang="0">
                    <a:pos x="385" y="499"/>
                  </a:cxn>
                  <a:cxn ang="0">
                    <a:pos x="372" y="653"/>
                  </a:cxn>
                  <a:cxn ang="0">
                    <a:pos x="207" y="804"/>
                  </a:cxn>
                  <a:cxn ang="0">
                    <a:pos x="111" y="953"/>
                  </a:cxn>
                  <a:cxn ang="0">
                    <a:pos x="143" y="1202"/>
                  </a:cxn>
                  <a:cxn ang="0">
                    <a:pos x="0" y="2231"/>
                  </a:cxn>
                </a:cxnLst>
                <a:rect l="0" t="0" r="r" b="b"/>
                <a:pathLst>
                  <a:path w="2067" h="2462">
                    <a:moveTo>
                      <a:pt x="0" y="2231"/>
                    </a:moveTo>
                    <a:lnTo>
                      <a:pt x="30" y="2462"/>
                    </a:lnTo>
                    <a:lnTo>
                      <a:pt x="171" y="2462"/>
                    </a:lnTo>
                    <a:lnTo>
                      <a:pt x="209" y="2446"/>
                    </a:lnTo>
                    <a:lnTo>
                      <a:pt x="131" y="2291"/>
                    </a:lnTo>
                    <a:lnTo>
                      <a:pt x="127" y="2082"/>
                    </a:lnTo>
                    <a:lnTo>
                      <a:pt x="162" y="1955"/>
                    </a:lnTo>
                    <a:lnTo>
                      <a:pt x="199" y="1840"/>
                    </a:lnTo>
                    <a:lnTo>
                      <a:pt x="316" y="1586"/>
                    </a:lnTo>
                    <a:lnTo>
                      <a:pt x="385" y="1488"/>
                    </a:lnTo>
                    <a:lnTo>
                      <a:pt x="513" y="1407"/>
                    </a:lnTo>
                    <a:lnTo>
                      <a:pt x="645" y="1321"/>
                    </a:lnTo>
                    <a:lnTo>
                      <a:pt x="711" y="1313"/>
                    </a:lnTo>
                    <a:lnTo>
                      <a:pt x="829" y="1362"/>
                    </a:lnTo>
                    <a:lnTo>
                      <a:pt x="911" y="1399"/>
                    </a:lnTo>
                    <a:lnTo>
                      <a:pt x="996" y="1416"/>
                    </a:lnTo>
                    <a:lnTo>
                      <a:pt x="1091" y="1419"/>
                    </a:lnTo>
                    <a:lnTo>
                      <a:pt x="1182" y="1405"/>
                    </a:lnTo>
                    <a:lnTo>
                      <a:pt x="1285" y="1367"/>
                    </a:lnTo>
                    <a:lnTo>
                      <a:pt x="1384" y="1305"/>
                    </a:lnTo>
                    <a:lnTo>
                      <a:pt x="1498" y="1245"/>
                    </a:lnTo>
                    <a:lnTo>
                      <a:pt x="1555" y="1219"/>
                    </a:lnTo>
                    <a:lnTo>
                      <a:pt x="1621" y="1348"/>
                    </a:lnTo>
                    <a:lnTo>
                      <a:pt x="1632" y="1382"/>
                    </a:lnTo>
                    <a:lnTo>
                      <a:pt x="1611" y="1476"/>
                    </a:lnTo>
                    <a:lnTo>
                      <a:pt x="1592" y="1535"/>
                    </a:lnTo>
                    <a:lnTo>
                      <a:pt x="1565" y="1593"/>
                    </a:lnTo>
                    <a:lnTo>
                      <a:pt x="1547" y="1647"/>
                    </a:lnTo>
                    <a:lnTo>
                      <a:pt x="1535" y="1724"/>
                    </a:lnTo>
                    <a:lnTo>
                      <a:pt x="1516" y="1880"/>
                    </a:lnTo>
                    <a:lnTo>
                      <a:pt x="1525" y="2042"/>
                    </a:lnTo>
                    <a:lnTo>
                      <a:pt x="1525" y="2197"/>
                    </a:lnTo>
                    <a:lnTo>
                      <a:pt x="1535" y="2231"/>
                    </a:lnTo>
                    <a:lnTo>
                      <a:pt x="1561" y="2307"/>
                    </a:lnTo>
                    <a:lnTo>
                      <a:pt x="1607" y="2304"/>
                    </a:lnTo>
                    <a:lnTo>
                      <a:pt x="1659" y="2292"/>
                    </a:lnTo>
                    <a:lnTo>
                      <a:pt x="1714" y="2264"/>
                    </a:lnTo>
                    <a:lnTo>
                      <a:pt x="1592" y="2026"/>
                    </a:lnTo>
                    <a:lnTo>
                      <a:pt x="1578" y="1967"/>
                    </a:lnTo>
                    <a:lnTo>
                      <a:pt x="1582" y="1905"/>
                    </a:lnTo>
                    <a:lnTo>
                      <a:pt x="1639" y="1759"/>
                    </a:lnTo>
                    <a:lnTo>
                      <a:pt x="1720" y="1630"/>
                    </a:lnTo>
                    <a:lnTo>
                      <a:pt x="1800" y="1494"/>
                    </a:lnTo>
                    <a:lnTo>
                      <a:pt x="1923" y="1219"/>
                    </a:lnTo>
                    <a:lnTo>
                      <a:pt x="2055" y="877"/>
                    </a:lnTo>
                    <a:lnTo>
                      <a:pt x="2067" y="762"/>
                    </a:lnTo>
                    <a:lnTo>
                      <a:pt x="2046" y="662"/>
                    </a:lnTo>
                    <a:lnTo>
                      <a:pt x="2018" y="619"/>
                    </a:lnTo>
                    <a:lnTo>
                      <a:pt x="2043" y="566"/>
                    </a:lnTo>
                    <a:lnTo>
                      <a:pt x="2065" y="500"/>
                    </a:lnTo>
                    <a:lnTo>
                      <a:pt x="2058" y="444"/>
                    </a:lnTo>
                    <a:lnTo>
                      <a:pt x="2018" y="387"/>
                    </a:lnTo>
                    <a:lnTo>
                      <a:pt x="1969" y="377"/>
                    </a:lnTo>
                    <a:lnTo>
                      <a:pt x="1915" y="392"/>
                    </a:lnTo>
                    <a:lnTo>
                      <a:pt x="1888" y="366"/>
                    </a:lnTo>
                    <a:lnTo>
                      <a:pt x="1857" y="336"/>
                    </a:lnTo>
                    <a:lnTo>
                      <a:pt x="1827" y="308"/>
                    </a:lnTo>
                    <a:lnTo>
                      <a:pt x="1802" y="270"/>
                    </a:lnTo>
                    <a:lnTo>
                      <a:pt x="1794" y="213"/>
                    </a:lnTo>
                    <a:lnTo>
                      <a:pt x="1831" y="145"/>
                    </a:lnTo>
                    <a:lnTo>
                      <a:pt x="1858" y="63"/>
                    </a:lnTo>
                    <a:lnTo>
                      <a:pt x="1860" y="0"/>
                    </a:lnTo>
                    <a:lnTo>
                      <a:pt x="1680" y="25"/>
                    </a:lnTo>
                    <a:lnTo>
                      <a:pt x="1524" y="50"/>
                    </a:lnTo>
                    <a:lnTo>
                      <a:pt x="1450" y="66"/>
                    </a:lnTo>
                    <a:lnTo>
                      <a:pt x="1486" y="131"/>
                    </a:lnTo>
                    <a:lnTo>
                      <a:pt x="1555" y="207"/>
                    </a:lnTo>
                    <a:lnTo>
                      <a:pt x="1561" y="295"/>
                    </a:lnTo>
                    <a:lnTo>
                      <a:pt x="1535" y="379"/>
                    </a:lnTo>
                    <a:lnTo>
                      <a:pt x="1564" y="517"/>
                    </a:lnTo>
                    <a:lnTo>
                      <a:pt x="1561" y="598"/>
                    </a:lnTo>
                    <a:lnTo>
                      <a:pt x="1535" y="671"/>
                    </a:lnTo>
                    <a:lnTo>
                      <a:pt x="1462" y="743"/>
                    </a:lnTo>
                    <a:lnTo>
                      <a:pt x="1410" y="836"/>
                    </a:lnTo>
                    <a:lnTo>
                      <a:pt x="1375" y="923"/>
                    </a:lnTo>
                    <a:lnTo>
                      <a:pt x="1340" y="1002"/>
                    </a:lnTo>
                    <a:lnTo>
                      <a:pt x="1280" y="1056"/>
                    </a:lnTo>
                    <a:lnTo>
                      <a:pt x="1166" y="1048"/>
                    </a:lnTo>
                    <a:lnTo>
                      <a:pt x="1058" y="1004"/>
                    </a:lnTo>
                    <a:lnTo>
                      <a:pt x="989" y="935"/>
                    </a:lnTo>
                    <a:lnTo>
                      <a:pt x="949" y="845"/>
                    </a:lnTo>
                    <a:lnTo>
                      <a:pt x="959" y="756"/>
                    </a:lnTo>
                    <a:lnTo>
                      <a:pt x="968" y="696"/>
                    </a:lnTo>
                    <a:lnTo>
                      <a:pt x="891" y="628"/>
                    </a:lnTo>
                    <a:lnTo>
                      <a:pt x="845" y="490"/>
                    </a:lnTo>
                    <a:lnTo>
                      <a:pt x="844" y="405"/>
                    </a:lnTo>
                    <a:lnTo>
                      <a:pt x="816" y="336"/>
                    </a:lnTo>
                    <a:lnTo>
                      <a:pt x="755" y="292"/>
                    </a:lnTo>
                    <a:lnTo>
                      <a:pt x="673" y="259"/>
                    </a:lnTo>
                    <a:lnTo>
                      <a:pt x="585" y="233"/>
                    </a:lnTo>
                    <a:lnTo>
                      <a:pt x="524" y="227"/>
                    </a:lnTo>
                    <a:lnTo>
                      <a:pt x="475" y="241"/>
                    </a:lnTo>
                    <a:lnTo>
                      <a:pt x="467" y="282"/>
                    </a:lnTo>
                    <a:lnTo>
                      <a:pt x="484" y="326"/>
                    </a:lnTo>
                    <a:lnTo>
                      <a:pt x="538" y="360"/>
                    </a:lnTo>
                    <a:lnTo>
                      <a:pt x="608" y="405"/>
                    </a:lnTo>
                    <a:lnTo>
                      <a:pt x="553" y="430"/>
                    </a:lnTo>
                    <a:lnTo>
                      <a:pt x="495" y="448"/>
                    </a:lnTo>
                    <a:lnTo>
                      <a:pt x="418" y="465"/>
                    </a:lnTo>
                    <a:lnTo>
                      <a:pt x="385" y="499"/>
                    </a:lnTo>
                    <a:lnTo>
                      <a:pt x="374" y="546"/>
                    </a:lnTo>
                    <a:lnTo>
                      <a:pt x="372" y="653"/>
                    </a:lnTo>
                    <a:lnTo>
                      <a:pt x="316" y="714"/>
                    </a:lnTo>
                    <a:lnTo>
                      <a:pt x="207" y="804"/>
                    </a:lnTo>
                    <a:lnTo>
                      <a:pt x="146" y="878"/>
                    </a:lnTo>
                    <a:lnTo>
                      <a:pt x="111" y="953"/>
                    </a:lnTo>
                    <a:lnTo>
                      <a:pt x="122" y="1067"/>
                    </a:lnTo>
                    <a:lnTo>
                      <a:pt x="143" y="1202"/>
                    </a:lnTo>
                    <a:lnTo>
                      <a:pt x="86" y="1494"/>
                    </a:lnTo>
                    <a:lnTo>
                      <a:pt x="0" y="2231"/>
                    </a:lnTo>
                    <a:close/>
                  </a:path>
                </a:pathLst>
              </a:custGeom>
              <a:solidFill>
                <a:srgbClr val="FFBF5F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19" name="Group 131"/>
              <p:cNvGrpSpPr>
                <a:grpSpLocks/>
              </p:cNvGrpSpPr>
              <p:nvPr/>
            </p:nvGrpSpPr>
            <p:grpSpPr bwMode="auto">
              <a:xfrm>
                <a:off x="2109" y="2278"/>
                <a:ext cx="68" cy="35"/>
                <a:chOff x="2109" y="2278"/>
                <a:chExt cx="68" cy="35"/>
              </a:xfrm>
            </p:grpSpPr>
            <p:sp>
              <p:nvSpPr>
                <p:cNvPr id="149636" name="Freeform 132"/>
                <p:cNvSpPr>
                  <a:spLocks/>
                </p:cNvSpPr>
                <p:nvPr/>
              </p:nvSpPr>
              <p:spPr bwMode="auto">
                <a:xfrm>
                  <a:off x="2109" y="2278"/>
                  <a:ext cx="68" cy="35"/>
                </a:xfrm>
                <a:custGeom>
                  <a:avLst/>
                  <a:gdLst/>
                  <a:ahLst/>
                  <a:cxnLst>
                    <a:cxn ang="0">
                      <a:pos x="0" y="21"/>
                    </a:cxn>
                    <a:cxn ang="0">
                      <a:pos x="33" y="7"/>
                    </a:cxn>
                    <a:cxn ang="0">
                      <a:pos x="79" y="0"/>
                    </a:cxn>
                    <a:cxn ang="0">
                      <a:pos x="132" y="7"/>
                    </a:cxn>
                    <a:cxn ang="0">
                      <a:pos x="159" y="26"/>
                    </a:cxn>
                    <a:cxn ang="0">
                      <a:pos x="174" y="43"/>
                    </a:cxn>
                    <a:cxn ang="0">
                      <a:pos x="193" y="77"/>
                    </a:cxn>
                    <a:cxn ang="0">
                      <a:pos x="203" y="99"/>
                    </a:cxn>
                    <a:cxn ang="0">
                      <a:pos x="151" y="105"/>
                    </a:cxn>
                    <a:cxn ang="0">
                      <a:pos x="98" y="97"/>
                    </a:cxn>
                    <a:cxn ang="0">
                      <a:pos x="48" y="83"/>
                    </a:cxn>
                    <a:cxn ang="0">
                      <a:pos x="13" y="51"/>
                    </a:cxn>
                    <a:cxn ang="0">
                      <a:pos x="0" y="21"/>
                    </a:cxn>
                  </a:cxnLst>
                  <a:rect l="0" t="0" r="r" b="b"/>
                  <a:pathLst>
                    <a:path w="203" h="105">
                      <a:moveTo>
                        <a:pt x="0" y="21"/>
                      </a:moveTo>
                      <a:lnTo>
                        <a:pt x="33" y="7"/>
                      </a:lnTo>
                      <a:lnTo>
                        <a:pt x="79" y="0"/>
                      </a:lnTo>
                      <a:lnTo>
                        <a:pt x="132" y="7"/>
                      </a:lnTo>
                      <a:lnTo>
                        <a:pt x="159" y="26"/>
                      </a:lnTo>
                      <a:lnTo>
                        <a:pt x="174" y="43"/>
                      </a:lnTo>
                      <a:lnTo>
                        <a:pt x="193" y="77"/>
                      </a:lnTo>
                      <a:lnTo>
                        <a:pt x="203" y="99"/>
                      </a:lnTo>
                      <a:lnTo>
                        <a:pt x="151" y="105"/>
                      </a:lnTo>
                      <a:lnTo>
                        <a:pt x="98" y="97"/>
                      </a:lnTo>
                      <a:lnTo>
                        <a:pt x="48" y="83"/>
                      </a:lnTo>
                      <a:lnTo>
                        <a:pt x="13" y="51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7F5F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49637" name="Freeform 133"/>
                <p:cNvSpPr>
                  <a:spLocks/>
                </p:cNvSpPr>
                <p:nvPr/>
              </p:nvSpPr>
              <p:spPr bwMode="auto">
                <a:xfrm>
                  <a:off x="2124" y="2285"/>
                  <a:ext cx="43" cy="22"/>
                </a:xfrm>
                <a:custGeom>
                  <a:avLst/>
                  <a:gdLst/>
                  <a:ahLst/>
                  <a:cxnLst>
                    <a:cxn ang="0">
                      <a:pos x="0" y="12"/>
                    </a:cxn>
                    <a:cxn ang="0">
                      <a:pos x="20" y="4"/>
                    </a:cxn>
                    <a:cxn ang="0">
                      <a:pos x="49" y="0"/>
                    </a:cxn>
                    <a:cxn ang="0">
                      <a:pos x="82" y="4"/>
                    </a:cxn>
                    <a:cxn ang="0">
                      <a:pos x="100" y="16"/>
                    </a:cxn>
                    <a:cxn ang="0">
                      <a:pos x="110" y="27"/>
                    </a:cxn>
                    <a:cxn ang="0">
                      <a:pos x="121" y="49"/>
                    </a:cxn>
                    <a:cxn ang="0">
                      <a:pos x="127" y="63"/>
                    </a:cxn>
                    <a:cxn ang="0">
                      <a:pos x="94" y="65"/>
                    </a:cxn>
                    <a:cxn ang="0">
                      <a:pos x="61" y="61"/>
                    </a:cxn>
                    <a:cxn ang="0">
                      <a:pos x="29" y="52"/>
                    </a:cxn>
                    <a:cxn ang="0">
                      <a:pos x="8" y="31"/>
                    </a:cxn>
                    <a:cxn ang="0">
                      <a:pos x="0" y="12"/>
                    </a:cxn>
                  </a:cxnLst>
                  <a:rect l="0" t="0" r="r" b="b"/>
                  <a:pathLst>
                    <a:path w="127" h="65">
                      <a:moveTo>
                        <a:pt x="0" y="12"/>
                      </a:moveTo>
                      <a:lnTo>
                        <a:pt x="20" y="4"/>
                      </a:lnTo>
                      <a:lnTo>
                        <a:pt x="49" y="0"/>
                      </a:lnTo>
                      <a:lnTo>
                        <a:pt x="82" y="4"/>
                      </a:lnTo>
                      <a:lnTo>
                        <a:pt x="100" y="16"/>
                      </a:lnTo>
                      <a:lnTo>
                        <a:pt x="110" y="27"/>
                      </a:lnTo>
                      <a:lnTo>
                        <a:pt x="121" y="49"/>
                      </a:lnTo>
                      <a:lnTo>
                        <a:pt x="127" y="63"/>
                      </a:lnTo>
                      <a:lnTo>
                        <a:pt x="94" y="65"/>
                      </a:lnTo>
                      <a:lnTo>
                        <a:pt x="61" y="61"/>
                      </a:lnTo>
                      <a:lnTo>
                        <a:pt x="29" y="52"/>
                      </a:lnTo>
                      <a:lnTo>
                        <a:pt x="8" y="31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FFFFDF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49638" name="Oval 134"/>
                <p:cNvSpPr>
                  <a:spLocks noChangeArrowheads="1"/>
                </p:cNvSpPr>
                <p:nvPr/>
              </p:nvSpPr>
              <p:spPr bwMode="auto">
                <a:xfrm>
                  <a:off x="2137" y="2288"/>
                  <a:ext cx="16" cy="15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149639" name="Freeform 135"/>
              <p:cNvSpPr>
                <a:spLocks/>
              </p:cNvSpPr>
              <p:nvPr/>
            </p:nvSpPr>
            <p:spPr bwMode="auto">
              <a:xfrm>
                <a:off x="2174" y="2194"/>
                <a:ext cx="156" cy="202"/>
              </a:xfrm>
              <a:custGeom>
                <a:avLst/>
                <a:gdLst/>
                <a:ahLst/>
                <a:cxnLst>
                  <a:cxn ang="0">
                    <a:pos x="43" y="9"/>
                  </a:cxn>
                  <a:cxn ang="0">
                    <a:pos x="78" y="0"/>
                  </a:cxn>
                  <a:cxn ang="0">
                    <a:pos x="120" y="13"/>
                  </a:cxn>
                  <a:cxn ang="0">
                    <a:pos x="173" y="32"/>
                  </a:cxn>
                  <a:cxn ang="0">
                    <a:pos x="205" y="77"/>
                  </a:cxn>
                  <a:cxn ang="0">
                    <a:pos x="224" y="112"/>
                  </a:cxn>
                  <a:cxn ang="0">
                    <a:pos x="253" y="119"/>
                  </a:cxn>
                  <a:cxn ang="0">
                    <a:pos x="283" y="144"/>
                  </a:cxn>
                  <a:cxn ang="0">
                    <a:pos x="299" y="157"/>
                  </a:cxn>
                  <a:cxn ang="0">
                    <a:pos x="312" y="183"/>
                  </a:cxn>
                  <a:cxn ang="0">
                    <a:pos x="302" y="222"/>
                  </a:cxn>
                  <a:cxn ang="0">
                    <a:pos x="272" y="260"/>
                  </a:cxn>
                  <a:cxn ang="0">
                    <a:pos x="295" y="293"/>
                  </a:cxn>
                  <a:cxn ang="0">
                    <a:pos x="304" y="340"/>
                  </a:cxn>
                  <a:cxn ang="0">
                    <a:pos x="386" y="449"/>
                  </a:cxn>
                  <a:cxn ang="0">
                    <a:pos x="428" y="499"/>
                  </a:cxn>
                  <a:cxn ang="0">
                    <a:pos x="453" y="551"/>
                  </a:cxn>
                  <a:cxn ang="0">
                    <a:pos x="468" y="605"/>
                  </a:cxn>
                  <a:cxn ang="0">
                    <a:pos x="428" y="595"/>
                  </a:cxn>
                  <a:cxn ang="0">
                    <a:pos x="376" y="599"/>
                  </a:cxn>
                  <a:cxn ang="0">
                    <a:pos x="302" y="605"/>
                  </a:cxn>
                  <a:cxn ang="0">
                    <a:pos x="262" y="599"/>
                  </a:cxn>
                  <a:cxn ang="0">
                    <a:pos x="148" y="521"/>
                  </a:cxn>
                  <a:cxn ang="0">
                    <a:pos x="66" y="434"/>
                  </a:cxn>
                  <a:cxn ang="0">
                    <a:pos x="53" y="369"/>
                  </a:cxn>
                  <a:cxn ang="0">
                    <a:pos x="66" y="293"/>
                  </a:cxn>
                  <a:cxn ang="0">
                    <a:pos x="77" y="234"/>
                  </a:cxn>
                  <a:cxn ang="0">
                    <a:pos x="64" y="196"/>
                  </a:cxn>
                  <a:cxn ang="0">
                    <a:pos x="32" y="180"/>
                  </a:cxn>
                  <a:cxn ang="0">
                    <a:pos x="17" y="144"/>
                  </a:cxn>
                  <a:cxn ang="0">
                    <a:pos x="0" y="93"/>
                  </a:cxn>
                  <a:cxn ang="0">
                    <a:pos x="7" y="51"/>
                  </a:cxn>
                  <a:cxn ang="0">
                    <a:pos x="19" y="22"/>
                  </a:cxn>
                  <a:cxn ang="0">
                    <a:pos x="43" y="9"/>
                  </a:cxn>
                </a:cxnLst>
                <a:rect l="0" t="0" r="r" b="b"/>
                <a:pathLst>
                  <a:path w="468" h="605">
                    <a:moveTo>
                      <a:pt x="43" y="9"/>
                    </a:moveTo>
                    <a:lnTo>
                      <a:pt x="78" y="0"/>
                    </a:lnTo>
                    <a:lnTo>
                      <a:pt x="120" y="13"/>
                    </a:lnTo>
                    <a:lnTo>
                      <a:pt x="173" y="32"/>
                    </a:lnTo>
                    <a:lnTo>
                      <a:pt x="205" y="77"/>
                    </a:lnTo>
                    <a:lnTo>
                      <a:pt x="224" y="112"/>
                    </a:lnTo>
                    <a:lnTo>
                      <a:pt x="253" y="119"/>
                    </a:lnTo>
                    <a:lnTo>
                      <a:pt x="283" y="144"/>
                    </a:lnTo>
                    <a:lnTo>
                      <a:pt x="299" y="157"/>
                    </a:lnTo>
                    <a:lnTo>
                      <a:pt x="312" y="183"/>
                    </a:lnTo>
                    <a:lnTo>
                      <a:pt x="302" y="222"/>
                    </a:lnTo>
                    <a:lnTo>
                      <a:pt x="272" y="260"/>
                    </a:lnTo>
                    <a:lnTo>
                      <a:pt x="295" y="293"/>
                    </a:lnTo>
                    <a:lnTo>
                      <a:pt x="304" y="340"/>
                    </a:lnTo>
                    <a:lnTo>
                      <a:pt x="386" y="449"/>
                    </a:lnTo>
                    <a:lnTo>
                      <a:pt x="428" y="499"/>
                    </a:lnTo>
                    <a:lnTo>
                      <a:pt x="453" y="551"/>
                    </a:lnTo>
                    <a:lnTo>
                      <a:pt x="468" y="605"/>
                    </a:lnTo>
                    <a:lnTo>
                      <a:pt x="428" y="595"/>
                    </a:lnTo>
                    <a:lnTo>
                      <a:pt x="376" y="599"/>
                    </a:lnTo>
                    <a:lnTo>
                      <a:pt x="302" y="605"/>
                    </a:lnTo>
                    <a:lnTo>
                      <a:pt x="262" y="599"/>
                    </a:lnTo>
                    <a:lnTo>
                      <a:pt x="148" y="521"/>
                    </a:lnTo>
                    <a:lnTo>
                      <a:pt x="66" y="434"/>
                    </a:lnTo>
                    <a:lnTo>
                      <a:pt x="53" y="369"/>
                    </a:lnTo>
                    <a:lnTo>
                      <a:pt x="66" y="293"/>
                    </a:lnTo>
                    <a:lnTo>
                      <a:pt x="77" y="234"/>
                    </a:lnTo>
                    <a:lnTo>
                      <a:pt x="64" y="196"/>
                    </a:lnTo>
                    <a:lnTo>
                      <a:pt x="32" y="180"/>
                    </a:lnTo>
                    <a:lnTo>
                      <a:pt x="17" y="144"/>
                    </a:lnTo>
                    <a:lnTo>
                      <a:pt x="0" y="93"/>
                    </a:lnTo>
                    <a:lnTo>
                      <a:pt x="7" y="51"/>
                    </a:lnTo>
                    <a:lnTo>
                      <a:pt x="19" y="22"/>
                    </a:lnTo>
                    <a:lnTo>
                      <a:pt x="43" y="9"/>
                    </a:lnTo>
                    <a:close/>
                  </a:path>
                </a:pathLst>
              </a:custGeom>
              <a:solidFill>
                <a:srgbClr val="FFBF1F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9640" name="Freeform 136"/>
              <p:cNvSpPr>
                <a:spLocks/>
              </p:cNvSpPr>
              <p:nvPr/>
            </p:nvSpPr>
            <p:spPr bwMode="auto">
              <a:xfrm>
                <a:off x="1983" y="2190"/>
                <a:ext cx="78" cy="37"/>
              </a:xfrm>
              <a:custGeom>
                <a:avLst/>
                <a:gdLst/>
                <a:ahLst/>
                <a:cxnLst>
                  <a:cxn ang="0">
                    <a:pos x="175" y="40"/>
                  </a:cxn>
                  <a:cxn ang="0">
                    <a:pos x="95" y="9"/>
                  </a:cxn>
                  <a:cxn ang="0">
                    <a:pos x="17" y="0"/>
                  </a:cxn>
                  <a:cxn ang="0">
                    <a:pos x="0" y="14"/>
                  </a:cxn>
                  <a:cxn ang="0">
                    <a:pos x="10" y="45"/>
                  </a:cxn>
                  <a:cxn ang="0">
                    <a:pos x="60" y="92"/>
                  </a:cxn>
                  <a:cxn ang="0">
                    <a:pos x="108" y="111"/>
                  </a:cxn>
                  <a:cxn ang="0">
                    <a:pos x="158" y="92"/>
                  </a:cxn>
                  <a:cxn ang="0">
                    <a:pos x="206" y="69"/>
                  </a:cxn>
                  <a:cxn ang="0">
                    <a:pos x="235" y="69"/>
                  </a:cxn>
                  <a:cxn ang="0">
                    <a:pos x="175" y="40"/>
                  </a:cxn>
                </a:cxnLst>
                <a:rect l="0" t="0" r="r" b="b"/>
                <a:pathLst>
                  <a:path w="235" h="111">
                    <a:moveTo>
                      <a:pt x="175" y="40"/>
                    </a:moveTo>
                    <a:lnTo>
                      <a:pt x="95" y="9"/>
                    </a:lnTo>
                    <a:lnTo>
                      <a:pt x="17" y="0"/>
                    </a:lnTo>
                    <a:lnTo>
                      <a:pt x="0" y="14"/>
                    </a:lnTo>
                    <a:lnTo>
                      <a:pt x="10" y="45"/>
                    </a:lnTo>
                    <a:lnTo>
                      <a:pt x="60" y="92"/>
                    </a:lnTo>
                    <a:lnTo>
                      <a:pt x="108" y="111"/>
                    </a:lnTo>
                    <a:lnTo>
                      <a:pt x="158" y="92"/>
                    </a:lnTo>
                    <a:lnTo>
                      <a:pt x="206" y="69"/>
                    </a:lnTo>
                    <a:lnTo>
                      <a:pt x="235" y="69"/>
                    </a:lnTo>
                    <a:lnTo>
                      <a:pt x="175" y="40"/>
                    </a:lnTo>
                    <a:close/>
                  </a:path>
                </a:pathLst>
              </a:custGeom>
              <a:solidFill>
                <a:srgbClr val="7F5F3F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9641" name="Freeform 137"/>
              <p:cNvSpPr>
                <a:spLocks/>
              </p:cNvSpPr>
              <p:nvPr/>
            </p:nvSpPr>
            <p:spPr bwMode="auto">
              <a:xfrm>
                <a:off x="1517" y="2534"/>
                <a:ext cx="171" cy="137"/>
              </a:xfrm>
              <a:custGeom>
                <a:avLst/>
                <a:gdLst/>
                <a:ahLst/>
                <a:cxnLst>
                  <a:cxn ang="0">
                    <a:pos x="314" y="187"/>
                  </a:cxn>
                  <a:cxn ang="0">
                    <a:pos x="264" y="145"/>
                  </a:cxn>
                  <a:cxn ang="0">
                    <a:pos x="221" y="71"/>
                  </a:cxn>
                  <a:cxn ang="0">
                    <a:pos x="170" y="26"/>
                  </a:cxn>
                  <a:cxn ang="0">
                    <a:pos x="104" y="0"/>
                  </a:cxn>
                  <a:cxn ang="0">
                    <a:pos x="57" y="8"/>
                  </a:cxn>
                  <a:cxn ang="0">
                    <a:pos x="18" y="33"/>
                  </a:cxn>
                  <a:cxn ang="0">
                    <a:pos x="0" y="59"/>
                  </a:cxn>
                  <a:cxn ang="0">
                    <a:pos x="1" y="107"/>
                  </a:cxn>
                  <a:cxn ang="0">
                    <a:pos x="18" y="154"/>
                  </a:cxn>
                  <a:cxn ang="0">
                    <a:pos x="37" y="206"/>
                  </a:cxn>
                  <a:cxn ang="0">
                    <a:pos x="75" y="273"/>
                  </a:cxn>
                  <a:cxn ang="0">
                    <a:pos x="125" y="328"/>
                  </a:cxn>
                  <a:cxn ang="0">
                    <a:pos x="198" y="384"/>
                  </a:cxn>
                  <a:cxn ang="0">
                    <a:pos x="256" y="399"/>
                  </a:cxn>
                  <a:cxn ang="0">
                    <a:pos x="332" y="411"/>
                  </a:cxn>
                  <a:cxn ang="0">
                    <a:pos x="378" y="412"/>
                  </a:cxn>
                  <a:cxn ang="0">
                    <a:pos x="445" y="411"/>
                  </a:cxn>
                  <a:cxn ang="0">
                    <a:pos x="484" y="386"/>
                  </a:cxn>
                  <a:cxn ang="0">
                    <a:pos x="505" y="360"/>
                  </a:cxn>
                  <a:cxn ang="0">
                    <a:pos x="511" y="334"/>
                  </a:cxn>
                  <a:cxn ang="0">
                    <a:pos x="494" y="296"/>
                  </a:cxn>
                  <a:cxn ang="0">
                    <a:pos x="448" y="250"/>
                  </a:cxn>
                  <a:cxn ang="0">
                    <a:pos x="388" y="219"/>
                  </a:cxn>
                  <a:cxn ang="0">
                    <a:pos x="314" y="187"/>
                  </a:cxn>
                </a:cxnLst>
                <a:rect l="0" t="0" r="r" b="b"/>
                <a:pathLst>
                  <a:path w="511" h="412">
                    <a:moveTo>
                      <a:pt x="314" y="187"/>
                    </a:moveTo>
                    <a:lnTo>
                      <a:pt x="264" y="145"/>
                    </a:lnTo>
                    <a:lnTo>
                      <a:pt x="221" y="71"/>
                    </a:lnTo>
                    <a:lnTo>
                      <a:pt x="170" y="26"/>
                    </a:lnTo>
                    <a:lnTo>
                      <a:pt x="104" y="0"/>
                    </a:lnTo>
                    <a:lnTo>
                      <a:pt x="57" y="8"/>
                    </a:lnTo>
                    <a:lnTo>
                      <a:pt x="18" y="33"/>
                    </a:lnTo>
                    <a:lnTo>
                      <a:pt x="0" y="59"/>
                    </a:lnTo>
                    <a:lnTo>
                      <a:pt x="1" y="107"/>
                    </a:lnTo>
                    <a:lnTo>
                      <a:pt x="18" y="154"/>
                    </a:lnTo>
                    <a:lnTo>
                      <a:pt x="37" y="206"/>
                    </a:lnTo>
                    <a:lnTo>
                      <a:pt x="75" y="273"/>
                    </a:lnTo>
                    <a:lnTo>
                      <a:pt x="125" y="328"/>
                    </a:lnTo>
                    <a:lnTo>
                      <a:pt x="198" y="384"/>
                    </a:lnTo>
                    <a:lnTo>
                      <a:pt x="256" y="399"/>
                    </a:lnTo>
                    <a:lnTo>
                      <a:pt x="332" y="411"/>
                    </a:lnTo>
                    <a:lnTo>
                      <a:pt x="378" y="412"/>
                    </a:lnTo>
                    <a:lnTo>
                      <a:pt x="445" y="411"/>
                    </a:lnTo>
                    <a:lnTo>
                      <a:pt x="484" y="386"/>
                    </a:lnTo>
                    <a:lnTo>
                      <a:pt x="505" y="360"/>
                    </a:lnTo>
                    <a:lnTo>
                      <a:pt x="511" y="334"/>
                    </a:lnTo>
                    <a:lnTo>
                      <a:pt x="494" y="296"/>
                    </a:lnTo>
                    <a:lnTo>
                      <a:pt x="448" y="250"/>
                    </a:lnTo>
                    <a:lnTo>
                      <a:pt x="388" y="219"/>
                    </a:lnTo>
                    <a:lnTo>
                      <a:pt x="314" y="187"/>
                    </a:lnTo>
                    <a:close/>
                  </a:path>
                </a:pathLst>
              </a:custGeom>
              <a:solidFill>
                <a:srgbClr val="BF7F00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20" name="Group 138"/>
              <p:cNvGrpSpPr>
                <a:grpSpLocks/>
              </p:cNvGrpSpPr>
              <p:nvPr/>
            </p:nvGrpSpPr>
            <p:grpSpPr bwMode="auto">
              <a:xfrm>
                <a:off x="2246" y="2399"/>
                <a:ext cx="78" cy="38"/>
                <a:chOff x="2246" y="2399"/>
                <a:chExt cx="78" cy="38"/>
              </a:xfrm>
            </p:grpSpPr>
            <p:sp>
              <p:nvSpPr>
                <p:cNvPr id="149643" name="Freeform 139"/>
                <p:cNvSpPr>
                  <a:spLocks/>
                </p:cNvSpPr>
                <p:nvPr/>
              </p:nvSpPr>
              <p:spPr bwMode="auto">
                <a:xfrm>
                  <a:off x="2246" y="2421"/>
                  <a:ext cx="74" cy="16"/>
                </a:xfrm>
                <a:custGeom>
                  <a:avLst/>
                  <a:gdLst/>
                  <a:ahLst/>
                  <a:cxnLst>
                    <a:cxn ang="0">
                      <a:pos x="223" y="9"/>
                    </a:cxn>
                    <a:cxn ang="0">
                      <a:pos x="156" y="0"/>
                    </a:cxn>
                    <a:cxn ang="0">
                      <a:pos x="99" y="12"/>
                    </a:cxn>
                    <a:cxn ang="0">
                      <a:pos x="67" y="20"/>
                    </a:cxn>
                    <a:cxn ang="0">
                      <a:pos x="21" y="27"/>
                    </a:cxn>
                    <a:cxn ang="0">
                      <a:pos x="0" y="40"/>
                    </a:cxn>
                    <a:cxn ang="0">
                      <a:pos x="67" y="50"/>
                    </a:cxn>
                    <a:cxn ang="0">
                      <a:pos x="128" y="50"/>
                    </a:cxn>
                    <a:cxn ang="0">
                      <a:pos x="181" y="33"/>
                    </a:cxn>
                    <a:cxn ang="0">
                      <a:pos x="223" y="9"/>
                    </a:cxn>
                  </a:cxnLst>
                  <a:rect l="0" t="0" r="r" b="b"/>
                  <a:pathLst>
                    <a:path w="223" h="50">
                      <a:moveTo>
                        <a:pt x="223" y="9"/>
                      </a:moveTo>
                      <a:lnTo>
                        <a:pt x="156" y="0"/>
                      </a:lnTo>
                      <a:lnTo>
                        <a:pt x="99" y="12"/>
                      </a:lnTo>
                      <a:lnTo>
                        <a:pt x="67" y="20"/>
                      </a:lnTo>
                      <a:lnTo>
                        <a:pt x="21" y="27"/>
                      </a:lnTo>
                      <a:lnTo>
                        <a:pt x="0" y="40"/>
                      </a:lnTo>
                      <a:lnTo>
                        <a:pt x="67" y="50"/>
                      </a:lnTo>
                      <a:lnTo>
                        <a:pt x="128" y="50"/>
                      </a:lnTo>
                      <a:lnTo>
                        <a:pt x="181" y="33"/>
                      </a:lnTo>
                      <a:lnTo>
                        <a:pt x="223" y="9"/>
                      </a:lnTo>
                      <a:close/>
                    </a:path>
                  </a:pathLst>
                </a:custGeom>
                <a:solidFill>
                  <a:srgbClr val="7F5F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49644" name="Freeform 140"/>
                <p:cNvSpPr>
                  <a:spLocks/>
                </p:cNvSpPr>
                <p:nvPr/>
              </p:nvSpPr>
              <p:spPr bwMode="auto">
                <a:xfrm>
                  <a:off x="2255" y="2402"/>
                  <a:ext cx="23" cy="8"/>
                </a:xfrm>
                <a:custGeom>
                  <a:avLst/>
                  <a:gdLst/>
                  <a:ahLst/>
                  <a:cxnLst>
                    <a:cxn ang="0">
                      <a:pos x="53" y="1"/>
                    </a:cxn>
                    <a:cxn ang="0">
                      <a:pos x="16" y="0"/>
                    </a:cxn>
                    <a:cxn ang="0">
                      <a:pos x="0" y="4"/>
                    </a:cxn>
                    <a:cxn ang="0">
                      <a:pos x="8" y="18"/>
                    </a:cxn>
                    <a:cxn ang="0">
                      <a:pos x="37" y="24"/>
                    </a:cxn>
                    <a:cxn ang="0">
                      <a:pos x="70" y="21"/>
                    </a:cxn>
                    <a:cxn ang="0">
                      <a:pos x="53" y="1"/>
                    </a:cxn>
                  </a:cxnLst>
                  <a:rect l="0" t="0" r="r" b="b"/>
                  <a:pathLst>
                    <a:path w="70" h="24">
                      <a:moveTo>
                        <a:pt x="53" y="1"/>
                      </a:move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8" y="18"/>
                      </a:lnTo>
                      <a:lnTo>
                        <a:pt x="37" y="24"/>
                      </a:lnTo>
                      <a:lnTo>
                        <a:pt x="70" y="21"/>
                      </a:lnTo>
                      <a:lnTo>
                        <a:pt x="53" y="1"/>
                      </a:lnTo>
                      <a:close/>
                    </a:path>
                  </a:pathLst>
                </a:custGeom>
                <a:solidFill>
                  <a:srgbClr val="3F1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49645" name="Freeform 141"/>
                <p:cNvSpPr>
                  <a:spLocks/>
                </p:cNvSpPr>
                <p:nvPr/>
              </p:nvSpPr>
              <p:spPr bwMode="auto">
                <a:xfrm>
                  <a:off x="2311" y="2399"/>
                  <a:ext cx="13" cy="9"/>
                </a:xfrm>
                <a:custGeom>
                  <a:avLst/>
                  <a:gdLst/>
                  <a:ahLst/>
                  <a:cxnLst>
                    <a:cxn ang="0">
                      <a:pos x="9" y="2"/>
                    </a:cxn>
                    <a:cxn ang="0">
                      <a:pos x="31" y="0"/>
                    </a:cxn>
                    <a:cxn ang="0">
                      <a:pos x="40" y="6"/>
                    </a:cxn>
                    <a:cxn ang="0">
                      <a:pos x="36" y="18"/>
                    </a:cxn>
                    <a:cxn ang="0">
                      <a:pos x="19" y="26"/>
                    </a:cxn>
                    <a:cxn ang="0">
                      <a:pos x="0" y="22"/>
                    </a:cxn>
                    <a:cxn ang="0">
                      <a:pos x="9" y="2"/>
                    </a:cxn>
                  </a:cxnLst>
                  <a:rect l="0" t="0" r="r" b="b"/>
                  <a:pathLst>
                    <a:path w="40" h="26">
                      <a:moveTo>
                        <a:pt x="9" y="2"/>
                      </a:moveTo>
                      <a:lnTo>
                        <a:pt x="31" y="0"/>
                      </a:lnTo>
                      <a:lnTo>
                        <a:pt x="40" y="6"/>
                      </a:lnTo>
                      <a:lnTo>
                        <a:pt x="36" y="18"/>
                      </a:lnTo>
                      <a:lnTo>
                        <a:pt x="19" y="26"/>
                      </a:lnTo>
                      <a:lnTo>
                        <a:pt x="0" y="22"/>
                      </a:lnTo>
                      <a:lnTo>
                        <a:pt x="9" y="2"/>
                      </a:lnTo>
                      <a:close/>
                    </a:path>
                  </a:pathLst>
                </a:custGeom>
                <a:solidFill>
                  <a:srgbClr val="3F1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grpSp>
            <p:nvGrpSpPr>
              <p:cNvPr id="21" name="Group 142"/>
              <p:cNvGrpSpPr>
                <a:grpSpLocks/>
              </p:cNvGrpSpPr>
              <p:nvPr/>
            </p:nvGrpSpPr>
            <p:grpSpPr bwMode="auto">
              <a:xfrm>
                <a:off x="2064" y="2101"/>
                <a:ext cx="118" cy="112"/>
                <a:chOff x="2064" y="2101"/>
                <a:chExt cx="118" cy="112"/>
              </a:xfrm>
            </p:grpSpPr>
            <p:sp>
              <p:nvSpPr>
                <p:cNvPr id="149647" name="Freeform 143"/>
                <p:cNvSpPr>
                  <a:spLocks/>
                </p:cNvSpPr>
                <p:nvPr/>
              </p:nvSpPr>
              <p:spPr bwMode="auto">
                <a:xfrm>
                  <a:off x="2064" y="2101"/>
                  <a:ext cx="118" cy="112"/>
                </a:xfrm>
                <a:custGeom>
                  <a:avLst/>
                  <a:gdLst/>
                  <a:ahLst/>
                  <a:cxnLst>
                    <a:cxn ang="0">
                      <a:pos x="53" y="298"/>
                    </a:cxn>
                    <a:cxn ang="0">
                      <a:pos x="21" y="237"/>
                    </a:cxn>
                    <a:cxn ang="0">
                      <a:pos x="3" y="179"/>
                    </a:cxn>
                    <a:cxn ang="0">
                      <a:pos x="0" y="143"/>
                    </a:cxn>
                    <a:cxn ang="0">
                      <a:pos x="13" y="112"/>
                    </a:cxn>
                    <a:cxn ang="0">
                      <a:pos x="42" y="90"/>
                    </a:cxn>
                    <a:cxn ang="0">
                      <a:pos x="72" y="79"/>
                    </a:cxn>
                    <a:cxn ang="0">
                      <a:pos x="99" y="76"/>
                    </a:cxn>
                    <a:cxn ang="0">
                      <a:pos x="173" y="70"/>
                    </a:cxn>
                    <a:cxn ang="0">
                      <a:pos x="223" y="61"/>
                    </a:cxn>
                    <a:cxn ang="0">
                      <a:pos x="287" y="35"/>
                    </a:cxn>
                    <a:cxn ang="0">
                      <a:pos x="354" y="0"/>
                    </a:cxn>
                    <a:cxn ang="0">
                      <a:pos x="329" y="41"/>
                    </a:cxn>
                    <a:cxn ang="0">
                      <a:pos x="308" y="72"/>
                    </a:cxn>
                    <a:cxn ang="0">
                      <a:pos x="282" y="88"/>
                    </a:cxn>
                    <a:cxn ang="0">
                      <a:pos x="259" y="104"/>
                    </a:cxn>
                    <a:cxn ang="0">
                      <a:pos x="226" y="123"/>
                    </a:cxn>
                    <a:cxn ang="0">
                      <a:pos x="192" y="151"/>
                    </a:cxn>
                    <a:cxn ang="0">
                      <a:pos x="179" y="171"/>
                    </a:cxn>
                    <a:cxn ang="0">
                      <a:pos x="167" y="192"/>
                    </a:cxn>
                    <a:cxn ang="0">
                      <a:pos x="163" y="210"/>
                    </a:cxn>
                    <a:cxn ang="0">
                      <a:pos x="167" y="231"/>
                    </a:cxn>
                    <a:cxn ang="0">
                      <a:pos x="184" y="250"/>
                    </a:cxn>
                    <a:cxn ang="0">
                      <a:pos x="220" y="265"/>
                    </a:cxn>
                    <a:cxn ang="0">
                      <a:pos x="205" y="298"/>
                    </a:cxn>
                    <a:cxn ang="0">
                      <a:pos x="163" y="324"/>
                    </a:cxn>
                    <a:cxn ang="0">
                      <a:pos x="134" y="334"/>
                    </a:cxn>
                    <a:cxn ang="0">
                      <a:pos x="99" y="328"/>
                    </a:cxn>
                    <a:cxn ang="0">
                      <a:pos x="53" y="298"/>
                    </a:cxn>
                  </a:cxnLst>
                  <a:rect l="0" t="0" r="r" b="b"/>
                  <a:pathLst>
                    <a:path w="354" h="334">
                      <a:moveTo>
                        <a:pt x="53" y="298"/>
                      </a:moveTo>
                      <a:lnTo>
                        <a:pt x="21" y="237"/>
                      </a:lnTo>
                      <a:lnTo>
                        <a:pt x="3" y="179"/>
                      </a:lnTo>
                      <a:lnTo>
                        <a:pt x="0" y="143"/>
                      </a:lnTo>
                      <a:lnTo>
                        <a:pt x="13" y="112"/>
                      </a:lnTo>
                      <a:lnTo>
                        <a:pt x="42" y="90"/>
                      </a:lnTo>
                      <a:lnTo>
                        <a:pt x="72" y="79"/>
                      </a:lnTo>
                      <a:lnTo>
                        <a:pt x="99" y="76"/>
                      </a:lnTo>
                      <a:lnTo>
                        <a:pt x="173" y="70"/>
                      </a:lnTo>
                      <a:lnTo>
                        <a:pt x="223" y="61"/>
                      </a:lnTo>
                      <a:lnTo>
                        <a:pt x="287" y="35"/>
                      </a:lnTo>
                      <a:lnTo>
                        <a:pt x="354" y="0"/>
                      </a:lnTo>
                      <a:lnTo>
                        <a:pt x="329" y="41"/>
                      </a:lnTo>
                      <a:lnTo>
                        <a:pt x="308" y="72"/>
                      </a:lnTo>
                      <a:lnTo>
                        <a:pt x="282" y="88"/>
                      </a:lnTo>
                      <a:lnTo>
                        <a:pt x="259" y="104"/>
                      </a:lnTo>
                      <a:lnTo>
                        <a:pt x="226" y="123"/>
                      </a:lnTo>
                      <a:lnTo>
                        <a:pt x="192" y="151"/>
                      </a:lnTo>
                      <a:lnTo>
                        <a:pt x="179" y="171"/>
                      </a:lnTo>
                      <a:lnTo>
                        <a:pt x="167" y="192"/>
                      </a:lnTo>
                      <a:lnTo>
                        <a:pt x="163" y="210"/>
                      </a:lnTo>
                      <a:lnTo>
                        <a:pt x="167" y="231"/>
                      </a:lnTo>
                      <a:lnTo>
                        <a:pt x="184" y="250"/>
                      </a:lnTo>
                      <a:lnTo>
                        <a:pt x="220" y="265"/>
                      </a:lnTo>
                      <a:lnTo>
                        <a:pt x="205" y="298"/>
                      </a:lnTo>
                      <a:lnTo>
                        <a:pt x="163" y="324"/>
                      </a:lnTo>
                      <a:lnTo>
                        <a:pt x="134" y="334"/>
                      </a:lnTo>
                      <a:lnTo>
                        <a:pt x="99" y="328"/>
                      </a:lnTo>
                      <a:lnTo>
                        <a:pt x="53" y="298"/>
                      </a:lnTo>
                      <a:close/>
                    </a:path>
                  </a:pathLst>
                </a:custGeom>
                <a:solidFill>
                  <a:srgbClr val="BF7F1F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49648" name="Freeform 144"/>
                <p:cNvSpPr>
                  <a:spLocks/>
                </p:cNvSpPr>
                <p:nvPr/>
              </p:nvSpPr>
              <p:spPr bwMode="auto">
                <a:xfrm>
                  <a:off x="2079" y="2129"/>
                  <a:ext cx="76" cy="79"/>
                </a:xfrm>
                <a:custGeom>
                  <a:avLst/>
                  <a:gdLst/>
                  <a:ahLst/>
                  <a:cxnLst>
                    <a:cxn ang="0">
                      <a:pos x="34" y="195"/>
                    </a:cxn>
                    <a:cxn ang="0">
                      <a:pos x="12" y="156"/>
                    </a:cxn>
                    <a:cxn ang="0">
                      <a:pos x="1" y="118"/>
                    </a:cxn>
                    <a:cxn ang="0">
                      <a:pos x="0" y="95"/>
                    </a:cxn>
                    <a:cxn ang="0">
                      <a:pos x="8" y="73"/>
                    </a:cxn>
                    <a:cxn ang="0">
                      <a:pos x="27" y="59"/>
                    </a:cxn>
                    <a:cxn ang="0">
                      <a:pos x="46" y="52"/>
                    </a:cxn>
                    <a:cxn ang="0">
                      <a:pos x="64" y="51"/>
                    </a:cxn>
                    <a:cxn ang="0">
                      <a:pos x="112" y="47"/>
                    </a:cxn>
                    <a:cxn ang="0">
                      <a:pos x="144" y="40"/>
                    </a:cxn>
                    <a:cxn ang="0">
                      <a:pos x="185" y="23"/>
                    </a:cxn>
                    <a:cxn ang="0">
                      <a:pos x="227" y="0"/>
                    </a:cxn>
                    <a:cxn ang="0">
                      <a:pos x="209" y="21"/>
                    </a:cxn>
                    <a:cxn ang="0">
                      <a:pos x="184" y="40"/>
                    </a:cxn>
                    <a:cxn ang="0">
                      <a:pos x="173" y="49"/>
                    </a:cxn>
                    <a:cxn ang="0">
                      <a:pos x="152" y="60"/>
                    </a:cxn>
                    <a:cxn ang="0">
                      <a:pos x="138" y="75"/>
                    </a:cxn>
                    <a:cxn ang="0">
                      <a:pos x="123" y="100"/>
                    </a:cxn>
                    <a:cxn ang="0">
                      <a:pos x="114" y="112"/>
                    </a:cxn>
                    <a:cxn ang="0">
                      <a:pos x="111" y="130"/>
                    </a:cxn>
                    <a:cxn ang="0">
                      <a:pos x="112" y="138"/>
                    </a:cxn>
                    <a:cxn ang="0">
                      <a:pos x="114" y="149"/>
                    </a:cxn>
                    <a:cxn ang="0">
                      <a:pos x="124" y="161"/>
                    </a:cxn>
                    <a:cxn ang="0">
                      <a:pos x="169" y="187"/>
                    </a:cxn>
                    <a:cxn ang="0">
                      <a:pos x="157" y="214"/>
                    </a:cxn>
                    <a:cxn ang="0">
                      <a:pos x="126" y="229"/>
                    </a:cxn>
                    <a:cxn ang="0">
                      <a:pos x="97" y="237"/>
                    </a:cxn>
                    <a:cxn ang="0">
                      <a:pos x="64" y="214"/>
                    </a:cxn>
                    <a:cxn ang="0">
                      <a:pos x="34" y="195"/>
                    </a:cxn>
                  </a:cxnLst>
                  <a:rect l="0" t="0" r="r" b="b"/>
                  <a:pathLst>
                    <a:path w="227" h="237">
                      <a:moveTo>
                        <a:pt x="34" y="195"/>
                      </a:moveTo>
                      <a:lnTo>
                        <a:pt x="12" y="156"/>
                      </a:lnTo>
                      <a:lnTo>
                        <a:pt x="1" y="118"/>
                      </a:lnTo>
                      <a:lnTo>
                        <a:pt x="0" y="95"/>
                      </a:lnTo>
                      <a:lnTo>
                        <a:pt x="8" y="73"/>
                      </a:lnTo>
                      <a:lnTo>
                        <a:pt x="27" y="59"/>
                      </a:lnTo>
                      <a:lnTo>
                        <a:pt x="46" y="52"/>
                      </a:lnTo>
                      <a:lnTo>
                        <a:pt x="64" y="51"/>
                      </a:lnTo>
                      <a:lnTo>
                        <a:pt x="112" y="47"/>
                      </a:lnTo>
                      <a:lnTo>
                        <a:pt x="144" y="40"/>
                      </a:lnTo>
                      <a:lnTo>
                        <a:pt x="185" y="23"/>
                      </a:lnTo>
                      <a:lnTo>
                        <a:pt x="227" y="0"/>
                      </a:lnTo>
                      <a:lnTo>
                        <a:pt x="209" y="21"/>
                      </a:lnTo>
                      <a:lnTo>
                        <a:pt x="184" y="40"/>
                      </a:lnTo>
                      <a:lnTo>
                        <a:pt x="173" y="49"/>
                      </a:lnTo>
                      <a:lnTo>
                        <a:pt x="152" y="60"/>
                      </a:lnTo>
                      <a:lnTo>
                        <a:pt x="138" y="75"/>
                      </a:lnTo>
                      <a:lnTo>
                        <a:pt x="123" y="100"/>
                      </a:lnTo>
                      <a:lnTo>
                        <a:pt x="114" y="112"/>
                      </a:lnTo>
                      <a:lnTo>
                        <a:pt x="111" y="130"/>
                      </a:lnTo>
                      <a:lnTo>
                        <a:pt x="112" y="138"/>
                      </a:lnTo>
                      <a:lnTo>
                        <a:pt x="114" y="149"/>
                      </a:lnTo>
                      <a:lnTo>
                        <a:pt x="124" y="161"/>
                      </a:lnTo>
                      <a:lnTo>
                        <a:pt x="169" y="187"/>
                      </a:lnTo>
                      <a:lnTo>
                        <a:pt x="157" y="214"/>
                      </a:lnTo>
                      <a:lnTo>
                        <a:pt x="126" y="229"/>
                      </a:lnTo>
                      <a:lnTo>
                        <a:pt x="97" y="237"/>
                      </a:lnTo>
                      <a:lnTo>
                        <a:pt x="64" y="214"/>
                      </a:lnTo>
                      <a:lnTo>
                        <a:pt x="34" y="195"/>
                      </a:lnTo>
                      <a:close/>
                    </a:path>
                  </a:pathLst>
                </a:custGeom>
                <a:solidFill>
                  <a:srgbClr val="7F5F3F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grpSp>
            <p:nvGrpSpPr>
              <p:cNvPr id="22" name="Group 145"/>
              <p:cNvGrpSpPr>
                <a:grpSpLocks/>
              </p:cNvGrpSpPr>
              <p:nvPr/>
            </p:nvGrpSpPr>
            <p:grpSpPr bwMode="auto">
              <a:xfrm>
                <a:off x="2241" y="2108"/>
                <a:ext cx="91" cy="100"/>
                <a:chOff x="2241" y="2108"/>
                <a:chExt cx="91" cy="100"/>
              </a:xfrm>
            </p:grpSpPr>
            <p:sp>
              <p:nvSpPr>
                <p:cNvPr id="149650" name="Freeform 146"/>
                <p:cNvSpPr>
                  <a:spLocks/>
                </p:cNvSpPr>
                <p:nvPr/>
              </p:nvSpPr>
              <p:spPr bwMode="auto">
                <a:xfrm>
                  <a:off x="2241" y="2108"/>
                  <a:ext cx="91" cy="100"/>
                </a:xfrm>
                <a:custGeom>
                  <a:avLst/>
                  <a:gdLst/>
                  <a:ahLst/>
                  <a:cxnLst>
                    <a:cxn ang="0">
                      <a:pos x="133" y="0"/>
                    </a:cxn>
                    <a:cxn ang="0">
                      <a:pos x="176" y="20"/>
                    </a:cxn>
                    <a:cxn ang="0">
                      <a:pos x="218" y="40"/>
                    </a:cxn>
                    <a:cxn ang="0">
                      <a:pos x="261" y="75"/>
                    </a:cxn>
                    <a:cxn ang="0">
                      <a:pos x="275" y="112"/>
                    </a:cxn>
                    <a:cxn ang="0">
                      <a:pos x="275" y="143"/>
                    </a:cxn>
                    <a:cxn ang="0">
                      <a:pos x="264" y="173"/>
                    </a:cxn>
                    <a:cxn ang="0">
                      <a:pos x="239" y="203"/>
                    </a:cxn>
                    <a:cxn ang="0">
                      <a:pos x="193" y="234"/>
                    </a:cxn>
                    <a:cxn ang="0">
                      <a:pos x="154" y="271"/>
                    </a:cxn>
                    <a:cxn ang="0">
                      <a:pos x="137" y="296"/>
                    </a:cxn>
                    <a:cxn ang="0">
                      <a:pos x="104" y="298"/>
                    </a:cxn>
                    <a:cxn ang="0">
                      <a:pos x="55" y="279"/>
                    </a:cxn>
                    <a:cxn ang="0">
                      <a:pos x="16" y="250"/>
                    </a:cxn>
                    <a:cxn ang="0">
                      <a:pos x="0" y="214"/>
                    </a:cxn>
                    <a:cxn ang="0">
                      <a:pos x="20" y="199"/>
                    </a:cxn>
                    <a:cxn ang="0">
                      <a:pos x="91" y="188"/>
                    </a:cxn>
                    <a:cxn ang="0">
                      <a:pos x="123" y="171"/>
                    </a:cxn>
                    <a:cxn ang="0">
                      <a:pos x="150" y="143"/>
                    </a:cxn>
                    <a:cxn ang="0">
                      <a:pos x="158" y="102"/>
                    </a:cxn>
                    <a:cxn ang="0">
                      <a:pos x="158" y="54"/>
                    </a:cxn>
                    <a:cxn ang="0">
                      <a:pos x="133" y="0"/>
                    </a:cxn>
                  </a:cxnLst>
                  <a:rect l="0" t="0" r="r" b="b"/>
                  <a:pathLst>
                    <a:path w="275" h="298">
                      <a:moveTo>
                        <a:pt x="133" y="0"/>
                      </a:moveTo>
                      <a:lnTo>
                        <a:pt x="176" y="20"/>
                      </a:lnTo>
                      <a:lnTo>
                        <a:pt x="218" y="40"/>
                      </a:lnTo>
                      <a:lnTo>
                        <a:pt x="261" y="75"/>
                      </a:lnTo>
                      <a:lnTo>
                        <a:pt x="275" y="112"/>
                      </a:lnTo>
                      <a:lnTo>
                        <a:pt x="275" y="143"/>
                      </a:lnTo>
                      <a:lnTo>
                        <a:pt x="264" y="173"/>
                      </a:lnTo>
                      <a:lnTo>
                        <a:pt x="239" y="203"/>
                      </a:lnTo>
                      <a:lnTo>
                        <a:pt x="193" y="234"/>
                      </a:lnTo>
                      <a:lnTo>
                        <a:pt x="154" y="271"/>
                      </a:lnTo>
                      <a:lnTo>
                        <a:pt x="137" y="296"/>
                      </a:lnTo>
                      <a:lnTo>
                        <a:pt x="104" y="298"/>
                      </a:lnTo>
                      <a:lnTo>
                        <a:pt x="55" y="279"/>
                      </a:lnTo>
                      <a:lnTo>
                        <a:pt x="16" y="250"/>
                      </a:lnTo>
                      <a:lnTo>
                        <a:pt x="0" y="214"/>
                      </a:lnTo>
                      <a:lnTo>
                        <a:pt x="20" y="199"/>
                      </a:lnTo>
                      <a:lnTo>
                        <a:pt x="91" y="188"/>
                      </a:lnTo>
                      <a:lnTo>
                        <a:pt x="123" y="171"/>
                      </a:lnTo>
                      <a:lnTo>
                        <a:pt x="150" y="143"/>
                      </a:lnTo>
                      <a:lnTo>
                        <a:pt x="158" y="102"/>
                      </a:lnTo>
                      <a:lnTo>
                        <a:pt x="158" y="54"/>
                      </a:lnTo>
                      <a:lnTo>
                        <a:pt x="133" y="0"/>
                      </a:lnTo>
                      <a:close/>
                    </a:path>
                  </a:pathLst>
                </a:custGeom>
                <a:solidFill>
                  <a:srgbClr val="BF7F1F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49651" name="Freeform 147"/>
                <p:cNvSpPr>
                  <a:spLocks/>
                </p:cNvSpPr>
                <p:nvPr/>
              </p:nvSpPr>
              <p:spPr bwMode="auto">
                <a:xfrm>
                  <a:off x="2258" y="2126"/>
                  <a:ext cx="73" cy="81"/>
                </a:xfrm>
                <a:custGeom>
                  <a:avLst/>
                  <a:gdLst/>
                  <a:ahLst/>
                  <a:cxnLst>
                    <a:cxn ang="0">
                      <a:pos x="142" y="0"/>
                    </a:cxn>
                    <a:cxn ang="0">
                      <a:pos x="175" y="21"/>
                    </a:cxn>
                    <a:cxn ang="0">
                      <a:pos x="202" y="38"/>
                    </a:cxn>
                    <a:cxn ang="0">
                      <a:pos x="218" y="70"/>
                    </a:cxn>
                    <a:cxn ang="0">
                      <a:pos x="214" y="100"/>
                    </a:cxn>
                    <a:cxn ang="0">
                      <a:pos x="194" y="134"/>
                    </a:cxn>
                    <a:cxn ang="0">
                      <a:pos x="165" y="160"/>
                    </a:cxn>
                    <a:cxn ang="0">
                      <a:pos x="129" y="191"/>
                    </a:cxn>
                    <a:cxn ang="0">
                      <a:pos x="109" y="214"/>
                    </a:cxn>
                    <a:cxn ang="0">
                      <a:pos x="82" y="241"/>
                    </a:cxn>
                    <a:cxn ang="0">
                      <a:pos x="52" y="245"/>
                    </a:cxn>
                    <a:cxn ang="0">
                      <a:pos x="25" y="232"/>
                    </a:cxn>
                    <a:cxn ang="0">
                      <a:pos x="5" y="214"/>
                    </a:cxn>
                    <a:cxn ang="0">
                      <a:pos x="0" y="192"/>
                    </a:cxn>
                    <a:cxn ang="0">
                      <a:pos x="22" y="177"/>
                    </a:cxn>
                    <a:cxn ang="0">
                      <a:pos x="63" y="168"/>
                    </a:cxn>
                    <a:cxn ang="0">
                      <a:pos x="88" y="154"/>
                    </a:cxn>
                    <a:cxn ang="0">
                      <a:pos x="124" y="134"/>
                    </a:cxn>
                    <a:cxn ang="0">
                      <a:pos x="148" y="100"/>
                    </a:cxn>
                    <a:cxn ang="0">
                      <a:pos x="165" y="61"/>
                    </a:cxn>
                    <a:cxn ang="0">
                      <a:pos x="158" y="32"/>
                    </a:cxn>
                    <a:cxn ang="0">
                      <a:pos x="142" y="0"/>
                    </a:cxn>
                  </a:cxnLst>
                  <a:rect l="0" t="0" r="r" b="b"/>
                  <a:pathLst>
                    <a:path w="218" h="245">
                      <a:moveTo>
                        <a:pt x="142" y="0"/>
                      </a:moveTo>
                      <a:lnTo>
                        <a:pt x="175" y="21"/>
                      </a:lnTo>
                      <a:lnTo>
                        <a:pt x="202" y="38"/>
                      </a:lnTo>
                      <a:lnTo>
                        <a:pt x="218" y="70"/>
                      </a:lnTo>
                      <a:lnTo>
                        <a:pt x="214" y="100"/>
                      </a:lnTo>
                      <a:lnTo>
                        <a:pt x="194" y="134"/>
                      </a:lnTo>
                      <a:lnTo>
                        <a:pt x="165" y="160"/>
                      </a:lnTo>
                      <a:lnTo>
                        <a:pt x="129" y="191"/>
                      </a:lnTo>
                      <a:lnTo>
                        <a:pt x="109" y="214"/>
                      </a:lnTo>
                      <a:lnTo>
                        <a:pt x="82" y="241"/>
                      </a:lnTo>
                      <a:lnTo>
                        <a:pt x="52" y="245"/>
                      </a:lnTo>
                      <a:lnTo>
                        <a:pt x="25" y="232"/>
                      </a:lnTo>
                      <a:lnTo>
                        <a:pt x="5" y="214"/>
                      </a:lnTo>
                      <a:lnTo>
                        <a:pt x="0" y="192"/>
                      </a:lnTo>
                      <a:lnTo>
                        <a:pt x="22" y="177"/>
                      </a:lnTo>
                      <a:lnTo>
                        <a:pt x="63" y="168"/>
                      </a:lnTo>
                      <a:lnTo>
                        <a:pt x="88" y="154"/>
                      </a:lnTo>
                      <a:lnTo>
                        <a:pt x="124" y="134"/>
                      </a:lnTo>
                      <a:lnTo>
                        <a:pt x="148" y="100"/>
                      </a:lnTo>
                      <a:lnTo>
                        <a:pt x="165" y="61"/>
                      </a:lnTo>
                      <a:lnTo>
                        <a:pt x="158" y="32"/>
                      </a:lnTo>
                      <a:lnTo>
                        <a:pt x="142" y="0"/>
                      </a:lnTo>
                      <a:close/>
                    </a:path>
                  </a:pathLst>
                </a:custGeom>
                <a:solidFill>
                  <a:srgbClr val="7F5F3F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149652" name="Freeform 148"/>
              <p:cNvSpPr>
                <a:spLocks/>
              </p:cNvSpPr>
              <p:nvPr/>
            </p:nvSpPr>
            <p:spPr bwMode="auto">
              <a:xfrm>
                <a:off x="2132" y="2351"/>
                <a:ext cx="45" cy="51"/>
              </a:xfrm>
              <a:custGeom>
                <a:avLst/>
                <a:gdLst/>
                <a:ahLst/>
                <a:cxnLst>
                  <a:cxn ang="0">
                    <a:pos x="134" y="154"/>
                  </a:cxn>
                  <a:cxn ang="0">
                    <a:pos x="71" y="93"/>
                  </a:cxn>
                  <a:cxn ang="0">
                    <a:pos x="25" y="39"/>
                  </a:cxn>
                  <a:cxn ang="0">
                    <a:pos x="0" y="0"/>
                  </a:cxn>
                  <a:cxn ang="0">
                    <a:pos x="134" y="154"/>
                  </a:cxn>
                </a:cxnLst>
                <a:rect l="0" t="0" r="r" b="b"/>
                <a:pathLst>
                  <a:path w="134" h="154">
                    <a:moveTo>
                      <a:pt x="134" y="154"/>
                    </a:moveTo>
                    <a:lnTo>
                      <a:pt x="71" y="93"/>
                    </a:lnTo>
                    <a:lnTo>
                      <a:pt x="25" y="39"/>
                    </a:lnTo>
                    <a:lnTo>
                      <a:pt x="0" y="0"/>
                    </a:lnTo>
                    <a:lnTo>
                      <a:pt x="134" y="154"/>
                    </a:lnTo>
                    <a:close/>
                  </a:path>
                </a:pathLst>
              </a:custGeom>
              <a:solidFill>
                <a:srgbClr val="000000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9653" name="Freeform 149"/>
              <p:cNvSpPr>
                <a:spLocks/>
              </p:cNvSpPr>
              <p:nvPr/>
            </p:nvSpPr>
            <p:spPr bwMode="auto">
              <a:xfrm>
                <a:off x="1219" y="2613"/>
                <a:ext cx="29" cy="386"/>
              </a:xfrm>
              <a:custGeom>
                <a:avLst/>
                <a:gdLst/>
                <a:ahLst/>
                <a:cxnLst>
                  <a:cxn ang="0">
                    <a:pos x="86" y="1158"/>
                  </a:cxn>
                  <a:cxn ang="0">
                    <a:pos x="65" y="939"/>
                  </a:cxn>
                  <a:cxn ang="0">
                    <a:pos x="36" y="785"/>
                  </a:cxn>
                  <a:cxn ang="0">
                    <a:pos x="0" y="637"/>
                  </a:cxn>
                  <a:cxn ang="0">
                    <a:pos x="57" y="444"/>
                  </a:cxn>
                  <a:cxn ang="0">
                    <a:pos x="51" y="148"/>
                  </a:cxn>
                  <a:cxn ang="0">
                    <a:pos x="36" y="0"/>
                  </a:cxn>
                </a:cxnLst>
                <a:rect l="0" t="0" r="r" b="b"/>
                <a:pathLst>
                  <a:path w="86" h="1158">
                    <a:moveTo>
                      <a:pt x="86" y="1158"/>
                    </a:moveTo>
                    <a:lnTo>
                      <a:pt x="65" y="939"/>
                    </a:lnTo>
                    <a:lnTo>
                      <a:pt x="36" y="785"/>
                    </a:lnTo>
                    <a:lnTo>
                      <a:pt x="0" y="637"/>
                    </a:lnTo>
                    <a:lnTo>
                      <a:pt x="57" y="444"/>
                    </a:lnTo>
                    <a:lnTo>
                      <a:pt x="51" y="148"/>
                    </a:lnTo>
                    <a:lnTo>
                      <a:pt x="36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23" name="Group 150"/>
              <p:cNvGrpSpPr>
                <a:grpSpLocks/>
              </p:cNvGrpSpPr>
              <p:nvPr/>
            </p:nvGrpSpPr>
            <p:grpSpPr bwMode="auto">
              <a:xfrm>
                <a:off x="1137" y="2268"/>
                <a:ext cx="157" cy="589"/>
                <a:chOff x="1137" y="2268"/>
                <a:chExt cx="157" cy="589"/>
              </a:xfrm>
            </p:grpSpPr>
            <p:sp>
              <p:nvSpPr>
                <p:cNvPr id="149655" name="Freeform 151"/>
                <p:cNvSpPr>
                  <a:spLocks/>
                </p:cNvSpPr>
                <p:nvPr/>
              </p:nvSpPr>
              <p:spPr bwMode="auto">
                <a:xfrm>
                  <a:off x="1137" y="2268"/>
                  <a:ext cx="157" cy="490"/>
                </a:xfrm>
                <a:custGeom>
                  <a:avLst/>
                  <a:gdLst/>
                  <a:ahLst/>
                  <a:cxnLst>
                    <a:cxn ang="0">
                      <a:pos x="469" y="17"/>
                    </a:cxn>
                    <a:cxn ang="0">
                      <a:pos x="384" y="6"/>
                    </a:cxn>
                    <a:cxn ang="0">
                      <a:pos x="319" y="0"/>
                    </a:cxn>
                    <a:cxn ang="0">
                      <a:pos x="272" y="7"/>
                    </a:cxn>
                    <a:cxn ang="0">
                      <a:pos x="224" y="18"/>
                    </a:cxn>
                    <a:cxn ang="0">
                      <a:pos x="181" y="37"/>
                    </a:cxn>
                    <a:cxn ang="0">
                      <a:pos x="129" y="75"/>
                    </a:cxn>
                    <a:cxn ang="0">
                      <a:pos x="100" y="110"/>
                    </a:cxn>
                    <a:cxn ang="0">
                      <a:pos x="71" y="148"/>
                    </a:cxn>
                    <a:cxn ang="0">
                      <a:pos x="48" y="194"/>
                    </a:cxn>
                    <a:cxn ang="0">
                      <a:pos x="29" y="249"/>
                    </a:cxn>
                    <a:cxn ang="0">
                      <a:pos x="10" y="311"/>
                    </a:cxn>
                    <a:cxn ang="0">
                      <a:pos x="1" y="375"/>
                    </a:cxn>
                    <a:cxn ang="0">
                      <a:pos x="0" y="496"/>
                    </a:cxn>
                    <a:cxn ang="0">
                      <a:pos x="35" y="719"/>
                    </a:cxn>
                    <a:cxn ang="0">
                      <a:pos x="113" y="949"/>
                    </a:cxn>
                    <a:cxn ang="0">
                      <a:pos x="163" y="1200"/>
                    </a:cxn>
                    <a:cxn ang="0">
                      <a:pos x="170" y="1315"/>
                    </a:cxn>
                    <a:cxn ang="0">
                      <a:pos x="149" y="1399"/>
                    </a:cxn>
                    <a:cxn ang="0">
                      <a:pos x="120" y="1470"/>
                    </a:cxn>
                    <a:cxn ang="0">
                      <a:pos x="206" y="1406"/>
                    </a:cxn>
                    <a:cxn ang="0">
                      <a:pos x="255" y="1458"/>
                    </a:cxn>
                    <a:cxn ang="0">
                      <a:pos x="198" y="1187"/>
                    </a:cxn>
                    <a:cxn ang="0">
                      <a:pos x="148" y="909"/>
                    </a:cxn>
                    <a:cxn ang="0">
                      <a:pos x="92" y="673"/>
                    </a:cxn>
                    <a:cxn ang="0">
                      <a:pos x="71" y="454"/>
                    </a:cxn>
                    <a:cxn ang="0">
                      <a:pos x="99" y="320"/>
                    </a:cxn>
                    <a:cxn ang="0">
                      <a:pos x="134" y="171"/>
                    </a:cxn>
                    <a:cxn ang="0">
                      <a:pos x="177" y="94"/>
                    </a:cxn>
                    <a:cxn ang="0">
                      <a:pos x="241" y="49"/>
                    </a:cxn>
                    <a:cxn ang="0">
                      <a:pos x="347" y="36"/>
                    </a:cxn>
                    <a:cxn ang="0">
                      <a:pos x="469" y="17"/>
                    </a:cxn>
                  </a:cxnLst>
                  <a:rect l="0" t="0" r="r" b="b"/>
                  <a:pathLst>
                    <a:path w="469" h="1470">
                      <a:moveTo>
                        <a:pt x="469" y="17"/>
                      </a:moveTo>
                      <a:lnTo>
                        <a:pt x="384" y="6"/>
                      </a:lnTo>
                      <a:lnTo>
                        <a:pt x="319" y="0"/>
                      </a:lnTo>
                      <a:lnTo>
                        <a:pt x="272" y="7"/>
                      </a:lnTo>
                      <a:lnTo>
                        <a:pt x="224" y="18"/>
                      </a:lnTo>
                      <a:lnTo>
                        <a:pt x="181" y="37"/>
                      </a:lnTo>
                      <a:lnTo>
                        <a:pt x="129" y="75"/>
                      </a:lnTo>
                      <a:lnTo>
                        <a:pt x="100" y="110"/>
                      </a:lnTo>
                      <a:lnTo>
                        <a:pt x="71" y="148"/>
                      </a:lnTo>
                      <a:lnTo>
                        <a:pt x="48" y="194"/>
                      </a:lnTo>
                      <a:lnTo>
                        <a:pt x="29" y="249"/>
                      </a:lnTo>
                      <a:lnTo>
                        <a:pt x="10" y="311"/>
                      </a:lnTo>
                      <a:lnTo>
                        <a:pt x="1" y="375"/>
                      </a:lnTo>
                      <a:lnTo>
                        <a:pt x="0" y="496"/>
                      </a:lnTo>
                      <a:lnTo>
                        <a:pt x="35" y="719"/>
                      </a:lnTo>
                      <a:lnTo>
                        <a:pt x="113" y="949"/>
                      </a:lnTo>
                      <a:lnTo>
                        <a:pt x="163" y="1200"/>
                      </a:lnTo>
                      <a:lnTo>
                        <a:pt x="170" y="1315"/>
                      </a:lnTo>
                      <a:lnTo>
                        <a:pt x="149" y="1399"/>
                      </a:lnTo>
                      <a:lnTo>
                        <a:pt x="120" y="1470"/>
                      </a:lnTo>
                      <a:lnTo>
                        <a:pt x="206" y="1406"/>
                      </a:lnTo>
                      <a:lnTo>
                        <a:pt x="255" y="1458"/>
                      </a:lnTo>
                      <a:lnTo>
                        <a:pt x="198" y="1187"/>
                      </a:lnTo>
                      <a:lnTo>
                        <a:pt x="148" y="909"/>
                      </a:lnTo>
                      <a:lnTo>
                        <a:pt x="92" y="673"/>
                      </a:lnTo>
                      <a:lnTo>
                        <a:pt x="71" y="454"/>
                      </a:lnTo>
                      <a:lnTo>
                        <a:pt x="99" y="320"/>
                      </a:lnTo>
                      <a:lnTo>
                        <a:pt x="134" y="171"/>
                      </a:lnTo>
                      <a:lnTo>
                        <a:pt x="177" y="94"/>
                      </a:lnTo>
                      <a:lnTo>
                        <a:pt x="241" y="49"/>
                      </a:lnTo>
                      <a:lnTo>
                        <a:pt x="347" y="36"/>
                      </a:lnTo>
                      <a:lnTo>
                        <a:pt x="469" y="17"/>
                      </a:lnTo>
                      <a:close/>
                    </a:path>
                  </a:pathLst>
                </a:custGeom>
                <a:solidFill>
                  <a:srgbClr val="FFBF5F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49656" name="Freeform 152"/>
                <p:cNvSpPr>
                  <a:spLocks/>
                </p:cNvSpPr>
                <p:nvPr/>
              </p:nvSpPr>
              <p:spPr bwMode="auto">
                <a:xfrm>
                  <a:off x="1169" y="2736"/>
                  <a:ext cx="60" cy="121"/>
                </a:xfrm>
                <a:custGeom>
                  <a:avLst/>
                  <a:gdLst/>
                  <a:ahLst/>
                  <a:cxnLst>
                    <a:cxn ang="0">
                      <a:pos x="108" y="0"/>
                    </a:cxn>
                    <a:cxn ang="0">
                      <a:pos x="28" y="63"/>
                    </a:cxn>
                    <a:cxn ang="0">
                      <a:pos x="0" y="107"/>
                    </a:cxn>
                    <a:cxn ang="0">
                      <a:pos x="38" y="86"/>
                    </a:cxn>
                    <a:cxn ang="0">
                      <a:pos x="0" y="179"/>
                    </a:cxn>
                    <a:cxn ang="0">
                      <a:pos x="45" y="147"/>
                    </a:cxn>
                    <a:cxn ang="0">
                      <a:pos x="13" y="275"/>
                    </a:cxn>
                    <a:cxn ang="0">
                      <a:pos x="70" y="227"/>
                    </a:cxn>
                    <a:cxn ang="0">
                      <a:pos x="85" y="307"/>
                    </a:cxn>
                    <a:cxn ang="0">
                      <a:pos x="148" y="363"/>
                    </a:cxn>
                    <a:cxn ang="0">
                      <a:pos x="147" y="273"/>
                    </a:cxn>
                    <a:cxn ang="0">
                      <a:pos x="180" y="169"/>
                    </a:cxn>
                    <a:cxn ang="0">
                      <a:pos x="155" y="49"/>
                    </a:cxn>
                    <a:cxn ang="0">
                      <a:pos x="108" y="0"/>
                    </a:cxn>
                  </a:cxnLst>
                  <a:rect l="0" t="0" r="r" b="b"/>
                  <a:pathLst>
                    <a:path w="180" h="363">
                      <a:moveTo>
                        <a:pt x="108" y="0"/>
                      </a:moveTo>
                      <a:lnTo>
                        <a:pt x="28" y="63"/>
                      </a:lnTo>
                      <a:lnTo>
                        <a:pt x="0" y="107"/>
                      </a:lnTo>
                      <a:lnTo>
                        <a:pt x="38" y="86"/>
                      </a:lnTo>
                      <a:lnTo>
                        <a:pt x="0" y="179"/>
                      </a:lnTo>
                      <a:lnTo>
                        <a:pt x="45" y="147"/>
                      </a:lnTo>
                      <a:lnTo>
                        <a:pt x="13" y="275"/>
                      </a:lnTo>
                      <a:lnTo>
                        <a:pt x="70" y="227"/>
                      </a:lnTo>
                      <a:lnTo>
                        <a:pt x="85" y="307"/>
                      </a:lnTo>
                      <a:lnTo>
                        <a:pt x="148" y="363"/>
                      </a:lnTo>
                      <a:lnTo>
                        <a:pt x="147" y="273"/>
                      </a:lnTo>
                      <a:lnTo>
                        <a:pt x="180" y="169"/>
                      </a:lnTo>
                      <a:lnTo>
                        <a:pt x="155" y="49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solidFill>
                  <a:srgbClr val="FFBF7F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49657" name="Freeform 153"/>
                <p:cNvSpPr>
                  <a:spLocks/>
                </p:cNvSpPr>
                <p:nvPr/>
              </p:nvSpPr>
              <p:spPr bwMode="auto">
                <a:xfrm>
                  <a:off x="1161" y="2275"/>
                  <a:ext cx="129" cy="469"/>
                </a:xfrm>
                <a:custGeom>
                  <a:avLst/>
                  <a:gdLst/>
                  <a:ahLst/>
                  <a:cxnLst>
                    <a:cxn ang="0">
                      <a:pos x="175" y="1408"/>
                    </a:cxn>
                    <a:cxn ang="0">
                      <a:pos x="165" y="1122"/>
                    </a:cxn>
                    <a:cxn ang="0">
                      <a:pos x="115" y="865"/>
                    </a:cxn>
                    <a:cxn ang="0">
                      <a:pos x="89" y="713"/>
                    </a:cxn>
                    <a:cxn ang="0">
                      <a:pos x="73" y="581"/>
                    </a:cxn>
                    <a:cxn ang="0">
                      <a:pos x="68" y="452"/>
                    </a:cxn>
                    <a:cxn ang="0">
                      <a:pos x="81" y="337"/>
                    </a:cxn>
                    <a:cxn ang="0">
                      <a:pos x="102" y="235"/>
                    </a:cxn>
                    <a:cxn ang="0">
                      <a:pos x="127" y="157"/>
                    </a:cxn>
                    <a:cxn ang="0">
                      <a:pos x="159" y="109"/>
                    </a:cxn>
                    <a:cxn ang="0">
                      <a:pos x="198" y="75"/>
                    </a:cxn>
                    <a:cxn ang="0">
                      <a:pos x="247" y="47"/>
                    </a:cxn>
                    <a:cxn ang="0">
                      <a:pos x="308" y="23"/>
                    </a:cxn>
                    <a:cxn ang="0">
                      <a:pos x="386" y="0"/>
                    </a:cxn>
                    <a:cxn ang="0">
                      <a:pos x="300" y="4"/>
                    </a:cxn>
                    <a:cxn ang="0">
                      <a:pos x="239" y="10"/>
                    </a:cxn>
                    <a:cxn ang="0">
                      <a:pos x="169" y="26"/>
                    </a:cxn>
                    <a:cxn ang="0">
                      <a:pos x="116" y="56"/>
                    </a:cxn>
                    <a:cxn ang="0">
                      <a:pos x="83" y="93"/>
                    </a:cxn>
                    <a:cxn ang="0">
                      <a:pos x="58" y="138"/>
                    </a:cxn>
                    <a:cxn ang="0">
                      <a:pos x="32" y="233"/>
                    </a:cxn>
                    <a:cxn ang="0">
                      <a:pos x="13" y="324"/>
                    </a:cxn>
                    <a:cxn ang="0">
                      <a:pos x="0" y="407"/>
                    </a:cxn>
                    <a:cxn ang="0">
                      <a:pos x="2" y="505"/>
                    </a:cxn>
                    <a:cxn ang="0">
                      <a:pos x="7" y="591"/>
                    </a:cxn>
                    <a:cxn ang="0">
                      <a:pos x="31" y="710"/>
                    </a:cxn>
                    <a:cxn ang="0">
                      <a:pos x="73" y="878"/>
                    </a:cxn>
                    <a:cxn ang="0">
                      <a:pos x="123" y="1161"/>
                    </a:cxn>
                    <a:cxn ang="0">
                      <a:pos x="175" y="1408"/>
                    </a:cxn>
                  </a:cxnLst>
                  <a:rect l="0" t="0" r="r" b="b"/>
                  <a:pathLst>
                    <a:path w="386" h="1408">
                      <a:moveTo>
                        <a:pt x="175" y="1408"/>
                      </a:moveTo>
                      <a:lnTo>
                        <a:pt x="165" y="1122"/>
                      </a:lnTo>
                      <a:lnTo>
                        <a:pt x="115" y="865"/>
                      </a:lnTo>
                      <a:lnTo>
                        <a:pt x="89" y="713"/>
                      </a:lnTo>
                      <a:lnTo>
                        <a:pt x="73" y="581"/>
                      </a:lnTo>
                      <a:lnTo>
                        <a:pt x="68" y="452"/>
                      </a:lnTo>
                      <a:lnTo>
                        <a:pt x="81" y="337"/>
                      </a:lnTo>
                      <a:lnTo>
                        <a:pt x="102" y="235"/>
                      </a:lnTo>
                      <a:lnTo>
                        <a:pt x="127" y="157"/>
                      </a:lnTo>
                      <a:lnTo>
                        <a:pt x="159" y="109"/>
                      </a:lnTo>
                      <a:lnTo>
                        <a:pt x="198" y="75"/>
                      </a:lnTo>
                      <a:lnTo>
                        <a:pt x="247" y="47"/>
                      </a:lnTo>
                      <a:lnTo>
                        <a:pt x="308" y="23"/>
                      </a:lnTo>
                      <a:lnTo>
                        <a:pt x="386" y="0"/>
                      </a:lnTo>
                      <a:lnTo>
                        <a:pt x="300" y="4"/>
                      </a:lnTo>
                      <a:lnTo>
                        <a:pt x="239" y="10"/>
                      </a:lnTo>
                      <a:lnTo>
                        <a:pt x="169" y="26"/>
                      </a:lnTo>
                      <a:lnTo>
                        <a:pt x="116" y="56"/>
                      </a:lnTo>
                      <a:lnTo>
                        <a:pt x="83" y="93"/>
                      </a:lnTo>
                      <a:lnTo>
                        <a:pt x="58" y="138"/>
                      </a:lnTo>
                      <a:lnTo>
                        <a:pt x="32" y="233"/>
                      </a:lnTo>
                      <a:lnTo>
                        <a:pt x="13" y="324"/>
                      </a:lnTo>
                      <a:lnTo>
                        <a:pt x="0" y="407"/>
                      </a:lnTo>
                      <a:lnTo>
                        <a:pt x="2" y="505"/>
                      </a:lnTo>
                      <a:lnTo>
                        <a:pt x="7" y="591"/>
                      </a:lnTo>
                      <a:lnTo>
                        <a:pt x="31" y="710"/>
                      </a:lnTo>
                      <a:lnTo>
                        <a:pt x="73" y="878"/>
                      </a:lnTo>
                      <a:lnTo>
                        <a:pt x="123" y="1161"/>
                      </a:lnTo>
                      <a:lnTo>
                        <a:pt x="175" y="1408"/>
                      </a:lnTo>
                      <a:close/>
                    </a:path>
                  </a:pathLst>
                </a:custGeom>
                <a:solidFill>
                  <a:srgbClr val="7F5F3F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</p:grpSp>
        <p:graphicFrame>
          <p:nvGraphicFramePr>
            <p:cNvPr id="149658" name="Object 154"/>
            <p:cNvGraphicFramePr>
              <a:graphicFrameLocks noChangeAspect="1"/>
            </p:cNvGraphicFramePr>
            <p:nvPr/>
          </p:nvGraphicFramePr>
          <p:xfrm>
            <a:off x="2928" y="2494"/>
            <a:ext cx="701" cy="598"/>
          </p:xfrm>
          <a:graphic>
            <a:graphicData uri="http://schemas.openxmlformats.org/presentationml/2006/ole">
              <p:oleObj spid="_x0000_s5122" name="Clip" r:id="rId3" imgW="3850920" imgH="4239720" progId="">
                <p:embed/>
              </p:oleObj>
            </a:graphicData>
          </a:graphic>
        </p:graphicFrame>
        <p:sp>
          <p:nvSpPr>
            <p:cNvPr id="149659" name="AutoShape 155"/>
            <p:cNvSpPr>
              <a:spLocks noChangeArrowheads="1"/>
            </p:cNvSpPr>
            <p:nvPr/>
          </p:nvSpPr>
          <p:spPr bwMode="auto">
            <a:xfrm>
              <a:off x="3184" y="3097"/>
              <a:ext cx="152" cy="176"/>
            </a:xfrm>
            <a:prstGeom prst="upArrow">
              <a:avLst>
                <a:gd name="adj1" fmla="val 50000"/>
                <a:gd name="adj2" fmla="val 28947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9660" name="AutoShape 156"/>
            <p:cNvSpPr>
              <a:spLocks noChangeArrowheads="1"/>
            </p:cNvSpPr>
            <p:nvPr/>
          </p:nvSpPr>
          <p:spPr bwMode="auto">
            <a:xfrm>
              <a:off x="1294" y="3030"/>
              <a:ext cx="152" cy="176"/>
            </a:xfrm>
            <a:prstGeom prst="upArrow">
              <a:avLst>
                <a:gd name="adj1" fmla="val 50000"/>
                <a:gd name="adj2" fmla="val 28947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9661" name="Rectangle 157"/>
            <p:cNvSpPr>
              <a:spLocks noChangeArrowheads="1"/>
            </p:cNvSpPr>
            <p:nvPr/>
          </p:nvSpPr>
          <p:spPr bwMode="auto">
            <a:xfrm>
              <a:off x="1253" y="3393"/>
              <a:ext cx="72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hu-HU" i="1">
                  <a:solidFill>
                    <a:srgbClr val="000000"/>
                  </a:solidFill>
                </a:rPr>
                <a:t>Gyökéren </a:t>
              </a:r>
            </a:p>
            <a:p>
              <a:pPr eaLnBrk="0" hangingPunct="0"/>
              <a:r>
                <a:rPr lang="hu-HU" i="1">
                  <a:solidFill>
                    <a:srgbClr val="000000"/>
                  </a:solidFill>
                </a:rPr>
                <a:t>keresztüli </a:t>
              </a:r>
            </a:p>
            <a:p>
              <a:pPr eaLnBrk="0" hangingPunct="0"/>
              <a:r>
                <a:rPr lang="hu-HU" i="1">
                  <a:solidFill>
                    <a:srgbClr val="000000"/>
                  </a:solidFill>
                </a:rPr>
                <a:t>felszívódás</a:t>
              </a:r>
              <a:endParaRPr lang="en-GB" sz="2000"/>
            </a:p>
          </p:txBody>
        </p:sp>
        <p:sp>
          <p:nvSpPr>
            <p:cNvPr id="149662" name="Rectangle 158"/>
            <p:cNvSpPr>
              <a:spLocks noChangeArrowheads="1"/>
            </p:cNvSpPr>
            <p:nvPr/>
          </p:nvSpPr>
          <p:spPr bwMode="auto">
            <a:xfrm>
              <a:off x="2971" y="3430"/>
              <a:ext cx="72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hu-HU" i="1">
                  <a:solidFill>
                    <a:srgbClr val="000000"/>
                  </a:solidFill>
                </a:rPr>
                <a:t>Gyökéren </a:t>
              </a:r>
            </a:p>
            <a:p>
              <a:pPr eaLnBrk="0" hangingPunct="0"/>
              <a:r>
                <a:rPr lang="hu-HU" i="1">
                  <a:solidFill>
                    <a:srgbClr val="000000"/>
                  </a:solidFill>
                </a:rPr>
                <a:t>keresztüli </a:t>
              </a:r>
            </a:p>
            <a:p>
              <a:pPr eaLnBrk="0" hangingPunct="0"/>
              <a:r>
                <a:rPr lang="hu-HU" i="1">
                  <a:solidFill>
                    <a:srgbClr val="000000"/>
                  </a:solidFill>
                </a:rPr>
                <a:t>felszívódás</a:t>
              </a:r>
              <a:endParaRPr lang="en-GB" sz="2000"/>
            </a:p>
          </p:txBody>
        </p:sp>
      </p:grpSp>
      <p:sp>
        <p:nvSpPr>
          <p:cNvPr id="149663" name="Rectangle 159"/>
          <p:cNvSpPr>
            <a:spLocks noChangeArrowheads="1"/>
          </p:cNvSpPr>
          <p:nvPr/>
        </p:nvSpPr>
        <p:spPr bwMode="auto">
          <a:xfrm>
            <a:off x="827584" y="1124744"/>
            <a:ext cx="5657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b="1" dirty="0"/>
              <a:t>Emberközpontú felfogás – szárazföldi tápláléklánc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02" name="Object 2"/>
          <p:cNvGraphicFramePr>
            <a:graphicFrameLocks noChangeAspect="1"/>
          </p:cNvGraphicFramePr>
          <p:nvPr/>
        </p:nvGraphicFramePr>
        <p:xfrm>
          <a:off x="4495800" y="3952875"/>
          <a:ext cx="4648200" cy="2905125"/>
        </p:xfrm>
        <a:graphic>
          <a:graphicData uri="http://schemas.openxmlformats.org/presentationml/2006/ole">
            <p:oleObj spid="_x0000_s6146" name="Munkalap" r:id="rId3" imgW="10890000" imgH="6806160" progId="Excel.Sheet.8">
              <p:embed/>
            </p:oleObj>
          </a:graphicData>
        </a:graphic>
      </p:graphicFrame>
      <p:graphicFrame>
        <p:nvGraphicFramePr>
          <p:cNvPr id="153603" name="Object 3"/>
          <p:cNvGraphicFramePr>
            <a:graphicFrameLocks noChangeAspect="1"/>
          </p:cNvGraphicFramePr>
          <p:nvPr/>
        </p:nvGraphicFramePr>
        <p:xfrm>
          <a:off x="381000" y="914400"/>
          <a:ext cx="6934200" cy="4333875"/>
        </p:xfrm>
        <a:graphic>
          <a:graphicData uri="http://schemas.openxmlformats.org/presentationml/2006/ole">
            <p:oleObj spid="_x0000_s6147" name="Munkalap" r:id="rId4" imgW="10890000" imgH="6806160" progId="Excel.Sheet.8">
              <p:embed/>
            </p:oleObj>
          </a:graphicData>
        </a:graphic>
      </p:graphicFrame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827584" y="116632"/>
            <a:ext cx="648072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hu-HU" sz="2800" b="1" dirty="0">
                <a:latin typeface="Calibri" pitchFamily="34" charset="0"/>
              </a:rPr>
              <a:t>Kockázatbecslés </a:t>
            </a:r>
            <a:r>
              <a:rPr lang="hu-HU" sz="2800" b="1" dirty="0" smtClean="0">
                <a:latin typeface="Calibri" pitchFamily="34" charset="0"/>
              </a:rPr>
              <a:t>–</a:t>
            </a:r>
          </a:p>
          <a:p>
            <a:pPr algn="ctr" eaLnBrk="0" hangingPunct="0"/>
            <a:r>
              <a:rPr lang="hu-HU" sz="2800" b="1" dirty="0" smtClean="0">
                <a:latin typeface="Calibri" pitchFamily="34" charset="0"/>
              </a:rPr>
              <a:t> </a:t>
            </a:r>
            <a:r>
              <a:rPr lang="hu-HU" sz="2800" b="1" dirty="0">
                <a:latin typeface="Calibri" pitchFamily="34" charset="0"/>
              </a:rPr>
              <a:t>éves lekötött effektív dózis </a:t>
            </a:r>
          </a:p>
        </p:txBody>
      </p:sp>
      <p:sp>
        <p:nvSpPr>
          <p:cNvPr id="153605" name="Text Box 5"/>
          <p:cNvSpPr txBox="1">
            <a:spLocks noChangeArrowheads="1"/>
          </p:cNvSpPr>
          <p:nvPr/>
        </p:nvSpPr>
        <p:spPr bwMode="auto">
          <a:xfrm>
            <a:off x="6732588" y="2708275"/>
            <a:ext cx="2082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 sz="1600" dirty="0"/>
              <a:t>Sr-90: 0,56 </a:t>
            </a:r>
            <a:r>
              <a:rPr lang="hu-HU" sz="1600" dirty="0" err="1"/>
              <a:t>mSv</a:t>
            </a:r>
            <a:r>
              <a:rPr lang="hu-HU" sz="1600" dirty="0"/>
              <a:t>/év</a:t>
            </a:r>
          </a:p>
          <a:p>
            <a:pPr eaLnBrk="0" hangingPunct="0"/>
            <a:r>
              <a:rPr lang="hu-HU" sz="1600" dirty="0"/>
              <a:t>Cs-137: 0,30 </a:t>
            </a:r>
            <a:r>
              <a:rPr lang="hu-HU" sz="1600" dirty="0" err="1"/>
              <a:t>mSv</a:t>
            </a:r>
            <a:r>
              <a:rPr lang="hu-HU" sz="1600" dirty="0"/>
              <a:t>/év</a:t>
            </a:r>
          </a:p>
        </p:txBody>
      </p:sp>
      <p:sp>
        <p:nvSpPr>
          <p:cNvPr id="153606" name="Text Box 6"/>
          <p:cNvSpPr txBox="1">
            <a:spLocks noChangeArrowheads="1"/>
          </p:cNvSpPr>
          <p:nvPr/>
        </p:nvSpPr>
        <p:spPr bwMode="auto">
          <a:xfrm>
            <a:off x="6877050" y="3357563"/>
            <a:ext cx="1758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hu-HU" sz="1400"/>
              <a:t>Természetes háttér:</a:t>
            </a:r>
          </a:p>
          <a:p>
            <a:pPr algn="ctr" eaLnBrk="0" hangingPunct="0"/>
            <a:r>
              <a:rPr lang="hu-HU" sz="1400"/>
              <a:t> 2mSv/év</a:t>
            </a:r>
          </a:p>
        </p:txBody>
      </p:sp>
      <p:sp>
        <p:nvSpPr>
          <p:cNvPr id="153607" name="Text Box 7"/>
          <p:cNvSpPr txBox="1">
            <a:spLocks noChangeArrowheads="1"/>
          </p:cNvSpPr>
          <p:nvPr/>
        </p:nvSpPr>
        <p:spPr bwMode="auto">
          <a:xfrm>
            <a:off x="1115616" y="1124744"/>
            <a:ext cx="6064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hu-HU" dirty="0"/>
              <a:t>Mesterséges izotópok dózismegoszlása élelmiszerenként </a:t>
            </a:r>
          </a:p>
          <a:p>
            <a:pPr algn="ctr" eaLnBrk="0" hangingPunct="0"/>
            <a:r>
              <a:rPr lang="hu-HU" dirty="0"/>
              <a:t>csak a Magyarországon termelt élelmiszerekből</a:t>
            </a:r>
          </a:p>
        </p:txBody>
      </p:sp>
      <p:sp>
        <p:nvSpPr>
          <p:cNvPr id="153608" name="Text Box 8"/>
          <p:cNvSpPr txBox="1">
            <a:spLocks noChangeArrowheads="1"/>
          </p:cNvSpPr>
          <p:nvPr/>
        </p:nvSpPr>
        <p:spPr bwMode="auto">
          <a:xfrm>
            <a:off x="2133600" y="5075238"/>
            <a:ext cx="2384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 sz="1600"/>
              <a:t>Fogyasztási statisztika:</a:t>
            </a:r>
          </a:p>
          <a:p>
            <a:pPr eaLnBrk="0" hangingPunct="0"/>
            <a:r>
              <a:rPr lang="hu-HU" sz="1600"/>
              <a:t>élelmiszerek fogyasztási</a:t>
            </a:r>
          </a:p>
          <a:p>
            <a:pPr eaLnBrk="0" hangingPunct="0"/>
            <a:r>
              <a:rPr lang="hu-HU" sz="1600"/>
              <a:t>arányainak alakulása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aer-03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81600" cy="5126038"/>
          </a:xfrm>
          <a:prstGeom prst="rect">
            <a:avLst/>
          </a:prstGeom>
          <a:noFill/>
        </p:spPr>
      </p:pic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2555776" y="188640"/>
            <a:ext cx="22507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hu-HU" sz="2400" b="1" baseline="0" dirty="0">
                <a:latin typeface="Calibri" pitchFamily="34" charset="0"/>
              </a:rPr>
              <a:t>Mintavétel előtt</a:t>
            </a:r>
            <a:endParaRPr lang="en-GB" sz="2400" b="1" baseline="0" dirty="0">
              <a:latin typeface="Calibri" pitchFamily="34" charset="0"/>
            </a:endParaRPr>
          </a:p>
        </p:txBody>
      </p:sp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2483768" y="5661248"/>
            <a:ext cx="14907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hu-HU" sz="2400" b="1" baseline="0" dirty="0">
                <a:latin typeface="Calibri" pitchFamily="34" charset="0"/>
              </a:rPr>
              <a:t>1 hét után</a:t>
            </a:r>
            <a:endParaRPr lang="en-GB" sz="2400" b="1" baseline="0" dirty="0">
              <a:latin typeface="Calibri" pitchFamily="34" charset="0"/>
            </a:endParaRPr>
          </a:p>
        </p:txBody>
      </p:sp>
      <p:pic>
        <p:nvPicPr>
          <p:cNvPr id="135173" name="Picture 5" descr="aer-01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757363"/>
            <a:ext cx="5181600" cy="5100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Hatósági laboratóriumi munka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/>
              <a:t>Kiszakadva a rutinból</a:t>
            </a:r>
          </a:p>
          <a:p>
            <a:pPr lvl="1"/>
            <a:r>
              <a:rPr lang="hu-HU" dirty="0"/>
              <a:t>Járványügyi </a:t>
            </a:r>
            <a:r>
              <a:rPr lang="hu-HU" dirty="0" smtClean="0"/>
              <a:t>nyomozás</a:t>
            </a:r>
          </a:p>
          <a:p>
            <a:pPr lvl="1"/>
            <a:r>
              <a:rPr lang="hu-HU" dirty="0" smtClean="0"/>
              <a:t>Terméktesztek avagy szedjük elemeire</a:t>
            </a:r>
            <a:endParaRPr lang="hu-HU" dirty="0"/>
          </a:p>
          <a:p>
            <a:pPr lvl="1"/>
            <a:r>
              <a:rPr lang="hu-HU" dirty="0" smtClean="0"/>
              <a:t>Hamisítások</a:t>
            </a:r>
          </a:p>
          <a:p>
            <a:pPr lvl="2"/>
            <a:r>
              <a:rPr lang="hu-HU" dirty="0" smtClean="0"/>
              <a:t>Himalájai só</a:t>
            </a:r>
          </a:p>
          <a:p>
            <a:pPr lvl="2"/>
            <a:r>
              <a:rPr lang="hu-HU" dirty="0" smtClean="0"/>
              <a:t>Gesztenyemassza</a:t>
            </a:r>
          </a:p>
          <a:p>
            <a:pPr lvl="2"/>
            <a:r>
              <a:rPr lang="hu-HU" dirty="0" smtClean="0"/>
              <a:t>Lóhús</a:t>
            </a:r>
          </a:p>
          <a:p>
            <a:pPr lvl="2"/>
            <a:r>
              <a:rPr lang="hu-HU" dirty="0" smtClean="0"/>
              <a:t>Méz</a:t>
            </a:r>
            <a:endParaRPr lang="hu-HU" dirty="0" smtClean="0"/>
          </a:p>
          <a:p>
            <a:pPr lvl="2"/>
            <a:r>
              <a:rPr lang="hu-HU" dirty="0" err="1" smtClean="0"/>
              <a:t>Szürkemarha-steak</a:t>
            </a:r>
            <a:endParaRPr lang="hu-HU" dirty="0" smtClean="0"/>
          </a:p>
          <a:p>
            <a:pPr lvl="1"/>
            <a:r>
              <a:rPr lang="hu-HU" dirty="0" smtClean="0"/>
              <a:t>Mit ettél 3 napja?</a:t>
            </a:r>
          </a:p>
          <a:p>
            <a:pPr lvl="1"/>
            <a:r>
              <a:rPr lang="hu-HU" dirty="0" smtClean="0"/>
              <a:t>Merre fúj a szél Paksnál?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91809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Merre fúj a szél </a:t>
            </a:r>
            <a:r>
              <a:rPr lang="hu-HU" dirty="0" smtClean="0"/>
              <a:t>Paksnál?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3962400" cy="1143000"/>
          </a:xfrm>
        </p:spPr>
        <p:txBody>
          <a:bodyPr/>
          <a:lstStyle/>
          <a:p>
            <a:r>
              <a:rPr lang="hu-HU" sz="4800" b="1" i="1" smtClean="0">
                <a:solidFill>
                  <a:schemeClr val="tx1"/>
                </a:solidFill>
                <a:latin typeface="Comic Sans MS" pitchFamily="66" charset="0"/>
              </a:rPr>
              <a:t>Paks 2003</a:t>
            </a:r>
            <a:endParaRPr lang="hu-HU" sz="4000" i="1" smtClean="0">
              <a:solidFill>
                <a:srgbClr val="008080"/>
              </a:solidFill>
              <a:latin typeface="Comic Sans MS" pitchFamily="66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3048000"/>
            <a:ext cx="3276600" cy="1752600"/>
          </a:xfrm>
        </p:spPr>
        <p:txBody>
          <a:bodyPr>
            <a:normAutofit fontScale="92500" lnSpcReduction="10000"/>
          </a:bodyPr>
          <a:lstStyle/>
          <a:p>
            <a:r>
              <a:rPr lang="hu-HU" b="1" dirty="0" smtClean="0">
                <a:solidFill>
                  <a:srgbClr val="339933"/>
                </a:solidFill>
                <a:latin typeface="Comic Sans MS" pitchFamily="66" charset="0"/>
              </a:rPr>
              <a:t>Az erőmű üzemzavarának környezeti hatása</a:t>
            </a:r>
          </a:p>
          <a:p>
            <a:pPr lvl="1" algn="l"/>
            <a:endParaRPr lang="hu-HU" dirty="0" smtClean="0">
              <a:latin typeface="Comic Sans MS" pitchFamily="66" charset="0"/>
            </a:endParaRPr>
          </a:p>
          <a:p>
            <a:endParaRPr lang="hu-HU" dirty="0" smtClean="0">
              <a:solidFill>
                <a:srgbClr val="339933"/>
              </a:solidFill>
              <a:latin typeface="Comic Sans MS" pitchFamily="66" charset="0"/>
            </a:endParaRPr>
          </a:p>
        </p:txBody>
      </p:sp>
      <p:pic>
        <p:nvPicPr>
          <p:cNvPr id="5124" name="Picture 4" descr="E:\munka1\PAKS\moral-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28600"/>
            <a:ext cx="42195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munka1\ráckeve2003\tervzo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8"/>
            <a:ext cx="9144000" cy="6661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sz="3600" b="1" u="sng" smtClean="0">
                <a:latin typeface="Comic Sans MS" pitchFamily="66" charset="0"/>
              </a:rPr>
              <a:t>Észlelés</a:t>
            </a:r>
            <a:endParaRPr lang="hu-HU" sz="3600" b="1" smtClean="0">
              <a:latin typeface="Comic Sans MS" pitchFamily="66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800" b="1" smtClean="0">
                <a:latin typeface="Comic Sans MS" pitchFamily="66" charset="0"/>
              </a:rPr>
              <a:t>Média</a:t>
            </a:r>
          </a:p>
          <a:p>
            <a:endParaRPr lang="hu-HU" sz="2800" b="1" smtClean="0">
              <a:latin typeface="Comic Sans MS" pitchFamily="66" charset="0"/>
            </a:endParaRPr>
          </a:p>
          <a:p>
            <a:r>
              <a:rPr lang="hu-HU" sz="2800" b="1" smtClean="0">
                <a:latin typeface="Comic Sans MS" pitchFamily="66" charset="0"/>
              </a:rPr>
              <a:t>Félhivatalos csatornák</a:t>
            </a:r>
          </a:p>
          <a:p>
            <a:endParaRPr lang="hu-HU" sz="2800" b="1" smtClean="0">
              <a:latin typeface="Comic Sans MS" pitchFamily="66" charset="0"/>
            </a:endParaRPr>
          </a:p>
          <a:p>
            <a:r>
              <a:rPr lang="hu-HU" sz="2800" b="1" smtClean="0">
                <a:latin typeface="Comic Sans MS" pitchFamily="66" charset="0"/>
              </a:rPr>
              <a:t>Mérések </a:t>
            </a:r>
            <a:r>
              <a:rPr lang="hu-HU" sz="1600" b="1" smtClean="0">
                <a:latin typeface="Comic Sans MS" pitchFamily="66" charset="0"/>
              </a:rPr>
              <a:t>(04.11. péntek aeroszol szűrőn kb. 10mBq/m</a:t>
            </a:r>
            <a:r>
              <a:rPr lang="hu-HU" sz="1600" b="1" baseline="30000" smtClean="0">
                <a:latin typeface="Comic Sans MS" pitchFamily="66" charset="0"/>
              </a:rPr>
              <a:t>3</a:t>
            </a:r>
            <a:r>
              <a:rPr lang="hu-HU" sz="1600" b="1" smtClean="0">
                <a:latin typeface="Comic Sans MS" pitchFamily="66" charset="0"/>
              </a:rPr>
              <a:t> </a:t>
            </a:r>
            <a:r>
              <a:rPr lang="hu-HU" sz="1600" b="1" baseline="30000" smtClean="0">
                <a:latin typeface="Comic Sans MS" pitchFamily="66" charset="0"/>
              </a:rPr>
              <a:t>131</a:t>
            </a:r>
            <a:r>
              <a:rPr lang="hu-HU" sz="1600" b="1" smtClean="0">
                <a:latin typeface="Comic Sans MS" pitchFamily="66" charset="0"/>
              </a:rPr>
              <a:t>I)</a:t>
            </a:r>
          </a:p>
          <a:p>
            <a:endParaRPr lang="hu-HU" sz="2800" b="1" smtClean="0">
              <a:latin typeface="Comic Sans MS" pitchFamily="66" charset="0"/>
            </a:endParaRPr>
          </a:p>
          <a:p>
            <a:r>
              <a:rPr lang="hu-HU" sz="2800" b="1" smtClean="0">
                <a:latin typeface="Comic Sans MS" pitchFamily="66" charset="0"/>
              </a:rPr>
              <a:t>Hivatalos értesítés (hétfőn)</a:t>
            </a:r>
          </a:p>
          <a:p>
            <a:pPr lvl="2"/>
            <a:r>
              <a:rPr lang="hu-HU" sz="2000" b="1" smtClean="0">
                <a:latin typeface="Comic Sans MS" pitchFamily="66" charset="0"/>
              </a:rPr>
              <a:t>(környezeti hatással járó 2. fokozatú esemény)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F:\munka1\nukl-VN\hatter.jpg"/>
          <p:cNvPicPr>
            <a:picLocks noChangeAspect="1" noChangeArrowheads="1"/>
          </p:cNvPicPr>
          <p:nvPr/>
        </p:nvPicPr>
        <p:blipFill>
          <a:blip r:embed="rId3" cstate="print">
            <a:lum bright="34000" contrast="-1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152400" y="731838"/>
          <a:ext cx="8763000" cy="5440362"/>
        </p:xfrm>
        <a:graphic>
          <a:graphicData uri="http://schemas.openxmlformats.org/presentationml/2006/ole">
            <p:oleObj spid="_x0000_s1026" name="Munkalap" r:id="rId4" imgW="9220505" imgH="5724754" progId="Excel.Sheet.8">
              <p:embed/>
            </p:oleObj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sz="3600" b="1" u="sng" smtClean="0">
                <a:latin typeface="Comic Sans MS" pitchFamily="66" charset="0"/>
              </a:rPr>
              <a:t>Reagálás</a:t>
            </a:r>
            <a:endParaRPr lang="hu-HU" sz="3600" b="1" smtClean="0">
              <a:latin typeface="Comic Sans MS" pitchFamily="66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876800"/>
          </a:xfrm>
        </p:spPr>
        <p:txBody>
          <a:bodyPr/>
          <a:lstStyle/>
          <a:p>
            <a:r>
              <a:rPr lang="hu-HU" sz="2800" b="1" smtClean="0">
                <a:latin typeface="Comic Sans MS" pitchFamily="66" charset="0"/>
              </a:rPr>
              <a:t>Mintavétel elrendelése (telefonon)</a:t>
            </a:r>
          </a:p>
          <a:p>
            <a:r>
              <a:rPr lang="hu-HU" sz="2800" b="1" smtClean="0">
                <a:latin typeface="Comic Sans MS" pitchFamily="66" charset="0"/>
              </a:rPr>
              <a:t>A környezeti hatások felmérésébe bevont laboratóriumok:</a:t>
            </a:r>
          </a:p>
          <a:p>
            <a:pPr lvl="1"/>
            <a:r>
              <a:rPr lang="hu-HU" sz="2400" b="1" smtClean="0">
                <a:latin typeface="Comic Sans MS" pitchFamily="66" charset="0"/>
              </a:rPr>
              <a:t>Gödöllő</a:t>
            </a:r>
          </a:p>
          <a:p>
            <a:pPr lvl="1"/>
            <a:r>
              <a:rPr lang="hu-HU" sz="2400" b="1" smtClean="0">
                <a:latin typeface="Comic Sans MS" pitchFamily="66" charset="0"/>
              </a:rPr>
              <a:t>Kecskemét</a:t>
            </a:r>
          </a:p>
          <a:p>
            <a:pPr lvl="1"/>
            <a:r>
              <a:rPr lang="hu-HU" sz="2400" b="1" smtClean="0">
                <a:latin typeface="Comic Sans MS" pitchFamily="66" charset="0"/>
              </a:rPr>
              <a:t>Kaposvár</a:t>
            </a:r>
          </a:p>
          <a:p>
            <a:pPr lvl="1"/>
            <a:r>
              <a:rPr lang="hu-HU" sz="2400" b="1" smtClean="0">
                <a:latin typeface="Comic Sans MS" pitchFamily="66" charset="0"/>
              </a:rPr>
              <a:t>Pécs </a:t>
            </a:r>
          </a:p>
          <a:p>
            <a:pPr lvl="1"/>
            <a:r>
              <a:rPr lang="hu-HU" sz="2400" b="1" smtClean="0">
                <a:latin typeface="Comic Sans MS" pitchFamily="66" charset="0"/>
              </a:rPr>
              <a:t>Szeged </a:t>
            </a:r>
          </a:p>
          <a:p>
            <a:pPr lvl="1"/>
            <a:r>
              <a:rPr lang="hu-HU" sz="2400" b="1" smtClean="0">
                <a:latin typeface="Comic Sans MS" pitchFamily="66" charset="0"/>
              </a:rPr>
              <a:t>Szekszárd</a:t>
            </a:r>
          </a:p>
          <a:p>
            <a:pPr lvl="1"/>
            <a:r>
              <a:rPr lang="hu-HU" sz="2400" b="1" smtClean="0">
                <a:latin typeface="Comic Sans MS" pitchFamily="66" charset="0"/>
              </a:rPr>
              <a:t>Budapest (OÉVI)</a:t>
            </a:r>
          </a:p>
          <a:p>
            <a:pPr lvl="1"/>
            <a:endParaRPr lang="hu-HU" sz="2400" b="1" smtClean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munka1\PAKS\paksins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0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04800" y="6338888"/>
            <a:ext cx="78279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u-HU" sz="2000" b="1">
                <a:latin typeface="Comic Sans MS" pitchFamily="66" charset="0"/>
              </a:rPr>
              <a:t>Méréstechnikai csendélet egy paksi ellenőrző állomás mellett</a:t>
            </a:r>
            <a:r>
              <a:rPr lang="hu-HU" sz="2800" b="1">
                <a:latin typeface="Comic Sans MS" pitchFamily="66" charset="0"/>
              </a:rPr>
              <a:t> 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E:\munka\paks\paks-forum\in-sit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57200"/>
            <a:ext cx="8839200" cy="586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E:\munka1\part-528\part-5-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"/>
            <a:ext cx="9144000" cy="666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sz="3600" b="1" u="sng" smtClean="0">
                <a:latin typeface="Comic Sans MS" pitchFamily="66" charset="0"/>
              </a:rPr>
              <a:t>Mérések célja</a:t>
            </a:r>
            <a:endParaRPr lang="hu-HU" sz="3600" b="1" smtClean="0">
              <a:latin typeface="Comic Sans MS" pitchFamily="66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800" b="1" smtClean="0">
                <a:latin typeface="Comic Sans MS" pitchFamily="66" charset="0"/>
              </a:rPr>
              <a:t>Környezeti hatások felmérése</a:t>
            </a:r>
          </a:p>
          <a:p>
            <a:r>
              <a:rPr lang="hu-HU" sz="2800" b="1" smtClean="0">
                <a:latin typeface="Comic Sans MS" pitchFamily="66" charset="0"/>
              </a:rPr>
              <a:t>Tudományos szempontok</a:t>
            </a:r>
          </a:p>
          <a:p>
            <a:pPr lvl="1"/>
            <a:r>
              <a:rPr lang="hu-HU" sz="2400" b="1" smtClean="0">
                <a:latin typeface="Comic Sans MS" pitchFamily="66" charset="0"/>
              </a:rPr>
              <a:t>terjedési modellek validálása</a:t>
            </a:r>
          </a:p>
          <a:p>
            <a:pPr lvl="1"/>
            <a:r>
              <a:rPr lang="hu-HU" sz="2400" b="1" smtClean="0">
                <a:latin typeface="Comic Sans MS" pitchFamily="66" charset="0"/>
              </a:rPr>
              <a:t>lokális esemény súlyosságának megítéléséhez szükséges paraméterek finomítása</a:t>
            </a:r>
          </a:p>
          <a:p>
            <a:r>
              <a:rPr lang="hu-HU" sz="2800" b="1" smtClean="0">
                <a:latin typeface="Comic Sans MS" pitchFamily="66" charset="0"/>
              </a:rPr>
              <a:t>Az FVM Radiológiai Ellenőrző Hálózat reagálásának tesztelése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Járványügyi nyomozás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S. </a:t>
            </a:r>
            <a:r>
              <a:rPr lang="hu-HU" dirty="0" err="1" smtClean="0"/>
              <a:t>Derby</a:t>
            </a:r>
            <a:r>
              <a:rPr lang="hu-HU" dirty="0" smtClean="0"/>
              <a:t> </a:t>
            </a:r>
            <a:r>
              <a:rPr lang="hu-HU" dirty="0" err="1" smtClean="0"/>
              <a:t>izolátumok</a:t>
            </a:r>
            <a:endParaRPr lang="hu-HU" dirty="0" smtClean="0"/>
          </a:p>
          <a:p>
            <a:r>
              <a:rPr lang="hu-HU" dirty="0" smtClean="0"/>
              <a:t>széklet</a:t>
            </a:r>
            <a:r>
              <a:rPr lang="en-US" dirty="0" smtClean="0"/>
              <a:t> </a:t>
            </a:r>
            <a:r>
              <a:rPr lang="en-US" dirty="0" smtClean="0"/>
              <a:t>(H), </a:t>
            </a:r>
            <a:r>
              <a:rPr lang="hu-HU" dirty="0" smtClean="0"/>
              <a:t>élelmiszer</a:t>
            </a:r>
            <a:r>
              <a:rPr lang="en-US" dirty="0" smtClean="0"/>
              <a:t> </a:t>
            </a:r>
            <a:r>
              <a:rPr lang="en-US" dirty="0" smtClean="0"/>
              <a:t>(F), </a:t>
            </a:r>
            <a:r>
              <a:rPr lang="hu-HU" dirty="0" smtClean="0"/>
              <a:t>beteg állat</a:t>
            </a:r>
            <a:r>
              <a:rPr lang="en-US" dirty="0" smtClean="0"/>
              <a:t> </a:t>
            </a:r>
            <a:r>
              <a:rPr lang="en-US" dirty="0" smtClean="0"/>
              <a:t>(I), </a:t>
            </a:r>
            <a:r>
              <a:rPr lang="hu-HU" dirty="0" smtClean="0"/>
              <a:t>környezeti minta</a:t>
            </a:r>
            <a:r>
              <a:rPr lang="en-US" dirty="0" smtClean="0"/>
              <a:t> </a:t>
            </a:r>
            <a:r>
              <a:rPr lang="en-US" dirty="0" smtClean="0"/>
              <a:t>(E), </a:t>
            </a:r>
            <a:r>
              <a:rPr lang="hu-HU" dirty="0" smtClean="0"/>
              <a:t>és vágott sertés test</a:t>
            </a:r>
            <a:r>
              <a:rPr lang="en-US" dirty="0" smtClean="0"/>
              <a:t> </a:t>
            </a:r>
            <a:r>
              <a:rPr lang="en-US" dirty="0" smtClean="0"/>
              <a:t>(S</a:t>
            </a:r>
            <a:r>
              <a:rPr lang="en-US" dirty="0" smtClean="0"/>
              <a:t>)</a:t>
            </a:r>
            <a:endParaRPr lang="hu-HU" dirty="0" smtClean="0"/>
          </a:p>
          <a:p>
            <a:r>
              <a:rPr lang="hu-HU" dirty="0" smtClean="0"/>
              <a:t>(M: kontroll törzs)</a:t>
            </a:r>
            <a:endParaRPr lang="hu-HU" dirty="0"/>
          </a:p>
        </p:txBody>
      </p:sp>
      <p:pic>
        <p:nvPicPr>
          <p:cNvPr id="102404" name="Picture 4" descr="An external file that holds a picture, illustration, etc.&#10;Object name is 04-1042-F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91000"/>
            <a:ext cx="7143750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munka1\PAKS\lbkgro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590800" y="6172200"/>
            <a:ext cx="40306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u-HU" sz="2800" b="1">
                <a:latin typeface="Comic Sans MS" pitchFamily="66" charset="0"/>
              </a:rPr>
              <a:t>Méréstechnikai háttér</a:t>
            </a:r>
            <a:endParaRPr lang="hu-HU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^8461FC75CE900F43B843A7939AA5ED5B622FE83DC335447B59^pimgpsh_fullsize_dist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^ACBDDD479CDE3B949C5FDB3CDDA41519E692315E8EFC0D08B9^pimgpsh_fullsize_dist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^C6A3DE72B525561C9A86377E584ED24FF31C803B0F1B25E20E^pimgpsh_fullsize_dist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9392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IM00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moral-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4981"/>
            <a:ext cx="9144000" cy="6028037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munka1\PAKS\mintatart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431213" cy="576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511300" y="6096000"/>
            <a:ext cx="54292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>
                <a:latin typeface="Comic Sans MS" pitchFamily="66" charset="0"/>
              </a:rPr>
              <a:t>Mintavételi kellékek</a:t>
            </a:r>
            <a:endParaRPr lang="en-GB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8"/>
          <p:cNvSpPr txBox="1">
            <a:spLocks noChangeArrowheads="1"/>
          </p:cNvSpPr>
          <p:nvPr/>
        </p:nvSpPr>
        <p:spPr bwMode="auto">
          <a:xfrm>
            <a:off x="6523038" y="1219200"/>
            <a:ext cx="2028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u-HU" sz="1600" b="1">
                <a:latin typeface="Comic Sans MS" pitchFamily="66" charset="0"/>
              </a:rPr>
              <a:t>0,7 Bq/kg ea. </a:t>
            </a:r>
            <a:r>
              <a:rPr lang="hu-HU" sz="1600" b="1" baseline="30000">
                <a:latin typeface="Comic Sans MS" pitchFamily="66" charset="0"/>
              </a:rPr>
              <a:t>131</a:t>
            </a:r>
            <a:r>
              <a:rPr lang="hu-HU" sz="1600" b="1">
                <a:latin typeface="Comic Sans MS" pitchFamily="66" charset="0"/>
              </a:rPr>
              <a:t>I</a:t>
            </a:r>
            <a:endParaRPr lang="hu-HU" sz="160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munka1\PAKS\köze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638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Csernobil hatása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93186" name="Picture 2" descr="http://www.szeretlekmagyarorszag.hu/wp-content/uploads/2014/02/asp_970px_cm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4000" cy="50119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 external file that holds a picture, illustration, etc.&#10;Object name is 04-1042-F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6446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45" y="-27384"/>
            <a:ext cx="9087255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643174" y="3786190"/>
            <a:ext cx="6215106" cy="1214446"/>
          </a:xfrm>
        </p:spPr>
        <p:txBody>
          <a:bodyPr>
            <a:normAutofit/>
          </a:bodyPr>
          <a:lstStyle/>
          <a:p>
            <a:pPr algn="l"/>
            <a:r>
              <a:rPr lang="hu-HU" sz="3700" b="1" dirty="0" smtClean="0">
                <a:solidFill>
                  <a:schemeClr val="tx1"/>
                </a:solidFill>
              </a:rPr>
              <a:t>Köszönöm a figyelmet!</a:t>
            </a:r>
          </a:p>
          <a:p>
            <a:endParaRPr lang="hu-HU" dirty="0"/>
          </a:p>
        </p:txBody>
      </p:sp>
      <p:sp>
        <p:nvSpPr>
          <p:cNvPr id="15" name="Alcím 2"/>
          <p:cNvSpPr txBox="1">
            <a:spLocks/>
          </p:cNvSpPr>
          <p:nvPr/>
        </p:nvSpPr>
        <p:spPr>
          <a:xfrm>
            <a:off x="2643174" y="5072074"/>
            <a:ext cx="6215106" cy="1285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lvl="0">
              <a:spcBef>
                <a:spcPct val="20000"/>
              </a:spcBef>
              <a:defRPr/>
            </a:pPr>
            <a:r>
              <a:rPr lang="hu-HU" sz="4000" b="1" dirty="0"/>
              <a:t>dr. Nagy Attila</a:t>
            </a:r>
          </a:p>
          <a:p>
            <a:pPr lvl="0">
              <a:spcBef>
                <a:spcPct val="20000"/>
              </a:spcBef>
              <a:defRPr/>
            </a:pPr>
            <a:r>
              <a:rPr lang="hu-HU" sz="4000" i="1" dirty="0" smtClean="0"/>
              <a:t>nagyattila@nebih.gov.hu</a:t>
            </a:r>
            <a:endParaRPr kumimoji="0" lang="hu-HU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000" y="1785926"/>
            <a:ext cx="8750000" cy="16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Terméktesztek avagy szedjük elemeire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err="1" smtClean="0"/>
              <a:t>Brainstorming</a:t>
            </a:r>
            <a:endParaRPr lang="hu-HU" dirty="0" smtClean="0"/>
          </a:p>
          <a:p>
            <a:pPr lvl="1"/>
            <a:r>
              <a:rPr lang="hu-HU" dirty="0" smtClean="0"/>
              <a:t>Biztonsági paraméterek (bakter, vírus, kémia, </a:t>
            </a:r>
            <a:r>
              <a:rPr lang="hu-HU" dirty="0" err="1" smtClean="0"/>
              <a:t>radi</a:t>
            </a:r>
            <a:r>
              <a:rPr lang="hu-HU" dirty="0" smtClean="0"/>
              <a:t>, FCM)</a:t>
            </a:r>
          </a:p>
          <a:p>
            <a:pPr lvl="1"/>
            <a:r>
              <a:rPr lang="hu-HU" dirty="0" smtClean="0"/>
              <a:t>Minőségi paraméterek (összetétel, adalékanyag, azonosítás)</a:t>
            </a:r>
          </a:p>
          <a:p>
            <a:pPr lvl="1"/>
            <a:r>
              <a:rPr lang="hu-HU" dirty="0" smtClean="0"/>
              <a:t>Érzékszervi, kedveltségi</a:t>
            </a:r>
          </a:p>
          <a:p>
            <a:r>
              <a:rPr lang="hu-HU" dirty="0" smtClean="0"/>
              <a:t>Mintavétel polcfelmérés alapján</a:t>
            </a:r>
          </a:p>
          <a:p>
            <a:r>
              <a:rPr lang="hu-HU" dirty="0" smtClean="0"/>
              <a:t>Vizsgálatok</a:t>
            </a:r>
          </a:p>
          <a:p>
            <a:r>
              <a:rPr lang="hu-HU" dirty="0" smtClean="0"/>
              <a:t>Pontozás és eredményhirdetés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13203</TotalTime>
  <Words>2602</Words>
  <Application>Microsoft Office PowerPoint</Application>
  <PresentationFormat>Diavetítés a képernyőre (4:3 oldalarány)</PresentationFormat>
  <Paragraphs>493</Paragraphs>
  <Slides>81</Slides>
  <Notes>3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4</vt:i4>
      </vt:variant>
      <vt:variant>
        <vt:lpstr>Diacímek</vt:lpstr>
      </vt:variant>
      <vt:variant>
        <vt:i4>81</vt:i4>
      </vt:variant>
    </vt:vector>
  </HeadingPairs>
  <TitlesOfParts>
    <vt:vector size="86" baseType="lpstr">
      <vt:lpstr>Office-téma</vt:lpstr>
      <vt:lpstr>Microsoft Excel munkalap</vt:lpstr>
      <vt:lpstr>Document</vt:lpstr>
      <vt:lpstr>Clip</vt:lpstr>
      <vt:lpstr>Munkalap</vt:lpstr>
      <vt:lpstr>Az állatorvos szerepe az élelmiszerlánc- biztonság megteremtésében </vt:lpstr>
      <vt:lpstr>2. dia</vt:lpstr>
      <vt:lpstr>3. dia</vt:lpstr>
      <vt:lpstr>4. dia</vt:lpstr>
      <vt:lpstr>Hatósági laboratóriumi munka</vt:lpstr>
      <vt:lpstr>Hatósági laboratóriumi munka</vt:lpstr>
      <vt:lpstr>Járványügyi nyomozás</vt:lpstr>
      <vt:lpstr>8. dia</vt:lpstr>
      <vt:lpstr>Terméktesztek avagy szedjük elemeire</vt:lpstr>
      <vt:lpstr>Hamisítások</vt:lpstr>
      <vt:lpstr>Élelmiszer hamisítások a közelmúltban</vt:lpstr>
      <vt:lpstr>Lóhús szennyezettség EU felmérő  vizsgálat 2013: a botrány kezdete</vt:lpstr>
      <vt:lpstr>Lóhús szennyezettség  EU felmérő vizsgálat 2013</vt:lpstr>
      <vt:lpstr>Lóhús szennyezettség  EU felmérő vizsgálat 2013:Módszer</vt:lpstr>
      <vt:lpstr>Lóhús szennyezettség  EU felmérő vizsgálat 2013</vt:lpstr>
      <vt:lpstr>Lóhús szennyezettség  EU felmérő vizsgálat 2014</vt:lpstr>
      <vt:lpstr>Gesztenye vizsgálatok</vt:lpstr>
      <vt:lpstr>Gesztenye vizsgálatok: rizs kimutatása</vt:lpstr>
      <vt:lpstr>Gesztenye vizsgálatok:  burgonya kimutatása</vt:lpstr>
      <vt:lpstr>Gesztenye vizsgálatok:eredmények</vt:lpstr>
      <vt:lpstr>Gesztenye vizsgálatok</vt:lpstr>
      <vt:lpstr>Halfaj azonosítás vizsgálatok 2015</vt:lpstr>
      <vt:lpstr>Húsokkal, húskészítményekkel  kapcsolatos hamisítás, csalás lehetőségei</vt:lpstr>
      <vt:lpstr>Húsokkal, húskészítményekkel  kapcsolatos hamisítás, csalás</vt:lpstr>
      <vt:lpstr>A fajazonosítás analitikai lehetőségei 1. Fehérjék detektálásán alapuló immun-analitikai módszerek </vt:lpstr>
      <vt:lpstr> A fajazonosítás analitikai lehetőségei  2.Nukleinsav alapú technikák </vt:lpstr>
      <vt:lpstr>DNS alapú Real-Time PCR technika</vt:lpstr>
      <vt:lpstr>Real –time PCR</vt:lpstr>
      <vt:lpstr>29. dia</vt:lpstr>
      <vt:lpstr>Real-time PCR alapú kvantifikálás</vt:lpstr>
      <vt:lpstr>Fajta, ivar, kor </vt:lpstr>
      <vt:lpstr>Takarmányozás, élőhely,  tartási mód</vt:lpstr>
      <vt:lpstr>Fehérjetartalom, zsírtartalom</vt:lpstr>
      <vt:lpstr>Hamisítások</vt:lpstr>
      <vt:lpstr>1895. évi XLVI. törvénycikk</vt:lpstr>
      <vt:lpstr>Mit vizsgálunk?</vt:lpstr>
      <vt:lpstr>Hamisítások</vt:lpstr>
      <vt:lpstr>Amit védünk minden eszközzel</vt:lpstr>
      <vt:lpstr>Történelem címszavakban Hosszú, rögös, zseniális</vt:lpstr>
      <vt:lpstr>A jelen…</vt:lpstr>
      <vt:lpstr>Technológia A-tól Z-ig</vt:lpstr>
      <vt:lpstr>PCR RFLP– MC1R genotípusok meghatározása</vt:lpstr>
      <vt:lpstr>Technológia A-tól Z-ig</vt:lpstr>
      <vt:lpstr> Jól kivitelezett „aktus” – csúcshatás</vt:lpstr>
      <vt:lpstr>Élelmiszerlánc-biztonsági nyomon követés  Szarvasmarha</vt:lpstr>
      <vt:lpstr>A hús eredetének ellenőrzése</vt:lpstr>
      <vt:lpstr>Mit ettél 3 napja?</vt:lpstr>
      <vt:lpstr>Miért fontos?</vt:lpstr>
      <vt:lpstr>Élelmiszerfogyasztási adatok szerepe a kockázatbecslés folyamatában</vt:lpstr>
      <vt:lpstr>Felmérés metodikája</vt:lpstr>
      <vt:lpstr>Élelmiszermennyiségek meghatározása</vt:lpstr>
      <vt:lpstr>Interjú az Epic-Soft programmal</vt:lpstr>
      <vt:lpstr>A kérdőívek</vt:lpstr>
      <vt:lpstr>„Sugárözönben élünk”</vt:lpstr>
      <vt:lpstr>55. dia</vt:lpstr>
      <vt:lpstr>Veszélyeztetettség kérdései </vt:lpstr>
      <vt:lpstr>57. dia</vt:lpstr>
      <vt:lpstr>58. dia</vt:lpstr>
      <vt:lpstr>59. dia</vt:lpstr>
      <vt:lpstr>Merre fúj a szél Paksnál?</vt:lpstr>
      <vt:lpstr>Paks 2003</vt:lpstr>
      <vt:lpstr>62. dia</vt:lpstr>
      <vt:lpstr>Észlelés</vt:lpstr>
      <vt:lpstr>64. dia</vt:lpstr>
      <vt:lpstr>Reagálás</vt:lpstr>
      <vt:lpstr>66. dia</vt:lpstr>
      <vt:lpstr>67. dia</vt:lpstr>
      <vt:lpstr>68. dia</vt:lpstr>
      <vt:lpstr>Mérések célja</vt:lpstr>
      <vt:lpstr>70. dia</vt:lpstr>
      <vt:lpstr>71. dia</vt:lpstr>
      <vt:lpstr>72. dia</vt:lpstr>
      <vt:lpstr>73. dia</vt:lpstr>
      <vt:lpstr>74. dia</vt:lpstr>
      <vt:lpstr>75. dia</vt:lpstr>
      <vt:lpstr>76. dia</vt:lpstr>
      <vt:lpstr>77. dia</vt:lpstr>
      <vt:lpstr>78. dia</vt:lpstr>
      <vt:lpstr>Csernobil hatása</vt:lpstr>
      <vt:lpstr>80. dia</vt:lpstr>
      <vt:lpstr>81.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ktothm</dc:creator>
  <cp:lastModifiedBy>Dr. Nagy Attila ÉTBI</cp:lastModifiedBy>
  <cp:revision>208</cp:revision>
  <dcterms:created xsi:type="dcterms:W3CDTF">2016-01-19T08:54:33Z</dcterms:created>
  <dcterms:modified xsi:type="dcterms:W3CDTF">2016-04-13T13:14:23Z</dcterms:modified>
</cp:coreProperties>
</file>