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7" r:id="rId3"/>
    <p:sldId id="265" r:id="rId4"/>
    <p:sldId id="267" r:id="rId5"/>
    <p:sldId id="299" r:id="rId6"/>
    <p:sldId id="300" r:id="rId7"/>
    <p:sldId id="285" r:id="rId8"/>
    <p:sldId id="301" r:id="rId9"/>
    <p:sldId id="302" r:id="rId10"/>
    <p:sldId id="271" r:id="rId11"/>
    <p:sldId id="286" r:id="rId12"/>
    <p:sldId id="303" r:id="rId13"/>
    <p:sldId id="304" r:id="rId14"/>
    <p:sldId id="298" r:id="rId15"/>
    <p:sldId id="282" r:id="rId16"/>
    <p:sldId id="278" r:id="rId17"/>
    <p:sldId id="305" r:id="rId18"/>
    <p:sldId id="276" r:id="rId19"/>
    <p:sldId id="279" r:id="rId20"/>
    <p:sldId id="295" r:id="rId21"/>
    <p:sldId id="288" r:id="rId22"/>
    <p:sldId id="296" r:id="rId23"/>
    <p:sldId id="26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000"/>
    <a:srgbClr val="264C00"/>
    <a:srgbClr val="91F779"/>
    <a:srgbClr val="3D7A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7919-A11F-4C9C-B4ED-5C91F5141878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823DE-A933-47C4-B20F-9840A80D3AD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A „Szabad a gazdi” kampány pedig arra hivatott, hogy a felelős állattartás szakmai elveit népszerűsítse a nagyközönség számára. </a:t>
            </a:r>
          </a:p>
          <a:p>
            <a:r>
              <a:rPr lang="hu-HU" smtClean="0"/>
              <a:t>A kampány idei kiemelt programja a Látótárs projekt. A NÉBIH a Magyar Vakok és Gyengénlátók Országos Szövetségével (MVGYOSZ) együttműködve úgy döntött, hogy a Hivatal örökbe fogad egy vakvezető kutyát, állja a kiképzésének minden költségét, és végigkíséri a vakvezető kutyák nevelésének és kiképzésének, munkába állásának és nyugdíjba vonulásának legfontosabb mozzanatait. Az egész folyamatot dokumentálja, melynek kapcsán fontos, a felelős állattartással és állategészségüggyel kapcsolatos információkat oszt meg a közvéleménnyel, egyben a vakok és gyengénlátók életének a mindennapjaira is ráirányítja a figyelmet.</a:t>
            </a:r>
          </a:p>
          <a:p>
            <a:r>
              <a:rPr lang="hu-HU" smtClean="0"/>
              <a:t>A Látótárs Projekt célja a figyelemfelkeltés és példamutatás azoknak a szervezeteknek és magánszemélyeknek, akik szintén fontosnak érzik az ügyet, és a vakvezető és más segítő kutyák kiképzésének támogatásával hozzájárulnak minél több ember életminőségének javításához.</a:t>
            </a:r>
          </a:p>
          <a:p>
            <a:endParaRPr lang="hu-HU" smtClean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45E4F-59B1-4A28-9A01-BD40613A656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EE40-0697-4173-B177-C6EE7BDBAA13}" type="datetimeFigureOut">
              <a:rPr lang="hu-HU"/>
              <a:pPr>
                <a:defRPr/>
              </a:pPr>
              <a:t>2016.04.13.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989B-4DB6-46A5-BAF2-45B62B79D5A9}" type="datetimeFigureOut">
              <a:rPr lang="hu-HU" smtClean="0"/>
              <a:pPr/>
              <a:t>2016.04.13.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B376-5B14-4B7B-A0F3-76026CCFB00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tothm\Desktop\Fakult&#225;ci&#243;\Eg&#233;rtanya%20&#250;j%20hang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286544" cy="2184405"/>
          </a:xfrm>
        </p:spPr>
        <p:txBody>
          <a:bodyPr>
            <a:normAutofit/>
          </a:bodyPr>
          <a:lstStyle/>
          <a:p>
            <a:pPr algn="l"/>
            <a:r>
              <a:rPr lang="hu-HU" sz="3000" dirty="0" smtClean="0"/>
              <a:t>Az állatorvos szerepe az élelmiszerlánc-</a:t>
            </a:r>
            <a:br>
              <a:rPr lang="hu-HU" sz="3000" dirty="0" smtClean="0"/>
            </a:br>
            <a:r>
              <a:rPr lang="hu-HU" sz="3000" dirty="0" smtClean="0"/>
              <a:t>biztonság megteremtésében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43174" y="3786190"/>
            <a:ext cx="6215106" cy="1214446"/>
          </a:xfrm>
        </p:spPr>
        <p:txBody>
          <a:bodyPr>
            <a:normAutofit/>
          </a:bodyPr>
          <a:lstStyle/>
          <a:p>
            <a:pPr algn="l"/>
            <a:r>
              <a:rPr lang="hu-HU" sz="3700" b="1" dirty="0" smtClean="0">
                <a:solidFill>
                  <a:schemeClr val="tx1"/>
                </a:solidFill>
              </a:rPr>
              <a:t>Kockázat-kommunikáció</a:t>
            </a:r>
          </a:p>
          <a:p>
            <a:endParaRPr lang="hu-HU" dirty="0"/>
          </a:p>
        </p:txBody>
      </p:sp>
      <p:sp>
        <p:nvSpPr>
          <p:cNvPr id="15" name="Alcím 2"/>
          <p:cNvSpPr txBox="1">
            <a:spLocks/>
          </p:cNvSpPr>
          <p:nvPr/>
        </p:nvSpPr>
        <p:spPr>
          <a:xfrm>
            <a:off x="2643174" y="5072074"/>
            <a:ext cx="62151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4000" b="1" dirty="0" smtClean="0"/>
              <a:t>d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Barna </a:t>
            </a:r>
            <a:r>
              <a:rPr lang="hu-HU" sz="4000" b="1" dirty="0" smtClean="0"/>
              <a:t>S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arolta</a:t>
            </a:r>
            <a:endParaRPr kumimoji="0" lang="hu-HU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00" y="1785926"/>
            <a:ext cx="8750000" cy="16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Mi a válság?</a:t>
            </a:r>
            <a:endParaRPr lang="hu-HU" b="1" dirty="0">
              <a:latin typeface="Bebas Neue Regular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rendkívüli esemény, amelyet nem lehet a napi rutin szerint kezelni</a:t>
            </a:r>
          </a:p>
          <a:p>
            <a:r>
              <a:rPr lang="hu-HU" dirty="0" smtClean="0"/>
              <a:t>Negatívan érint</a:t>
            </a:r>
          </a:p>
          <a:p>
            <a:r>
              <a:rPr lang="hu-HU" dirty="0" smtClean="0"/>
              <a:t>De: a veszély egyben lehetőség is</a:t>
            </a:r>
          </a:p>
          <a:p>
            <a:endParaRPr lang="hu-HU" dirty="0" smtClean="0"/>
          </a:p>
          <a:p>
            <a:r>
              <a:rPr lang="hu-HU" dirty="0" smtClean="0"/>
              <a:t>Válságkommunikáció  - kommunikációs válság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fotolia_67025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6632"/>
            <a:ext cx="6655470" cy="6655470"/>
          </a:xfrm>
        </p:spPr>
      </p:pic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válság jellemzői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Meglepetés</a:t>
            </a:r>
          </a:p>
          <a:p>
            <a:r>
              <a:rPr lang="hu-HU" dirty="0" smtClean="0"/>
              <a:t>Információ hiány</a:t>
            </a:r>
          </a:p>
          <a:p>
            <a:r>
              <a:rPr lang="hu-HU" dirty="0" smtClean="0"/>
              <a:t>Események üteme felgyorsul</a:t>
            </a:r>
          </a:p>
          <a:p>
            <a:r>
              <a:rPr lang="hu-HU" dirty="0" smtClean="0"/>
              <a:t>Külvilág mélyrehatóan figyel – véleményt alkot</a:t>
            </a:r>
          </a:p>
          <a:p>
            <a:r>
              <a:rPr lang="hu-HU" dirty="0" smtClean="0"/>
              <a:t>Vezetés elveszti a kontrollt az események felett</a:t>
            </a:r>
          </a:p>
          <a:p>
            <a:r>
              <a:rPr lang="hu-HU" dirty="0" smtClean="0"/>
              <a:t>A vezetés rövidtávra összpontosít</a:t>
            </a:r>
          </a:p>
          <a:p>
            <a:r>
              <a:rPr lang="hu-HU" dirty="0" smtClean="0"/>
              <a:t>Érdekek forognak kockán</a:t>
            </a:r>
          </a:p>
          <a:p>
            <a:r>
              <a:rPr lang="hu-HU" dirty="0" smtClean="0"/>
              <a:t>Időtartama véges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Eszközök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Sajtóközlemények</a:t>
            </a:r>
          </a:p>
          <a:p>
            <a:r>
              <a:rPr lang="hu-HU" dirty="0" smtClean="0"/>
              <a:t>Sajtótájékoztató</a:t>
            </a:r>
          </a:p>
          <a:p>
            <a:r>
              <a:rPr lang="hu-HU" dirty="0" smtClean="0"/>
              <a:t>honlap</a:t>
            </a:r>
          </a:p>
          <a:p>
            <a:r>
              <a:rPr lang="hu-HU" dirty="0" smtClean="0"/>
              <a:t>FB oldalak, egyéb közösségi média - párbeszéd</a:t>
            </a:r>
          </a:p>
          <a:p>
            <a:r>
              <a:rPr lang="hu-HU" dirty="0" smtClean="0"/>
              <a:t>Ügyfélszolgálat</a:t>
            </a:r>
          </a:p>
          <a:p>
            <a:r>
              <a:rPr lang="hu-HU" dirty="0" smtClean="0"/>
              <a:t>Videók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Egértanya új ha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Csinszka - FKV</a:t>
            </a:r>
            <a:endParaRPr lang="hu-HU" b="1" dirty="0">
              <a:latin typeface="Bebas Neue Regular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2015. nov. 30. Fót – szűrővizsgálat (Dec. 3. NRL  +)</a:t>
            </a:r>
          </a:p>
          <a:p>
            <a:r>
              <a:rPr lang="hu-HU" dirty="0" smtClean="0"/>
              <a:t>2015. dec. 21. II. vérvétel </a:t>
            </a:r>
            <a:r>
              <a:rPr lang="hu-HU" dirty="0" err="1" smtClean="0"/>
              <a:t>eng</a:t>
            </a:r>
            <a:r>
              <a:rPr lang="hu-HU" dirty="0" smtClean="0"/>
              <a:t>. – </a:t>
            </a:r>
            <a:r>
              <a:rPr lang="hu-HU" dirty="0" err="1" smtClean="0"/>
              <a:t>Németo</a:t>
            </a:r>
            <a:r>
              <a:rPr lang="hu-HU" dirty="0" smtClean="0"/>
              <a:t>. (+/-)</a:t>
            </a:r>
          </a:p>
          <a:p>
            <a:r>
              <a:rPr lang="hu-HU" dirty="0" smtClean="0"/>
              <a:t>Dec. 29. NRL +</a:t>
            </a:r>
          </a:p>
          <a:p>
            <a:r>
              <a:rPr lang="hu-HU" dirty="0" smtClean="0"/>
              <a:t>2016. Jan. 11. Ausztria NRL +</a:t>
            </a:r>
          </a:p>
          <a:p>
            <a:r>
              <a:rPr lang="hu-HU" dirty="0" smtClean="0"/>
              <a:t>Tulajdonos kérésére január 20-án egyedi engedély febr. 29-ig. (helyszín : ÁTI labor Gödöllő)</a:t>
            </a:r>
          </a:p>
          <a:p>
            <a:r>
              <a:rPr lang="hu-HU" dirty="0" smtClean="0"/>
              <a:t>Márc. 2-án Brüsszel is döntött</a:t>
            </a:r>
          </a:p>
          <a:p>
            <a:r>
              <a:rPr lang="hu-HU" dirty="0" smtClean="0"/>
              <a:t>Márc. 17. olasz nagykövet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 descr="C:\Users\barnas\AppData\Local\Microsoft\Windows\Temporary Internet Files\Content.IE5\7MN3R4Q0\rtl_csinsz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97152"/>
            <a:ext cx="356388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Szemléletformálás – tudásátadás</a:t>
            </a:r>
            <a:br>
              <a:rPr lang="hu-HU" b="1" dirty="0" smtClean="0">
                <a:latin typeface="Bebas Neue Regular" pitchFamily="50" charset="-18"/>
              </a:rPr>
            </a:br>
            <a:r>
              <a:rPr lang="hu-HU" dirty="0" smtClean="0">
                <a:latin typeface="Bebas Neue Light" pitchFamily="50" charset="-18"/>
              </a:rPr>
              <a:t>közös a felelősség </a:t>
            </a:r>
            <a:endParaRPr lang="hu-HU" dirty="0">
              <a:latin typeface="Bebas Neue Light" pitchFamily="50" charset="-18"/>
            </a:endParaRP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Kép 7" descr="felelősség-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152" y="1916832"/>
            <a:ext cx="6309697" cy="438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Rövidtávra használt eszközök de másképp</a:t>
            </a:r>
          </a:p>
          <a:p>
            <a:r>
              <a:rPr lang="hu-HU" dirty="0" smtClean="0"/>
              <a:t>Nyomtatott termékek </a:t>
            </a:r>
          </a:p>
          <a:p>
            <a:r>
              <a:rPr lang="hu-HU" dirty="0" smtClean="0"/>
              <a:t>Rendezvények</a:t>
            </a:r>
          </a:p>
          <a:p>
            <a:r>
              <a:rPr lang="hu-HU" dirty="0" smtClean="0"/>
              <a:t>Edukációs kampányok</a:t>
            </a:r>
          </a:p>
          <a:p>
            <a:r>
              <a:rPr lang="hu-HU" dirty="0" smtClean="0"/>
              <a:t>Gyermekeknek szóló kampányok</a:t>
            </a:r>
          </a:p>
          <a:p>
            <a:r>
              <a:rPr lang="hu-HU" dirty="0" smtClean="0"/>
              <a:t>Vállalkozók oktatása (</a:t>
            </a:r>
            <a:r>
              <a:rPr lang="hu-HU" dirty="0" err="1" smtClean="0"/>
              <a:t>pesztó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Szupermenta termékteszt</a:t>
            </a:r>
            <a:endParaRPr lang="hu-HU" b="1" dirty="0">
              <a:latin typeface="Bebas Neue Regular" pitchFamily="50" charset="-18"/>
            </a:endParaRP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Tartalom helye 4" descr="díván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321" y="1124744"/>
            <a:ext cx="3648639" cy="5733256"/>
          </a:xfrm>
          <a:prstGeom prst="rect">
            <a:avLst/>
          </a:prstGeom>
        </p:spPr>
      </p:pic>
      <p:pic>
        <p:nvPicPr>
          <p:cNvPr id="6" name="Kép 5" descr="feliratos_flek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052736"/>
            <a:ext cx="4536503" cy="489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honl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23733" y="0"/>
            <a:ext cx="1345378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otolia_79706804_Subscription_Monthly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468560" y="3573016"/>
            <a:ext cx="4852267" cy="3284984"/>
          </a:xfrm>
          <a:prstGeom prst="rect">
            <a:avLst/>
          </a:prstGeom>
        </p:spPr>
      </p:pic>
      <p:pic>
        <p:nvPicPr>
          <p:cNvPr id="6" name="Kép 5" descr="Fotolia_100651742_Subscription_Monthly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355976" y="3573016"/>
            <a:ext cx="5040560" cy="3354056"/>
          </a:xfrm>
          <a:prstGeom prst="rect">
            <a:avLst/>
          </a:prstGeom>
        </p:spPr>
      </p:pic>
      <p:pic>
        <p:nvPicPr>
          <p:cNvPr id="5" name="Kép 4" descr="Fotolia_90672359_Subscription_Monthly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5364088" cy="3576058"/>
          </a:xfrm>
          <a:prstGeom prst="rect">
            <a:avLst/>
          </a:prstGeom>
        </p:spPr>
      </p:pic>
      <p:pic>
        <p:nvPicPr>
          <p:cNvPr id="7" name="Kép 6" descr="Fotolia_101562004_Subscription_Monthly_L.jpg"/>
          <p:cNvPicPr>
            <a:picLocks noChangeAspect="1"/>
          </p:cNvPicPr>
          <p:nvPr/>
        </p:nvPicPr>
        <p:blipFill>
          <a:blip r:embed="rId5" cstate="print"/>
          <a:srcRect l="9996"/>
          <a:stretch>
            <a:fillRect/>
          </a:stretch>
        </p:blipFill>
        <p:spPr>
          <a:xfrm>
            <a:off x="4355976" y="0"/>
            <a:ext cx="482453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9167" y="0"/>
            <a:ext cx="4752975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6096" y="0"/>
            <a:ext cx="48006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R:\PMO\PR csoport\Konyhasziget_cimlapok_jpg\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358" y="1188472"/>
            <a:ext cx="2156522" cy="3060000"/>
          </a:xfrm>
          <a:prstGeom prst="rect">
            <a:avLst/>
          </a:prstGeom>
          <a:noFill/>
        </p:spPr>
      </p:pic>
      <p:pic>
        <p:nvPicPr>
          <p:cNvPr id="15364" name="Picture 4" descr="R:\PMO\PR csoport\Konyhasziget_cimlapok_jpg\1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20080"/>
            <a:ext cx="2156522" cy="3060000"/>
          </a:xfrm>
          <a:prstGeom prst="rect">
            <a:avLst/>
          </a:prstGeom>
          <a:noFill/>
        </p:spPr>
      </p:pic>
      <p:pic>
        <p:nvPicPr>
          <p:cNvPr id="15366" name="Picture 6" descr="R:\PMO\PR csoport\Konyhasziget_cimlapok_jpg\1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68152"/>
            <a:ext cx="2283377" cy="3240000"/>
          </a:xfrm>
          <a:prstGeom prst="rect">
            <a:avLst/>
          </a:prstGeom>
          <a:noFill/>
        </p:spPr>
      </p:pic>
      <p:pic>
        <p:nvPicPr>
          <p:cNvPr id="15362" name="Picture 2" descr="R:\PMO\PR csoport\Konyhasziget_cimlapok_jpg\13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016224"/>
            <a:ext cx="2410231" cy="3420000"/>
          </a:xfrm>
          <a:prstGeom prst="rect">
            <a:avLst/>
          </a:prstGeom>
          <a:noFill/>
        </p:spPr>
      </p:pic>
      <p:pic>
        <p:nvPicPr>
          <p:cNvPr id="15367" name="Picture 7" descr="R:\PMO\PR csoport\Konyhasziget_cimlapok_jpg\13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6915" y="3069360"/>
            <a:ext cx="2537085" cy="3600000"/>
          </a:xfrm>
          <a:prstGeom prst="rect">
            <a:avLst/>
          </a:prstGeom>
          <a:noFill/>
        </p:spPr>
      </p:pic>
      <p:pic>
        <p:nvPicPr>
          <p:cNvPr id="15361" name="Picture 1" descr="R:\PMO\PR csoport\Konyhasziget_cimlapok_jpg\13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365" y="3069360"/>
            <a:ext cx="2537419" cy="3600000"/>
          </a:xfrm>
          <a:prstGeom prst="rect">
            <a:avLst/>
          </a:prstGeom>
          <a:noFill/>
        </p:spPr>
      </p:pic>
      <p:pic>
        <p:nvPicPr>
          <p:cNvPr id="15363" name="Picture 3" descr="R:\PMO\PR csoport\Konyhasziget_cimlapok_jpg\1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2736304"/>
            <a:ext cx="2410231" cy="3420000"/>
          </a:xfrm>
          <a:prstGeom prst="rect">
            <a:avLst/>
          </a:prstGeom>
          <a:noFill/>
        </p:spPr>
      </p:pic>
      <p:pic>
        <p:nvPicPr>
          <p:cNvPr id="15365" name="Picture 5" descr="R:\PMO\PR csoport\Konyhasziget_cimlapok_jpg\13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2232248"/>
            <a:ext cx="2156522" cy="3060000"/>
          </a:xfrm>
          <a:prstGeom prst="rect">
            <a:avLst/>
          </a:prstGeom>
          <a:noFill/>
        </p:spPr>
      </p:pic>
      <p:pic>
        <p:nvPicPr>
          <p:cNvPr id="15369" name="Picture 9" descr="R:\PMO\PR csoport\Konyhasziget_cimlapok_jpg\14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240360"/>
            <a:ext cx="2029668" cy="2880000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/>
        </p:nvSpPr>
        <p:spPr>
          <a:xfrm>
            <a:off x="251520" y="116632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Nyomtatot példányszám:</a:t>
            </a:r>
            <a:br>
              <a:rPr lang="hu-HU" sz="2800" b="1" dirty="0" smtClean="0"/>
            </a:br>
            <a:r>
              <a:rPr lang="hu-HU" sz="2800" dirty="0" smtClean="0"/>
              <a:t>400 000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732240" y="-891480"/>
            <a:ext cx="2880320" cy="288032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020272" y="375047"/>
            <a:ext cx="212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Konyhasziget</a:t>
            </a:r>
            <a:br>
              <a:rPr lang="hu-HU" sz="2400" b="1" dirty="0" smtClean="0"/>
            </a:br>
            <a:r>
              <a:rPr lang="hu-HU" sz="2400" b="1" dirty="0" smtClean="0"/>
              <a:t>magazin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Ételt csak okosan</a:t>
            </a:r>
            <a:endParaRPr lang="hu-HU" b="1" dirty="0">
              <a:latin typeface="Bebas Neue Regular" pitchFamily="50" charset="-18"/>
            </a:endParaRPr>
          </a:p>
        </p:txBody>
      </p:sp>
      <p:pic>
        <p:nvPicPr>
          <p:cNvPr id="5" name="Tartalom helye 4" descr="Névtel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48" y="1160748"/>
            <a:ext cx="9148048" cy="4536504"/>
          </a:xfrm>
        </p:spPr>
      </p:pic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3002" t="10454" r="17819" b="6250"/>
          <a:stretch>
            <a:fillRect/>
          </a:stretch>
        </p:blipFill>
        <p:spPr bwMode="auto">
          <a:xfrm>
            <a:off x="0" y="0"/>
            <a:ext cx="90011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27863" t="56889" r="33397" b="32281"/>
          <a:stretch>
            <a:fillRect/>
          </a:stretch>
        </p:blipFill>
        <p:spPr bwMode="auto">
          <a:xfrm>
            <a:off x="26988" y="6002338"/>
            <a:ext cx="5041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Kép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0663" y="5981700"/>
            <a:ext cx="24304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3786190"/>
            <a:ext cx="8462744" cy="1731042"/>
          </a:xfrm>
        </p:spPr>
        <p:txBody>
          <a:bodyPr>
            <a:normAutofit fontScale="47500" lnSpcReduction="20000"/>
          </a:bodyPr>
          <a:lstStyle/>
          <a:p>
            <a:r>
              <a:rPr lang="hu-HU" sz="3700" b="1" dirty="0" smtClean="0">
                <a:solidFill>
                  <a:schemeClr val="tx1"/>
                </a:solidFill>
              </a:rPr>
              <a:t>dr. Barna Sarolta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igazgató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NÉBIH</a:t>
            </a:r>
          </a:p>
          <a:p>
            <a:r>
              <a:rPr lang="hu-HU" sz="3700" b="1" dirty="0" smtClean="0">
                <a:solidFill>
                  <a:schemeClr val="tx1"/>
                </a:solidFill>
              </a:rPr>
              <a:t>Élelmiszerbiztonsági Kockázatértékelési Igazgatóság</a:t>
            </a:r>
          </a:p>
          <a:p>
            <a:r>
              <a:rPr lang="hu-HU" sz="3800" b="1" dirty="0" err="1" smtClean="0">
                <a:solidFill>
                  <a:schemeClr val="tx1"/>
                </a:solidFill>
              </a:rPr>
              <a:t>barnas@nebih.gov.hu</a:t>
            </a:r>
          </a:p>
          <a:p>
            <a:r>
              <a:rPr lang="hu-HU" sz="3700" b="1" dirty="0" err="1" smtClean="0">
                <a:solidFill>
                  <a:schemeClr val="tx1"/>
                </a:solidFill>
              </a:rPr>
              <a:t>portal.nebih.gov.hu</a:t>
            </a:r>
            <a:endParaRPr lang="hu-HU" sz="3700" b="1" dirty="0" smtClean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30732"/>
            <a:ext cx="4536504" cy="181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vázlat</a:t>
            </a:r>
            <a:endParaRPr lang="hu-HU" b="1" dirty="0">
              <a:latin typeface="Bebas Neue Regular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Általános kommunikációs ismeretek – egyéni kommunikáció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Intézmények kommunikációja</a:t>
            </a:r>
          </a:p>
          <a:p>
            <a:r>
              <a:rPr lang="hu-HU" dirty="0" smtClean="0"/>
              <a:t>Kockázat kommunikáció  </a:t>
            </a:r>
          </a:p>
          <a:p>
            <a:r>
              <a:rPr lang="hu-HU" dirty="0" smtClean="0"/>
              <a:t>Rövidtávú kockázat kommunikáció</a:t>
            </a:r>
          </a:p>
          <a:p>
            <a:pPr lvl="1"/>
            <a:r>
              <a:rPr lang="hu-HU" dirty="0" smtClean="0"/>
              <a:t> válság v krízis kommunikáció</a:t>
            </a:r>
          </a:p>
          <a:p>
            <a:r>
              <a:rPr lang="hu-HU" dirty="0" smtClean="0"/>
              <a:t>Hosszú távú kockázat kommunikáció</a:t>
            </a:r>
          </a:p>
          <a:p>
            <a:pPr lvl="1"/>
            <a:r>
              <a:rPr lang="hu-HU" dirty="0" smtClean="0"/>
              <a:t>Szemléletformálás, vásárlási és fogyasztási szokások befolyásolása</a:t>
            </a:r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Bebas Neue Regular" pitchFamily="50" charset="-18"/>
              </a:rPr>
              <a:t>Egyén kommunikációja</a:t>
            </a:r>
            <a:endParaRPr lang="hu-HU" b="1" dirty="0">
              <a:latin typeface="Bebas Neue Regular" pitchFamily="50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Verbális azaz szavak, szöveg – 7 %</a:t>
            </a:r>
          </a:p>
          <a:p>
            <a:r>
              <a:rPr lang="hu-HU" dirty="0" smtClean="0"/>
              <a:t>Non verbális</a:t>
            </a:r>
          </a:p>
          <a:p>
            <a:pPr lvl="1"/>
            <a:r>
              <a:rPr lang="hu-HU" dirty="0" smtClean="0"/>
              <a:t>Beszéd (hanglejtés, hangszín, hangerősség </a:t>
            </a:r>
            <a:r>
              <a:rPr lang="hu-HU" dirty="0" err="1" smtClean="0"/>
              <a:t>stb</a:t>
            </a:r>
            <a:r>
              <a:rPr lang="hu-HU" dirty="0" smtClean="0"/>
              <a:t>) – 38 %</a:t>
            </a:r>
          </a:p>
          <a:p>
            <a:pPr lvl="1"/>
            <a:r>
              <a:rPr lang="hu-HU" dirty="0" smtClean="0"/>
              <a:t>Egyéb (testbeszéd)  - 55 %</a:t>
            </a:r>
          </a:p>
          <a:p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  <p:pic>
        <p:nvPicPr>
          <p:cNvPr id="5" name="Kép 4" descr="fotolia_68437302.jpg"/>
          <p:cNvPicPr>
            <a:picLocks noChangeAspect="1"/>
          </p:cNvPicPr>
          <p:nvPr/>
        </p:nvPicPr>
        <p:blipFill>
          <a:blip r:embed="rId3"/>
          <a:srcRect b="14013"/>
          <a:stretch>
            <a:fillRect/>
          </a:stretch>
        </p:blipFill>
        <p:spPr>
          <a:xfrm>
            <a:off x="2197089" y="4293096"/>
            <a:ext cx="474982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 kell a jó kommunikációhoz?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Önismeret</a:t>
            </a:r>
          </a:p>
          <a:p>
            <a:pPr>
              <a:buNone/>
            </a:pPr>
            <a:endParaRPr lang="hu-HU" sz="4000" dirty="0" smtClean="0"/>
          </a:p>
          <a:p>
            <a:r>
              <a:rPr lang="hu-HU" sz="4000" dirty="0" smtClean="0"/>
              <a:t>Emberismeret</a:t>
            </a:r>
          </a:p>
          <a:p>
            <a:pPr>
              <a:buNone/>
            </a:pPr>
            <a:endParaRPr lang="hu-HU" sz="4000" dirty="0" smtClean="0"/>
          </a:p>
          <a:p>
            <a:r>
              <a:rPr lang="hu-HU" sz="4000" dirty="0" smtClean="0"/>
              <a:t>Kommunikációs technikák</a:t>
            </a:r>
            <a:endParaRPr lang="hu-HU" sz="4000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Intézmény kommunikációja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intézmény termékét akarjuk eladni</a:t>
            </a:r>
          </a:p>
          <a:p>
            <a:r>
              <a:rPr lang="hu-HU" dirty="0" smtClean="0"/>
              <a:t>Az intézmény reputációját akarjuk megőrizni/növelni (versenytársak)</a:t>
            </a:r>
          </a:p>
          <a:p>
            <a:r>
              <a:rPr lang="hu-HU" dirty="0" smtClean="0"/>
              <a:t>Kockázatcsökkentés céljából (kockázatkommunikáció)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epsi_vs_coca_cola_by_attarzi.jpg"/>
          <p:cNvPicPr>
            <a:picLocks noChangeAspect="1"/>
          </p:cNvPicPr>
          <p:nvPr/>
        </p:nvPicPr>
        <p:blipFill>
          <a:blip r:embed="rId2"/>
          <a:srcRect b="3588"/>
          <a:stretch>
            <a:fillRect/>
          </a:stretch>
        </p:blipFill>
        <p:spPr>
          <a:xfrm>
            <a:off x="-396552" y="-27384"/>
            <a:ext cx="9577064" cy="692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Kockázatkommunikáció fajtái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Krízis vagy válságkommunikáció (rövid távú)</a:t>
            </a:r>
          </a:p>
          <a:p>
            <a:pPr lvl="1"/>
            <a:r>
              <a:rPr lang="hu-HU" dirty="0" smtClean="0"/>
              <a:t>Azonnali kockázatcsökkentés, veszélyelhárítás</a:t>
            </a:r>
          </a:p>
          <a:p>
            <a:pPr lvl="1"/>
            <a:r>
              <a:rPr lang="hu-HU" dirty="0" smtClean="0"/>
              <a:t>Túlzott reakciók, pánik kerülése</a:t>
            </a:r>
          </a:p>
          <a:p>
            <a:pPr lvl="1"/>
            <a:r>
              <a:rPr lang="hu-HU" dirty="0" smtClean="0"/>
              <a:t>Kizárólag hatósági feladat</a:t>
            </a:r>
          </a:p>
          <a:p>
            <a:r>
              <a:rPr lang="hu-HU" dirty="0" smtClean="0"/>
              <a:t>Általános kockázatkommunikáció (hosszú távú)</a:t>
            </a:r>
          </a:p>
          <a:p>
            <a:pPr lvl="1"/>
            <a:r>
              <a:rPr lang="hu-HU" dirty="0" smtClean="0"/>
              <a:t>Prevenció</a:t>
            </a:r>
          </a:p>
          <a:p>
            <a:pPr lvl="1"/>
            <a:r>
              <a:rPr lang="hu-HU" dirty="0" smtClean="0"/>
              <a:t>szemléletformálás</a:t>
            </a:r>
          </a:p>
          <a:p>
            <a:pPr lvl="1"/>
            <a:r>
              <a:rPr lang="hu-HU" dirty="0" smtClean="0"/>
              <a:t>Kockázatelkerülési magatartás erősítés</a:t>
            </a: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Kockázatkommunikáció alapelvei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Hiteles</a:t>
            </a:r>
          </a:p>
          <a:p>
            <a:r>
              <a:rPr lang="hu-HU" dirty="0" smtClean="0"/>
              <a:t>Közérthető</a:t>
            </a:r>
          </a:p>
          <a:p>
            <a:r>
              <a:rPr lang="hu-HU" dirty="0" smtClean="0"/>
              <a:t>Átlátható (kit kell keresni? Mi lett a vége?)</a:t>
            </a:r>
          </a:p>
          <a:p>
            <a:r>
              <a:rPr lang="hu-HU" dirty="0" smtClean="0"/>
              <a:t>Két vagy többoldalú</a:t>
            </a:r>
          </a:p>
          <a:p>
            <a:pPr>
              <a:buNone/>
            </a:pPr>
            <a:r>
              <a:rPr lang="hu-HU" dirty="0" smtClean="0"/>
              <a:t>Válságban:</a:t>
            </a:r>
          </a:p>
          <a:p>
            <a:r>
              <a:rPr lang="hu-HU" dirty="0" smtClean="0"/>
              <a:t>Igaz</a:t>
            </a:r>
          </a:p>
          <a:p>
            <a:r>
              <a:rPr lang="hu-HU" dirty="0" smtClean="0"/>
              <a:t>Gyors</a:t>
            </a:r>
          </a:p>
          <a:p>
            <a:r>
              <a:rPr lang="hu-HU" dirty="0" smtClean="0"/>
              <a:t>Folyamatosan bővül , ezáltal hiteles marad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026" name="Picture 2" descr="C:\Users\ktothm\AppData\Local\Microsoft\Windows\Temporary Internet Files\Content.Outlook\P1GKWVX8\nébih (1)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143644"/>
            <a:ext cx="1136906" cy="454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506</Words>
  <Application>Microsoft Office PowerPoint</Application>
  <PresentationFormat>Diavetítés a képernyőre (4:3 oldalarány)</PresentationFormat>
  <Paragraphs>99</Paragraphs>
  <Slides>23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Az állatorvos szerepe az élelmiszerlánc- biztonság megteremtésében </vt:lpstr>
      <vt:lpstr>2. dia</vt:lpstr>
      <vt:lpstr>vázlat</vt:lpstr>
      <vt:lpstr>Egyén kommunikációja</vt:lpstr>
      <vt:lpstr>Mi kell a jó kommunikációhoz?</vt:lpstr>
      <vt:lpstr>Intézmény kommunikációja</vt:lpstr>
      <vt:lpstr>7. dia</vt:lpstr>
      <vt:lpstr>Kockázatkommunikáció fajtái</vt:lpstr>
      <vt:lpstr>Kockázatkommunikáció alapelvei</vt:lpstr>
      <vt:lpstr>Mi a válság?</vt:lpstr>
      <vt:lpstr>11. dia</vt:lpstr>
      <vt:lpstr>A válság jellemzői</vt:lpstr>
      <vt:lpstr>Eszközök</vt:lpstr>
      <vt:lpstr>14. dia</vt:lpstr>
      <vt:lpstr>Csinszka - FKV</vt:lpstr>
      <vt:lpstr>Szemléletformálás – tudásátadás közös a felelősség </vt:lpstr>
      <vt:lpstr>Eszközök</vt:lpstr>
      <vt:lpstr>Szupermenta termékteszt</vt:lpstr>
      <vt:lpstr>19. dia</vt:lpstr>
      <vt:lpstr>20. dia</vt:lpstr>
      <vt:lpstr>Ételt csak okosan</vt:lpstr>
      <vt:lpstr>22. dia</vt:lpstr>
      <vt:lpstr>23.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ktothm</dc:creator>
  <cp:lastModifiedBy>ktothm</cp:lastModifiedBy>
  <cp:revision>82</cp:revision>
  <dcterms:created xsi:type="dcterms:W3CDTF">2016-01-19T08:54:33Z</dcterms:created>
  <dcterms:modified xsi:type="dcterms:W3CDTF">2016-04-13T12:01:47Z</dcterms:modified>
</cp:coreProperties>
</file>