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65" r:id="rId5"/>
    <p:sldId id="259" r:id="rId6"/>
    <p:sldId id="260" r:id="rId7"/>
    <p:sldId id="261" r:id="rId8"/>
    <p:sldId id="266" r:id="rId9"/>
    <p:sldId id="262" r:id="rId10"/>
    <p:sldId id="263" r:id="rId11"/>
    <p:sldId id="285" r:id="rId12"/>
    <p:sldId id="264" r:id="rId13"/>
    <p:sldId id="267" r:id="rId14"/>
    <p:sldId id="272" r:id="rId15"/>
    <p:sldId id="286" r:id="rId16"/>
    <p:sldId id="287" r:id="rId17"/>
    <p:sldId id="269" r:id="rId18"/>
    <p:sldId id="288" r:id="rId19"/>
    <p:sldId id="289" r:id="rId20"/>
    <p:sldId id="290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2" r:id="rId29"/>
    <p:sldId id="283" r:id="rId30"/>
    <p:sldId id="284" r:id="rId31"/>
    <p:sldId id="292" r:id="rId32"/>
    <p:sldId id="293" r:id="rId33"/>
    <p:sldId id="294" r:id="rId34"/>
    <p:sldId id="295" r:id="rId35"/>
    <p:sldId id="296" r:id="rId36"/>
    <p:sldId id="291" r:id="rId37"/>
    <p:sldId id="281" r:id="rId3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7" autoAdjust="0"/>
    <p:restoredTop sz="94660"/>
  </p:normalViewPr>
  <p:slideViewPr>
    <p:cSldViewPr>
      <p:cViewPr varScale="1">
        <p:scale>
          <a:sx n="112" d="100"/>
          <a:sy n="112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olbln\Desktop\Oszt&#225;ly\1.%20Cara%20&#201;va\2016\&#201;M\&#201;M%20&#225;br&#225;k%20H&#201;%2020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lbln\Desktop\Oszt&#225;ly\1.%20Cara%20&#201;va\2016\&#201;M\&#201;M%20&#225;br&#225;k%20H&#201;%202015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lbln\Desktop\Oszt&#225;ly\1.%20Cara%20&#201;va\2016\&#201;M\&#201;M%20&#225;br&#225;k%20H&#201;%2020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537383177570444E-2"/>
          <c:y val="0.12019219030281079"/>
          <c:w val="0.82359813084112155"/>
          <c:h val="0.7956733048771000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4.9758189948478741E-3"/>
                  <c:y val="-0.37656825740731881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Gyermek-étkeztetés; 841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445343637600846E-2"/>
                  <c:y val="-9.99080195750607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975503062117255E-2"/>
                  <c:y val="-5.439593739498097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4213400408282312"/>
                  <c:y val="5.898236463709491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757728200641588E-2"/>
                  <c:y val="-1.653570742845225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'4. sz. táblázat (hely)'!$A$38:$A$43</c:f>
              <c:strCache>
                <c:ptCount val="6"/>
                <c:pt idx="0">
                  <c:v>Gyermekétkeztetés</c:v>
                </c:pt>
                <c:pt idx="1">
                  <c:v>Munkahelyi étkeztetés</c:v>
                </c:pt>
                <c:pt idx="2">
                  <c:v>Idős-, ápolási intézményi étkeztetés</c:v>
                </c:pt>
                <c:pt idx="3">
                  <c:v>Vendéglátás</c:v>
                </c:pt>
                <c:pt idx="4">
                  <c:v>Közétkeztetés, össesen: 1145 fő</c:v>
                </c:pt>
                <c:pt idx="5">
                  <c:v>Kistermelői előállítás</c:v>
                </c:pt>
              </c:strCache>
            </c:strRef>
          </c:cat>
          <c:val>
            <c:numRef>
              <c:f>'4. sz. táblázat (hely)'!$B$38:$B$43</c:f>
              <c:numCache>
                <c:formatCode>General</c:formatCode>
                <c:ptCount val="6"/>
                <c:pt idx="0">
                  <c:v>841</c:v>
                </c:pt>
                <c:pt idx="1">
                  <c:v>176</c:v>
                </c:pt>
                <c:pt idx="2">
                  <c:v>128</c:v>
                </c:pt>
                <c:pt idx="3">
                  <c:v>236</c:v>
                </c:pt>
                <c:pt idx="4">
                  <c:v>0</c:v>
                </c:pt>
                <c:pt idx="5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32650845011836"/>
          <c:y val="0.15567873094810519"/>
          <c:w val="0.76981075121570564"/>
          <c:h val="0.74599051164629693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C0C0C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9410469524642754"/>
                  <c:y val="6.706440154283197E-2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2000" dirty="0" err="1" smtClean="0"/>
                      <a:t>ismeretlen</a:t>
                    </a:r>
                    <a:r>
                      <a:rPr lang="en-US" sz="2000" dirty="0" smtClean="0"/>
                      <a:t> : 20</a:t>
                    </a:r>
                    <a:endParaRPr lang="en-US" sz="2000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815470982793819"/>
                  <c:y val="-0.2931276724975439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353480120540489"/>
                  <c:y val="3.51986969402975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577282006415852"/>
                  <c:y val="3.751687762361298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9649557694177224E-3"/>
                  <c:y val="-2.23713715732983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2867332555652923E-2"/>
                  <c:y val="-4.859518294780584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'4. sz. ábra (ok)'!$A$3:$A$8</c:f>
              <c:strCache>
                <c:ptCount val="6"/>
                <c:pt idx="0">
                  <c:v>ismeretlen</c:v>
                </c:pt>
                <c:pt idx="1">
                  <c:v>utófertőzés személytől, eszköztől</c:v>
                </c:pt>
                <c:pt idx="2">
                  <c:v>elégtelen hőkezelés</c:v>
                </c:pt>
                <c:pt idx="3">
                  <c:v>vegyi mérgezés</c:v>
                </c:pt>
                <c:pt idx="4">
                  <c:v>nem megfelelő mosogatás és fertőtlenítés</c:v>
                </c:pt>
                <c:pt idx="5">
                  <c:v>szennyezett nyersanyag</c:v>
                </c:pt>
              </c:strCache>
            </c:strRef>
          </c:cat>
          <c:val>
            <c:numRef>
              <c:f>'4. sz. ábra (ok)'!$B$3:$B$8</c:f>
              <c:numCache>
                <c:formatCode>General</c:formatCode>
                <c:ptCount val="6"/>
                <c:pt idx="0">
                  <c:v>20</c:v>
                </c:pt>
                <c:pt idx="1">
                  <c:v>12</c:v>
                </c:pt>
                <c:pt idx="2">
                  <c:v>9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369203849518786E-3"/>
          <c:y val="8.1964434972181643E-2"/>
          <c:w val="0.89330752405949243"/>
          <c:h val="0.8876004951874331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C00000"/>
              </a:solidFill>
            </c:spPr>
          </c:dPt>
          <c:dPt>
            <c:idx val="4"/>
            <c:bubble3D val="0"/>
            <c:spPr>
              <a:solidFill>
                <a:srgbClr val="FFCC00"/>
              </a:solidFill>
            </c:spPr>
          </c:dPt>
          <c:dPt>
            <c:idx val="7"/>
            <c:bubble3D val="0"/>
            <c:spPr>
              <a:solidFill>
                <a:srgbClr val="7030A0"/>
              </a:solidFill>
            </c:spPr>
          </c:dPt>
          <c:dPt>
            <c:idx val="9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7.7366579177602837E-3"/>
                  <c:y val="2.1417541416047816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hu-H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7471347331583548E-2"/>
                  <c:y val="-0.1349043286478479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Salmonella</a:t>
                    </a:r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T. </a:t>
                    </a:r>
                    <a:r>
                      <a:rPr lang="en-US" dirty="0" err="1"/>
                      <a:t>murium</a:t>
                    </a:r>
                    <a:r>
                      <a:rPr lang="en-US" dirty="0"/>
                      <a:t>; 33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26937882764655"/>
                  <c:y val="-0.1245582431849310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360553368328964"/>
                  <c:y val="-3.11608822255064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406003937007886"/>
                  <c:y val="2.240849074550544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8553805774278405E-2"/>
                  <c:y val="5.6786367895627979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C. perfringens </a:t>
                    </a:r>
                  </a:p>
                  <a:p>
                    <a:r>
                      <a:rPr lang="en-US" sz="1600" b="1"/>
                      <a:t>+ B. cereus; 43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8903105861766778E-3"/>
                  <c:y val="-5.3566279706661335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hu-H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9962270341207362E-2"/>
                  <c:y val="6.062532990216669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4700568678915145E-2"/>
                  <c:y val="-7.03825904012030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Gomba; </a:t>
                    </a:r>
                    <a:r>
                      <a:rPr lang="en-US" dirty="0"/>
                      <a:t>8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4794936570428702"/>
                  <c:y val="0.12018039033902837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hu-H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15967989938757654"/>
                  <c:y val="-1.562098497049135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.14425382764654418"/>
                  <c:y val="1.10102535084798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'8. sz. táblázat (b-kórok) '!$A$20:$A$31</c:f>
              <c:strCache>
                <c:ptCount val="12"/>
                <c:pt idx="0">
                  <c:v>Salmonella enteritidis</c:v>
                </c:pt>
                <c:pt idx="1">
                  <c:v>Salmonella T. murium</c:v>
                </c:pt>
                <c:pt idx="2">
                  <c:v>Campylobacter</c:v>
                </c:pt>
                <c:pt idx="3">
                  <c:v>C. perfringens</c:v>
                </c:pt>
                <c:pt idx="4">
                  <c:v>S. aureus</c:v>
                </c:pt>
                <c:pt idx="5">
                  <c:v>C. perfringens + B. cereus</c:v>
                </c:pt>
                <c:pt idx="6">
                  <c:v>Norovírus (Calicivírus)</c:v>
                </c:pt>
                <c:pt idx="7">
                  <c:v>Hepatitis A</c:v>
                </c:pt>
                <c:pt idx="8">
                  <c:v>Gomba (20 perc hőkezelés után fogyasztható)</c:v>
                </c:pt>
                <c:pt idx="9">
                  <c:v>Negatív</c:v>
                </c:pt>
                <c:pt idx="10">
                  <c:v>Nem vizsgált</c:v>
                </c:pt>
                <c:pt idx="11">
                  <c:v>Vegyi méreg</c:v>
                </c:pt>
              </c:strCache>
            </c:strRef>
          </c:cat>
          <c:val>
            <c:numRef>
              <c:f>'8. sz. táblázat (b-kórok) '!$B$20:$B$31</c:f>
              <c:numCache>
                <c:formatCode>General</c:formatCode>
                <c:ptCount val="12"/>
                <c:pt idx="0">
                  <c:v>273</c:v>
                </c:pt>
                <c:pt idx="1">
                  <c:v>33</c:v>
                </c:pt>
                <c:pt idx="2">
                  <c:v>23</c:v>
                </c:pt>
                <c:pt idx="3">
                  <c:v>27</c:v>
                </c:pt>
                <c:pt idx="4">
                  <c:v>56</c:v>
                </c:pt>
                <c:pt idx="5">
                  <c:v>43</c:v>
                </c:pt>
                <c:pt idx="6">
                  <c:v>504</c:v>
                </c:pt>
                <c:pt idx="7">
                  <c:v>49</c:v>
                </c:pt>
                <c:pt idx="8">
                  <c:v>8</c:v>
                </c:pt>
                <c:pt idx="9">
                  <c:v>320</c:v>
                </c:pt>
                <c:pt idx="10">
                  <c:v>77</c:v>
                </c:pt>
                <c:pt idx="1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088793-DBCD-4510-AE55-85F7EF1926C7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C91F15B6-CCC7-4B81-8DF9-CFCC4975DAB7}">
      <dgm:prSet phldrT="[Szöveg]"/>
      <dgm:spPr/>
      <dgm:t>
        <a:bodyPr/>
        <a:lstStyle/>
        <a:p>
          <a:r>
            <a:rPr lang="hu-HU" dirty="0" smtClean="0"/>
            <a:t>Közbeszerzések és szolgáltatók árversenye, elszámolási árak</a:t>
          </a:r>
          <a:endParaRPr lang="hu-HU" dirty="0"/>
        </a:p>
      </dgm:t>
    </dgm:pt>
    <dgm:pt modelId="{364CC917-EE54-417E-B8FE-4E32E1E2639A}" type="parTrans" cxnId="{3AC58917-DF05-4AC5-8D52-AD13CADEE5DA}">
      <dgm:prSet/>
      <dgm:spPr/>
      <dgm:t>
        <a:bodyPr/>
        <a:lstStyle/>
        <a:p>
          <a:endParaRPr lang="hu-HU"/>
        </a:p>
      </dgm:t>
    </dgm:pt>
    <dgm:pt modelId="{C007D0EF-4564-4916-8C76-1732C9981211}" type="sibTrans" cxnId="{3AC58917-DF05-4AC5-8D52-AD13CADEE5DA}">
      <dgm:prSet/>
      <dgm:spPr/>
      <dgm:t>
        <a:bodyPr/>
        <a:lstStyle/>
        <a:p>
          <a:endParaRPr lang="hu-HU"/>
        </a:p>
      </dgm:t>
    </dgm:pt>
    <dgm:pt modelId="{985F4762-8953-4877-A1C4-E308EB8E35D6}">
      <dgm:prSet phldrT="[Szöveg]"/>
      <dgm:spPr/>
      <dgm:t>
        <a:bodyPr/>
        <a:lstStyle/>
        <a:p>
          <a:r>
            <a:rPr lang="hu-HU" dirty="0" smtClean="0"/>
            <a:t>Elavult technológia, túlfőzött, túlbiztosított  ételek, elhúzódó készen tartás</a:t>
          </a:r>
          <a:endParaRPr lang="hu-HU" dirty="0"/>
        </a:p>
      </dgm:t>
    </dgm:pt>
    <dgm:pt modelId="{49C53E01-A879-4AE5-829B-316AA47ADCF2}" type="parTrans" cxnId="{07FEEC38-83E0-4EE2-9BEC-C5106BD2CA9B}">
      <dgm:prSet/>
      <dgm:spPr/>
      <dgm:t>
        <a:bodyPr/>
        <a:lstStyle/>
        <a:p>
          <a:endParaRPr lang="hu-HU"/>
        </a:p>
      </dgm:t>
    </dgm:pt>
    <dgm:pt modelId="{B3F2DB72-0C21-4DBB-B8C1-58A8ED70E686}" type="sibTrans" cxnId="{07FEEC38-83E0-4EE2-9BEC-C5106BD2CA9B}">
      <dgm:prSet/>
      <dgm:spPr/>
      <dgm:t>
        <a:bodyPr/>
        <a:lstStyle/>
        <a:p>
          <a:endParaRPr lang="hu-HU"/>
        </a:p>
      </dgm:t>
    </dgm:pt>
    <dgm:pt modelId="{2E411AF6-BDA1-41D1-82DF-938B3D08B229}">
      <dgm:prSet phldrT="[Szöveg]"/>
      <dgm:spPr/>
      <dgm:t>
        <a:bodyPr/>
        <a:lstStyle/>
        <a:p>
          <a:r>
            <a:rPr lang="hu-HU" dirty="0" smtClean="0"/>
            <a:t>Rossz ízek, ízléstelen tálalás, rossz étkezdei környezet, motiválatlan személyzet</a:t>
          </a:r>
          <a:endParaRPr lang="hu-HU" dirty="0"/>
        </a:p>
      </dgm:t>
    </dgm:pt>
    <dgm:pt modelId="{2AB17E79-ADBE-4E43-B3E8-609FB2830036}" type="parTrans" cxnId="{0749C768-432A-43A9-A468-9F62F0FB5092}">
      <dgm:prSet/>
      <dgm:spPr/>
      <dgm:t>
        <a:bodyPr/>
        <a:lstStyle/>
        <a:p>
          <a:endParaRPr lang="hu-HU"/>
        </a:p>
      </dgm:t>
    </dgm:pt>
    <dgm:pt modelId="{D5B279B3-8093-42DD-B231-74A14F6DB978}" type="sibTrans" cxnId="{0749C768-432A-43A9-A468-9F62F0FB5092}">
      <dgm:prSet/>
      <dgm:spPr/>
      <dgm:t>
        <a:bodyPr/>
        <a:lstStyle/>
        <a:p>
          <a:endParaRPr lang="hu-HU"/>
        </a:p>
      </dgm:t>
    </dgm:pt>
    <dgm:pt modelId="{6470CE58-B92F-4F85-B4B9-9A1AE0D057D2}">
      <dgm:prSet phldrT="[Szöveg]"/>
      <dgm:spPr/>
      <dgm:t>
        <a:bodyPr/>
        <a:lstStyle/>
        <a:p>
          <a:r>
            <a:rPr lang="hu-HU" dirty="0" smtClean="0"/>
            <a:t>Fogyasztók, élelmiszerlánc szereplők, </a:t>
          </a:r>
        </a:p>
        <a:p>
          <a:r>
            <a:rPr lang="hu-HU" dirty="0" smtClean="0"/>
            <a:t>döntést hozók </a:t>
          </a:r>
          <a:endParaRPr lang="hu-HU" dirty="0"/>
        </a:p>
      </dgm:t>
    </dgm:pt>
    <dgm:pt modelId="{270357E5-FD9C-494A-B3CA-914D8DE98814}" type="parTrans" cxnId="{665392B6-FC60-40F1-900B-CEFD27EF07D1}">
      <dgm:prSet/>
      <dgm:spPr/>
      <dgm:t>
        <a:bodyPr/>
        <a:lstStyle/>
        <a:p>
          <a:endParaRPr lang="hu-HU"/>
        </a:p>
      </dgm:t>
    </dgm:pt>
    <dgm:pt modelId="{B0EA5FA6-6514-469E-9720-1B26D3A567C6}" type="sibTrans" cxnId="{665392B6-FC60-40F1-900B-CEFD27EF07D1}">
      <dgm:prSet/>
      <dgm:spPr/>
      <dgm:t>
        <a:bodyPr/>
        <a:lstStyle/>
        <a:p>
          <a:endParaRPr lang="hu-HU"/>
        </a:p>
      </dgm:t>
    </dgm:pt>
    <dgm:pt modelId="{8108277C-FCFE-473A-91EF-7DC95EB399A0}" type="pres">
      <dgm:prSet presAssocID="{41088793-DBCD-4510-AE55-85F7EF1926C7}" presName="Name0" presStyleCnt="0">
        <dgm:presLayoutVars>
          <dgm:dir/>
          <dgm:resizeHandles val="exact"/>
        </dgm:presLayoutVars>
      </dgm:prSet>
      <dgm:spPr/>
    </dgm:pt>
    <dgm:pt modelId="{95E91AEE-E6A1-4D0E-A618-928285093547}" type="pres">
      <dgm:prSet presAssocID="{41088793-DBCD-4510-AE55-85F7EF1926C7}" presName="fgShape" presStyleLbl="fgShp" presStyleIdx="0" presStyleCnt="1"/>
      <dgm:spPr/>
    </dgm:pt>
    <dgm:pt modelId="{9C1022E0-F3E5-4C52-AC10-9F488C037D27}" type="pres">
      <dgm:prSet presAssocID="{41088793-DBCD-4510-AE55-85F7EF1926C7}" presName="linComp" presStyleCnt="0"/>
      <dgm:spPr/>
    </dgm:pt>
    <dgm:pt modelId="{884E473A-FC78-4B78-A4B7-ABE22F97CB31}" type="pres">
      <dgm:prSet presAssocID="{C91F15B6-CCC7-4B81-8DF9-CFCC4975DAB7}" presName="compNode" presStyleCnt="0"/>
      <dgm:spPr/>
    </dgm:pt>
    <dgm:pt modelId="{71724798-4F7B-424E-9D9F-E8941F661BB4}" type="pres">
      <dgm:prSet presAssocID="{C91F15B6-CCC7-4B81-8DF9-CFCC4975DAB7}" presName="bkgdShape" presStyleLbl="node1" presStyleIdx="0" presStyleCnt="4"/>
      <dgm:spPr/>
      <dgm:t>
        <a:bodyPr/>
        <a:lstStyle/>
        <a:p>
          <a:endParaRPr lang="hu-HU"/>
        </a:p>
      </dgm:t>
    </dgm:pt>
    <dgm:pt modelId="{8A5187CA-59DB-4818-932E-E46A7A63652A}" type="pres">
      <dgm:prSet presAssocID="{C91F15B6-CCC7-4B81-8DF9-CFCC4975DAB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FE49F4-4111-472B-9DCA-E202D9522F07}" type="pres">
      <dgm:prSet presAssocID="{C91F15B6-CCC7-4B81-8DF9-CFCC4975DAB7}" presName="invisiNode" presStyleLbl="node1" presStyleIdx="0" presStyleCnt="4"/>
      <dgm:spPr/>
    </dgm:pt>
    <dgm:pt modelId="{E8AA408B-3DA1-468E-8561-0DE64138C661}" type="pres">
      <dgm:prSet presAssocID="{C91F15B6-CCC7-4B81-8DF9-CFCC4975DAB7}" presName="imagNode" presStyleLbl="fgImgPlace1" presStyleIdx="0" presStyleCnt="4"/>
      <dgm:spPr/>
    </dgm:pt>
    <dgm:pt modelId="{DB2A6D84-A49B-4F87-87E3-80B2EBE38FE8}" type="pres">
      <dgm:prSet presAssocID="{C007D0EF-4564-4916-8C76-1732C9981211}" presName="sibTrans" presStyleLbl="sibTrans2D1" presStyleIdx="0" presStyleCnt="0"/>
      <dgm:spPr/>
      <dgm:t>
        <a:bodyPr/>
        <a:lstStyle/>
        <a:p>
          <a:endParaRPr lang="hu-HU"/>
        </a:p>
      </dgm:t>
    </dgm:pt>
    <dgm:pt modelId="{07F01FBF-9738-47CE-8B88-647F757DE9FD}" type="pres">
      <dgm:prSet presAssocID="{985F4762-8953-4877-A1C4-E308EB8E35D6}" presName="compNode" presStyleCnt="0"/>
      <dgm:spPr/>
    </dgm:pt>
    <dgm:pt modelId="{6AF4E8CA-0E0D-4FD6-930B-490032BBDE89}" type="pres">
      <dgm:prSet presAssocID="{985F4762-8953-4877-A1C4-E308EB8E35D6}" presName="bkgdShape" presStyleLbl="node1" presStyleIdx="1" presStyleCnt="4"/>
      <dgm:spPr/>
      <dgm:t>
        <a:bodyPr/>
        <a:lstStyle/>
        <a:p>
          <a:endParaRPr lang="hu-HU"/>
        </a:p>
      </dgm:t>
    </dgm:pt>
    <dgm:pt modelId="{86F241EB-1AD1-4348-92BA-72C929D9FDCD}" type="pres">
      <dgm:prSet presAssocID="{985F4762-8953-4877-A1C4-E308EB8E35D6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20F9EB3-4089-4C60-91CE-E581004ED972}" type="pres">
      <dgm:prSet presAssocID="{985F4762-8953-4877-A1C4-E308EB8E35D6}" presName="invisiNode" presStyleLbl="node1" presStyleIdx="1" presStyleCnt="4"/>
      <dgm:spPr/>
    </dgm:pt>
    <dgm:pt modelId="{0F49A8F7-89FA-42E5-AC18-F9B1DFA3399E}" type="pres">
      <dgm:prSet presAssocID="{985F4762-8953-4877-A1C4-E308EB8E35D6}" presName="imagNode" presStyleLbl="fgImgPlace1" presStyleIdx="1" presStyleCnt="4"/>
      <dgm:spPr/>
    </dgm:pt>
    <dgm:pt modelId="{64A47258-2733-4CA6-86F5-1D88F3D6B9A7}" type="pres">
      <dgm:prSet presAssocID="{B3F2DB72-0C21-4DBB-B8C1-58A8ED70E686}" presName="sibTrans" presStyleLbl="sibTrans2D1" presStyleIdx="0" presStyleCnt="0"/>
      <dgm:spPr/>
      <dgm:t>
        <a:bodyPr/>
        <a:lstStyle/>
        <a:p>
          <a:endParaRPr lang="hu-HU"/>
        </a:p>
      </dgm:t>
    </dgm:pt>
    <dgm:pt modelId="{6D22D790-D0B1-4352-A143-FADE926AE7C0}" type="pres">
      <dgm:prSet presAssocID="{2E411AF6-BDA1-41D1-82DF-938B3D08B229}" presName="compNode" presStyleCnt="0"/>
      <dgm:spPr/>
    </dgm:pt>
    <dgm:pt modelId="{8B1950AE-B265-4D7C-A68D-154BC374CE4F}" type="pres">
      <dgm:prSet presAssocID="{2E411AF6-BDA1-41D1-82DF-938B3D08B229}" presName="bkgdShape" presStyleLbl="node1" presStyleIdx="2" presStyleCnt="4"/>
      <dgm:spPr/>
      <dgm:t>
        <a:bodyPr/>
        <a:lstStyle/>
        <a:p>
          <a:endParaRPr lang="hu-HU"/>
        </a:p>
      </dgm:t>
    </dgm:pt>
    <dgm:pt modelId="{3021DDBC-6436-48D1-9E36-79175B44CE35}" type="pres">
      <dgm:prSet presAssocID="{2E411AF6-BDA1-41D1-82DF-938B3D08B22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D5EDE1-D39C-4F10-A945-A72C492842C3}" type="pres">
      <dgm:prSet presAssocID="{2E411AF6-BDA1-41D1-82DF-938B3D08B229}" presName="invisiNode" presStyleLbl="node1" presStyleIdx="2" presStyleCnt="4"/>
      <dgm:spPr/>
    </dgm:pt>
    <dgm:pt modelId="{72C236C6-3A19-4A3A-BE64-9BE5A2A8A610}" type="pres">
      <dgm:prSet presAssocID="{2E411AF6-BDA1-41D1-82DF-938B3D08B229}" presName="imagNode" presStyleLbl="fgImgPlace1" presStyleIdx="2" presStyleCnt="4"/>
      <dgm:spPr/>
    </dgm:pt>
    <dgm:pt modelId="{D178F382-C2B2-4AA3-A3A2-007658A94C89}" type="pres">
      <dgm:prSet presAssocID="{D5B279B3-8093-42DD-B231-74A14F6DB978}" presName="sibTrans" presStyleLbl="sibTrans2D1" presStyleIdx="0" presStyleCnt="0"/>
      <dgm:spPr/>
      <dgm:t>
        <a:bodyPr/>
        <a:lstStyle/>
        <a:p>
          <a:endParaRPr lang="hu-HU"/>
        </a:p>
      </dgm:t>
    </dgm:pt>
    <dgm:pt modelId="{624DDDAA-F825-43A7-ACB0-CA1EB5A82525}" type="pres">
      <dgm:prSet presAssocID="{6470CE58-B92F-4F85-B4B9-9A1AE0D057D2}" presName="compNode" presStyleCnt="0"/>
      <dgm:spPr/>
    </dgm:pt>
    <dgm:pt modelId="{5EAD4E78-8751-464D-889C-8266791FA628}" type="pres">
      <dgm:prSet presAssocID="{6470CE58-B92F-4F85-B4B9-9A1AE0D057D2}" presName="bkgdShape" presStyleLbl="node1" presStyleIdx="3" presStyleCnt="4"/>
      <dgm:spPr/>
      <dgm:t>
        <a:bodyPr/>
        <a:lstStyle/>
        <a:p>
          <a:endParaRPr lang="hu-HU"/>
        </a:p>
      </dgm:t>
    </dgm:pt>
    <dgm:pt modelId="{DFD6C7E2-0BD4-403D-A6E0-5D8EE75F4DAB}" type="pres">
      <dgm:prSet presAssocID="{6470CE58-B92F-4F85-B4B9-9A1AE0D057D2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7C08C9A-7A18-455B-B706-C1132A9AA5DD}" type="pres">
      <dgm:prSet presAssocID="{6470CE58-B92F-4F85-B4B9-9A1AE0D057D2}" presName="invisiNode" presStyleLbl="node1" presStyleIdx="3" presStyleCnt="4"/>
      <dgm:spPr/>
    </dgm:pt>
    <dgm:pt modelId="{5080D44F-489C-4620-AA49-4731C054EEEE}" type="pres">
      <dgm:prSet presAssocID="{6470CE58-B92F-4F85-B4B9-9A1AE0D057D2}" presName="imagNode" presStyleLbl="fgImgPlace1" presStyleIdx="3" presStyleCnt="4"/>
      <dgm:spPr/>
    </dgm:pt>
  </dgm:ptLst>
  <dgm:cxnLst>
    <dgm:cxn modelId="{0C5E3E36-7316-4D3D-8E85-D9256B9A4AAB}" type="presOf" srcId="{6470CE58-B92F-4F85-B4B9-9A1AE0D057D2}" destId="{5EAD4E78-8751-464D-889C-8266791FA628}" srcOrd="0" destOrd="0" presId="urn:microsoft.com/office/officeart/2005/8/layout/hList7#1"/>
    <dgm:cxn modelId="{7616EFAB-A4E4-4263-925C-CAA02217FB49}" type="presOf" srcId="{985F4762-8953-4877-A1C4-E308EB8E35D6}" destId="{6AF4E8CA-0E0D-4FD6-930B-490032BBDE89}" srcOrd="0" destOrd="0" presId="urn:microsoft.com/office/officeart/2005/8/layout/hList7#1"/>
    <dgm:cxn modelId="{97259DB8-955F-47B4-A79E-AF1597EA3734}" type="presOf" srcId="{41088793-DBCD-4510-AE55-85F7EF1926C7}" destId="{8108277C-FCFE-473A-91EF-7DC95EB399A0}" srcOrd="0" destOrd="0" presId="urn:microsoft.com/office/officeart/2005/8/layout/hList7#1"/>
    <dgm:cxn modelId="{FAF20328-A4BF-4F31-8C72-80640E982D2B}" type="presOf" srcId="{C007D0EF-4564-4916-8C76-1732C9981211}" destId="{DB2A6D84-A49B-4F87-87E3-80B2EBE38FE8}" srcOrd="0" destOrd="0" presId="urn:microsoft.com/office/officeart/2005/8/layout/hList7#1"/>
    <dgm:cxn modelId="{0749C768-432A-43A9-A468-9F62F0FB5092}" srcId="{41088793-DBCD-4510-AE55-85F7EF1926C7}" destId="{2E411AF6-BDA1-41D1-82DF-938B3D08B229}" srcOrd="2" destOrd="0" parTransId="{2AB17E79-ADBE-4E43-B3E8-609FB2830036}" sibTransId="{D5B279B3-8093-42DD-B231-74A14F6DB978}"/>
    <dgm:cxn modelId="{3AC58917-DF05-4AC5-8D52-AD13CADEE5DA}" srcId="{41088793-DBCD-4510-AE55-85F7EF1926C7}" destId="{C91F15B6-CCC7-4B81-8DF9-CFCC4975DAB7}" srcOrd="0" destOrd="0" parTransId="{364CC917-EE54-417E-B8FE-4E32E1E2639A}" sibTransId="{C007D0EF-4564-4916-8C76-1732C9981211}"/>
    <dgm:cxn modelId="{665392B6-FC60-40F1-900B-CEFD27EF07D1}" srcId="{41088793-DBCD-4510-AE55-85F7EF1926C7}" destId="{6470CE58-B92F-4F85-B4B9-9A1AE0D057D2}" srcOrd="3" destOrd="0" parTransId="{270357E5-FD9C-494A-B3CA-914D8DE98814}" sibTransId="{B0EA5FA6-6514-469E-9720-1B26D3A567C6}"/>
    <dgm:cxn modelId="{A44859B3-9B91-4F16-89E5-A3989D22336B}" type="presOf" srcId="{985F4762-8953-4877-A1C4-E308EB8E35D6}" destId="{86F241EB-1AD1-4348-92BA-72C929D9FDCD}" srcOrd="1" destOrd="0" presId="urn:microsoft.com/office/officeart/2005/8/layout/hList7#1"/>
    <dgm:cxn modelId="{146511A7-6780-4484-9BA1-FA37F7C3E807}" type="presOf" srcId="{D5B279B3-8093-42DD-B231-74A14F6DB978}" destId="{D178F382-C2B2-4AA3-A3A2-007658A94C89}" srcOrd="0" destOrd="0" presId="urn:microsoft.com/office/officeart/2005/8/layout/hList7#1"/>
    <dgm:cxn modelId="{6B925483-0AEA-4DF6-A5CC-DFA4BA2014B8}" type="presOf" srcId="{C91F15B6-CCC7-4B81-8DF9-CFCC4975DAB7}" destId="{71724798-4F7B-424E-9D9F-E8941F661BB4}" srcOrd="0" destOrd="0" presId="urn:microsoft.com/office/officeart/2005/8/layout/hList7#1"/>
    <dgm:cxn modelId="{C71B01FB-5C1E-402D-ACDE-0EB40952F44F}" type="presOf" srcId="{6470CE58-B92F-4F85-B4B9-9A1AE0D057D2}" destId="{DFD6C7E2-0BD4-403D-A6E0-5D8EE75F4DAB}" srcOrd="1" destOrd="0" presId="urn:microsoft.com/office/officeart/2005/8/layout/hList7#1"/>
    <dgm:cxn modelId="{CE94C54C-4EF4-408C-9541-FA40E28FDA0A}" type="presOf" srcId="{2E411AF6-BDA1-41D1-82DF-938B3D08B229}" destId="{3021DDBC-6436-48D1-9E36-79175B44CE35}" srcOrd="1" destOrd="0" presId="urn:microsoft.com/office/officeart/2005/8/layout/hList7#1"/>
    <dgm:cxn modelId="{CDDDF2CB-7711-41DB-B7D2-9573C5E3569F}" type="presOf" srcId="{2E411AF6-BDA1-41D1-82DF-938B3D08B229}" destId="{8B1950AE-B265-4D7C-A68D-154BC374CE4F}" srcOrd="0" destOrd="0" presId="urn:microsoft.com/office/officeart/2005/8/layout/hList7#1"/>
    <dgm:cxn modelId="{07FEEC38-83E0-4EE2-9BEC-C5106BD2CA9B}" srcId="{41088793-DBCD-4510-AE55-85F7EF1926C7}" destId="{985F4762-8953-4877-A1C4-E308EB8E35D6}" srcOrd="1" destOrd="0" parTransId="{49C53E01-A879-4AE5-829B-316AA47ADCF2}" sibTransId="{B3F2DB72-0C21-4DBB-B8C1-58A8ED70E686}"/>
    <dgm:cxn modelId="{1F63F0CA-DC96-40E2-95A3-310BCFFE000D}" type="presOf" srcId="{B3F2DB72-0C21-4DBB-B8C1-58A8ED70E686}" destId="{64A47258-2733-4CA6-86F5-1D88F3D6B9A7}" srcOrd="0" destOrd="0" presId="urn:microsoft.com/office/officeart/2005/8/layout/hList7#1"/>
    <dgm:cxn modelId="{CAFE77EB-280C-45A7-B819-791FA6FB0646}" type="presOf" srcId="{C91F15B6-CCC7-4B81-8DF9-CFCC4975DAB7}" destId="{8A5187CA-59DB-4818-932E-E46A7A63652A}" srcOrd="1" destOrd="0" presId="urn:microsoft.com/office/officeart/2005/8/layout/hList7#1"/>
    <dgm:cxn modelId="{5338E66C-E9D2-4E3B-A3EC-D13136883ACB}" type="presParOf" srcId="{8108277C-FCFE-473A-91EF-7DC95EB399A0}" destId="{95E91AEE-E6A1-4D0E-A618-928285093547}" srcOrd="0" destOrd="0" presId="urn:microsoft.com/office/officeart/2005/8/layout/hList7#1"/>
    <dgm:cxn modelId="{AF6265EE-DB8B-4426-9D98-2D066948A727}" type="presParOf" srcId="{8108277C-FCFE-473A-91EF-7DC95EB399A0}" destId="{9C1022E0-F3E5-4C52-AC10-9F488C037D27}" srcOrd="1" destOrd="0" presId="urn:microsoft.com/office/officeart/2005/8/layout/hList7#1"/>
    <dgm:cxn modelId="{123586CC-44D1-45D4-B2C9-225EAE25FE4C}" type="presParOf" srcId="{9C1022E0-F3E5-4C52-AC10-9F488C037D27}" destId="{884E473A-FC78-4B78-A4B7-ABE22F97CB31}" srcOrd="0" destOrd="0" presId="urn:microsoft.com/office/officeart/2005/8/layout/hList7#1"/>
    <dgm:cxn modelId="{1E7DE02D-39FD-4B56-B309-66806E814897}" type="presParOf" srcId="{884E473A-FC78-4B78-A4B7-ABE22F97CB31}" destId="{71724798-4F7B-424E-9D9F-E8941F661BB4}" srcOrd="0" destOrd="0" presId="urn:microsoft.com/office/officeart/2005/8/layout/hList7#1"/>
    <dgm:cxn modelId="{58162C35-623A-44E1-9BC4-7DF0DB209936}" type="presParOf" srcId="{884E473A-FC78-4B78-A4B7-ABE22F97CB31}" destId="{8A5187CA-59DB-4818-932E-E46A7A63652A}" srcOrd="1" destOrd="0" presId="urn:microsoft.com/office/officeart/2005/8/layout/hList7#1"/>
    <dgm:cxn modelId="{3550FA0D-2225-42F7-80BE-11D4E35B7860}" type="presParOf" srcId="{884E473A-FC78-4B78-A4B7-ABE22F97CB31}" destId="{67FE49F4-4111-472B-9DCA-E202D9522F07}" srcOrd="2" destOrd="0" presId="urn:microsoft.com/office/officeart/2005/8/layout/hList7#1"/>
    <dgm:cxn modelId="{DCCE3BA0-8319-495F-872A-4A80458466DD}" type="presParOf" srcId="{884E473A-FC78-4B78-A4B7-ABE22F97CB31}" destId="{E8AA408B-3DA1-468E-8561-0DE64138C661}" srcOrd="3" destOrd="0" presId="urn:microsoft.com/office/officeart/2005/8/layout/hList7#1"/>
    <dgm:cxn modelId="{43F432A3-C1CD-44B0-A6C1-F390AE20A42B}" type="presParOf" srcId="{9C1022E0-F3E5-4C52-AC10-9F488C037D27}" destId="{DB2A6D84-A49B-4F87-87E3-80B2EBE38FE8}" srcOrd="1" destOrd="0" presId="urn:microsoft.com/office/officeart/2005/8/layout/hList7#1"/>
    <dgm:cxn modelId="{0D6C0C2F-33E0-4D6B-975F-DA01E07CBE1B}" type="presParOf" srcId="{9C1022E0-F3E5-4C52-AC10-9F488C037D27}" destId="{07F01FBF-9738-47CE-8B88-647F757DE9FD}" srcOrd="2" destOrd="0" presId="urn:microsoft.com/office/officeart/2005/8/layout/hList7#1"/>
    <dgm:cxn modelId="{3B8DCF9A-4829-4002-83AC-BD2D1B3DA1DB}" type="presParOf" srcId="{07F01FBF-9738-47CE-8B88-647F757DE9FD}" destId="{6AF4E8CA-0E0D-4FD6-930B-490032BBDE89}" srcOrd="0" destOrd="0" presId="urn:microsoft.com/office/officeart/2005/8/layout/hList7#1"/>
    <dgm:cxn modelId="{2247640B-5409-4F46-994C-813DFEA5B559}" type="presParOf" srcId="{07F01FBF-9738-47CE-8B88-647F757DE9FD}" destId="{86F241EB-1AD1-4348-92BA-72C929D9FDCD}" srcOrd="1" destOrd="0" presId="urn:microsoft.com/office/officeart/2005/8/layout/hList7#1"/>
    <dgm:cxn modelId="{3C121FE7-BC76-4112-B492-7B4CE8277B39}" type="presParOf" srcId="{07F01FBF-9738-47CE-8B88-647F757DE9FD}" destId="{D20F9EB3-4089-4C60-91CE-E581004ED972}" srcOrd="2" destOrd="0" presId="urn:microsoft.com/office/officeart/2005/8/layout/hList7#1"/>
    <dgm:cxn modelId="{A461824A-F375-4BD6-BAE2-22FC1D64C066}" type="presParOf" srcId="{07F01FBF-9738-47CE-8B88-647F757DE9FD}" destId="{0F49A8F7-89FA-42E5-AC18-F9B1DFA3399E}" srcOrd="3" destOrd="0" presId="urn:microsoft.com/office/officeart/2005/8/layout/hList7#1"/>
    <dgm:cxn modelId="{03BCACC3-D755-495C-BC65-E94D25760627}" type="presParOf" srcId="{9C1022E0-F3E5-4C52-AC10-9F488C037D27}" destId="{64A47258-2733-4CA6-86F5-1D88F3D6B9A7}" srcOrd="3" destOrd="0" presId="urn:microsoft.com/office/officeart/2005/8/layout/hList7#1"/>
    <dgm:cxn modelId="{4222C7D0-B277-4A42-AA7E-98D9517D0A8A}" type="presParOf" srcId="{9C1022E0-F3E5-4C52-AC10-9F488C037D27}" destId="{6D22D790-D0B1-4352-A143-FADE926AE7C0}" srcOrd="4" destOrd="0" presId="urn:microsoft.com/office/officeart/2005/8/layout/hList7#1"/>
    <dgm:cxn modelId="{21F391F5-5631-4081-8CC1-F6F4B018CD64}" type="presParOf" srcId="{6D22D790-D0B1-4352-A143-FADE926AE7C0}" destId="{8B1950AE-B265-4D7C-A68D-154BC374CE4F}" srcOrd="0" destOrd="0" presId="urn:microsoft.com/office/officeart/2005/8/layout/hList7#1"/>
    <dgm:cxn modelId="{00B4B85F-4AFF-47D2-A557-DD18FE988BBB}" type="presParOf" srcId="{6D22D790-D0B1-4352-A143-FADE926AE7C0}" destId="{3021DDBC-6436-48D1-9E36-79175B44CE35}" srcOrd="1" destOrd="0" presId="urn:microsoft.com/office/officeart/2005/8/layout/hList7#1"/>
    <dgm:cxn modelId="{96BC8783-E11C-4750-8A40-A088CAA7548E}" type="presParOf" srcId="{6D22D790-D0B1-4352-A143-FADE926AE7C0}" destId="{CED5EDE1-D39C-4F10-A945-A72C492842C3}" srcOrd="2" destOrd="0" presId="urn:microsoft.com/office/officeart/2005/8/layout/hList7#1"/>
    <dgm:cxn modelId="{69717D7B-6FB4-4603-8842-413DE6564C17}" type="presParOf" srcId="{6D22D790-D0B1-4352-A143-FADE926AE7C0}" destId="{72C236C6-3A19-4A3A-BE64-9BE5A2A8A610}" srcOrd="3" destOrd="0" presId="urn:microsoft.com/office/officeart/2005/8/layout/hList7#1"/>
    <dgm:cxn modelId="{1FB1B588-525C-4B65-9F2E-749D43899036}" type="presParOf" srcId="{9C1022E0-F3E5-4C52-AC10-9F488C037D27}" destId="{D178F382-C2B2-4AA3-A3A2-007658A94C89}" srcOrd="5" destOrd="0" presId="urn:microsoft.com/office/officeart/2005/8/layout/hList7#1"/>
    <dgm:cxn modelId="{1114CCB1-559B-462A-ADB6-C04D772A4BF5}" type="presParOf" srcId="{9C1022E0-F3E5-4C52-AC10-9F488C037D27}" destId="{624DDDAA-F825-43A7-ACB0-CA1EB5A82525}" srcOrd="6" destOrd="0" presId="urn:microsoft.com/office/officeart/2005/8/layout/hList7#1"/>
    <dgm:cxn modelId="{AAB8E50B-CE7F-4EF9-9B61-01D90559A8D0}" type="presParOf" srcId="{624DDDAA-F825-43A7-ACB0-CA1EB5A82525}" destId="{5EAD4E78-8751-464D-889C-8266791FA628}" srcOrd="0" destOrd="0" presId="urn:microsoft.com/office/officeart/2005/8/layout/hList7#1"/>
    <dgm:cxn modelId="{D711D84D-F113-421B-AED5-9EB36DA2A6B9}" type="presParOf" srcId="{624DDDAA-F825-43A7-ACB0-CA1EB5A82525}" destId="{DFD6C7E2-0BD4-403D-A6E0-5D8EE75F4DAB}" srcOrd="1" destOrd="0" presId="urn:microsoft.com/office/officeart/2005/8/layout/hList7#1"/>
    <dgm:cxn modelId="{94CACCF2-8925-4368-A2C7-09E4F90F3226}" type="presParOf" srcId="{624DDDAA-F825-43A7-ACB0-CA1EB5A82525}" destId="{F7C08C9A-7A18-455B-B706-C1132A9AA5DD}" srcOrd="2" destOrd="0" presId="urn:microsoft.com/office/officeart/2005/8/layout/hList7#1"/>
    <dgm:cxn modelId="{C411A145-E794-42C9-B3F8-238A049BDEC6}" type="presParOf" srcId="{624DDDAA-F825-43A7-ACB0-CA1EB5A82525}" destId="{5080D44F-489C-4620-AA49-4731C054EEEE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24798-4F7B-424E-9D9F-E8941F661BB4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Közbeszerzések és szolgáltatók árversenye, elszámolási árak</a:t>
          </a:r>
          <a:endParaRPr lang="hu-HU" sz="1800" kern="1200" dirty="0"/>
        </a:p>
      </dsp:txBody>
      <dsp:txXfrm>
        <a:off x="1918" y="1810385"/>
        <a:ext cx="2011188" cy="1810385"/>
      </dsp:txXfrm>
    </dsp:sp>
    <dsp:sp modelId="{E8AA408B-3DA1-468E-8561-0DE64138C661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4E8CA-0E0D-4FD6-930B-490032BBDE89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Elavult technológia, túlfőzött, túlbiztosított  ételek, elhúzódó készen tartás</a:t>
          </a:r>
          <a:endParaRPr lang="hu-HU" sz="1800" kern="1200" dirty="0"/>
        </a:p>
      </dsp:txBody>
      <dsp:txXfrm>
        <a:off x="2073443" y="1810385"/>
        <a:ext cx="2011188" cy="1810385"/>
      </dsp:txXfrm>
    </dsp:sp>
    <dsp:sp modelId="{0F49A8F7-89FA-42E5-AC18-F9B1DFA3399E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950AE-B265-4D7C-A68D-154BC374CE4F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Rossz ízek, ízléstelen tálalás, rossz étkezdei környezet, motiválatlan személyzet</a:t>
          </a:r>
          <a:endParaRPr lang="hu-HU" sz="1800" kern="1200" dirty="0"/>
        </a:p>
      </dsp:txBody>
      <dsp:txXfrm>
        <a:off x="4144967" y="1810385"/>
        <a:ext cx="2011188" cy="1810385"/>
      </dsp:txXfrm>
    </dsp:sp>
    <dsp:sp modelId="{72C236C6-3A19-4A3A-BE64-9BE5A2A8A610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D4E78-8751-464D-889C-8266791FA628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Fogyasztók, élelmiszerlánc szereplők,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döntést hozók </a:t>
          </a:r>
          <a:endParaRPr lang="hu-HU" sz="1800" kern="1200" dirty="0"/>
        </a:p>
      </dsp:txBody>
      <dsp:txXfrm>
        <a:off x="6216492" y="1810385"/>
        <a:ext cx="2011188" cy="1810385"/>
      </dsp:txXfrm>
    </dsp:sp>
    <dsp:sp modelId="{5080D44F-489C-4620-AA49-4731C054EEEE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91AEE-E6A1-4D0E-A618-928285093547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0.15064</cdr:x>
      <cdr:y>0.44502</cdr:y>
    </cdr:from>
    <cdr:to>
      <cdr:x>0.86968</cdr:x>
      <cdr:y>0.58821</cdr:y>
    </cdr:to>
    <cdr:sp macro="" textlink="">
      <cdr:nvSpPr>
        <cdr:cNvPr id="2" name="Szövegdoboz 1"/>
        <cdr:cNvSpPr txBox="1"/>
      </cdr:nvSpPr>
      <cdr:spPr>
        <a:xfrm xmlns:a="http://schemas.openxmlformats.org/drawingml/2006/main" rot="505456">
          <a:off x="1239684" y="2014136"/>
          <a:ext cx="591740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hu-H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KÖZÉTKEZTETÉS: 80,9 %</a:t>
          </a:r>
          <a:endParaRPr lang="hu-HU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84A7-4CA8-45C9-B454-17F2FC9D80CB}" type="datetimeFigureOut">
              <a:rPr lang="hu-HU" smtClean="0"/>
              <a:pPr/>
              <a:t>2016.04.13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45DD-080E-40F0-90A8-125478C1144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84A7-4CA8-45C9-B454-17F2FC9D80CB}" type="datetimeFigureOut">
              <a:rPr lang="hu-HU" smtClean="0"/>
              <a:pPr/>
              <a:t>2016.04.13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45DD-080E-40F0-90A8-125478C1144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84A7-4CA8-45C9-B454-17F2FC9D80CB}" type="datetimeFigureOut">
              <a:rPr lang="hu-HU" smtClean="0"/>
              <a:pPr/>
              <a:t>2016.04.13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45DD-080E-40F0-90A8-125478C1144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84A7-4CA8-45C9-B454-17F2FC9D80CB}" type="datetimeFigureOut">
              <a:rPr lang="hu-HU" smtClean="0"/>
              <a:pPr/>
              <a:t>2016.04.13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45DD-080E-40F0-90A8-125478C1144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84A7-4CA8-45C9-B454-17F2FC9D80CB}" type="datetimeFigureOut">
              <a:rPr lang="hu-HU" smtClean="0"/>
              <a:pPr/>
              <a:t>2016.04.13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45DD-080E-40F0-90A8-125478C1144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84A7-4CA8-45C9-B454-17F2FC9D80CB}" type="datetimeFigureOut">
              <a:rPr lang="hu-HU" smtClean="0"/>
              <a:pPr/>
              <a:t>2016.04.13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45DD-080E-40F0-90A8-125478C1144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84A7-4CA8-45C9-B454-17F2FC9D80CB}" type="datetimeFigureOut">
              <a:rPr lang="hu-HU" smtClean="0"/>
              <a:pPr/>
              <a:t>2016.04.13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45DD-080E-40F0-90A8-125478C1144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84A7-4CA8-45C9-B454-17F2FC9D80CB}" type="datetimeFigureOut">
              <a:rPr lang="hu-HU" smtClean="0"/>
              <a:pPr/>
              <a:t>2016.04.13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45DD-080E-40F0-90A8-125478C1144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84A7-4CA8-45C9-B454-17F2FC9D80CB}" type="datetimeFigureOut">
              <a:rPr lang="hu-HU" smtClean="0"/>
              <a:pPr/>
              <a:t>2016.04.13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45DD-080E-40F0-90A8-125478C1144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84A7-4CA8-45C9-B454-17F2FC9D80CB}" type="datetimeFigureOut">
              <a:rPr lang="hu-HU" smtClean="0"/>
              <a:pPr/>
              <a:t>2016.04.13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45DD-080E-40F0-90A8-125478C1144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84A7-4CA8-45C9-B454-17F2FC9D80CB}" type="datetimeFigureOut">
              <a:rPr lang="hu-HU" smtClean="0"/>
              <a:pPr/>
              <a:t>2016.04.13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45DD-080E-40F0-90A8-125478C1144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384A7-4CA8-45C9-B454-17F2FC9D80CB}" type="datetimeFigureOut">
              <a:rPr lang="hu-HU" smtClean="0"/>
              <a:pPr/>
              <a:t>2016.04.13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545DD-080E-40F0-90A8-125478C1144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1.wdp"/><Relationship Id="rId7" Type="http://schemas.openxmlformats.org/officeDocument/2006/relationships/hyperlink" Target="https://transforminglifenow.wordpress.com/tag/healthy-food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2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4.jpeg"/><Relationship Id="rId7" Type="http://schemas.openxmlformats.org/officeDocument/2006/relationships/image" Target="../media/image2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png"/><Relationship Id="rId4" Type="http://schemas.openxmlformats.org/officeDocument/2006/relationships/image" Target="../media/image75.jpeg"/><Relationship Id="rId9" Type="http://schemas.openxmlformats.org/officeDocument/2006/relationships/image" Target="../media/image7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tankonyvtar.hu/en/tartalom/tamop425/2011_0001_533_ElelmiszerHigienia/ch01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43174" y="500042"/>
            <a:ext cx="6286544" cy="2184405"/>
          </a:xfrm>
        </p:spPr>
        <p:txBody>
          <a:bodyPr>
            <a:normAutofit/>
          </a:bodyPr>
          <a:lstStyle/>
          <a:p>
            <a:pPr algn="l"/>
            <a:r>
              <a:rPr lang="hu-HU" sz="3000" dirty="0" smtClean="0"/>
              <a:t>Az állatorvos szerepe az élelmiszerlánc-</a:t>
            </a:r>
            <a:br>
              <a:rPr lang="hu-HU" sz="3000" dirty="0" smtClean="0"/>
            </a:br>
            <a:r>
              <a:rPr lang="hu-HU" sz="3000" dirty="0" smtClean="0"/>
              <a:t>biztonság megteremtésében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43174" y="3786190"/>
            <a:ext cx="6215106" cy="1214446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4000" dirty="0" err="1"/>
              <a:t>Az</a:t>
            </a:r>
            <a:r>
              <a:rPr lang="en-US" sz="4000" dirty="0"/>
              <a:t> </a:t>
            </a:r>
            <a:r>
              <a:rPr lang="en-US" sz="4000" dirty="0" err="1"/>
              <a:t>élelmiszer-biztonság</a:t>
            </a:r>
            <a:r>
              <a:rPr lang="en-US" sz="4000" dirty="0"/>
              <a:t> </a:t>
            </a:r>
            <a:r>
              <a:rPr lang="en-US" sz="4000" dirty="0" err="1"/>
              <a:t>aktuális</a:t>
            </a:r>
            <a:r>
              <a:rPr lang="en-US" sz="4000" dirty="0"/>
              <a:t> </a:t>
            </a:r>
            <a:r>
              <a:rPr lang="en-US" sz="4000" dirty="0" err="1"/>
              <a:t>kérdései</a:t>
            </a:r>
            <a:endParaRPr lang="hu-HU" dirty="0"/>
          </a:p>
        </p:txBody>
      </p:sp>
      <p:sp>
        <p:nvSpPr>
          <p:cNvPr id="15" name="Alcím 2"/>
          <p:cNvSpPr txBox="1">
            <a:spLocks/>
          </p:cNvSpPr>
          <p:nvPr/>
        </p:nvSpPr>
        <p:spPr>
          <a:xfrm>
            <a:off x="2643174" y="5072074"/>
            <a:ext cx="6215106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dirty="0"/>
              <a:t>dr. Pleva </a:t>
            </a:r>
            <a:r>
              <a:rPr lang="en-US" sz="4000" b="1" dirty="0" smtClean="0"/>
              <a:t>György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000" y="1785926"/>
            <a:ext cx="8750000" cy="16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480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2 pillér</a:t>
            </a:r>
          </a:p>
          <a:p>
            <a:pPr lvl="2"/>
            <a:r>
              <a:rPr lang="hu-HU" dirty="0" smtClean="0"/>
              <a:t>Élelmiszerlánc-biztonsági tudásmenedzsment</a:t>
            </a:r>
          </a:p>
          <a:p>
            <a:pPr lvl="2"/>
            <a:r>
              <a:rPr lang="hu-HU" dirty="0" smtClean="0"/>
              <a:t>Élelmiszerlánc-kockázatok kezelése</a:t>
            </a:r>
          </a:p>
          <a:p>
            <a:r>
              <a:rPr lang="hu-HU" dirty="0" smtClean="0"/>
              <a:t>4 stratégiai cél</a:t>
            </a:r>
          </a:p>
          <a:p>
            <a:endParaRPr lang="hu-HU" dirty="0"/>
          </a:p>
          <a:p>
            <a:r>
              <a:rPr lang="hu-HU" dirty="0" smtClean="0"/>
              <a:t>11 tematikus program</a:t>
            </a:r>
            <a:endParaRPr lang="hu-HU" dirty="0"/>
          </a:p>
        </p:txBody>
      </p:sp>
      <p:pic>
        <p:nvPicPr>
          <p:cNvPr id="6" name="ÉLBS_celfa.pdf"/>
          <p:cNvPicPr>
            <a:picLocks noGrp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853691"/>
            <a:ext cx="4038600" cy="4018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136906" cy="454153"/>
          </a:xfrm>
          <a:prstGeom prst="rect">
            <a:avLst/>
          </a:prstGeom>
          <a:noFill/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827" y="-49951"/>
            <a:ext cx="4616346" cy="1237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136906" cy="454153"/>
          </a:xfrm>
          <a:prstGeom prst="rect">
            <a:avLst/>
          </a:prstGeom>
          <a:noFill/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196" y="686979"/>
            <a:ext cx="5867647" cy="19499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636912"/>
            <a:ext cx="8280920" cy="201074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35" y="4725144"/>
            <a:ext cx="8182305" cy="1979515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323528" y="214281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11 tematikus program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16" y="80403"/>
            <a:ext cx="1020584" cy="100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2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Tudáscentrum kiépítése és működtetése</a:t>
            </a:r>
          </a:p>
          <a:p>
            <a:r>
              <a:rPr lang="hu-HU" sz="2000" dirty="0" smtClean="0"/>
              <a:t>Tudáshálózat kialakítása és innováció</a:t>
            </a:r>
          </a:p>
          <a:p>
            <a:r>
              <a:rPr lang="hu-HU" sz="2000" dirty="0" smtClean="0"/>
              <a:t>Ismert kockázatok felügyelete</a:t>
            </a:r>
          </a:p>
          <a:p>
            <a:r>
              <a:rPr lang="hu-HU" sz="2000" dirty="0" smtClean="0"/>
              <a:t>Ismeretlen veszélyek és elfogadhatatlan mértékű kockázatok kezelése</a:t>
            </a:r>
            <a:endParaRPr lang="hu-HU" sz="20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420967" y="4786628"/>
            <a:ext cx="397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Ellenőrzés alapú élelmiszerbiztonság</a:t>
            </a:r>
            <a:endParaRPr lang="hu-HU" sz="1600" b="1" dirty="0"/>
          </a:p>
        </p:txBody>
      </p:sp>
      <p:sp>
        <p:nvSpPr>
          <p:cNvPr id="3" name="Lefelé nyíl 2"/>
          <p:cNvSpPr/>
          <p:nvPr/>
        </p:nvSpPr>
        <p:spPr>
          <a:xfrm rot="16200000">
            <a:off x="4303540" y="4394607"/>
            <a:ext cx="216024" cy="11849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5292080" y="4715623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2400" b="1"/>
            </a:lvl1pPr>
          </a:lstStyle>
          <a:p>
            <a:r>
              <a:rPr lang="hu-HU" dirty="0">
                <a:solidFill>
                  <a:srgbClr val="00B050"/>
                </a:solidFill>
              </a:rPr>
              <a:t>Proaktív, audit </a:t>
            </a:r>
            <a:r>
              <a:rPr lang="hu-HU" dirty="0" smtClean="0">
                <a:solidFill>
                  <a:srgbClr val="00B050"/>
                </a:solidFill>
              </a:rPr>
              <a:t>alapú megelőzés 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115616" y="5709911"/>
            <a:ext cx="2962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2400" b="1"/>
            </a:lvl1pPr>
          </a:lstStyle>
          <a:p>
            <a:r>
              <a:rPr lang="hu-HU" sz="1600" dirty="0"/>
              <a:t>Végtermék ellenőrzés</a:t>
            </a:r>
          </a:p>
        </p:txBody>
      </p:sp>
      <p:sp>
        <p:nvSpPr>
          <p:cNvPr id="9" name="Lefelé nyíl 8"/>
          <p:cNvSpPr/>
          <p:nvPr/>
        </p:nvSpPr>
        <p:spPr>
          <a:xfrm rot="16200000">
            <a:off x="4303540" y="5295441"/>
            <a:ext cx="216024" cy="11849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5258480" y="5653125"/>
            <a:ext cx="2962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2400" b="1"/>
            </a:lvl1pPr>
          </a:lstStyle>
          <a:p>
            <a:r>
              <a:rPr lang="hu-HU" dirty="0" smtClean="0">
                <a:solidFill>
                  <a:srgbClr val="00B050"/>
                </a:solidFill>
              </a:rPr>
              <a:t>Folyamat </a:t>
            </a:r>
            <a:r>
              <a:rPr lang="hu-HU" dirty="0">
                <a:solidFill>
                  <a:srgbClr val="00B050"/>
                </a:solidFill>
              </a:rPr>
              <a:t>ellenőrzés</a:t>
            </a:r>
          </a:p>
        </p:txBody>
      </p:sp>
      <p:pic>
        <p:nvPicPr>
          <p:cNvPr id="11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136906" cy="454153"/>
          </a:xfrm>
          <a:prstGeom prst="rect">
            <a:avLst/>
          </a:prstGeom>
          <a:noFill/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7251" y="-76247"/>
            <a:ext cx="5129000" cy="1375412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3042930"/>
            <a:ext cx="2844546" cy="1740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/>
          <p:cNvGrpSpPr/>
          <p:nvPr/>
        </p:nvGrpSpPr>
        <p:grpSpPr>
          <a:xfrm>
            <a:off x="2483768" y="2085893"/>
            <a:ext cx="4392488" cy="3093874"/>
            <a:chOff x="2555776" y="1844824"/>
            <a:chExt cx="4120190" cy="3658351"/>
          </a:xfrm>
        </p:grpSpPr>
        <p:sp>
          <p:nvSpPr>
            <p:cNvPr id="2" name="Háromszög 1"/>
            <p:cNvSpPr/>
            <p:nvPr/>
          </p:nvSpPr>
          <p:spPr>
            <a:xfrm>
              <a:off x="2555776" y="1844824"/>
              <a:ext cx="4120190" cy="3654701"/>
            </a:xfrm>
            <a:prstGeom prst="triangle">
              <a:avLst>
                <a:gd name="adj" fmla="val 47907"/>
              </a:avLst>
            </a:prstGeom>
            <a:gradFill flip="none" rotWithShape="1">
              <a:gsLst>
                <a:gs pos="5000">
                  <a:srgbClr val="92D050"/>
                </a:gs>
                <a:gs pos="82000">
                  <a:schemeClr val="accent6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1"/>
              <a:tileRect/>
            </a:gradFill>
            <a:ln w="3175">
              <a:solidFill>
                <a:schemeClr val="bg1">
                  <a:lumMod val="50000"/>
                </a:schemeClr>
              </a:solidFill>
            </a:ln>
            <a:effectLst>
              <a:reflection stA="45000" endPos="14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" name="Szövegdoboz 2"/>
            <p:cNvSpPr txBox="1"/>
            <p:nvPr/>
          </p:nvSpPr>
          <p:spPr>
            <a:xfrm>
              <a:off x="2987824" y="4918400"/>
              <a:ext cx="31683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b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Biztonság</a:t>
              </a:r>
              <a:endParaRPr lang="hu-HU" sz="3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Szövegdoboz 3"/>
            <p:cNvSpPr txBox="1"/>
            <p:nvPr/>
          </p:nvSpPr>
          <p:spPr>
            <a:xfrm rot="18113420">
              <a:off x="2216210" y="3460411"/>
              <a:ext cx="31683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200" dirty="0" smtClean="0">
                  <a:solidFill>
                    <a:schemeClr val="bg1">
                      <a:lumMod val="50000"/>
                    </a:schemeClr>
                  </a:solidFill>
                </a:rPr>
                <a:t>Minőség</a:t>
              </a:r>
              <a:endParaRPr lang="hu-HU" sz="3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" name="Szövegdoboz 4"/>
            <p:cNvSpPr txBox="1"/>
            <p:nvPr/>
          </p:nvSpPr>
          <p:spPr>
            <a:xfrm rot="3289494">
              <a:off x="3708649" y="3427255"/>
              <a:ext cx="31683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200" dirty="0" smtClean="0">
                  <a:solidFill>
                    <a:schemeClr val="bg1">
                      <a:lumMod val="50000"/>
                    </a:schemeClr>
                  </a:solidFill>
                </a:rPr>
                <a:t>Egészségesség</a:t>
              </a:r>
              <a:endParaRPr lang="hu-HU" sz="3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" name="Szövegdoboz 6"/>
          <p:cNvSpPr txBox="1"/>
          <p:nvPr/>
        </p:nvSpPr>
        <p:spPr>
          <a:xfrm>
            <a:off x="1670660" y="598068"/>
            <a:ext cx="5802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Nem lehet önállóan kezelni az </a:t>
            </a:r>
            <a:r>
              <a:rPr lang="hu-HU" b="1" dirty="0" smtClean="0"/>
              <a:t>élelmiszer-biztonság</a:t>
            </a:r>
            <a:r>
              <a:rPr lang="hu-HU" dirty="0" smtClean="0"/>
              <a:t> kérdését</a:t>
            </a:r>
            <a:endParaRPr lang="hu-HU" dirty="0"/>
          </a:p>
        </p:txBody>
      </p:sp>
      <p:cxnSp>
        <p:nvCxnSpPr>
          <p:cNvPr id="9" name="Egyenes összekötő nyíllal 8"/>
          <p:cNvCxnSpPr>
            <a:stCxn id="7" idx="2"/>
          </p:cNvCxnSpPr>
          <p:nvPr/>
        </p:nvCxnSpPr>
        <p:spPr>
          <a:xfrm>
            <a:off x="4572000" y="967400"/>
            <a:ext cx="0" cy="30136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1043608" y="126876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Hiszen számos ponton kapcsolódik az </a:t>
            </a:r>
            <a:br>
              <a:rPr lang="hu-HU" dirty="0" smtClean="0"/>
            </a:br>
            <a:r>
              <a:rPr lang="hu-HU" b="1" dirty="0" smtClean="0"/>
              <a:t>élelmiszer-minőség és – egészségesség </a:t>
            </a:r>
            <a:r>
              <a:rPr lang="hu-HU" dirty="0" smtClean="0"/>
              <a:t>területéhez</a:t>
            </a:r>
            <a:endParaRPr lang="hu-HU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41" b="100000" l="0" r="99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449" y="5304646"/>
            <a:ext cx="2905125" cy="1633538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73" y="2403752"/>
            <a:ext cx="2877188" cy="1141741"/>
          </a:xfrm>
          <a:prstGeom prst="rect">
            <a:avLst/>
          </a:prstGeom>
        </p:spPr>
      </p:pic>
      <p:pic>
        <p:nvPicPr>
          <p:cNvPr id="2050" name="Picture 2" descr="http://www.kemco.com/images/quality_standard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973" y="3551972"/>
            <a:ext cx="2616225" cy="52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995" y="2250351"/>
            <a:ext cx="2694394" cy="1608938"/>
          </a:xfrm>
          <a:prstGeom prst="rect">
            <a:avLst/>
          </a:prstGeom>
        </p:spPr>
      </p:pic>
      <p:sp>
        <p:nvSpPr>
          <p:cNvPr id="16" name="Téglalap 15"/>
          <p:cNvSpPr/>
          <p:nvPr/>
        </p:nvSpPr>
        <p:spPr>
          <a:xfrm>
            <a:off x="7473339" y="6642556"/>
            <a:ext cx="171232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00" i="1" dirty="0" err="1">
                <a:solidFill>
                  <a:schemeClr val="bg1">
                    <a:lumMod val="50000"/>
                  </a:schemeClr>
                </a:solidFill>
                <a:hlinkClick r:id="rId7"/>
              </a:rPr>
              <a:t>transforminglifenow.wordpress.com</a:t>
            </a:r>
            <a:endParaRPr lang="hu-HU" sz="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6188403"/>
            <a:ext cx="1136906" cy="454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298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6243" y="1784469"/>
            <a:ext cx="3676394" cy="4379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I</a:t>
            </a:r>
            <a:r>
              <a:rPr lang="hu-HU" dirty="0" smtClean="0"/>
              <a:t>smeretlen veszélyek és új kihívások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977114"/>
            <a:ext cx="8229600" cy="478539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/>
              <a:t>természeti hatások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/>
              <a:t>szándékos visszaélések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/>
              <a:t>tisztességtelen </a:t>
            </a:r>
            <a:r>
              <a:rPr lang="hu-HU" sz="2400" dirty="0"/>
              <a:t>piaci </a:t>
            </a:r>
            <a:r>
              <a:rPr lang="hu-HU" sz="2400" dirty="0" smtClean="0"/>
              <a:t>magatartás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/>
              <a:t>új </a:t>
            </a:r>
            <a:r>
              <a:rPr lang="hu-HU" sz="2400" dirty="0"/>
              <a:t>előállítási és kereskedelmi formák elterjedése </a:t>
            </a:r>
          </a:p>
          <a:p>
            <a:pPr marL="0" indent="0">
              <a:buNone/>
            </a:pPr>
            <a:endParaRPr lang="hu-HU" sz="1600" i="1" dirty="0"/>
          </a:p>
          <a:p>
            <a:pPr marL="0" indent="0">
              <a:buNone/>
            </a:pPr>
            <a:r>
              <a:rPr lang="hu-HU" sz="1700" i="1" dirty="0" smtClean="0"/>
              <a:t>amelyeket  csak a </a:t>
            </a:r>
            <a:r>
              <a:rPr lang="hu-HU" sz="1700" i="1" dirty="0"/>
              <a:t>hagyományos ellenőrzési </a:t>
            </a:r>
            <a:endParaRPr lang="hu-HU" sz="1700" i="1" dirty="0" smtClean="0"/>
          </a:p>
          <a:p>
            <a:pPr marL="0" indent="0">
              <a:buNone/>
            </a:pPr>
            <a:r>
              <a:rPr lang="hu-HU" sz="1700" i="1" dirty="0" smtClean="0"/>
              <a:t>rendszerekkel alapvetően </a:t>
            </a:r>
            <a:r>
              <a:rPr lang="hu-HU" sz="1700" i="1" dirty="0"/>
              <a:t>nem </a:t>
            </a:r>
            <a:r>
              <a:rPr lang="hu-HU" sz="1700" i="1" dirty="0" smtClean="0"/>
              <a:t>lehet kézben tartani.</a:t>
            </a:r>
          </a:p>
          <a:p>
            <a:pPr marL="0" indent="0">
              <a:buNone/>
            </a:pPr>
            <a:endParaRPr lang="hu-HU" sz="1600" i="1" dirty="0"/>
          </a:p>
          <a:p>
            <a:pPr marL="0" indent="0">
              <a:buNone/>
            </a:pPr>
            <a:endParaRPr lang="hu-HU" sz="1100" i="1" dirty="0" smtClean="0"/>
          </a:p>
          <a:p>
            <a:pPr marL="0" indent="0">
              <a:buNone/>
            </a:pPr>
            <a:endParaRPr lang="hu-HU" sz="1100" i="1" dirty="0" smtClean="0"/>
          </a:p>
          <a:p>
            <a:pPr marL="0" indent="0">
              <a:buNone/>
            </a:pPr>
            <a:endParaRPr lang="hu-HU" sz="1100" i="1" dirty="0"/>
          </a:p>
          <a:p>
            <a:pPr marL="0" indent="0">
              <a:buNone/>
            </a:pPr>
            <a:endParaRPr lang="hu-HU" sz="1100" i="1" dirty="0" smtClean="0"/>
          </a:p>
          <a:p>
            <a:pPr marL="0" indent="0">
              <a:buNone/>
            </a:pPr>
            <a:endParaRPr lang="hu-HU" sz="1100" i="1" dirty="0"/>
          </a:p>
          <a:p>
            <a:pPr marL="0" indent="0">
              <a:buNone/>
            </a:pPr>
            <a:endParaRPr lang="hu-HU" sz="1100" i="1" dirty="0" smtClean="0"/>
          </a:p>
          <a:p>
            <a:pPr marL="0" indent="0">
              <a:buNone/>
            </a:pPr>
            <a:endParaRPr lang="hu-HU" sz="1100" i="1" dirty="0"/>
          </a:p>
          <a:p>
            <a:pPr marL="0" indent="0">
              <a:buNone/>
            </a:pPr>
            <a:endParaRPr lang="hu-HU" sz="1100" i="1" dirty="0" smtClean="0"/>
          </a:p>
          <a:p>
            <a:pPr marL="0" indent="0">
              <a:buNone/>
            </a:pPr>
            <a:endParaRPr lang="hu-HU" sz="1100" i="1" dirty="0"/>
          </a:p>
          <a:p>
            <a:pPr marL="0" indent="0">
              <a:buNone/>
            </a:pPr>
            <a:endParaRPr lang="hu-HU" sz="1100" i="1" dirty="0" smtClean="0"/>
          </a:p>
          <a:p>
            <a:pPr marL="0" indent="0">
              <a:buNone/>
            </a:pPr>
            <a:endParaRPr lang="hu-HU" sz="1100" i="1" dirty="0"/>
          </a:p>
          <a:p>
            <a:pPr marL="0" indent="0">
              <a:buNone/>
            </a:pPr>
            <a:endParaRPr lang="hu-HU" sz="1100" i="1" dirty="0" smtClean="0"/>
          </a:p>
          <a:p>
            <a:pPr marL="0" indent="0">
              <a:buNone/>
            </a:pPr>
            <a:r>
              <a:rPr lang="hu-HU" sz="1100" i="1" dirty="0" smtClean="0"/>
              <a:t>Kép forrása: Abu Dhabi </a:t>
            </a:r>
            <a:r>
              <a:rPr lang="hu-HU" sz="1100" i="1" dirty="0" err="1" smtClean="0"/>
              <a:t>Food</a:t>
            </a:r>
            <a:r>
              <a:rPr lang="hu-HU" sz="1100" i="1" dirty="0" smtClean="0"/>
              <a:t> </a:t>
            </a:r>
            <a:r>
              <a:rPr lang="hu-HU" sz="1100" i="1" dirty="0" err="1" smtClean="0"/>
              <a:t>Control</a:t>
            </a:r>
            <a:r>
              <a:rPr lang="hu-HU" sz="1100" i="1" dirty="0" smtClean="0"/>
              <a:t> </a:t>
            </a:r>
            <a:r>
              <a:rPr lang="hu-HU" sz="1100" i="1" dirty="0" err="1" smtClean="0"/>
              <a:t>Authority</a:t>
            </a:r>
            <a:endParaRPr lang="hu-HU" sz="1100" i="1" dirty="0"/>
          </a:p>
        </p:txBody>
      </p:sp>
      <p:pic>
        <p:nvPicPr>
          <p:cNvPr id="5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136906" cy="454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501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6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Ismeretlen veszélyek és új kihívások 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251520" y="141763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/>
              <a:t>természeti hatások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1800" dirty="0" smtClean="0"/>
              <a:t>éghajlatváltozások (hó- és fagymentes telek, aszályos nyarak)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1800" dirty="0" smtClean="0"/>
              <a:t>toxinok okozta élelmiszerbiztonsági problémák növekvő száma </a:t>
            </a:r>
          </a:p>
          <a:p>
            <a:pPr marL="457200" lvl="1" indent="0">
              <a:buFont typeface="Arial" pitchFamily="34" charset="0"/>
              <a:buNone/>
            </a:pPr>
            <a:r>
              <a:rPr lang="hu-HU" sz="1800" dirty="0" smtClean="0"/>
              <a:t>      (</a:t>
            </a:r>
            <a:r>
              <a:rPr lang="hu-HU" sz="1800" dirty="0" err="1" smtClean="0"/>
              <a:t>aflatoxin</a:t>
            </a:r>
            <a:r>
              <a:rPr lang="hu-HU" sz="1800" dirty="0" smtClean="0"/>
              <a:t> jelenléte takarmányban, élelmiszerekben)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1800" dirty="0" smtClean="0"/>
              <a:t>Ipari balesetek: </a:t>
            </a:r>
            <a:r>
              <a:rPr lang="hu-HU" sz="1800" dirty="0" err="1" smtClean="0"/>
              <a:t>fukusimai</a:t>
            </a:r>
            <a:r>
              <a:rPr lang="hu-HU" sz="1800" dirty="0" smtClean="0"/>
              <a:t> atomerőmű-baleset 2011.</a:t>
            </a: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32388" y="3212976"/>
            <a:ext cx="5503152" cy="2343594"/>
            <a:chOff x="32388" y="3212976"/>
            <a:chExt cx="5503152" cy="2343594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8" y="3212976"/>
              <a:ext cx="5503152" cy="2343594"/>
            </a:xfrm>
            <a:prstGeom prst="rect">
              <a:avLst/>
            </a:prstGeom>
          </p:spPr>
        </p:pic>
        <p:cxnSp>
          <p:nvCxnSpPr>
            <p:cNvPr id="8" name="Egyenes összekötő 7"/>
            <p:cNvCxnSpPr/>
            <p:nvPr/>
          </p:nvCxnSpPr>
          <p:spPr>
            <a:xfrm>
              <a:off x="2783964" y="5013176"/>
              <a:ext cx="972428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Egyenes összekötő 8"/>
          <p:cNvCxnSpPr/>
          <p:nvPr/>
        </p:nvCxnSpPr>
        <p:spPr>
          <a:xfrm>
            <a:off x="5745689" y="6011996"/>
            <a:ext cx="972428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ép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1417638"/>
            <a:ext cx="2080368" cy="130249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5429264"/>
            <a:ext cx="6701698" cy="1239309"/>
          </a:xfrm>
          <a:prstGeom prst="rect">
            <a:avLst/>
          </a:prstGeom>
        </p:spPr>
      </p:pic>
      <p:pic>
        <p:nvPicPr>
          <p:cNvPr id="13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1726" y="6341726"/>
            <a:ext cx="1136906" cy="454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765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83019" y="1097515"/>
            <a:ext cx="6318448" cy="1274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hu-HU" sz="2400" dirty="0"/>
              <a:t>szándékos visszaélések </a:t>
            </a:r>
            <a:endParaRPr lang="hu-HU" sz="24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400" b="1" i="1" dirty="0">
                <a:solidFill>
                  <a:prstClr val="black"/>
                </a:solidFill>
              </a:rPr>
              <a:t>Fűszerpaprika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57200" y="117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Ismeretlen veszélyek és új kihívások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837609"/>
            <a:ext cx="5558358" cy="187384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956" y="2553139"/>
            <a:ext cx="3601021" cy="228586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132856"/>
            <a:ext cx="4248472" cy="2849585"/>
          </a:xfrm>
          <a:prstGeom prst="rect">
            <a:avLst/>
          </a:prstGeom>
        </p:spPr>
      </p:pic>
      <p:sp>
        <p:nvSpPr>
          <p:cNvPr id="9" name="Ellipszis 8"/>
          <p:cNvSpPr/>
          <p:nvPr/>
        </p:nvSpPr>
        <p:spPr>
          <a:xfrm>
            <a:off x="4724804" y="2647974"/>
            <a:ext cx="594377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6732240" y="4982441"/>
            <a:ext cx="1165870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107504" y="3644319"/>
            <a:ext cx="1165870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136906" cy="454153"/>
          </a:xfrm>
          <a:prstGeom prst="rect">
            <a:avLst/>
          </a:prstGeom>
          <a:noFill/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982" y="1053058"/>
            <a:ext cx="2063469" cy="154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2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980728"/>
            <a:ext cx="8136904" cy="401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000" b="1" i="1" u="sng" dirty="0">
                <a:solidFill>
                  <a:prstClr val="black"/>
                </a:solidFill>
              </a:rPr>
              <a:t>Méz</a:t>
            </a:r>
            <a:r>
              <a:rPr lang="hu-HU" sz="2000" b="1" i="1" u="sng" dirty="0" smtClean="0">
                <a:solidFill>
                  <a:prstClr val="black"/>
                </a:solidFill>
              </a:rPr>
              <a:t>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hu-HU" sz="1000" b="1" u="sng" dirty="0">
              <a:solidFill>
                <a:prstClr val="black"/>
              </a:solidFill>
            </a:endParaRPr>
          </a:p>
          <a:p>
            <a:r>
              <a:rPr lang="hu-HU" sz="1400" i="1" dirty="0" smtClean="0"/>
              <a:t>„</a:t>
            </a:r>
            <a:r>
              <a:rPr lang="hu-HU" sz="1400" i="1" dirty="0"/>
              <a:t>Semmi féle terméket nem hamisítanak olyannyira, mint a mézet, mely annál alkalmasabb erre, mivel a fogyasztó közönség – dacára, hogy a hamisított méz rendesen rossz minőségű – alig ismeri föl.”„Ilyen célra többnyire burgonya, répa és </a:t>
            </a:r>
            <a:r>
              <a:rPr lang="hu-HU" sz="1400" i="1" dirty="0" smtClean="0"/>
              <a:t>keményítőszörpöt - </a:t>
            </a:r>
            <a:r>
              <a:rPr lang="hu-HU" sz="1400" i="1" dirty="0"/>
              <a:t>melynek előállítása igen olcsó, s ezért a méz árát nagyon </a:t>
            </a:r>
            <a:r>
              <a:rPr lang="hu-HU" sz="1400" i="1" dirty="0" smtClean="0"/>
              <a:t>nyomja- használják.” </a:t>
            </a:r>
            <a:r>
              <a:rPr lang="hu-HU" sz="1200" i="1" dirty="0" smtClean="0"/>
              <a:t>(</a:t>
            </a:r>
            <a:r>
              <a:rPr lang="hu-HU" sz="1200" i="1" dirty="0"/>
              <a:t>Báró </a:t>
            </a:r>
            <a:r>
              <a:rPr lang="hu-HU" sz="1200" i="1" dirty="0" err="1"/>
              <a:t>Ambrózy</a:t>
            </a:r>
            <a:r>
              <a:rPr lang="hu-HU" sz="1200" i="1" dirty="0"/>
              <a:t> Béla </a:t>
            </a:r>
            <a:r>
              <a:rPr lang="hu-HU" b="1" i="1" dirty="0" smtClean="0"/>
              <a:t>1896</a:t>
            </a:r>
            <a:r>
              <a:rPr lang="hu-HU" sz="1200" i="1" dirty="0" smtClean="0"/>
              <a:t>, </a:t>
            </a:r>
            <a:r>
              <a:rPr lang="hu-HU" sz="1200" i="1" dirty="0"/>
              <a:t>A </a:t>
            </a:r>
            <a:r>
              <a:rPr lang="hu-HU" sz="1200" i="1" dirty="0" smtClean="0"/>
              <a:t>méh)</a:t>
            </a:r>
            <a:endParaRPr lang="hu-HU" sz="1200" i="1" dirty="0"/>
          </a:p>
          <a:p>
            <a:endParaRPr lang="hu-HU" dirty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hu-HU" dirty="0" smtClean="0">
              <a:solidFill>
                <a:prstClr val="black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hu-HU" dirty="0">
              <a:solidFill>
                <a:prstClr val="black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hu-HU" dirty="0" smtClean="0">
              <a:solidFill>
                <a:prstClr val="black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hu-HU" dirty="0" smtClean="0">
              <a:solidFill>
                <a:prstClr val="black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hu-HU" sz="900" dirty="0" smtClean="0">
              <a:solidFill>
                <a:prstClr val="black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hu-HU" sz="2000" b="1" u="sng" dirty="0" smtClean="0">
              <a:solidFill>
                <a:prstClr val="black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000" b="1" i="1" u="sng" dirty="0" smtClean="0">
                <a:solidFill>
                  <a:prstClr val="black"/>
                </a:solidFill>
              </a:rPr>
              <a:t>Extra </a:t>
            </a:r>
            <a:r>
              <a:rPr lang="hu-HU" sz="2000" b="1" i="1" u="sng" dirty="0">
                <a:solidFill>
                  <a:prstClr val="black"/>
                </a:solidFill>
              </a:rPr>
              <a:t>szűz </a:t>
            </a:r>
            <a:r>
              <a:rPr lang="hu-HU" sz="2000" b="1" i="1" u="sng" dirty="0" smtClean="0">
                <a:solidFill>
                  <a:prstClr val="black"/>
                </a:solidFill>
              </a:rPr>
              <a:t>olívaolaj</a:t>
            </a:r>
            <a:endParaRPr lang="hu-HU" i="1" dirty="0" smtClean="0">
              <a:solidFill>
                <a:prstClr val="black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502" y="2629459"/>
            <a:ext cx="6192688" cy="173054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5024204"/>
            <a:ext cx="4719836" cy="1179959"/>
          </a:xfrm>
          <a:prstGeom prst="rect">
            <a:avLst/>
          </a:prstGeom>
        </p:spPr>
      </p:pic>
      <p:grpSp>
        <p:nvGrpSpPr>
          <p:cNvPr id="10" name="Csoportba foglalás 9"/>
          <p:cNvGrpSpPr/>
          <p:nvPr/>
        </p:nvGrpSpPr>
        <p:grpSpPr>
          <a:xfrm>
            <a:off x="107504" y="2780928"/>
            <a:ext cx="2966292" cy="1661770"/>
            <a:chOff x="140446" y="2564904"/>
            <a:chExt cx="2966292" cy="1661770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520" y="2564904"/>
              <a:ext cx="2855218" cy="1427609"/>
            </a:xfrm>
            <a:prstGeom prst="rect">
              <a:avLst/>
            </a:prstGeom>
          </p:spPr>
        </p:pic>
        <p:sp>
          <p:nvSpPr>
            <p:cNvPr id="6" name="Téglalap 5"/>
            <p:cNvSpPr/>
            <p:nvPr/>
          </p:nvSpPr>
          <p:spPr>
            <a:xfrm>
              <a:off x="140446" y="4011230"/>
              <a:ext cx="151195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800" i="1" dirty="0">
                  <a:solidFill>
                    <a:schemeClr val="bg1">
                      <a:lumMod val="50000"/>
                    </a:schemeClr>
                  </a:solidFill>
                </a:rPr>
                <a:t>https://fustolo.wordpress.com/</a:t>
              </a:r>
            </a:p>
          </p:txBody>
        </p:sp>
      </p:grpSp>
      <p:pic>
        <p:nvPicPr>
          <p:cNvPr id="7" name="Kép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22" y="5157192"/>
            <a:ext cx="2055290" cy="12259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176553" y="-1077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/>
              <a:t>Ismeretlen veszélyek és új kihívások </a:t>
            </a:r>
          </a:p>
        </p:txBody>
      </p:sp>
      <p:pic>
        <p:nvPicPr>
          <p:cNvPr id="11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136906" cy="454153"/>
          </a:xfrm>
          <a:prstGeom prst="rect">
            <a:avLst/>
          </a:prstGeom>
          <a:noFill/>
        </p:spPr>
      </p:pic>
      <p:sp>
        <p:nvSpPr>
          <p:cNvPr id="12" name="Téglalap 11"/>
          <p:cNvSpPr/>
          <p:nvPr/>
        </p:nvSpPr>
        <p:spPr>
          <a:xfrm>
            <a:off x="229844" y="556704"/>
            <a:ext cx="2963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hu-HU" sz="2000" dirty="0"/>
              <a:t>szándékos visszaélések </a:t>
            </a:r>
          </a:p>
        </p:txBody>
      </p:sp>
    </p:spTree>
    <p:extLst>
      <p:ext uri="{BB962C8B-B14F-4D97-AF65-F5344CB8AC3E}">
        <p14:creationId xmlns:p14="http://schemas.microsoft.com/office/powerpoint/2010/main" val="29213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15616" y="11861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/>
              <a:t>Ismeretlen veszélyek és új kihívások </a:t>
            </a:r>
          </a:p>
        </p:txBody>
      </p:sp>
      <p:sp>
        <p:nvSpPr>
          <p:cNvPr id="3" name="Téglalap 2"/>
          <p:cNvSpPr/>
          <p:nvPr/>
        </p:nvSpPr>
        <p:spPr>
          <a:xfrm>
            <a:off x="323528" y="836712"/>
            <a:ext cx="711949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/>
              <a:t> tisztességtelen </a:t>
            </a:r>
            <a:r>
              <a:rPr lang="hu-HU" sz="2400" dirty="0"/>
              <a:t>piaci </a:t>
            </a:r>
            <a:r>
              <a:rPr lang="hu-HU" sz="2400" dirty="0" smtClean="0"/>
              <a:t>magatartás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/>
              <a:t> hazai érdekek védelme </a:t>
            </a:r>
          </a:p>
          <a:p>
            <a:pPr marL="265113" indent="-265113">
              <a:buFont typeface="Wingdings" panose="05000000000000000000" pitchFamily="2" charset="2"/>
              <a:buChar char="Ø"/>
            </a:pPr>
            <a:r>
              <a:rPr lang="hu-HU" sz="2400" dirty="0" smtClean="0"/>
              <a:t> terméktanácsok és szakmaközi szervezetek        támogatása</a:t>
            </a:r>
            <a:br>
              <a:rPr lang="hu-HU" sz="2400" dirty="0" smtClean="0"/>
            </a:br>
            <a:endParaRPr lang="hu-HU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/>
              <a:t> negatív </a:t>
            </a:r>
            <a:r>
              <a:rPr lang="hu-HU" dirty="0"/>
              <a:t>hatások a hazai termékek eladásaira </a:t>
            </a:r>
          </a:p>
          <a:p>
            <a:pPr lvl="1"/>
            <a:r>
              <a:rPr lang="hu-HU" dirty="0"/>
              <a:t>        (pl. magyar és külföldi tejek árképzésének különbsége)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429000"/>
            <a:ext cx="5256584" cy="250844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322" y="4286256"/>
            <a:ext cx="2880320" cy="1923642"/>
          </a:xfrm>
          <a:prstGeom prst="rect">
            <a:avLst/>
          </a:prstGeom>
        </p:spPr>
      </p:pic>
      <p:pic>
        <p:nvPicPr>
          <p:cNvPr id="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136906" cy="454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29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57200" y="24844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 smtClean="0"/>
              <a:t>Ismeretlen veszélyek és új kihívások </a:t>
            </a:r>
            <a:endParaRPr lang="hu-HU" sz="3600" dirty="0"/>
          </a:p>
        </p:txBody>
      </p:sp>
      <p:sp>
        <p:nvSpPr>
          <p:cNvPr id="3" name="Téglalap 2"/>
          <p:cNvSpPr/>
          <p:nvPr/>
        </p:nvSpPr>
        <p:spPr>
          <a:xfrm>
            <a:off x="162516" y="1021614"/>
            <a:ext cx="65431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/>
              <a:t> új </a:t>
            </a:r>
            <a:r>
              <a:rPr lang="hu-HU" sz="2400" dirty="0"/>
              <a:t>előállítási és kereskedelmi formák elterjedése </a:t>
            </a:r>
          </a:p>
          <a:p>
            <a:pPr marL="717550" lvl="1">
              <a:buFont typeface="Wingdings" panose="05000000000000000000" pitchFamily="2" charset="2"/>
              <a:buChar char="§"/>
            </a:pPr>
            <a:r>
              <a:rPr lang="hu-HU" dirty="0" smtClean="0"/>
              <a:t> </a:t>
            </a:r>
            <a:r>
              <a:rPr lang="hu-HU" dirty="0" err="1" smtClean="0"/>
              <a:t>nanoélelmiszerek</a:t>
            </a:r>
            <a:r>
              <a:rPr lang="hu-HU" dirty="0"/>
              <a:t>, </a:t>
            </a:r>
            <a:r>
              <a:rPr lang="hu-HU" dirty="0" smtClean="0"/>
              <a:t>műhús, rovar </a:t>
            </a:r>
            <a:r>
              <a:rPr lang="hu-HU" dirty="0"/>
              <a:t>fogyasztás </a:t>
            </a:r>
            <a:endParaRPr lang="hu-HU" dirty="0" smtClean="0"/>
          </a:p>
          <a:p>
            <a:pPr marL="717550" lvl="1"/>
            <a:r>
              <a:rPr lang="hu-HU" i="1" dirty="0" smtClean="0"/>
              <a:t>   (Új élelmiszerek, „</a:t>
            </a:r>
            <a:r>
              <a:rPr lang="hu-HU" i="1" dirty="0" err="1" smtClean="0"/>
              <a:t>Novel</a:t>
            </a:r>
            <a:r>
              <a:rPr lang="hu-HU" i="1" dirty="0" smtClean="0"/>
              <a:t> </a:t>
            </a:r>
            <a:r>
              <a:rPr lang="hu-HU" i="1" dirty="0" err="1" smtClean="0"/>
              <a:t>Food</a:t>
            </a:r>
            <a:r>
              <a:rPr lang="hu-HU" i="1" dirty="0" smtClean="0"/>
              <a:t>”, EU szabályozás)</a:t>
            </a:r>
            <a:endParaRPr lang="hu-HU" i="1" dirty="0"/>
          </a:p>
        </p:txBody>
      </p:sp>
      <p:sp>
        <p:nvSpPr>
          <p:cNvPr id="4" name="Téglalap 3"/>
          <p:cNvSpPr/>
          <p:nvPr/>
        </p:nvSpPr>
        <p:spPr>
          <a:xfrm>
            <a:off x="255890" y="4365104"/>
            <a:ext cx="7988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0" lvl="1">
              <a:buFont typeface="Wingdings" panose="05000000000000000000" pitchFamily="2" charset="2"/>
              <a:buChar char="§"/>
            </a:pPr>
            <a:r>
              <a:rPr lang="hu-HU" dirty="0"/>
              <a:t>@</a:t>
            </a:r>
            <a:r>
              <a:rPr lang="hu-HU" dirty="0" err="1"/>
              <a:t>-kereskedelem</a:t>
            </a:r>
            <a:r>
              <a:rPr lang="hu-HU" dirty="0"/>
              <a:t>, dobozrendszer, </a:t>
            </a:r>
            <a:r>
              <a:rPr lang="hu-HU" dirty="0" smtClean="0"/>
              <a:t>lakásétterem </a:t>
            </a:r>
            <a:br>
              <a:rPr lang="hu-HU" dirty="0" smtClean="0"/>
            </a:br>
            <a:r>
              <a:rPr lang="hu-HU" i="1" dirty="0" smtClean="0"/>
              <a:t>(megfelelő szabályozás, új ellenőrzési módszerek kialakítása)</a:t>
            </a:r>
            <a:endParaRPr lang="hu-HU" i="1" dirty="0"/>
          </a:p>
        </p:txBody>
      </p:sp>
      <p:pic>
        <p:nvPicPr>
          <p:cNvPr id="3074" name="Picture 2" descr="https://static-secure.guim.co.uk/sys-images/Guardian/Pix/commercial/2013/4/25/1366890608691/Nanotechnology-in-food-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24" y="1979697"/>
            <a:ext cx="3471470" cy="208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500" y="1980988"/>
            <a:ext cx="2788712" cy="205363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2636912"/>
            <a:ext cx="1950186" cy="1253691"/>
          </a:xfrm>
          <a:prstGeom prst="rect">
            <a:avLst/>
          </a:prstGeom>
        </p:spPr>
      </p:pic>
      <p:cxnSp>
        <p:nvCxnSpPr>
          <p:cNvPr id="9" name="Egyenes összekötő nyíllal 8"/>
          <p:cNvCxnSpPr/>
          <p:nvPr/>
        </p:nvCxnSpPr>
        <p:spPr>
          <a:xfrm>
            <a:off x="6588224" y="3212976"/>
            <a:ext cx="28803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ép 10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1" b="99569" l="9217" r="99078">
                        <a14:foregroundMark x1="49309" y1="68534" x2="49309" y2="68534"/>
                        <a14:foregroundMark x1="54378" y1="75000" x2="54378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884" y="1936894"/>
            <a:ext cx="898758" cy="960884"/>
          </a:xfrm>
          <a:prstGeom prst="rect">
            <a:avLst/>
          </a:prstGeom>
        </p:spPr>
      </p:pic>
      <p:pic>
        <p:nvPicPr>
          <p:cNvPr id="3076" name="Picture 4" descr="http://www.theage.com.au/ffximage/2006/10/24/25N_PC_wideweb__470x282,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95" y="5213101"/>
            <a:ext cx="2685370" cy="161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9451" y="5341920"/>
            <a:ext cx="1784040" cy="142649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836" y="5198390"/>
            <a:ext cx="30765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dirty="0" smtClean="0"/>
              <a:t>Az élelmiszerellenőrzés története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1029" y="2070846"/>
            <a:ext cx="8229600" cy="3722890"/>
          </a:xfrm>
        </p:spPr>
        <p:txBody>
          <a:bodyPr>
            <a:normAutofit/>
          </a:bodyPr>
          <a:lstStyle/>
          <a:p>
            <a:r>
              <a:rPr lang="hu-HU" sz="2400" u="sng" dirty="0" smtClean="0"/>
              <a:t>Vallási gyökerű szabályozások </a:t>
            </a:r>
            <a:r>
              <a:rPr lang="hu-HU" sz="2000" dirty="0" smtClean="0"/>
              <a:t>(vallási tilalmakban)</a:t>
            </a:r>
          </a:p>
          <a:p>
            <a:pPr marL="623888" lvl="2" indent="-179388"/>
            <a:r>
              <a:rPr lang="hu-HU" sz="2000" b="1" dirty="0" smtClean="0"/>
              <a:t>Ókori Egyiptom </a:t>
            </a:r>
            <a:r>
              <a:rPr lang="hu-HU" sz="1600" dirty="0" smtClean="0"/>
              <a:t>(papok vizsgálták meg az áldozati állatokat, amelyeket azután elfogyasztottak.) </a:t>
            </a:r>
          </a:p>
          <a:p>
            <a:pPr marL="1076325" lvl="3" indent="-273050"/>
            <a:r>
              <a:rPr lang="hu-HU" sz="1600" dirty="0" smtClean="0"/>
              <a:t>múmiák hasfalában </a:t>
            </a:r>
            <a:r>
              <a:rPr lang="hu-HU" sz="1600" dirty="0" err="1" smtClean="0"/>
              <a:t>Trichinella</a:t>
            </a:r>
            <a:endParaRPr lang="hu-HU" sz="1600" dirty="0" smtClean="0"/>
          </a:p>
          <a:p>
            <a:pPr marL="623888" lvl="2" indent="-179388"/>
            <a:r>
              <a:rPr lang="hu-HU" sz="2000" b="1" dirty="0" smtClean="0"/>
              <a:t>Zsidó és iszlám vallás</a:t>
            </a:r>
          </a:p>
          <a:p>
            <a:pPr marL="1076325" lvl="3" indent="-273050"/>
            <a:r>
              <a:rPr lang="hu-HU" sz="1600" dirty="0" smtClean="0"/>
              <a:t>elterjedtebb sertésbetegségek</a:t>
            </a:r>
          </a:p>
          <a:p>
            <a:pPr marL="1076325" lvl="3" indent="-273050"/>
            <a:r>
              <a:rPr lang="hu-HU" sz="1600" dirty="0" smtClean="0"/>
              <a:t>trópusi időjárás miatt vérfogyasztás tilalma</a:t>
            </a:r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endParaRPr lang="hu-HU" sz="1600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1697962" y="1047179"/>
            <a:ext cx="6040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i="1" dirty="0" smtClean="0"/>
              <a:t>Élelmiszer-biztonság – korokon átívelő fogalom</a:t>
            </a:r>
            <a:endParaRPr lang="hu-HU" sz="2400" i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7504" y="1558247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dirty="0" smtClean="0"/>
              <a:t>Eredete:</a:t>
            </a:r>
            <a:endParaRPr lang="hu-HU" sz="2800" b="1" i="1" dirty="0"/>
          </a:p>
        </p:txBody>
      </p:sp>
      <p:pic>
        <p:nvPicPr>
          <p:cNvPr id="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136906" cy="454153"/>
          </a:xfrm>
          <a:prstGeom prst="rect">
            <a:avLst/>
          </a:prstGeom>
          <a:noFill/>
        </p:spPr>
      </p:pic>
      <p:pic>
        <p:nvPicPr>
          <p:cNvPr id="1026" name="Picture 2" descr="http://theplate.nationalgeographic.com/files/2015/04/KLG-ZHTG-090414-06093-1125x74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8678" y="2847665"/>
            <a:ext cx="2587713" cy="172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3/3d/Schect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7" y="4365104"/>
            <a:ext cx="2761675" cy="183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2699792" y="468906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A rituális vizsgálat során megkülönböztették az alkalmas (kóser) és a tisztátalan (</a:t>
            </a:r>
            <a:r>
              <a:rPr lang="hu-HU" dirty="0" err="1"/>
              <a:t>trefa</a:t>
            </a:r>
            <a:r>
              <a:rPr lang="hu-HU" dirty="0"/>
              <a:t>) húst</a:t>
            </a:r>
            <a:r>
              <a:rPr lang="hu-HU" dirty="0" smtClean="0"/>
              <a:t>.</a:t>
            </a:r>
          </a:p>
          <a:p>
            <a:r>
              <a:rPr lang="hu-HU" dirty="0" smtClean="0"/>
              <a:t>Az iszlám ugyanezt  „</a:t>
            </a:r>
            <a:r>
              <a:rPr lang="hu-HU" dirty="0" err="1" smtClean="0"/>
              <a:t>halal</a:t>
            </a:r>
            <a:r>
              <a:rPr lang="hu-HU" dirty="0" smtClean="0"/>
              <a:t>” és „</a:t>
            </a:r>
            <a:r>
              <a:rPr lang="hu-HU" dirty="0" err="1" smtClean="0"/>
              <a:t>haram</a:t>
            </a:r>
            <a:r>
              <a:rPr lang="hu-HU" dirty="0" smtClean="0"/>
              <a:t>” fogalmakkal illeti.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2929372" y="588640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None/>
            </a:pPr>
            <a:r>
              <a:rPr lang="hu-HU" sz="1400" i="1" dirty="0"/>
              <a:t>A higiénia szót a görög kultúra teremtette meg. </a:t>
            </a:r>
            <a:r>
              <a:rPr lang="hu-HU" sz="1400" i="1" dirty="0" smtClean="0"/>
              <a:t/>
            </a:r>
            <a:br>
              <a:rPr lang="hu-HU" sz="1400" i="1" dirty="0" smtClean="0"/>
            </a:br>
            <a:r>
              <a:rPr lang="hu-HU" sz="1400" i="1" dirty="0" err="1" smtClean="0"/>
              <a:t>Higieia</a:t>
            </a:r>
            <a:r>
              <a:rPr lang="hu-HU" sz="1400" i="1" dirty="0" smtClean="0"/>
              <a:t> </a:t>
            </a:r>
            <a:r>
              <a:rPr lang="hu-HU" sz="1400" i="1" dirty="0"/>
              <a:t>istennő a görög mitológiában az egészség istenasszonya. </a:t>
            </a:r>
          </a:p>
        </p:txBody>
      </p:sp>
      <p:pic>
        <p:nvPicPr>
          <p:cNvPr id="1030" name="Picture 6" descr="http://praktijkhygeia.be/site/wp-content/uploads/2010/11/hygeia-e129053609496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6097" y="5128300"/>
            <a:ext cx="934336" cy="112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856668"/>
            <a:ext cx="1499735" cy="1259778"/>
          </a:xfrm>
          <a:prstGeom prst="rect">
            <a:avLst/>
          </a:prstGeom>
        </p:spPr>
      </p:pic>
      <p:cxnSp>
        <p:nvCxnSpPr>
          <p:cNvPr id="11" name="Egyenes összekötő nyíllal 10"/>
          <p:cNvCxnSpPr/>
          <p:nvPr/>
        </p:nvCxnSpPr>
        <p:spPr>
          <a:xfrm>
            <a:off x="4139952" y="3284984"/>
            <a:ext cx="5307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57200" y="24844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 smtClean="0"/>
              <a:t>Ismeretlen veszélyek és új kihívások </a:t>
            </a:r>
            <a:endParaRPr lang="hu-HU" sz="3600" dirty="0"/>
          </a:p>
        </p:txBody>
      </p:sp>
      <p:sp>
        <p:nvSpPr>
          <p:cNvPr id="3" name="Téglalap 2"/>
          <p:cNvSpPr/>
          <p:nvPr/>
        </p:nvSpPr>
        <p:spPr>
          <a:xfrm>
            <a:off x="162516" y="1021614"/>
            <a:ext cx="8639288" cy="3508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400" dirty="0" smtClean="0"/>
              <a:t> hagyományos tartósítási és elkészítési eljárások „</a:t>
            </a:r>
            <a:r>
              <a:rPr lang="hu-HU" sz="2400" dirty="0" err="1" smtClean="0"/>
              <a:t>megrefomálása</a:t>
            </a:r>
            <a:r>
              <a:rPr lang="hu-HU" sz="2400" dirty="0" smtClean="0"/>
              <a:t>”</a:t>
            </a:r>
            <a:endParaRPr lang="hu-HU" sz="2400" dirty="0"/>
          </a:p>
          <a:p>
            <a:pPr marL="717550" lvl="1">
              <a:buFont typeface="Wingdings" panose="05000000000000000000" pitchFamily="2" charset="2"/>
              <a:buChar char="§"/>
            </a:pPr>
            <a:r>
              <a:rPr lang="hu-HU" b="1" i="1" dirty="0" err="1" smtClean="0"/>
              <a:t>Teljeskiőrlésű</a:t>
            </a:r>
            <a:r>
              <a:rPr lang="hu-HU" b="1" i="1" dirty="0" smtClean="0"/>
              <a:t> élelmiszerek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pPr marL="717550" lvl="1">
              <a:buFont typeface="Wingdings" panose="05000000000000000000" pitchFamily="2" charset="2"/>
              <a:buChar char="§"/>
            </a:pPr>
            <a:endParaRPr lang="hu-HU" dirty="0"/>
          </a:p>
          <a:p>
            <a:pPr marL="717550" lvl="1">
              <a:buFont typeface="Wingdings" panose="05000000000000000000" pitchFamily="2" charset="2"/>
              <a:buChar char="§"/>
            </a:pPr>
            <a:endParaRPr lang="hu-HU" dirty="0" smtClean="0"/>
          </a:p>
          <a:p>
            <a:pPr marL="717550" lvl="1">
              <a:buFont typeface="Wingdings" panose="05000000000000000000" pitchFamily="2" charset="2"/>
              <a:buChar char="§"/>
            </a:pPr>
            <a:endParaRPr lang="hu-HU" dirty="0"/>
          </a:p>
          <a:p>
            <a:pPr marL="717550" lvl="1"/>
            <a:endParaRPr lang="hu-HU" dirty="0" smtClean="0"/>
          </a:p>
          <a:p>
            <a:pPr marL="717550" lvl="1"/>
            <a:endParaRPr lang="hu-HU" dirty="0"/>
          </a:p>
          <a:p>
            <a:pPr marL="1003300" lvl="1" indent="-285750">
              <a:buFont typeface="Wingdings" panose="05000000000000000000" pitchFamily="2" charset="2"/>
              <a:buChar char="§"/>
            </a:pPr>
            <a:r>
              <a:rPr lang="hu-HU" b="1" i="1" dirty="0" smtClean="0"/>
              <a:t>Cukor helyett édesítőszerek, só csökkentése </a:t>
            </a:r>
            <a:r>
              <a:rPr lang="hu-HU" b="1" i="1" dirty="0" smtClean="0">
                <a:sym typeface="Wingdings" panose="05000000000000000000" pitchFamily="2" charset="2"/>
              </a:rPr>
              <a:t> tartósítószerek?</a:t>
            </a:r>
          </a:p>
          <a:p>
            <a:pPr marL="1003300" lvl="1" indent="-285750">
              <a:buFont typeface="Wingdings" panose="05000000000000000000" pitchFamily="2" charset="2"/>
              <a:buChar char="§"/>
            </a:pPr>
            <a:endParaRPr lang="hu-HU" b="1" i="1" dirty="0" smtClean="0">
              <a:sym typeface="Wingdings" panose="05000000000000000000" pitchFamily="2" charset="2"/>
            </a:endParaRPr>
          </a:p>
          <a:p>
            <a:pPr marL="1003300" lvl="1" indent="-285750">
              <a:buFont typeface="Wingdings" panose="05000000000000000000" pitchFamily="2" charset="2"/>
              <a:buChar char="§"/>
            </a:pPr>
            <a:r>
              <a:rPr lang="hu-HU" b="1" i="1" dirty="0" smtClean="0">
                <a:sym typeface="Wingdings" panose="05000000000000000000" pitchFamily="2" charset="2"/>
              </a:rPr>
              <a:t>Új eljárások (</a:t>
            </a:r>
            <a:r>
              <a:rPr lang="hu-HU" b="1" i="1" dirty="0" err="1" smtClean="0">
                <a:sym typeface="Wingdings" panose="05000000000000000000" pitchFamily="2" charset="2"/>
              </a:rPr>
              <a:t>pesto</a:t>
            </a:r>
            <a:r>
              <a:rPr lang="hu-HU" b="1" i="1" dirty="0" smtClean="0">
                <a:sym typeface="Wingdings" panose="05000000000000000000" pitchFamily="2" charset="2"/>
              </a:rPr>
              <a:t> botrány)</a:t>
            </a:r>
            <a:endParaRPr lang="hu-HU" b="1" i="1" dirty="0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5336848" y="1505060"/>
            <a:ext cx="2676834" cy="1573467"/>
            <a:chOff x="6137399" y="1627133"/>
            <a:chExt cx="2676834" cy="1573467"/>
          </a:xfrm>
        </p:grpSpPr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7399" y="1627133"/>
              <a:ext cx="2676834" cy="1449621"/>
            </a:xfrm>
            <a:prstGeom prst="rect">
              <a:avLst/>
            </a:prstGeom>
          </p:spPr>
        </p:pic>
        <p:sp>
          <p:nvSpPr>
            <p:cNvPr id="10" name="Szövegdoboz 9"/>
            <p:cNvSpPr txBox="1"/>
            <p:nvPr/>
          </p:nvSpPr>
          <p:spPr>
            <a:xfrm>
              <a:off x="8033145" y="2985156"/>
              <a:ext cx="6480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dirty="0" smtClean="0"/>
                <a:t>24.hu</a:t>
              </a:r>
              <a:endParaRPr lang="hu-HU" sz="800" dirty="0"/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150087" y="1942462"/>
            <a:ext cx="5174332" cy="1550948"/>
            <a:chOff x="1835696" y="3109001"/>
            <a:chExt cx="5174332" cy="1550948"/>
          </a:xfrm>
        </p:grpSpPr>
        <p:grpSp>
          <p:nvGrpSpPr>
            <p:cNvPr id="8" name="Csoportba foglalás 7"/>
            <p:cNvGrpSpPr/>
            <p:nvPr/>
          </p:nvGrpSpPr>
          <p:grpSpPr>
            <a:xfrm>
              <a:off x="1835696" y="3109001"/>
              <a:ext cx="5174332" cy="1473781"/>
              <a:chOff x="3518781" y="3163098"/>
              <a:chExt cx="5174332" cy="1473781"/>
            </a:xfrm>
          </p:grpSpPr>
          <p:pic>
            <p:nvPicPr>
              <p:cNvPr id="5" name="Kép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8781" y="3163098"/>
                <a:ext cx="5174332" cy="1469255"/>
              </a:xfrm>
              <a:prstGeom prst="rect">
                <a:avLst/>
              </a:prstGeom>
            </p:spPr>
          </p:pic>
          <p:sp>
            <p:nvSpPr>
              <p:cNvPr id="6" name="Ellipszis 5"/>
              <p:cNvSpPr/>
              <p:nvPr/>
            </p:nvSpPr>
            <p:spPr>
              <a:xfrm>
                <a:off x="5868144" y="3606937"/>
                <a:ext cx="1872208" cy="29078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Ellipszis 6"/>
              <p:cNvSpPr/>
              <p:nvPr/>
            </p:nvSpPr>
            <p:spPr>
              <a:xfrm>
                <a:off x="4788024" y="4346091"/>
                <a:ext cx="1872208" cy="29078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3" name="Téglalap 12"/>
            <p:cNvSpPr/>
            <p:nvPr/>
          </p:nvSpPr>
          <p:spPr>
            <a:xfrm>
              <a:off x="4638238" y="4444505"/>
              <a:ext cx="201208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17550" lvl="1"/>
              <a:r>
                <a:rPr lang="hu-HU" sz="800" dirty="0"/>
                <a:t>http://palyazatfigyelo.info</a:t>
              </a:r>
            </a:p>
          </p:txBody>
        </p:sp>
      </p:grpSp>
      <p:pic>
        <p:nvPicPr>
          <p:cNvPr id="15" name="Kép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777" y="3049273"/>
            <a:ext cx="1642223" cy="91964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15" y="3555878"/>
            <a:ext cx="760770" cy="76077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87" y="4682778"/>
            <a:ext cx="3581797" cy="14593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258" y="4196236"/>
            <a:ext cx="3931245" cy="25848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</p:pic>
      <p:pic>
        <p:nvPicPr>
          <p:cNvPr id="19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3701" y="6319553"/>
            <a:ext cx="1136906" cy="454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66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Élelmiszerlánc komplexitása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-184433" y="2136763"/>
            <a:ext cx="5048371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églalap 4"/>
          <p:cNvSpPr/>
          <p:nvPr/>
        </p:nvSpPr>
        <p:spPr>
          <a:xfrm>
            <a:off x="4644008" y="1772816"/>
            <a:ext cx="4067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 élelmiszerbiztonság eseményei azt mutatják, hogy </a:t>
            </a: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a </a:t>
            </a:r>
            <a:r>
              <a:rPr lang="hu-HU" dirty="0"/>
              <a:t>termelési lánc </a:t>
            </a:r>
            <a:r>
              <a:rPr lang="hu-HU" dirty="0" smtClean="0"/>
              <a:t>összetettsége </a:t>
            </a:r>
            <a:r>
              <a:rPr lang="hu-HU" dirty="0"/>
              <a:t>(a farmtól az </a:t>
            </a:r>
            <a:r>
              <a:rPr lang="hu-HU" dirty="0" smtClean="0"/>
              <a:t>asztalig), </a:t>
            </a:r>
          </a:p>
          <a:p>
            <a:r>
              <a:rPr lang="hu-HU" dirty="0" smtClean="0"/>
              <a:t>- a </a:t>
            </a:r>
            <a:r>
              <a:rPr lang="hu-HU" dirty="0"/>
              <a:t>fogyasztói </a:t>
            </a:r>
            <a:r>
              <a:rPr lang="hu-HU" dirty="0" smtClean="0"/>
              <a:t>csoportok érzékenysége </a:t>
            </a:r>
            <a:r>
              <a:rPr lang="hu-HU" dirty="0"/>
              <a:t>(csecsemőktől az </a:t>
            </a:r>
            <a:r>
              <a:rPr lang="hu-HU" dirty="0" smtClean="0"/>
              <a:t>idősekig), </a:t>
            </a:r>
          </a:p>
          <a:p>
            <a:pPr>
              <a:buFontTx/>
              <a:buChar char="-"/>
            </a:pPr>
            <a:r>
              <a:rPr lang="hu-HU" dirty="0" smtClean="0"/>
              <a:t> a helyi érdekek védelme megköveteli, hogy a lánc felügyelete ne csupán </a:t>
            </a:r>
            <a:r>
              <a:rPr lang="hu-HU" dirty="0"/>
              <a:t>a szigorodó szabályozások formális betartására korlátozódjon.</a:t>
            </a:r>
          </a:p>
        </p:txBody>
      </p:sp>
      <p:pic>
        <p:nvPicPr>
          <p:cNvPr id="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136906" cy="454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98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9000" y="1118487"/>
            <a:ext cx="4761472" cy="3665838"/>
          </a:xfrm>
          <a:prstGeom prst="rect">
            <a:avLst/>
          </a:prstGeom>
        </p:spPr>
      </p:pic>
      <p:pic>
        <p:nvPicPr>
          <p:cNvPr id="1026" name="Picture 2" descr="C:\Users\borse\Desktop\letölté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32575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hu-HU" sz="4000" dirty="0"/>
              <a:t>Nemzetközi rendszerek</a:t>
            </a:r>
          </a:p>
        </p:txBody>
      </p:sp>
      <p:sp>
        <p:nvSpPr>
          <p:cNvPr id="5" name="Téglalap 4"/>
          <p:cNvSpPr/>
          <p:nvPr/>
        </p:nvSpPr>
        <p:spPr>
          <a:xfrm>
            <a:off x="154504" y="2204864"/>
            <a:ext cx="388843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600" b="1" dirty="0"/>
              <a:t>EU tagországokban működő, az élelmiszerekre és a takarmányokra vonatkozó gyorsvészjelző </a:t>
            </a:r>
            <a:r>
              <a:rPr lang="hu-HU" sz="1600" b="1" dirty="0" smtClean="0"/>
              <a:t>rendszer</a:t>
            </a:r>
          </a:p>
          <a:p>
            <a:pPr algn="just"/>
            <a:r>
              <a:rPr lang="hu-HU" sz="1600" dirty="0" smtClean="0"/>
              <a:t>A rendszeren keresztül jelentik a tagállamok a </a:t>
            </a:r>
            <a:r>
              <a:rPr lang="hu-HU" sz="1600" dirty="0"/>
              <a:t>Bizottságnak </a:t>
            </a:r>
            <a:r>
              <a:rPr lang="hu-HU" sz="1600" dirty="0" smtClean="0"/>
              <a:t>az </a:t>
            </a:r>
            <a:r>
              <a:rPr lang="hu-HU" sz="1600" dirty="0"/>
              <a:t>élelmiszerekből és takarmányokból származó, az emberi egészséget közvetve vagy közvetlenül érintő </a:t>
            </a:r>
            <a:r>
              <a:rPr lang="hu-HU" sz="1600" dirty="0" smtClean="0"/>
              <a:t>veszélyt.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b="1" dirty="0" smtClean="0"/>
              <a:t>Riasztás </a:t>
            </a:r>
            <a:r>
              <a:rPr lang="hu-HU" sz="1600" dirty="0" smtClean="0"/>
              <a:t>(</a:t>
            </a:r>
            <a:r>
              <a:rPr lang="hu-HU" sz="1600" dirty="0" err="1" smtClean="0"/>
              <a:t>salmonella</a:t>
            </a:r>
            <a:r>
              <a:rPr lang="hu-HU" sz="1600" dirty="0" smtClean="0"/>
              <a:t> </a:t>
            </a:r>
            <a:r>
              <a:rPr lang="hu-HU" sz="1600" dirty="0" err="1" smtClean="0"/>
              <a:t>kebapban</a:t>
            </a:r>
            <a:r>
              <a:rPr lang="hu-HU" sz="1600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b="1" dirty="0" smtClean="0"/>
              <a:t>Információ </a:t>
            </a:r>
            <a:r>
              <a:rPr lang="hu-HU" sz="1600" dirty="0" smtClean="0"/>
              <a:t>(nem engedélyezett színezék kandírozott narancsban)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b="1" dirty="0" smtClean="0"/>
              <a:t>Hír </a:t>
            </a:r>
            <a:r>
              <a:rPr lang="hu-HU" sz="1600" dirty="0" smtClean="0"/>
              <a:t>(</a:t>
            </a:r>
            <a:r>
              <a:rPr lang="hu-HU" sz="1600" dirty="0" err="1" smtClean="0"/>
              <a:t>norovírus</a:t>
            </a:r>
            <a:r>
              <a:rPr lang="hu-HU" sz="1600" dirty="0" smtClean="0"/>
              <a:t> eperben)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b="1" dirty="0" err="1" smtClean="0"/>
              <a:t>Határvisszautasítás</a:t>
            </a:r>
            <a:r>
              <a:rPr lang="hu-HU" sz="1600" b="1" dirty="0" smtClean="0"/>
              <a:t> </a:t>
            </a:r>
            <a:r>
              <a:rPr lang="hu-HU" sz="1600" dirty="0" smtClean="0"/>
              <a:t>(határon történt mintavétel eredményét követő bejelentés </a:t>
            </a:r>
            <a:r>
              <a:rPr lang="hu-HU" sz="1600" dirty="0" err="1" smtClean="0"/>
              <a:t>pl</a:t>
            </a:r>
            <a:r>
              <a:rPr lang="hu-HU" sz="1600" dirty="0" smtClean="0"/>
              <a:t>: </a:t>
            </a:r>
            <a:r>
              <a:rPr lang="hu-HU" sz="1600" dirty="0" err="1" smtClean="0"/>
              <a:t>aflatoxin</a:t>
            </a:r>
            <a:r>
              <a:rPr lang="hu-HU" sz="1600" dirty="0" smtClean="0"/>
              <a:t> szerecsendióban)</a:t>
            </a:r>
          </a:p>
          <a:p>
            <a:pPr algn="just"/>
            <a:r>
              <a:rPr lang="hu-HU" sz="1600" dirty="0" smtClean="0"/>
              <a:t>Harmadik országot érintő bejelentés esetén az INFOSAN közreműködik.</a:t>
            </a:r>
            <a:endParaRPr lang="hu-HU" sz="1600" dirty="0"/>
          </a:p>
        </p:txBody>
      </p:sp>
      <p:pic>
        <p:nvPicPr>
          <p:cNvPr id="1028" name="Picture 4" descr="C:\Users\borse\Desktop\infosan_omega_log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938767"/>
            <a:ext cx="2016224" cy="200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Jobbra nyíl 5"/>
          <p:cNvSpPr/>
          <p:nvPr/>
        </p:nvSpPr>
        <p:spPr>
          <a:xfrm rot="5400000">
            <a:off x="6769954" y="4722743"/>
            <a:ext cx="802857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6367089"/>
            <a:ext cx="1136906" cy="454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62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Food</a:t>
            </a:r>
            <a:r>
              <a:rPr lang="hu-HU" dirty="0" smtClean="0"/>
              <a:t> </a:t>
            </a:r>
            <a:r>
              <a:rPr lang="hu-HU" dirty="0" err="1" smtClean="0"/>
              <a:t>Fraud</a:t>
            </a:r>
            <a:r>
              <a:rPr lang="hu-HU" dirty="0" smtClean="0"/>
              <a:t> Network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1196752"/>
            <a:ext cx="4539050" cy="504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251520" y="1484784"/>
            <a:ext cx="396044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b="1" dirty="0"/>
              <a:t>Élelmiszerhamisítással kapcsolatos információs hálózat</a:t>
            </a:r>
            <a:r>
              <a:rPr lang="hu-HU" dirty="0"/>
              <a:t>, amely a határon átnyúló élelmiszerhamisítással kapcsolatos ügyek információcseréjét biztosítja. </a:t>
            </a:r>
            <a:r>
              <a:rPr lang="hu-HU" i="1" dirty="0" smtClean="0"/>
              <a:t>(IT rendszere: AAC)</a:t>
            </a:r>
          </a:p>
          <a:p>
            <a:pPr algn="just"/>
            <a:r>
              <a:rPr lang="hu-HU" b="1" dirty="0" smtClean="0"/>
              <a:t>Célja</a:t>
            </a:r>
            <a:r>
              <a:rPr lang="hu-HU" b="1" dirty="0"/>
              <a:t>: </a:t>
            </a:r>
            <a:r>
              <a:rPr lang="hu-HU" dirty="0"/>
              <a:t>közös fellépés a mezőgazdasági és élelmiszeripari termékek hamisításával szemben. </a:t>
            </a:r>
          </a:p>
          <a:p>
            <a:r>
              <a:rPr lang="hu-HU" sz="1600" i="1" dirty="0" smtClean="0"/>
              <a:t>A </a:t>
            </a:r>
            <a:r>
              <a:rPr lang="hu-HU" sz="1600" i="1" dirty="0"/>
              <a:t>legfőbb különbség a RASFF és az FFN között az, hogy a </a:t>
            </a:r>
            <a:r>
              <a:rPr lang="hu-HU" sz="1600" i="1" dirty="0" err="1"/>
              <a:t>RASFF-al</a:t>
            </a:r>
            <a:r>
              <a:rPr lang="hu-HU" sz="1600" i="1" dirty="0"/>
              <a:t> szemben az FFN olyan ügyekkel foglalkozik, amik egészségügyi kockázattal nem járnak és kimerítik az élelmiszerhamisítás definícióját (vagyis szándékos és profitszerzési célzatú ügyek</a:t>
            </a:r>
            <a:r>
              <a:rPr lang="hu-HU" sz="1600" i="1" dirty="0" smtClean="0"/>
              <a:t>).</a:t>
            </a:r>
          </a:p>
          <a:p>
            <a:endParaRPr lang="hu-HU" sz="1600" i="1" dirty="0" smtClean="0"/>
          </a:p>
          <a:p>
            <a:r>
              <a:rPr lang="hu-HU" b="1" dirty="0" smtClean="0"/>
              <a:t>Nemzeti kontakt pont </a:t>
            </a:r>
            <a:r>
              <a:rPr lang="hu-HU" dirty="0" smtClean="0"/>
              <a:t>NÉBIH </a:t>
            </a:r>
            <a:r>
              <a:rPr lang="hu-HU" dirty="0" err="1" smtClean="0"/>
              <a:t>ÉTbI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2051" name="Picture 3" descr="C:\Users\borse\Desktop\logo_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35285"/>
            <a:ext cx="16383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136906" cy="454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43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orse\Desktop\gadg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217841" cy="255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Ellenőrzések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02876"/>
          </a:xfrm>
        </p:spPr>
        <p:txBody>
          <a:bodyPr>
            <a:normAutofit/>
          </a:bodyPr>
          <a:lstStyle/>
          <a:p>
            <a:pPr algn="just"/>
            <a:endParaRPr lang="hu-HU" sz="1800" dirty="0" smtClean="0"/>
          </a:p>
          <a:p>
            <a:pPr algn="just"/>
            <a:r>
              <a:rPr lang="hu-HU" sz="1800" b="1" dirty="0" smtClean="0"/>
              <a:t>Létesítmények </a:t>
            </a:r>
            <a:r>
              <a:rPr lang="hu-HU" sz="1800" b="1" dirty="0"/>
              <a:t>terv szerinti ellenőrzése </a:t>
            </a:r>
            <a:r>
              <a:rPr lang="hu-HU" sz="1800" dirty="0" smtClean="0"/>
              <a:t> - </a:t>
            </a:r>
            <a:r>
              <a:rPr lang="hu-HU" sz="1800" dirty="0"/>
              <a:t>előállító, kereskedelem, </a:t>
            </a:r>
            <a:r>
              <a:rPr lang="hu-HU" sz="1800" dirty="0" smtClean="0"/>
              <a:t>vendéglátás</a:t>
            </a:r>
          </a:p>
          <a:p>
            <a:pPr algn="just"/>
            <a:r>
              <a:rPr lang="hu-HU" sz="1800" b="1" dirty="0" smtClean="0"/>
              <a:t>Termékellenőrzés, mintavétel </a:t>
            </a:r>
            <a:r>
              <a:rPr lang="hu-HU" sz="1800" dirty="0" smtClean="0"/>
              <a:t>- helyszínen</a:t>
            </a:r>
            <a:r>
              <a:rPr lang="hu-HU" sz="1800" dirty="0"/>
              <a:t>, </a:t>
            </a:r>
            <a:r>
              <a:rPr lang="hu-HU" sz="1800" dirty="0" smtClean="0"/>
              <a:t>laboratóriumban</a:t>
            </a:r>
            <a:endParaRPr lang="hu-HU" sz="1800" dirty="0"/>
          </a:p>
          <a:p>
            <a:pPr algn="just"/>
            <a:r>
              <a:rPr lang="hu-HU" sz="1800" b="1" dirty="0"/>
              <a:t>Célellenőrzések</a:t>
            </a:r>
            <a:r>
              <a:rPr lang="hu-HU" sz="1800" dirty="0"/>
              <a:t> </a:t>
            </a:r>
            <a:r>
              <a:rPr lang="hu-HU" sz="1800" dirty="0" smtClean="0"/>
              <a:t>pl. komplex </a:t>
            </a:r>
            <a:r>
              <a:rPr lang="hu-HU" sz="1800" dirty="0"/>
              <a:t>tejpiaci </a:t>
            </a:r>
            <a:r>
              <a:rPr lang="hu-HU" sz="1800" dirty="0" smtClean="0"/>
              <a:t>ellenőrzés, harmadik országból </a:t>
            </a:r>
          </a:p>
          <a:p>
            <a:pPr algn="just">
              <a:buNone/>
            </a:pPr>
            <a:r>
              <a:rPr lang="hu-HU" sz="1800" dirty="0" smtClean="0"/>
              <a:t>       származó mézek ellenőrzése</a:t>
            </a:r>
          </a:p>
          <a:p>
            <a:pPr algn="just"/>
            <a:r>
              <a:rPr lang="hu-HU" sz="1800" b="1" dirty="0" smtClean="0"/>
              <a:t>Eseti ellenőrzések</a:t>
            </a:r>
          </a:p>
          <a:p>
            <a:pPr algn="just"/>
            <a:r>
              <a:rPr lang="hu-HU" sz="1800" b="1" dirty="0" smtClean="0"/>
              <a:t>Nemzetközi rendszereken keresztül </a:t>
            </a:r>
            <a:r>
              <a:rPr lang="hu-HU" sz="1800" b="1" dirty="0"/>
              <a:t>é</a:t>
            </a:r>
            <a:r>
              <a:rPr lang="hu-HU" sz="1800" b="1" dirty="0" smtClean="0"/>
              <a:t>rkező bejelentések</a:t>
            </a:r>
          </a:p>
          <a:p>
            <a:pPr algn="just"/>
            <a:r>
              <a:rPr lang="hu-HU" sz="1800" b="1" dirty="0" smtClean="0"/>
              <a:t>NÉBIH </a:t>
            </a:r>
            <a:r>
              <a:rPr lang="hu-HU" sz="1800" b="1" dirty="0"/>
              <a:t>„Zöldszám”  </a:t>
            </a:r>
            <a:r>
              <a:rPr lang="hu-HU" sz="1800" dirty="0"/>
              <a:t>- napi 24 órás szolgáltatás, gyors ügyintézés, jelentési rendszer, adatok zártan történő kezelése, bejelentők </a:t>
            </a:r>
            <a:r>
              <a:rPr lang="hu-HU" sz="1800" dirty="0" smtClean="0"/>
              <a:t>tájékoztatása</a:t>
            </a:r>
          </a:p>
          <a:p>
            <a:pPr algn="just"/>
            <a:r>
              <a:rPr lang="hu-HU" sz="1800" dirty="0" smtClean="0"/>
              <a:t>NÉBIH Navigátor</a:t>
            </a:r>
            <a:endParaRPr lang="hu-HU" sz="1800" dirty="0"/>
          </a:p>
          <a:p>
            <a:pPr algn="just"/>
            <a:r>
              <a:rPr lang="hu-HU" sz="1800" b="1" dirty="0" smtClean="0"/>
              <a:t>NÉBIH KÜI</a:t>
            </a:r>
          </a:p>
          <a:p>
            <a:pPr marL="354013" indent="-354013">
              <a:buNone/>
            </a:pPr>
            <a:r>
              <a:rPr lang="hu-HU" sz="1800" dirty="0"/>
              <a:t> </a:t>
            </a:r>
            <a:r>
              <a:rPr lang="hu-HU" sz="1800" dirty="0" smtClean="0"/>
              <a:t>      A </a:t>
            </a:r>
            <a:r>
              <a:rPr lang="hu-HU" sz="1800" dirty="0"/>
              <a:t>létrehozott központi ellenőrzési csoport a hivatal teljes hatáskörében hajt végre </a:t>
            </a:r>
            <a:r>
              <a:rPr lang="hu-HU" sz="1800" dirty="0" smtClean="0"/>
              <a:t>         ellenőrzéseket </a:t>
            </a:r>
            <a:r>
              <a:rPr lang="hu-HU" sz="1800" dirty="0"/>
              <a:t>olyan kiemelt </a:t>
            </a:r>
            <a:r>
              <a:rPr lang="hu-HU" sz="1800" dirty="0" smtClean="0"/>
              <a:t>ügyekben, ahol csalás</a:t>
            </a:r>
            <a:r>
              <a:rPr lang="hu-HU" sz="1800" dirty="0"/>
              <a:t>, hamisítás, </a:t>
            </a:r>
            <a:r>
              <a:rPr lang="hu-HU" sz="1800" dirty="0" smtClean="0"/>
              <a:t>nemzetközi, vagy több megyét érintő kivizsgálás szükségessége, illetve nagyszámú </a:t>
            </a:r>
            <a:r>
              <a:rPr lang="hu-HU" sz="1800" dirty="0"/>
              <a:t>fogyasztó </a:t>
            </a:r>
            <a:r>
              <a:rPr lang="hu-HU" sz="1800" dirty="0" smtClean="0"/>
              <a:t> egészsége </a:t>
            </a:r>
            <a:r>
              <a:rPr lang="hu-HU" sz="1800" dirty="0"/>
              <a:t>veszélyeztetésének </a:t>
            </a:r>
            <a:r>
              <a:rPr lang="hu-HU" sz="1800" dirty="0" smtClean="0"/>
              <a:t>gyanúja </a:t>
            </a:r>
            <a:r>
              <a:rPr lang="hu-HU" sz="1800" dirty="0"/>
              <a:t>merül föl. </a:t>
            </a:r>
            <a:endParaRPr lang="hu-HU" sz="1800" dirty="0" smtClean="0"/>
          </a:p>
          <a:p>
            <a:pPr marL="0" indent="0" algn="just">
              <a:buNone/>
            </a:pPr>
            <a:endParaRPr lang="hu-HU" sz="1800" b="1" dirty="0"/>
          </a:p>
        </p:txBody>
      </p:sp>
      <p:pic>
        <p:nvPicPr>
          <p:cNvPr id="5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136906" cy="454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66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3968" y="260648"/>
            <a:ext cx="4402832" cy="115699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Tavaszi szezonális ellenőrzés 2016.</a:t>
            </a:r>
            <a:endParaRPr lang="hu-HU" dirty="0"/>
          </a:p>
        </p:txBody>
      </p:sp>
      <p:pic>
        <p:nvPicPr>
          <p:cNvPr id="3074" name="Picture 2" descr="C:\Users\borse\Desktop\szezonális záró_eredménye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14632"/>
            <a:ext cx="3600400" cy="646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orse\Desktop\szezonális záró_megye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420888"/>
            <a:ext cx="498661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136906" cy="454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81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260648"/>
            <a:ext cx="9108503" cy="657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hu-HU" dirty="0"/>
              <a:t>Ellenőrzéseken túl….</a:t>
            </a:r>
          </a:p>
        </p:txBody>
      </p:sp>
      <p:pic>
        <p:nvPicPr>
          <p:cNvPr id="4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1598" y="6381328"/>
            <a:ext cx="1136906" cy="454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23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borse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22764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borse\Desktop\231510_tudomány-kémia-felirat-laboratórium-vegyi-lán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058" y="1418990"/>
            <a:ext cx="2304243" cy="230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hu-HU" dirty="0"/>
              <a:t>NÉBIH Projektek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4546" y="1000108"/>
            <a:ext cx="4320479" cy="5357850"/>
          </a:xfrm>
        </p:spPr>
        <p:txBody>
          <a:bodyPr>
            <a:noAutofit/>
          </a:bodyPr>
          <a:lstStyle/>
          <a:p>
            <a:pPr marL="0" indent="0" algn="just">
              <a:buFont typeface="Arial" charset="0"/>
              <a:buNone/>
              <a:defRPr/>
            </a:pPr>
            <a:r>
              <a:rPr lang="hu-HU" sz="1600" dirty="0" smtClean="0"/>
              <a:t>Egyes feladatok megvalósítása </a:t>
            </a:r>
            <a:r>
              <a:rPr lang="hu-HU" sz="1600" dirty="0"/>
              <a:t>során nem érhető el eredmény úgy, ha </a:t>
            </a:r>
            <a:r>
              <a:rPr lang="hu-HU" sz="1600" dirty="0" smtClean="0"/>
              <a:t>csak egyes </a:t>
            </a:r>
            <a:r>
              <a:rPr lang="hu-HU" sz="1600" dirty="0"/>
              <a:t>elemekre fókuszálunk</a:t>
            </a:r>
            <a:r>
              <a:rPr lang="hu-HU" sz="1600" dirty="0" smtClean="0"/>
              <a:t>, sokszor </a:t>
            </a:r>
            <a:r>
              <a:rPr lang="hu-HU" sz="1600" dirty="0"/>
              <a:t>több szakterület </a:t>
            </a:r>
            <a:r>
              <a:rPr lang="hu-HU" sz="1600" b="1" dirty="0"/>
              <a:t>összefogás</a:t>
            </a:r>
            <a:r>
              <a:rPr lang="hu-HU" sz="1600" dirty="0"/>
              <a:t>a, összehangolt adatgyűjtése, majd intézkedése szükséges. 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1600" b="1" dirty="0"/>
              <a:t>A </a:t>
            </a:r>
            <a:r>
              <a:rPr lang="hu-HU" sz="1600" b="1" dirty="0" smtClean="0"/>
              <a:t>programok </a:t>
            </a:r>
            <a:r>
              <a:rPr lang="hu-HU" sz="1600" b="1" dirty="0"/>
              <a:t>célja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u-HU" sz="1600" dirty="0" smtClean="0"/>
              <a:t>Mintavételek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u-HU" sz="1600" dirty="0" smtClean="0"/>
              <a:t>a </a:t>
            </a:r>
            <a:r>
              <a:rPr lang="hu-HU" sz="1600" dirty="0"/>
              <a:t>felmérések eredményeként feltárt hamisítási arány jelentős csökkenése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u-HU" sz="1600" dirty="0"/>
              <a:t>több működő rendszer felállítása, látható eredmény elérése a mézhamisítás elleni küzdelemben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u-HU" sz="1600" dirty="0"/>
              <a:t>laboratóriumi módszerek </a:t>
            </a:r>
            <a:r>
              <a:rPr lang="hu-HU" sz="1600" dirty="0" smtClean="0"/>
              <a:t>fejlesztése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u-HU" sz="1600" dirty="0" smtClean="0"/>
              <a:t>eredettérkép fejlesztés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u-HU" sz="1600" dirty="0" smtClean="0"/>
              <a:t>oktatás</a:t>
            </a:r>
            <a:endParaRPr lang="hu-HU" sz="1600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hu-HU" sz="1600" dirty="0"/>
          </a:p>
          <a:p>
            <a:pPr marL="0" indent="0" algn="just">
              <a:buFont typeface="Arial" charset="0"/>
              <a:buNone/>
              <a:defRPr/>
            </a:pPr>
            <a:r>
              <a:rPr lang="hu-HU" sz="1600" dirty="0"/>
              <a:t>A NÉBIH által indított </a:t>
            </a:r>
            <a:r>
              <a:rPr lang="hu-HU" sz="1600" dirty="0" smtClean="0"/>
              <a:t>projektek keretén </a:t>
            </a:r>
            <a:r>
              <a:rPr lang="hu-HU" sz="1600" dirty="0"/>
              <a:t>belül keressük azokat a lehetőségeket, amelyek egyértelmű eredményt adnak a hamisítás kiküszöbölésére. </a:t>
            </a:r>
          </a:p>
          <a:p>
            <a:endParaRPr lang="hu-HU" sz="1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4789" cy="3286897"/>
          </a:xfrm>
          <a:prstGeom prst="rect">
            <a:avLst/>
          </a:prstGeom>
        </p:spPr>
      </p:pic>
      <p:pic>
        <p:nvPicPr>
          <p:cNvPr id="4098" name="Picture 2" descr="C:\Users\borse\Desktop\szupermenta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2722"/>
            <a:ext cx="2483768" cy="107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orse\Desktop\eteltcsakoksan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0481" y="3922028"/>
            <a:ext cx="1483270" cy="181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136906" cy="454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62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Új értékesítési módszerek vizsgálata, ellenőrzése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Internetes kereskedelem</a:t>
            </a:r>
          </a:p>
          <a:p>
            <a:pPr lvl="1"/>
            <a:r>
              <a:rPr lang="hu-HU" dirty="0" smtClean="0"/>
              <a:t>Üzlettel</a:t>
            </a:r>
          </a:p>
          <a:p>
            <a:pPr lvl="1"/>
            <a:r>
              <a:rPr lang="hu-HU" dirty="0" smtClean="0"/>
              <a:t>Üzlet nélkül</a:t>
            </a:r>
          </a:p>
          <a:p>
            <a:pPr lvl="1"/>
            <a:r>
              <a:rPr lang="hu-HU" dirty="0" smtClean="0"/>
              <a:t>Szolgáltatásként</a:t>
            </a:r>
          </a:p>
          <a:p>
            <a:r>
              <a:rPr lang="hu-HU" dirty="0" smtClean="0"/>
              <a:t>Kuponos értékesítés</a:t>
            </a:r>
          </a:p>
          <a:p>
            <a:r>
              <a:rPr lang="hu-HU" dirty="0" smtClean="0"/>
              <a:t>Dobozrendszer</a:t>
            </a:r>
          </a:p>
          <a:p>
            <a:r>
              <a:rPr lang="hu-HU" dirty="0" err="1" smtClean="0"/>
              <a:t>Pick-pack</a:t>
            </a:r>
            <a:r>
              <a:rPr lang="hu-HU" dirty="0" smtClean="0"/>
              <a:t> pont</a:t>
            </a:r>
          </a:p>
          <a:p>
            <a:r>
              <a:rPr lang="hu-HU" dirty="0" err="1" smtClean="0"/>
              <a:t>Web-box</a:t>
            </a:r>
            <a:endParaRPr lang="hu-HU" dirty="0"/>
          </a:p>
        </p:txBody>
      </p:sp>
      <p:pic>
        <p:nvPicPr>
          <p:cNvPr id="4" name="Kép 3" descr="kupono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556792"/>
            <a:ext cx="2880320" cy="1751629"/>
          </a:xfrm>
          <a:prstGeom prst="rect">
            <a:avLst/>
          </a:prstGeom>
        </p:spPr>
      </p:pic>
      <p:pic>
        <p:nvPicPr>
          <p:cNvPr id="31746" name="Picture 2" descr="http://organikuskert.hu/wp-content/uploads/2013/02/zoldsegdoboz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725144"/>
            <a:ext cx="2350094" cy="1844824"/>
          </a:xfrm>
          <a:prstGeom prst="rect">
            <a:avLst/>
          </a:prstGeom>
          <a:noFill/>
        </p:spPr>
      </p:pic>
      <p:pic>
        <p:nvPicPr>
          <p:cNvPr id="6" name="Kép 5" descr="postapont-logo-png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429000"/>
            <a:ext cx="2232248" cy="1569920"/>
          </a:xfrm>
          <a:prstGeom prst="rect">
            <a:avLst/>
          </a:prstGeom>
        </p:spPr>
      </p:pic>
      <p:pic>
        <p:nvPicPr>
          <p:cNvPr id="7" name="Kép 6" descr="ppp_logo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070" y="4742526"/>
            <a:ext cx="1651141" cy="1238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136906" cy="454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470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magyar-termé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4286256"/>
            <a:ext cx="5004048" cy="2142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C:\Users\borse\Desktop\elelmiszernap6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317140"/>
            <a:ext cx="4985276" cy="3318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Működő minőségi rendszerek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100" dirty="0" err="1" smtClean="0"/>
              <a:t>Öko</a:t>
            </a:r>
            <a:endParaRPr lang="hu-HU" sz="3100" dirty="0" smtClean="0"/>
          </a:p>
          <a:p>
            <a:r>
              <a:rPr lang="hu-HU" sz="3100" dirty="0" smtClean="0"/>
              <a:t>Eredetjelző</a:t>
            </a:r>
          </a:p>
          <a:p>
            <a:r>
              <a:rPr lang="hu-HU" sz="3100" dirty="0" smtClean="0"/>
              <a:t>Magyar termék</a:t>
            </a:r>
          </a:p>
          <a:p>
            <a:r>
              <a:rPr lang="hu-HU" sz="3100" dirty="0" smtClean="0"/>
              <a:t>Kiváló Magyar </a:t>
            </a:r>
          </a:p>
          <a:p>
            <a:pPr>
              <a:buNone/>
            </a:pPr>
            <a:r>
              <a:rPr lang="hu-HU" sz="3100" dirty="0" smtClean="0"/>
              <a:t>    Élelmiszer</a:t>
            </a:r>
            <a:endParaRPr lang="hu-HU" sz="3100" dirty="0"/>
          </a:p>
        </p:txBody>
      </p:sp>
      <p:pic>
        <p:nvPicPr>
          <p:cNvPr id="4" name="Picture 2" descr="http://eur-lex.europa.eu/resource.html?uri=uriserv:OJ.L_.2010.084.01.0019.01.ENG.xhtml.L_2010084EN.01002103.tif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1619178" cy="1072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Kép 7" descr="oe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2285992"/>
            <a:ext cx="1801372" cy="1801372"/>
          </a:xfrm>
          <a:prstGeom prst="rect">
            <a:avLst/>
          </a:prstGeom>
        </p:spPr>
      </p:pic>
      <p:pic>
        <p:nvPicPr>
          <p:cNvPr id="6" name="Kép 5" descr="letölté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3068960"/>
            <a:ext cx="1508688" cy="151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136906" cy="454153"/>
          </a:xfrm>
          <a:prstGeom prst="rect">
            <a:avLst/>
          </a:prstGeom>
          <a:noFill/>
        </p:spPr>
      </p:pic>
      <p:pic>
        <p:nvPicPr>
          <p:cNvPr id="5" name="Kép 4" descr="hu_IGP_4c-page-001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4286256"/>
            <a:ext cx="1941116" cy="1932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Kép 12" descr="kmé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648233">
            <a:off x="7144873" y="4573113"/>
            <a:ext cx="1696665" cy="169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hu-HU" sz="4000" dirty="0"/>
              <a:t>Az élelmiszerellenőrzés története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97" y="1556792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hu-HU" sz="2800" u="sng" dirty="0" smtClean="0"/>
              <a:t>Középkori, kora újkori fejlődés</a:t>
            </a:r>
          </a:p>
          <a:p>
            <a:endParaRPr lang="hu-HU" sz="1200" u="sng" dirty="0" smtClean="0"/>
          </a:p>
          <a:p>
            <a:pPr lvl="2"/>
            <a:r>
              <a:rPr lang="hu-HU" sz="2200" dirty="0" smtClean="0"/>
              <a:t>Korai </a:t>
            </a:r>
            <a:r>
              <a:rPr lang="hu-HU" sz="2200" dirty="0"/>
              <a:t>középkori pápai rendelet szerint a sertéshúst és </a:t>
            </a:r>
            <a:r>
              <a:rPr lang="hu-HU" sz="2200" dirty="0" err="1"/>
              <a:t>-szalonnát</a:t>
            </a:r>
            <a:r>
              <a:rPr lang="hu-HU" sz="2200" dirty="0"/>
              <a:t> </a:t>
            </a:r>
            <a:r>
              <a:rPr lang="hu-HU" sz="2200" b="1" u="sng" dirty="0"/>
              <a:t>csak főzés után </a:t>
            </a:r>
            <a:r>
              <a:rPr lang="hu-HU" sz="2200" dirty="0"/>
              <a:t>volt szabad fogyasztani. </a:t>
            </a:r>
            <a:endParaRPr lang="hu-HU" sz="2200" dirty="0" smtClean="0"/>
          </a:p>
          <a:p>
            <a:pPr lvl="2"/>
            <a:r>
              <a:rPr lang="hu-HU" sz="2200" dirty="0" smtClean="0"/>
              <a:t>A </a:t>
            </a:r>
            <a:r>
              <a:rPr lang="hu-HU" sz="2200" dirty="0"/>
              <a:t>beteg, elhullott állatok húsának fogyasztását tiltották. </a:t>
            </a:r>
            <a:endParaRPr lang="hu-HU" sz="2200" dirty="0" smtClean="0"/>
          </a:p>
          <a:p>
            <a:pPr marL="914400" lvl="2" indent="0">
              <a:buNone/>
            </a:pPr>
            <a:r>
              <a:rPr lang="hu-HU" sz="2200" dirty="0" smtClean="0">
                <a:sym typeface="Wingdings" panose="05000000000000000000" pitchFamily="2" charset="2"/>
              </a:rPr>
              <a:t></a:t>
            </a:r>
            <a:r>
              <a:rPr lang="hu-HU" sz="2200" dirty="0" smtClean="0"/>
              <a:t>nagy jelentőségű rendelkezések, szinte </a:t>
            </a:r>
            <a:r>
              <a:rPr lang="hu-HU" sz="2200" dirty="0"/>
              <a:t>megfelelnek a mai húsvizsgálati elbírálás alapjainak.</a:t>
            </a:r>
            <a:endParaRPr lang="hu-HU" sz="2200" dirty="0" smtClean="0"/>
          </a:p>
          <a:p>
            <a:pPr lvl="2"/>
            <a:r>
              <a:rPr lang="hu-HU" sz="2200" b="1" dirty="0" smtClean="0"/>
              <a:t>Céhek felügyelete alatti húslátók (XIII. sz.)</a:t>
            </a:r>
          </a:p>
          <a:p>
            <a:pPr lvl="2"/>
            <a:r>
              <a:rPr lang="hu-HU" sz="2200" dirty="0" smtClean="0"/>
              <a:t>Céhlevél – forgalmazási szabály (1573)</a:t>
            </a:r>
          </a:p>
          <a:p>
            <a:pPr lvl="2"/>
            <a:r>
              <a:rPr lang="hu-HU" sz="2200" dirty="0" smtClean="0"/>
              <a:t>Helyhatósági szabályozások</a:t>
            </a:r>
          </a:p>
          <a:p>
            <a:pPr lvl="3"/>
            <a:r>
              <a:rPr lang="hu-HU" sz="2200" dirty="0" smtClean="0"/>
              <a:t>Piacon minőség ellenőrzése</a:t>
            </a:r>
          </a:p>
          <a:p>
            <a:pPr marL="1371600" lvl="3" indent="0">
              <a:buNone/>
            </a:pPr>
            <a:endParaRPr lang="hu-HU" sz="2200" dirty="0" smtClean="0"/>
          </a:p>
          <a:p>
            <a:pPr lvl="2"/>
            <a:r>
              <a:rPr lang="hu-HU" sz="2200" dirty="0" smtClean="0"/>
              <a:t>Vizsgálati előírások kidolgozása (1792)</a:t>
            </a:r>
          </a:p>
          <a:p>
            <a:pPr lvl="3"/>
            <a:r>
              <a:rPr lang="hu-HU" sz="2200" dirty="0" smtClean="0"/>
              <a:t>Tolnay Sándor – Pesti Egyetem Orvosi Kar Állatgyógyászati Tanszék és Állatgyógyintézet</a:t>
            </a:r>
          </a:p>
          <a:p>
            <a:pPr lvl="2"/>
            <a:r>
              <a:rPr lang="hu-HU" sz="2200" dirty="0"/>
              <a:t>Húsvizsgálat életbelépése – III. Nemzetközi Állatorvosi Kongresszus, Zürich (1862)</a:t>
            </a:r>
          </a:p>
          <a:p>
            <a:pPr lvl="3"/>
            <a:endParaRPr lang="hu-HU" sz="2400" dirty="0"/>
          </a:p>
          <a:p>
            <a:pPr marL="1371600" lvl="3" indent="0">
              <a:buNone/>
            </a:pPr>
            <a:endParaRPr lang="hu-HU" dirty="0" smtClean="0"/>
          </a:p>
          <a:p>
            <a:pPr lvl="1"/>
            <a:endParaRPr lang="hu-HU" dirty="0" smtClean="0"/>
          </a:p>
        </p:txBody>
      </p:sp>
      <p:pic>
        <p:nvPicPr>
          <p:cNvPr id="4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136906" cy="454153"/>
          </a:xfrm>
          <a:prstGeom prst="rect">
            <a:avLst/>
          </a:prstGeom>
          <a:noFill/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3223387"/>
            <a:ext cx="1369321" cy="1635361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6976571" y="4823574"/>
            <a:ext cx="19159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100" i="1" dirty="0"/>
              <a:t>A mészárosok céhének címere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Ökológiai gazdálkodás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2476872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Adalékanyagok</a:t>
            </a:r>
          </a:p>
          <a:p>
            <a:r>
              <a:rPr lang="hu-HU" dirty="0" smtClean="0"/>
              <a:t>Antibiotikum</a:t>
            </a:r>
          </a:p>
          <a:p>
            <a:r>
              <a:rPr lang="hu-HU" dirty="0" err="1" smtClean="0"/>
              <a:t>Növényvédőszer</a:t>
            </a:r>
            <a:endParaRPr lang="hu-HU" dirty="0" smtClean="0"/>
          </a:p>
          <a:p>
            <a:r>
              <a:rPr lang="hu-HU" dirty="0" smtClean="0"/>
              <a:t>Besugárzás</a:t>
            </a:r>
          </a:p>
          <a:p>
            <a:pPr>
              <a:buNone/>
            </a:pPr>
            <a:r>
              <a:rPr lang="hu-HU" dirty="0" smtClean="0"/>
              <a:t>(De NEM mentes!)</a:t>
            </a:r>
            <a:endParaRPr lang="hu-HU" dirty="0"/>
          </a:p>
        </p:txBody>
      </p:sp>
      <p:cxnSp>
        <p:nvCxnSpPr>
          <p:cNvPr id="5" name="Egyenes összekötő 4"/>
          <p:cNvCxnSpPr>
            <a:stCxn id="3" idx="0"/>
          </p:cNvCxnSpPr>
          <p:nvPr/>
        </p:nvCxnSpPr>
        <p:spPr>
          <a:xfrm>
            <a:off x="4566828" y="1600201"/>
            <a:ext cx="5172" cy="22608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4716016" y="162880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sz="3200" dirty="0" smtClean="0"/>
              <a:t>Toxinok</a:t>
            </a:r>
          </a:p>
        </p:txBody>
      </p:sp>
      <p:pic>
        <p:nvPicPr>
          <p:cNvPr id="32770" name="Picture 2" descr="http://louise.hu/poet/wp-content/uploads/2008/10/balanced-brass-scale-300x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077072"/>
            <a:ext cx="2857500" cy="2314575"/>
          </a:xfrm>
          <a:prstGeom prst="rect">
            <a:avLst/>
          </a:prstGeom>
          <a:noFill/>
        </p:spPr>
      </p:pic>
      <p:pic>
        <p:nvPicPr>
          <p:cNvPr id="32772" name="Picture 4" descr="http://oklahomafarmreport.com/wire/news/2011/07/media/01627_corn_damag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212976"/>
            <a:ext cx="2253974" cy="1686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774" name="Picture 6" descr="http://www.cookinwitgus.com/images/NoAdNo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21088"/>
            <a:ext cx="2087340" cy="2045594"/>
          </a:xfrm>
          <a:prstGeom prst="rect">
            <a:avLst/>
          </a:prstGeom>
          <a:noFill/>
        </p:spPr>
      </p:pic>
      <p:pic>
        <p:nvPicPr>
          <p:cNvPr id="9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136906" cy="454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578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hu-HU" dirty="0" smtClean="0"/>
              <a:t>Közétkeztetés</a:t>
            </a:r>
            <a:endParaRPr lang="hu-HU" dirty="0"/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172834" y="1124744"/>
            <a:ext cx="8964612" cy="5329238"/>
          </a:xfrm>
        </p:spPr>
        <p:txBody>
          <a:bodyPr/>
          <a:lstStyle/>
          <a:p>
            <a:pPr>
              <a:defRPr/>
            </a:pPr>
            <a:r>
              <a:rPr lang="hu-HU" sz="2400" dirty="0" smtClean="0"/>
              <a:t>Naponta 1,5-2 millió étkező</a:t>
            </a:r>
          </a:p>
          <a:p>
            <a:pPr lvl="1">
              <a:defRPr/>
            </a:pPr>
            <a:r>
              <a:rPr lang="hu-HU" sz="2000" dirty="0" smtClean="0"/>
              <a:t>többségük gyermek és kiszolgáltatott</a:t>
            </a:r>
          </a:p>
          <a:p>
            <a:pPr lvl="1">
              <a:buFont typeface="Arial" charset="0"/>
              <a:buNone/>
              <a:defRPr/>
            </a:pPr>
            <a:r>
              <a:rPr lang="hu-HU" sz="2000" dirty="0" smtClean="0"/>
              <a:t> – gyenge érdekérvényesítés</a:t>
            </a:r>
          </a:p>
          <a:p>
            <a:pPr>
              <a:defRPr/>
            </a:pPr>
            <a:r>
              <a:rPr lang="hu-HU" sz="2400" dirty="0" smtClean="0"/>
              <a:t>4.525 főzőkonyha</a:t>
            </a:r>
          </a:p>
          <a:p>
            <a:pPr>
              <a:defRPr/>
            </a:pPr>
            <a:r>
              <a:rPr lang="hu-HU" sz="2400" dirty="0" smtClean="0"/>
              <a:t>5336 tálalókonyha</a:t>
            </a:r>
          </a:p>
          <a:p>
            <a:pPr lvl="1">
              <a:buFont typeface="Arial" charset="0"/>
              <a:buNone/>
              <a:defRPr/>
            </a:pP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Összesen :</a:t>
            </a:r>
            <a:r>
              <a:rPr lang="hu-HU" sz="2000" dirty="0" smtClean="0"/>
              <a:t>   </a:t>
            </a:r>
            <a:r>
              <a:rPr lang="hu-H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9861 helyszínen</a:t>
            </a:r>
          </a:p>
          <a:p>
            <a:pPr lvl="1">
              <a:buFont typeface="Arial" charset="0"/>
              <a:buNone/>
              <a:defRPr/>
            </a:pPr>
            <a:endParaRPr lang="hu-H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hu-HU" sz="2400" dirty="0" smtClean="0"/>
              <a:t>Nő a kiszállítással ellátottak aránya</a:t>
            </a:r>
          </a:p>
          <a:p>
            <a:pPr>
              <a:defRPr/>
            </a:pPr>
            <a:r>
              <a:rPr lang="hu-HU" sz="2400" dirty="0" smtClean="0"/>
              <a:t>Fokozatosan romlik  a minőség</a:t>
            </a:r>
          </a:p>
          <a:p>
            <a:pPr>
              <a:defRPr/>
            </a:pPr>
            <a:r>
              <a:rPr lang="hu-HU" sz="2400" dirty="0" smtClean="0"/>
              <a:t>Elégedetlen, egyre hangosabb  fogyasztók  és társadalom</a:t>
            </a:r>
          </a:p>
          <a:p>
            <a:pPr>
              <a:defRPr/>
            </a:pPr>
            <a:r>
              <a:rPr lang="hu-HU" sz="2400" dirty="0" smtClean="0"/>
              <a:t>Legnagyobb probléma a </a:t>
            </a:r>
            <a:r>
              <a:rPr lang="hu-HU" sz="2400" b="1" dirty="0" smtClean="0"/>
              <a:t>minőség  hiánya, és az egysíkú  „választék”</a:t>
            </a:r>
            <a:endParaRPr lang="hu-HU" sz="2400" dirty="0" smtClean="0"/>
          </a:p>
          <a:p>
            <a:pPr lvl="1">
              <a:defRPr/>
            </a:pPr>
            <a:r>
              <a:rPr lang="hu-HU" sz="2000" dirty="0" smtClean="0"/>
              <a:t>Gyereknél  korai lemorzsolódás, éhezés, pazarlás</a:t>
            </a:r>
          </a:p>
          <a:p>
            <a:pPr lvl="1">
              <a:defRPr/>
            </a:pPr>
            <a:r>
              <a:rPr lang="hu-HU" sz="2000" dirty="0" smtClean="0"/>
              <a:t>Felnőtteknél elégedetlenség, rossz hangulat.</a:t>
            </a:r>
          </a:p>
        </p:txBody>
      </p:sp>
      <p:sp>
        <p:nvSpPr>
          <p:cNvPr id="6" name="Lefelé nyíl 5"/>
          <p:cNvSpPr/>
          <p:nvPr/>
        </p:nvSpPr>
        <p:spPr>
          <a:xfrm>
            <a:off x="4356100" y="2781300"/>
            <a:ext cx="503238" cy="1008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5214942" y="1785926"/>
            <a:ext cx="3708400" cy="28315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>
            <a:spAutoFit/>
          </a:bodyPr>
          <a:lstStyle/>
          <a:p>
            <a:pPr algn="r">
              <a:defRPr/>
            </a:pPr>
            <a:endParaRPr lang="hu-HU" sz="2000" dirty="0"/>
          </a:p>
          <a:p>
            <a:pPr marL="442913">
              <a:defRPr/>
            </a:pPr>
            <a:r>
              <a:rPr lang="hu-HU" sz="2000" dirty="0" smtClean="0"/>
              <a:t>Főzőkonyhák </a:t>
            </a:r>
            <a:r>
              <a:rPr lang="hu-HU" sz="2000" dirty="0"/>
              <a:t>száma csökken, </a:t>
            </a:r>
          </a:p>
          <a:p>
            <a:pPr marL="442913">
              <a:defRPr/>
            </a:pPr>
            <a:r>
              <a:rPr lang="hu-HU" sz="2000" dirty="0"/>
              <a:t>Tálalókonyhák  száma nő</a:t>
            </a:r>
          </a:p>
          <a:p>
            <a:pPr marL="442913">
              <a:defRPr/>
            </a:pPr>
            <a:r>
              <a:rPr lang="hu-HU" sz="2000" dirty="0"/>
              <a:t>Hosszú ellátási lánc</a:t>
            </a:r>
          </a:p>
          <a:p>
            <a:pPr marL="442913">
              <a:defRPr/>
            </a:pPr>
            <a:r>
              <a:rPr lang="hu-HU" sz="2000" dirty="0"/>
              <a:t>Olcsó külföldi </a:t>
            </a:r>
            <a:r>
              <a:rPr lang="hu-HU" sz="2000" dirty="0" smtClean="0"/>
              <a:t>alapanyagok</a:t>
            </a:r>
          </a:p>
          <a:p>
            <a:pPr marL="442913">
              <a:defRPr/>
            </a:pPr>
            <a:r>
              <a:rPr lang="hu-HU" sz="2000" dirty="0" smtClean="0"/>
              <a:t>Konzervek</a:t>
            </a:r>
            <a:endParaRPr lang="hu-HU" sz="2000" dirty="0"/>
          </a:p>
          <a:p>
            <a:pPr marL="442913">
              <a:defRPr/>
            </a:pPr>
            <a:r>
              <a:rPr lang="hu-HU" sz="2000" dirty="0"/>
              <a:t>Évtizedek óta változatlan technológia és kínálat</a:t>
            </a:r>
          </a:p>
          <a:p>
            <a:pPr algn="ctr">
              <a:defRPr/>
            </a:pPr>
            <a:endParaRPr lang="hu-HU" dirty="0"/>
          </a:p>
        </p:txBody>
      </p:sp>
      <p:pic>
        <p:nvPicPr>
          <p:cNvPr id="8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136906" cy="454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55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Problémák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3952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611188" y="2205038"/>
            <a:ext cx="1655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b="1"/>
              <a:t>Rossz alapanyag</a:t>
            </a:r>
          </a:p>
        </p:txBody>
      </p:sp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2700338" y="2133600"/>
            <a:ext cx="1655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b="1"/>
              <a:t>Rossz ételkészítés           </a:t>
            </a:r>
          </a:p>
        </p:txBody>
      </p: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4787900" y="2060575"/>
            <a:ext cx="16573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b="1" dirty="0"/>
              <a:t>Alacsony fogyasztási kedv</a:t>
            </a:r>
          </a:p>
        </p:txBody>
      </p:sp>
      <p:sp>
        <p:nvSpPr>
          <p:cNvPr id="9" name="Szövegdoboz 8"/>
          <p:cNvSpPr txBox="1">
            <a:spLocks noChangeArrowheads="1"/>
          </p:cNvSpPr>
          <p:nvPr/>
        </p:nvSpPr>
        <p:spPr bwMode="auto">
          <a:xfrm>
            <a:off x="1476375" y="5373688"/>
            <a:ext cx="6767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/>
              <a:t> Rossz minőség, elégedetlen fogyasztók, hulladék</a:t>
            </a:r>
          </a:p>
        </p:txBody>
      </p:sp>
      <p:cxnSp>
        <p:nvCxnSpPr>
          <p:cNvPr id="10" name="Egyenes összekötő nyíllal 9"/>
          <p:cNvCxnSpPr/>
          <p:nvPr/>
        </p:nvCxnSpPr>
        <p:spPr>
          <a:xfrm rot="10800000" flipV="1">
            <a:off x="2268538" y="1052513"/>
            <a:ext cx="1008062" cy="4318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rot="5400000">
            <a:off x="3817938" y="1303338"/>
            <a:ext cx="358775" cy="3175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5940425" y="1051396"/>
            <a:ext cx="865188" cy="4333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5"/>
          <p:cNvSpPr txBox="1">
            <a:spLocks noChangeArrowheads="1"/>
          </p:cNvSpPr>
          <p:nvPr/>
        </p:nvSpPr>
        <p:spPr bwMode="auto">
          <a:xfrm>
            <a:off x="1258888" y="6381750"/>
            <a:ext cx="612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b="1"/>
              <a:t>Meghatározzák a beavatkozási pontokat</a:t>
            </a:r>
          </a:p>
        </p:txBody>
      </p:sp>
      <p:cxnSp>
        <p:nvCxnSpPr>
          <p:cNvPr id="14" name="Egyenes összekötő nyíllal 13"/>
          <p:cNvCxnSpPr/>
          <p:nvPr/>
        </p:nvCxnSpPr>
        <p:spPr>
          <a:xfrm rot="5400000">
            <a:off x="5186363" y="1303338"/>
            <a:ext cx="358775" cy="3175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3"/>
          <p:cNvSpPr txBox="1">
            <a:spLocks noChangeArrowheads="1"/>
          </p:cNvSpPr>
          <p:nvPr/>
        </p:nvSpPr>
        <p:spPr bwMode="auto">
          <a:xfrm>
            <a:off x="6875463" y="2420938"/>
            <a:ext cx="1728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 dirty="0" smtClean="0"/>
              <a:t>Tudatlanság</a:t>
            </a:r>
            <a:endParaRPr lang="hu-HU" sz="2000" b="1" dirty="0"/>
          </a:p>
        </p:txBody>
      </p:sp>
      <p:pic>
        <p:nvPicPr>
          <p:cNvPr id="1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136906" cy="454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6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323528" y="260648"/>
            <a:ext cx="65627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3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Megbetegedettek</a:t>
            </a:r>
            <a:r>
              <a:rPr lang="hu-HU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megoszlása előfordulási hely szerint, 2015.</a:t>
            </a:r>
            <a:endParaRPr lang="hu-HU" sz="3200" dirty="0"/>
          </a:p>
        </p:txBody>
      </p:sp>
      <p:graphicFrame>
        <p:nvGraphicFramePr>
          <p:cNvPr id="5" name="Tartalom helye 6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Egyenes összekötő 5"/>
          <p:cNvCxnSpPr/>
          <p:nvPr/>
        </p:nvCxnSpPr>
        <p:spPr>
          <a:xfrm rot="5400000">
            <a:off x="4031146" y="2744924"/>
            <a:ext cx="1080914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 rot="10800000">
            <a:off x="1979712" y="2852936"/>
            <a:ext cx="2593876" cy="4320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827584" y="58772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N=1416</a:t>
            </a:r>
            <a:endParaRPr lang="hu-HU" dirty="0"/>
          </a:p>
        </p:txBody>
      </p:sp>
      <p:pic>
        <p:nvPicPr>
          <p:cNvPr id="9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136906" cy="454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50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457200" y="274638"/>
            <a:ext cx="66357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3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események </a:t>
            </a:r>
            <a:r>
              <a:rPr lang="hu-HU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számának megoszlása</a:t>
            </a:r>
            <a:br>
              <a:rPr lang="hu-HU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előidéző tényezők szerint, 2015</a:t>
            </a:r>
            <a:endParaRPr lang="hu-HU" sz="3600" b="1" dirty="0" smtClean="0"/>
          </a:p>
        </p:txBody>
      </p:sp>
      <p:graphicFrame>
        <p:nvGraphicFramePr>
          <p:cNvPr id="5" name="Tartalom helye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971600" y="58052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N= 47</a:t>
            </a:r>
            <a:endParaRPr lang="hu-HU" dirty="0"/>
          </a:p>
        </p:txBody>
      </p:sp>
      <p:pic>
        <p:nvPicPr>
          <p:cNvPr id="7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136906" cy="454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19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457200" y="274638"/>
            <a:ext cx="65627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2015-ben nyilvántartott élelmiszer eredetű </a:t>
            </a:r>
            <a:r>
              <a:rPr lang="hu-H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megbetegedések</a:t>
            </a:r>
            <a:r>
              <a:rPr lang="hu-HU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kórokok szerint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rtalom helye 9"/>
          <p:cNvGraphicFramePr>
            <a:graphicFrameLocks/>
          </p:cNvGraphicFramePr>
          <p:nvPr/>
        </p:nvGraphicFramePr>
        <p:xfrm>
          <a:off x="0" y="1700808"/>
          <a:ext cx="9144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136906" cy="454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32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1071546"/>
            <a:ext cx="8358246" cy="5786454"/>
          </a:xfrm>
        </p:spPr>
        <p:txBody>
          <a:bodyPr>
            <a:noAutofit/>
          </a:bodyPr>
          <a:lstStyle/>
          <a:p>
            <a:r>
              <a:rPr lang="hu-HU" sz="2400" dirty="0" smtClean="0"/>
              <a:t>Visszakanyarodva az előadás elején elhangzottakra, remélem sikerült rávilágítanom, miért nem rekedhet meg az élelmiszer-biztonság területén ténykedő állatorvos a húsvizsgálatnál, az állat(</a:t>
            </a:r>
            <a:r>
              <a:rPr lang="hu-HU" sz="2400" dirty="0" err="1" smtClean="0"/>
              <a:t>ról</a:t>
            </a:r>
            <a:r>
              <a:rPr lang="hu-HU" sz="2400" dirty="0" smtClean="0"/>
              <a:t> emberre terjedő) betegségek megelőzésénél és gyógyításánál.</a:t>
            </a:r>
          </a:p>
          <a:p>
            <a:r>
              <a:rPr lang="hu-HU" sz="2400" dirty="0" smtClean="0"/>
              <a:t>A húsvizsgáló baromorvos nem foglalkozott a vitustánc-járványok okaival és áldozataival.</a:t>
            </a:r>
          </a:p>
          <a:p>
            <a:r>
              <a:rPr lang="hu-HU" sz="2400" dirty="0" smtClean="0"/>
              <a:t>Ez napjainkban nem engedhető meg.</a:t>
            </a:r>
          </a:p>
          <a:p>
            <a:r>
              <a:rPr lang="hu-HU" sz="2400" dirty="0" smtClean="0"/>
              <a:t>Az élelmiszerláncban fellépő bármely kockázat, vagy hatás olyan szakemberek összehangolt munkáját követeli meg, akik tudásuknál és képzettségüknél fogva képesek átlátni az összefüggéseket, megtalálni a száraz adatok közötti kapcsolatot, ezekből kiszűrni az emberi egészség védelméhez szükséges információkat és ezt komplex, hatékony rendszerre tudják szintetizálni.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2362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43174" y="3786190"/>
            <a:ext cx="6215106" cy="1214446"/>
          </a:xfrm>
        </p:spPr>
        <p:txBody>
          <a:bodyPr>
            <a:normAutofit/>
          </a:bodyPr>
          <a:lstStyle/>
          <a:p>
            <a:pPr algn="l"/>
            <a:r>
              <a:rPr lang="hu-HU" sz="3700" b="1" dirty="0" smtClean="0">
                <a:solidFill>
                  <a:schemeClr val="tx1"/>
                </a:solidFill>
              </a:rPr>
              <a:t>Köszönöm a figyelmet!</a:t>
            </a:r>
          </a:p>
          <a:p>
            <a:endParaRPr lang="hu-HU" dirty="0"/>
          </a:p>
        </p:txBody>
      </p:sp>
      <p:sp>
        <p:nvSpPr>
          <p:cNvPr id="15" name="Alcím 2"/>
          <p:cNvSpPr txBox="1">
            <a:spLocks/>
          </p:cNvSpPr>
          <p:nvPr/>
        </p:nvSpPr>
        <p:spPr>
          <a:xfrm>
            <a:off x="2643174" y="5072074"/>
            <a:ext cx="6215106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dirty="0"/>
              <a:t>dr. Pleva </a:t>
            </a:r>
            <a:r>
              <a:rPr lang="en-US" sz="4000" b="1" dirty="0" smtClean="0"/>
              <a:t>György</a:t>
            </a:r>
            <a:endParaRPr kumimoji="0" lang="hu-H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000" y="1785926"/>
            <a:ext cx="8750000" cy="16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311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64676" y="1327838"/>
            <a:ext cx="187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Céhlevél 1840-ből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32" y="2332339"/>
            <a:ext cx="4585179" cy="3257891"/>
          </a:xfrm>
          <a:prstGeom prst="rect">
            <a:avLst/>
          </a:prstGeom>
        </p:spPr>
      </p:pic>
      <p:pic>
        <p:nvPicPr>
          <p:cNvPr id="1026" name="Picture 2" descr="Kép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063217"/>
            <a:ext cx="2880320" cy="379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4788024" y="11893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dirty="0"/>
              <a:t>A tatai tó partján a víz fölé épített </a:t>
            </a:r>
            <a:r>
              <a:rPr lang="hu-HU" dirty="0" smtClean="0"/>
              <a:t>műemlék </a:t>
            </a:r>
            <a:r>
              <a:rPr lang="hu-HU" dirty="0"/>
              <a:t>vágóhely a 18. század közepéről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0" y="6381328"/>
            <a:ext cx="381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100" i="1" dirty="0">
              <a:hlinkClick r:id="rId4"/>
            </a:endParaRPr>
          </a:p>
          <a:p>
            <a:r>
              <a:rPr lang="hu-HU" sz="1100" b="1" i="1" dirty="0" smtClean="0"/>
              <a:t>Forrás: </a:t>
            </a:r>
            <a:r>
              <a:rPr lang="hu-HU" sz="1100" i="1" dirty="0" err="1"/>
              <a:t>Biró</a:t>
            </a:r>
            <a:r>
              <a:rPr lang="hu-HU" sz="1100" i="1" dirty="0"/>
              <a:t> Géza (2014</a:t>
            </a:r>
            <a:r>
              <a:rPr lang="hu-HU" sz="1100" i="1" dirty="0" smtClean="0"/>
              <a:t>), </a:t>
            </a:r>
            <a:r>
              <a:rPr lang="hu-HU" sz="1100" b="1" i="1" dirty="0" smtClean="0"/>
              <a:t>Élelmiszer-higiénia, </a:t>
            </a:r>
            <a:r>
              <a:rPr lang="hu-HU" sz="1100" i="1" dirty="0" err="1" smtClean="0"/>
              <a:t>Agroinform</a:t>
            </a:r>
            <a:r>
              <a:rPr lang="hu-HU" sz="1100" i="1" dirty="0" smtClean="0"/>
              <a:t> </a:t>
            </a:r>
            <a:r>
              <a:rPr lang="hu-HU" sz="1100" i="1" dirty="0"/>
              <a:t>Kiadó </a:t>
            </a:r>
          </a:p>
          <a:p>
            <a:endParaRPr lang="hu-HU" sz="1100" i="1" dirty="0"/>
          </a:p>
        </p:txBody>
      </p:sp>
      <p:pic>
        <p:nvPicPr>
          <p:cNvPr id="7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136906" cy="454153"/>
          </a:xfrm>
          <a:prstGeom prst="rect">
            <a:avLst/>
          </a:prstGeom>
          <a:noFill/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457200" y="964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smtClean="0"/>
              <a:t>Az élelmiszerellenőrzés története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7205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5403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200" dirty="0"/>
              <a:t>Az élelmiszerellenőrzés története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0412" y="1288403"/>
            <a:ext cx="8229600" cy="452596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XIX-XX. </a:t>
            </a:r>
            <a:r>
              <a:rPr lang="hu-HU" sz="2400" dirty="0"/>
              <a:t>s</a:t>
            </a:r>
            <a:r>
              <a:rPr lang="hu-HU" sz="2400" dirty="0" smtClean="0"/>
              <a:t>zázadi </a:t>
            </a:r>
            <a:r>
              <a:rPr lang="hu-HU" sz="2400" dirty="0"/>
              <a:t>előrelépések </a:t>
            </a:r>
            <a:r>
              <a:rPr lang="hu-HU" sz="2400" dirty="0" smtClean="0"/>
              <a:t>Magyarországon</a:t>
            </a:r>
            <a:br>
              <a:rPr lang="hu-HU" sz="2400" dirty="0" smtClean="0"/>
            </a:br>
            <a:endParaRPr lang="hu-HU" sz="2400" dirty="0"/>
          </a:p>
          <a:p>
            <a:pPr lvl="2"/>
            <a:r>
              <a:rPr lang="hu-HU" sz="1800" dirty="0" smtClean="0"/>
              <a:t>1876. évi XIV. törvény a közegészségügyről rendelkezik a húsvizsgálatról</a:t>
            </a:r>
          </a:p>
          <a:p>
            <a:pPr lvl="2"/>
            <a:r>
              <a:rPr lang="hu-HU" sz="1800" dirty="0" smtClean="0"/>
              <a:t>1874-1881 </a:t>
            </a:r>
            <a:r>
              <a:rPr lang="hu-HU" sz="1800" dirty="0" err="1" smtClean="0"/>
              <a:t>Zlamál</a:t>
            </a:r>
            <a:r>
              <a:rPr lang="hu-HU" sz="1800" dirty="0" smtClean="0"/>
              <a:t> Vilmos, 1882-1888 </a:t>
            </a:r>
            <a:r>
              <a:rPr lang="hu-HU" sz="1800" dirty="0" err="1" smtClean="0"/>
              <a:t>Azary</a:t>
            </a:r>
            <a:r>
              <a:rPr lang="hu-HU" sz="1800" dirty="0" smtClean="0"/>
              <a:t> János, majd Hutyra Ferenc oktatja a hússzemlét</a:t>
            </a:r>
          </a:p>
          <a:p>
            <a:pPr lvl="2"/>
            <a:r>
              <a:rPr lang="hu-HU" sz="1800" dirty="0" smtClean="0"/>
              <a:t>1888: a szervezett állategészségügyi szolgálat </a:t>
            </a:r>
            <a:r>
              <a:rPr lang="hu-HU" sz="1800" dirty="0"/>
              <a:t>létrejötte </a:t>
            </a:r>
            <a:br>
              <a:rPr lang="hu-HU" sz="1800" dirty="0"/>
            </a:br>
            <a:r>
              <a:rPr lang="hu-HU" sz="1800" dirty="0" err="1"/>
              <a:t>-</a:t>
            </a:r>
            <a:r>
              <a:rPr lang="hu-HU" sz="1800" dirty="0" err="1" smtClean="0"/>
              <a:t>Előírásokat</a:t>
            </a:r>
            <a:r>
              <a:rPr lang="hu-HU" sz="1800" dirty="0" smtClean="0"/>
              <a:t> </a:t>
            </a:r>
            <a:r>
              <a:rPr lang="hu-HU" sz="1800" dirty="0"/>
              <a:t>tartalmaz a ragadós betegségek </a:t>
            </a:r>
            <a:r>
              <a:rPr lang="hu-HU" sz="1800" dirty="0" smtClean="0"/>
              <a:t>megelőzésére.</a:t>
            </a:r>
            <a:br>
              <a:rPr lang="hu-HU" sz="1800" dirty="0" smtClean="0"/>
            </a:br>
            <a:r>
              <a:rPr lang="hu-HU" sz="1800" dirty="0" err="1" smtClean="0"/>
              <a:t>-Közfogyasztásra</a:t>
            </a:r>
            <a:r>
              <a:rPr lang="hu-HU" sz="1800" dirty="0" smtClean="0"/>
              <a:t> </a:t>
            </a:r>
            <a:r>
              <a:rPr lang="hu-HU" sz="1800" dirty="0"/>
              <a:t>szánt állatokat </a:t>
            </a:r>
            <a:r>
              <a:rPr lang="hu-HU" sz="1800" u="sng" dirty="0"/>
              <a:t>állatorvos vagy vágatási biztos </a:t>
            </a:r>
            <a:r>
              <a:rPr lang="hu-HU" sz="1800" dirty="0" smtClean="0"/>
              <a:t>vizsgálja. Községeknek gondoskodni </a:t>
            </a:r>
            <a:r>
              <a:rPr lang="hu-HU" sz="1800" dirty="0"/>
              <a:t>a </a:t>
            </a:r>
            <a:r>
              <a:rPr lang="hu-HU" sz="1800" dirty="0" smtClean="0"/>
              <a:t>húsvizsgálatról.)</a:t>
            </a:r>
          </a:p>
          <a:p>
            <a:pPr lvl="2"/>
            <a:r>
              <a:rPr lang="hu-HU" sz="1800" dirty="0" smtClean="0"/>
              <a:t>1890. évi 37.485 sz. FM szabályrendelet: csak állatorvos jelenlétében vágható le közfogyasztásra állat</a:t>
            </a:r>
          </a:p>
        </p:txBody>
      </p:sp>
      <p:sp>
        <p:nvSpPr>
          <p:cNvPr id="4" name="Téglalap 3"/>
          <p:cNvSpPr/>
          <p:nvPr/>
        </p:nvSpPr>
        <p:spPr>
          <a:xfrm>
            <a:off x="428596" y="500063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/>
              <a:t>A bakteriológiai nagy felfedezések kora után az </a:t>
            </a:r>
            <a:r>
              <a:rPr lang="hu-HU" b="1" dirty="0"/>
              <a:t>1900-as években </a:t>
            </a:r>
            <a:r>
              <a:rPr lang="hu-HU" dirty="0"/>
              <a:t>a drezdai Richard </a:t>
            </a:r>
            <a:r>
              <a:rPr lang="hu-HU" dirty="0" err="1"/>
              <a:t>Edelmann</a:t>
            </a:r>
            <a:r>
              <a:rPr lang="hu-HU" dirty="0"/>
              <a:t>, a berlini </a:t>
            </a:r>
            <a:r>
              <a:rPr lang="hu-HU" dirty="0" err="1"/>
              <a:t>Eugen</a:t>
            </a:r>
            <a:r>
              <a:rPr lang="hu-HU" dirty="0"/>
              <a:t> </a:t>
            </a:r>
            <a:r>
              <a:rPr lang="hu-HU" dirty="0" err="1"/>
              <a:t>Fröhner</a:t>
            </a:r>
            <a:r>
              <a:rPr lang="hu-HU" dirty="0"/>
              <a:t> és a stuttgarti Robert von </a:t>
            </a:r>
            <a:r>
              <a:rPr lang="hu-HU" dirty="0" err="1"/>
              <a:t>Ostertag</a:t>
            </a:r>
            <a:r>
              <a:rPr lang="hu-HU" dirty="0"/>
              <a:t> professzorok teremtették meg és alakították ki a </a:t>
            </a:r>
            <a:r>
              <a:rPr lang="hu-HU" b="1" dirty="0"/>
              <a:t>német húsvizsgálati szabályokat</a:t>
            </a:r>
            <a:r>
              <a:rPr lang="hu-HU" dirty="0"/>
              <a:t>, amelyek </a:t>
            </a:r>
            <a:r>
              <a:rPr lang="hu-HU" b="1" u="sng" dirty="0"/>
              <a:t>még ma is az európai modern húsvizsgálat alapjait képezik.</a:t>
            </a:r>
          </a:p>
        </p:txBody>
      </p:sp>
      <p:pic>
        <p:nvPicPr>
          <p:cNvPr id="5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136906" cy="4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200" dirty="0"/>
              <a:t>Az élelmiszerellenőrzés története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400" dirty="0" smtClean="0"/>
              <a:t>XIX-XX. századi előrelépések Magyarországon</a:t>
            </a:r>
          </a:p>
          <a:p>
            <a:pPr lvl="2" algn="just"/>
            <a:r>
              <a:rPr lang="hu-HU" sz="1900" dirty="0" smtClean="0"/>
              <a:t>1891-től a vágóhídi gyakorlat, 1906-tól a hússzemle és a tejhigiénia oktatása</a:t>
            </a:r>
          </a:p>
          <a:p>
            <a:pPr lvl="2" algn="just"/>
            <a:r>
              <a:rPr lang="hu-HU" sz="1900" dirty="0"/>
              <a:t>Az </a:t>
            </a:r>
            <a:r>
              <a:rPr lang="hu-HU" sz="1900" b="1" dirty="0"/>
              <a:t>1908. évi 54.300 FM sz</a:t>
            </a:r>
            <a:r>
              <a:rPr lang="hu-HU" sz="1900" dirty="0"/>
              <a:t>. rendelet a húsvizsgálat végrehajtására egységes szabályozást adott ki. </a:t>
            </a:r>
            <a:endParaRPr lang="hu-HU" sz="1900" dirty="0" smtClean="0"/>
          </a:p>
          <a:p>
            <a:pPr lvl="3" algn="just"/>
            <a:r>
              <a:rPr lang="hu-HU" sz="1900" dirty="0" smtClean="0"/>
              <a:t>vágóhidak </a:t>
            </a:r>
            <a:r>
              <a:rPr lang="hu-HU" sz="1900" dirty="0"/>
              <a:t>működését, a vágás, a húsvizsgálat, a húsfeldolgozás, a vásárcsarnoki, piaci húsforgalmazás feltételeit</a:t>
            </a:r>
            <a:r>
              <a:rPr lang="hu-HU" sz="1900" dirty="0" smtClean="0"/>
              <a:t>.</a:t>
            </a:r>
          </a:p>
          <a:p>
            <a:pPr lvl="3" algn="just"/>
            <a:r>
              <a:rPr lang="hu-HU" sz="1900" dirty="0" smtClean="0"/>
              <a:t>meghatározza </a:t>
            </a:r>
            <a:r>
              <a:rPr lang="hu-HU" sz="1900" dirty="0"/>
              <a:t>a </a:t>
            </a:r>
            <a:r>
              <a:rPr lang="hu-HU" sz="1900" u="sng" dirty="0"/>
              <a:t>húsvizsgálati elbírálás szabályait</a:t>
            </a:r>
            <a:r>
              <a:rPr lang="hu-HU" sz="1900" dirty="0"/>
              <a:t>. A húsvizsgálatot a községek feladatává teszi és azt a területén lévő állatorvosok végzik. Intézkedik a rendelet a hatósági húsboltról, annak kezelési módjáról és a nyerészkedés kizárásáról.</a:t>
            </a:r>
          </a:p>
          <a:p>
            <a:pPr lvl="2" algn="just"/>
            <a:r>
              <a:rPr lang="hu-HU" sz="1900" dirty="0" smtClean="0"/>
              <a:t>1949 önálló élelmiszerhigiéniai tanszék</a:t>
            </a:r>
            <a:endParaRPr lang="hu-HU" sz="1900" dirty="0"/>
          </a:p>
        </p:txBody>
      </p:sp>
      <p:pic>
        <p:nvPicPr>
          <p:cNvPr id="4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136906" cy="4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Az élelmiszerellenőrzés története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452596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Jelenkori szabályozások alakulása</a:t>
            </a:r>
            <a:br>
              <a:rPr lang="hu-HU" sz="2400" dirty="0" smtClean="0"/>
            </a:br>
            <a:endParaRPr lang="hu-HU" sz="800" dirty="0" smtClean="0"/>
          </a:p>
          <a:p>
            <a:pPr lvl="2"/>
            <a:r>
              <a:rPr lang="hu-HU" sz="2000" dirty="0" smtClean="0"/>
              <a:t>1976. évi IV. törvény</a:t>
            </a:r>
          </a:p>
          <a:p>
            <a:pPr lvl="2"/>
            <a:r>
              <a:rPr lang="hu-HU" sz="2000" dirty="0" smtClean="0"/>
              <a:t>1988. évi IV törvény</a:t>
            </a:r>
          </a:p>
          <a:p>
            <a:pPr lvl="2"/>
            <a:r>
              <a:rPr lang="hu-HU" sz="2000" dirty="0" smtClean="0"/>
              <a:t>1995. évi XC. törvény</a:t>
            </a:r>
          </a:p>
          <a:p>
            <a:pPr lvl="2"/>
            <a:r>
              <a:rPr lang="hu-HU" sz="2000" dirty="0" smtClean="0"/>
              <a:t>EU Higiéniai csomag</a:t>
            </a:r>
          </a:p>
          <a:p>
            <a:pPr lvl="3"/>
            <a:r>
              <a:rPr lang="hu-HU" dirty="0" smtClean="0"/>
              <a:t>Hatósági állatorvos szerepe és feladatai</a:t>
            </a:r>
          </a:p>
          <a:p>
            <a:pPr lvl="2"/>
            <a:r>
              <a:rPr lang="hu-HU" sz="2000" dirty="0" smtClean="0"/>
              <a:t>2005. évi CLIX. törvény </a:t>
            </a:r>
          </a:p>
          <a:p>
            <a:pPr lvl="2"/>
            <a:r>
              <a:rPr lang="hu-HU" sz="2000" dirty="0" smtClean="0"/>
              <a:t>2008. évi XLVI. törvény</a:t>
            </a:r>
          </a:p>
          <a:p>
            <a:pPr lvl="3"/>
            <a:r>
              <a:rPr lang="hu-HU" dirty="0" smtClean="0"/>
              <a:t>Egységes, az</a:t>
            </a:r>
            <a:r>
              <a:rPr lang="hu-HU" b="1" u="sng" dirty="0" smtClean="0"/>
              <a:t> élelmiszerlánc </a:t>
            </a:r>
            <a:r>
              <a:rPr lang="hu-HU" dirty="0" smtClean="0"/>
              <a:t>minden területét lefedi</a:t>
            </a:r>
          </a:p>
          <a:p>
            <a:pPr lvl="2"/>
            <a:endParaRPr lang="hu-HU" sz="800" dirty="0"/>
          </a:p>
        </p:txBody>
      </p:sp>
      <p:pic>
        <p:nvPicPr>
          <p:cNvPr id="4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136906" cy="454153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518177" y="4611231"/>
            <a:ext cx="862582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Uniós szabályozások</a:t>
            </a:r>
            <a:r>
              <a:rPr lang="hu-HU" dirty="0" smtClean="0"/>
              <a:t>: </a:t>
            </a:r>
            <a:br>
              <a:rPr lang="hu-HU" dirty="0" smtClean="0"/>
            </a:br>
            <a:endParaRPr lang="hu-HU" sz="800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dirty="0"/>
              <a:t>Az Európai Parlament és a Tanács </a:t>
            </a:r>
            <a:r>
              <a:rPr lang="hu-HU" b="1" dirty="0"/>
              <a:t>178/2002/EK </a:t>
            </a:r>
            <a:r>
              <a:rPr lang="hu-HU" b="1" dirty="0" smtClean="0"/>
              <a:t>rendelete </a:t>
            </a:r>
            <a:r>
              <a:rPr lang="hu-HU" dirty="0"/>
              <a:t>az élelmiszerjog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általános </a:t>
            </a:r>
            <a:r>
              <a:rPr lang="hu-HU" dirty="0"/>
              <a:t>elveiről és követelményeiről, az Európai Élelmiszerbiztonsági Hatóság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létrehozásáról </a:t>
            </a:r>
            <a:r>
              <a:rPr lang="hu-HU" dirty="0"/>
              <a:t>és az élelmiszerbiztonságra vonatkozó eljárások megállapításáról 	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dirty="0" smtClean="0"/>
              <a:t>Az </a:t>
            </a:r>
            <a:r>
              <a:rPr lang="hu-HU" dirty="0"/>
              <a:t>Európai Parlament és a Tanács </a:t>
            </a:r>
            <a:r>
              <a:rPr lang="hu-HU" b="1" dirty="0"/>
              <a:t>852/2004/EK rendelete </a:t>
            </a:r>
            <a:r>
              <a:rPr lang="hu-HU" dirty="0"/>
              <a:t>az </a:t>
            </a:r>
            <a:r>
              <a:rPr lang="hu-HU" dirty="0" smtClean="0"/>
              <a:t>élelmiszerhigiéniáról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dirty="0" smtClean="0"/>
              <a:t>Stb.</a:t>
            </a:r>
            <a:endParaRPr lang="hu-HU" dirty="0"/>
          </a:p>
        </p:txBody>
      </p:sp>
      <p:pic>
        <p:nvPicPr>
          <p:cNvPr id="2050" name="Picture 2" descr="http://www.rfid-f2f.eu/images/consumer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1047" y="1336204"/>
            <a:ext cx="2694593" cy="189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Egyenes összekötő nyíllal 6"/>
          <p:cNvCxnSpPr/>
          <p:nvPr/>
        </p:nvCxnSpPr>
        <p:spPr>
          <a:xfrm flipV="1">
            <a:off x="4860032" y="3309770"/>
            <a:ext cx="2232248" cy="695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543" y="1651761"/>
            <a:ext cx="3316552" cy="2321586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827584" y="928670"/>
            <a:ext cx="76735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A globalizáció, a világkereskedelem, az élelmiszerpiac felszabadítása, az ezekkel járó hatások felismerése új élelmiszerbiztonsági rendszer kialakítását követelte ki</a:t>
            </a:r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Az élelmiszerbiztonság egyik célja napjainkban a </a:t>
            </a:r>
            <a:br>
              <a:rPr lang="hu-HU" dirty="0" smtClean="0"/>
            </a:br>
            <a:r>
              <a:rPr lang="hu-HU" b="1" u="sng" dirty="0" smtClean="0"/>
              <a:t>megosztott felelősség</a:t>
            </a:r>
            <a:endParaRPr lang="hu-HU" b="1" u="sng" dirty="0"/>
          </a:p>
        </p:txBody>
      </p:sp>
      <p:sp>
        <p:nvSpPr>
          <p:cNvPr id="7" name="Szövegdoboz 6"/>
          <p:cNvSpPr txBox="1"/>
          <p:nvPr/>
        </p:nvSpPr>
        <p:spPr>
          <a:xfrm>
            <a:off x="1857356" y="21429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Paradigmaváltás</a:t>
            </a:r>
            <a:endParaRPr lang="hu-HU" sz="3600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287524" y="2780928"/>
            <a:ext cx="8640960" cy="3163933"/>
            <a:chOff x="287524" y="2780928"/>
            <a:chExt cx="8640960" cy="3163933"/>
          </a:xfrm>
        </p:grpSpPr>
        <p:sp>
          <p:nvSpPr>
            <p:cNvPr id="3" name="Szövegdoboz 2"/>
            <p:cNvSpPr txBox="1"/>
            <p:nvPr/>
          </p:nvSpPr>
          <p:spPr>
            <a:xfrm>
              <a:off x="3563888" y="2780928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b="1" dirty="0" smtClean="0"/>
                <a:t>HATÓSÁG</a:t>
              </a:r>
              <a:endParaRPr lang="hu-HU" sz="2800" b="1" dirty="0"/>
            </a:p>
          </p:txBody>
        </p:sp>
        <p:cxnSp>
          <p:nvCxnSpPr>
            <p:cNvPr id="5" name="Egyenes összekötő nyíllal 4"/>
            <p:cNvCxnSpPr/>
            <p:nvPr/>
          </p:nvCxnSpPr>
          <p:spPr>
            <a:xfrm flipV="1">
              <a:off x="2231740" y="3304148"/>
              <a:ext cx="1440160" cy="673545"/>
            </a:xfrm>
            <a:prstGeom prst="straightConnector1">
              <a:avLst/>
            </a:prstGeom>
            <a:ln w="317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Szövegdoboz 5"/>
            <p:cNvSpPr txBox="1"/>
            <p:nvPr/>
          </p:nvSpPr>
          <p:spPr>
            <a:xfrm>
              <a:off x="287524" y="3977693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/>
                <a:t>Fogyasztók, vásárlók</a:t>
              </a:r>
              <a:endParaRPr lang="hu-HU" sz="2400" dirty="0"/>
            </a:p>
          </p:txBody>
        </p:sp>
        <p:cxnSp>
          <p:nvCxnSpPr>
            <p:cNvPr id="10" name="Egyenes összekötő nyíllal 9"/>
            <p:cNvCxnSpPr/>
            <p:nvPr/>
          </p:nvCxnSpPr>
          <p:spPr>
            <a:xfrm>
              <a:off x="4968044" y="3294097"/>
              <a:ext cx="1224136" cy="760963"/>
            </a:xfrm>
            <a:prstGeom prst="straightConnector1">
              <a:avLst/>
            </a:prstGeom>
            <a:ln w="317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Szövegdoboz 11"/>
            <p:cNvSpPr txBox="1"/>
            <p:nvPr/>
          </p:nvSpPr>
          <p:spPr>
            <a:xfrm>
              <a:off x="5976156" y="3977693"/>
              <a:ext cx="2952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>
                <a:defRPr sz="2400"/>
              </a:lvl1pPr>
            </a:lstStyle>
            <a:p>
              <a:r>
                <a:rPr lang="hu-HU" dirty="0"/>
                <a:t>Előállítók forgalmazók</a:t>
              </a: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3428992" y="4929198"/>
              <a:ext cx="21962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sz="2000" i="1" dirty="0" smtClean="0"/>
                <a:t>Szemléletváltás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sz="2000" i="1" dirty="0" smtClean="0"/>
                <a:t>Kommunikáció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sz="2000" i="1" dirty="0" smtClean="0"/>
                <a:t>Segítségnyújtás</a:t>
              </a:r>
              <a:endParaRPr lang="hu-HU" sz="2000" i="1" dirty="0"/>
            </a:p>
          </p:txBody>
        </p:sp>
      </p:grpSp>
      <p:pic>
        <p:nvPicPr>
          <p:cNvPr id="11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136906" cy="454153"/>
          </a:xfrm>
          <a:prstGeom prst="rect">
            <a:avLst/>
          </a:prstGeom>
          <a:noFill/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970" y="4797152"/>
            <a:ext cx="1768965" cy="176896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24" y="2138755"/>
            <a:ext cx="2138363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9238" y="2032624"/>
            <a:ext cx="8229600" cy="4525963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Az élelmiszerlánc-biztonság jövőjét meghatározó program (2013-2022)</a:t>
            </a:r>
          </a:p>
          <a:p>
            <a:r>
              <a:rPr lang="hu-HU" sz="2800" dirty="0" smtClean="0"/>
              <a:t>A folyamatos ellenőrzési szemléletet költséghatékonyabb megközelítések váltják fel</a:t>
            </a:r>
          </a:p>
          <a:p>
            <a:pPr algn="just"/>
            <a:r>
              <a:rPr lang="hu-HU" dirty="0" smtClean="0">
                <a:latin typeface="+mn-lt"/>
              </a:rPr>
              <a:t>Cél</a:t>
            </a:r>
          </a:p>
          <a:p>
            <a:pPr lvl="2" algn="just"/>
            <a:r>
              <a:rPr lang="hu-HU" dirty="0" smtClean="0">
                <a:latin typeface="+mn-lt"/>
              </a:rPr>
              <a:t>Az élelmiszerláncban előforduló kockázatok közvetlen kezelése</a:t>
            </a:r>
          </a:p>
          <a:p>
            <a:pPr lvl="2" algn="just"/>
            <a:r>
              <a:rPr lang="hu-HU" dirty="0" smtClean="0">
                <a:latin typeface="+mn-lt"/>
              </a:rPr>
              <a:t>Az élelmiszerekkel kapcsolatba kerülő személyek (előállítók, forgalmazók, vállalkozók, fogyasztók) tudásszintjének javítása</a:t>
            </a:r>
          </a:p>
          <a:p>
            <a:endParaRPr lang="hu-HU" dirty="0" smtClean="0"/>
          </a:p>
        </p:txBody>
      </p:sp>
      <p:pic>
        <p:nvPicPr>
          <p:cNvPr id="4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1136906" cy="454153"/>
          </a:xfrm>
          <a:prstGeom prst="rect">
            <a:avLst/>
          </a:prstGeom>
          <a:noFill/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28464"/>
            <a:ext cx="6336704" cy="1699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1591</Words>
  <Application>Microsoft Office PowerPoint</Application>
  <PresentationFormat>Diavetítés a képernyőre (4:3 oldalarány)</PresentationFormat>
  <Paragraphs>309</Paragraphs>
  <Slides>37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38" baseType="lpstr">
      <vt:lpstr>Office-téma</vt:lpstr>
      <vt:lpstr>Az állatorvos szerepe az élelmiszerlánc- biztonság megteremtésében </vt:lpstr>
      <vt:lpstr>Az élelmiszerellenőrzés története</vt:lpstr>
      <vt:lpstr>Az élelmiszerellenőrzés története</vt:lpstr>
      <vt:lpstr>PowerPoint bemutató</vt:lpstr>
      <vt:lpstr>Az élelmiszerellenőrzés története</vt:lpstr>
      <vt:lpstr>Az élelmiszerellenőrzés története</vt:lpstr>
      <vt:lpstr>Az élelmiszerellenőrzés története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Ismeretlen veszélyek és új kihívások </vt:lpstr>
      <vt:lpstr>Ismeretlen veszélyek és új kihívások </vt:lpstr>
      <vt:lpstr>Ismeretlen veszélyek és új kihívások </vt:lpstr>
      <vt:lpstr>PowerPoint bemutató</vt:lpstr>
      <vt:lpstr>PowerPoint bemutató</vt:lpstr>
      <vt:lpstr>PowerPoint bemutató</vt:lpstr>
      <vt:lpstr>PowerPoint bemutató</vt:lpstr>
      <vt:lpstr>Élelmiszerlánc komplexitása</vt:lpstr>
      <vt:lpstr>Nemzetközi rendszerek</vt:lpstr>
      <vt:lpstr>Food Fraud Network</vt:lpstr>
      <vt:lpstr>Ellenőrzések</vt:lpstr>
      <vt:lpstr>Tavaszi szezonális ellenőrzés 2016.</vt:lpstr>
      <vt:lpstr>Ellenőrzéseken túl….</vt:lpstr>
      <vt:lpstr>NÉBIH Projektek </vt:lpstr>
      <vt:lpstr>Új értékesítési módszerek vizsgálata, ellenőrzése</vt:lpstr>
      <vt:lpstr>Működő minőségi rendszerek</vt:lpstr>
      <vt:lpstr>Ökológiai gazdálkodás</vt:lpstr>
      <vt:lpstr>Közétkeztetés</vt:lpstr>
      <vt:lpstr>PowerPoint bemutató</vt:lpstr>
      <vt:lpstr>PowerPoint bemutató</vt:lpstr>
      <vt:lpstr>PowerPoint bemutató</vt:lpstr>
      <vt:lpstr>PowerPoint bemutató</vt:lpstr>
      <vt:lpstr>Összefoglalás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WyszoczkyG</dc:creator>
  <cp:lastModifiedBy>nagytun</cp:lastModifiedBy>
  <cp:revision>75</cp:revision>
  <dcterms:created xsi:type="dcterms:W3CDTF">2016-04-11T16:28:52Z</dcterms:created>
  <dcterms:modified xsi:type="dcterms:W3CDTF">2016-04-13T09:34:36Z</dcterms:modified>
</cp:coreProperties>
</file>