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4" r:id="rId4"/>
    <p:sldId id="275" r:id="rId5"/>
    <p:sldId id="276" r:id="rId6"/>
    <p:sldId id="264" r:id="rId7"/>
    <p:sldId id="265" r:id="rId8"/>
    <p:sldId id="266" r:id="rId9"/>
    <p:sldId id="267" r:id="rId10"/>
    <p:sldId id="268" r:id="rId11"/>
    <p:sldId id="269" r:id="rId12"/>
    <p:sldId id="278" r:id="rId13"/>
    <p:sldId id="279" r:id="rId14"/>
    <p:sldId id="270" r:id="rId15"/>
    <p:sldId id="283" r:id="rId16"/>
    <p:sldId id="271" r:id="rId17"/>
    <p:sldId id="272" r:id="rId18"/>
    <p:sldId id="273" r:id="rId19"/>
    <p:sldId id="280" r:id="rId20"/>
    <p:sldId id="281" r:id="rId21"/>
    <p:sldId id="282" r:id="rId22"/>
    <p:sldId id="263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A00"/>
    <a:srgbClr val="009900"/>
    <a:srgbClr val="60C000"/>
    <a:srgbClr val="264C00"/>
    <a:srgbClr val="91F77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2B10-3E21-4A64-8E80-94CB08E01FC6}" type="datetimeFigureOut">
              <a:rPr lang="hu-HU" smtClean="0"/>
              <a:t>2016.04.06.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43724-BE4F-4683-A0D3-9046C81BD05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54612-FE3B-43EF-A463-79DD59E244F3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E6390-BF30-4E51-85D6-85B2BBF58E3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E6390-BF30-4E51-85D6-85B2BBF58E32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E6390-BF30-4E51-85D6-85B2BBF58E32}" type="slidenum">
              <a:rPr lang="hu-HU" smtClean="0"/>
              <a:pPr/>
              <a:t>11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E6390-BF30-4E51-85D6-85B2BBF58E32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989B-4DB6-46A5-BAF2-45B62B79D5A9}" type="datetimeFigureOut">
              <a:rPr lang="hu-HU" smtClean="0"/>
              <a:pPr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6286544" cy="2184405"/>
          </a:xfrm>
        </p:spPr>
        <p:txBody>
          <a:bodyPr>
            <a:normAutofit/>
          </a:bodyPr>
          <a:lstStyle/>
          <a:p>
            <a:pPr algn="l"/>
            <a:r>
              <a:rPr lang="hu-HU" sz="3000" dirty="0" smtClean="0"/>
              <a:t>Az állatorvos szerepe az élelmiszerlánc-</a:t>
            </a:r>
            <a:br>
              <a:rPr lang="hu-HU" sz="3000" dirty="0" smtClean="0"/>
            </a:br>
            <a:r>
              <a:rPr lang="hu-HU" sz="3000" dirty="0" smtClean="0"/>
              <a:t>biztonság megteremtésében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/>
          </a:bodyPr>
          <a:lstStyle/>
          <a:p>
            <a:pPr algn="l"/>
            <a:r>
              <a:rPr lang="hu-HU" sz="3700" b="1" dirty="0" smtClean="0">
                <a:solidFill>
                  <a:schemeClr val="tx1"/>
                </a:solidFill>
              </a:rPr>
              <a:t>ÁLLATVÉDELEM</a:t>
            </a:r>
          </a:p>
          <a:p>
            <a:endParaRPr lang="hu-HU" dirty="0"/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3700" b="1" dirty="0" smtClean="0"/>
              <a:t>d</a:t>
            </a:r>
            <a:r>
              <a:rPr kumimoji="0" lang="hu-H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Pallós László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0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magyar pásztorok igen gazdag nyelvi hagyományait mutatja, hogy a ló színére és szőrére több mint 300, a szarvasmarha megjelölésére mintegy 200, tőlük származó szót jegyeztek fel.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Napjaink állattenyésztői szívesen térnek vissza ősi, elfelejtett fajtákhoz, akár a fajta fenntartása, akár a genetikai frissítés céljából.</a:t>
            </a: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Kép 3" descr="Ké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91579"/>
            <a:ext cx="4248472" cy="2766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12474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600" b="1" dirty="0" smtClean="0"/>
              <a:t>Az állatvédelmi jog fejlődése az ókortól napjainkig</a:t>
            </a:r>
          </a:p>
          <a:p>
            <a:endParaRPr lang="hu-HU" dirty="0"/>
          </a:p>
        </p:txBody>
      </p:sp>
      <p:pic>
        <p:nvPicPr>
          <p:cNvPr id="4" name="Kép 3" descr="thHUAQUM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060848"/>
            <a:ext cx="2143125" cy="4572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635896" y="422108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Isten megtestesülésének védelme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A tulajdon védelme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Az állat, mint a jog alanya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Európa - Magyarország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 err="1" smtClean="0"/>
              <a:t>Martin’s</a:t>
            </a:r>
            <a:r>
              <a:rPr lang="hu-HU" b="1" dirty="0" smtClean="0"/>
              <a:t> </a:t>
            </a:r>
            <a:r>
              <a:rPr lang="hu-HU" b="1" dirty="0" err="1" smtClean="0"/>
              <a:t>act</a:t>
            </a:r>
            <a:r>
              <a:rPr lang="hu-HU" b="1" dirty="0" smtClean="0"/>
              <a:t>, 1822, England</a:t>
            </a:r>
          </a:p>
          <a:p>
            <a:r>
              <a:rPr lang="hu-HU" b="1" dirty="0" smtClean="0"/>
              <a:t>Állatkínzás tilalma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b="1" dirty="0" smtClean="0"/>
              <a:t>Az 1780-as években Magyarország királya elrendelte a Pesti Egyetem Orvosi Karán az állatgyógyászat tanítását</a:t>
            </a:r>
          </a:p>
          <a:p>
            <a:pPr algn="just"/>
            <a:r>
              <a:rPr lang="hu-HU" b="1" dirty="0" smtClean="0"/>
              <a:t>Petényi János Salamon “Az állatvédelem és az állatkínzás megakadályozásának módjairól” szóló dolgozatával nyert pályadíjat kiegészítve már a 19. század derekán állatvédő egyesület alapítását kezdeményezte. </a:t>
            </a:r>
          </a:p>
          <a:p>
            <a:endParaRPr lang="hu-HU" dirty="0" smtClean="0"/>
          </a:p>
        </p:txBody>
      </p:sp>
      <p:pic>
        <p:nvPicPr>
          <p:cNvPr id="5" name="Picture 7" descr="http://www.georgeglazer.com/prints/law/images/donkeymartin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430898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124744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/>
              <a:t>Az 1870-es évek: első, az állatok védelméhez kapcsolódó modern törvények. </a:t>
            </a:r>
          </a:p>
          <a:p>
            <a:pPr algn="just"/>
            <a:r>
              <a:rPr lang="hu-HU" b="1" dirty="0" smtClean="0"/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vadászati törvény például tiltotta az orvvadászatot, a madarak fészkeinek szétrombolását, a tojásgyűjtést, és a fiatal állatok befogását is 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cselédtörvény szerint felmondás nélkül elbocsátható a cseléd, ha a gondozására bízott jószágot rosszul ápolja vagy kínozza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büntető törvénykönyv (1879) kimondta, hogy aki nyilvánosan, botrányt okozó módon állatot kínoz, vagy durván bántalmaz, továbbá aki az állatkínzás ellen kiadott rendeletet vagy szabályrendeletet megszegi: nyolc napig terjedhető elzárással és száz forintig terjedhető pénzbüntetéssel büntetendő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jogszabály a borjak helyes táplálásáról, a sánta lovak kíméletéről, a haszonállatok kíméletes szállításáról és levágásáról, a medvetáncoltatás tilalmáról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jól jelzi a felvilágosult gondolkodást, hogy a regnáló agrárminiszter 1901-ben elrendelte, hogy az állatorvosok minden lehetőséget ragadjanak meg az állatvédelem eszméjének terjesztésére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99592" y="980728"/>
            <a:ext cx="69127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hu-HU" sz="2800" b="1" dirty="0" smtClean="0"/>
              <a:t>II. világháborút követő időszak változásai</a:t>
            </a:r>
          </a:p>
          <a:p>
            <a:pPr>
              <a:lnSpc>
                <a:spcPts val="2500"/>
              </a:lnSpc>
            </a:pPr>
            <a:endParaRPr lang="hu-HU" sz="2800" b="1" dirty="0" smtClean="0"/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iparszerű haszonállattartás</a:t>
            </a:r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laboratóriumi állattartás</a:t>
            </a:r>
          </a:p>
          <a:p>
            <a:pPr lvl="1">
              <a:lnSpc>
                <a:spcPts val="2500"/>
              </a:lnSpc>
              <a:buFontTx/>
              <a:buChar char="-"/>
            </a:pPr>
            <a:r>
              <a:rPr lang="hu-HU" sz="2400" b="1" dirty="0" smtClean="0"/>
              <a:t> társállattartás</a:t>
            </a:r>
          </a:p>
          <a:p>
            <a:pPr lvl="1">
              <a:lnSpc>
                <a:spcPts val="2500"/>
              </a:lnSpc>
              <a:buFontTx/>
              <a:buChar char="-"/>
            </a:pPr>
            <a:endParaRPr lang="hu-HU" sz="2400" b="1" dirty="0" smtClean="0"/>
          </a:p>
          <a:p>
            <a:pPr>
              <a:lnSpc>
                <a:spcPts val="2500"/>
              </a:lnSpc>
            </a:pPr>
            <a:r>
              <a:rPr lang="hu-HU" sz="2800" b="1" dirty="0" smtClean="0"/>
              <a:t>Sok új probléma </a:t>
            </a:r>
          </a:p>
          <a:p>
            <a:pPr>
              <a:lnSpc>
                <a:spcPts val="2500"/>
              </a:lnSpc>
            </a:pPr>
            <a:endParaRPr lang="hu-HU" sz="2800" b="1" dirty="0" smtClean="0"/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új eszközök, technikák, új tenyésztési eljárások , - új anyagok</a:t>
            </a:r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új betegségek és rendellenességek </a:t>
            </a:r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fájdalommal járó beavatkozások </a:t>
            </a:r>
          </a:p>
          <a:p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imagesCAAO7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72075"/>
            <a:ext cx="2714625" cy="1685925"/>
          </a:xfrm>
          <a:prstGeom prst="rect">
            <a:avLst/>
          </a:prstGeom>
        </p:spPr>
      </p:pic>
      <p:pic>
        <p:nvPicPr>
          <p:cNvPr id="9" name="Kép 8" descr="imagesCACYS1K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5010150"/>
            <a:ext cx="2466975" cy="1847850"/>
          </a:xfrm>
          <a:prstGeom prst="rect">
            <a:avLst/>
          </a:prstGeom>
        </p:spPr>
      </p:pic>
      <p:pic>
        <p:nvPicPr>
          <p:cNvPr id="8" name="Kép 7" descr="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76368"/>
            <a:ext cx="4139952" cy="2781632"/>
          </a:xfrm>
          <a:prstGeom prst="rect">
            <a:avLst/>
          </a:prstGeom>
        </p:spPr>
      </p:pic>
      <p:pic>
        <p:nvPicPr>
          <p:cNvPr id="3" name="Kép 2" descr="pet-shipping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810000" cy="2857500"/>
          </a:xfrm>
          <a:prstGeom prst="rect">
            <a:avLst/>
          </a:prstGeom>
        </p:spPr>
      </p:pic>
      <p:pic>
        <p:nvPicPr>
          <p:cNvPr id="6" name="Kép 5" descr="imagesCAHBB0H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2636912"/>
            <a:ext cx="2051720" cy="140819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467544" y="40770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 descr="3081_l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1500" y="0"/>
            <a:ext cx="4762500" cy="2676525"/>
          </a:xfrm>
          <a:prstGeom prst="rect">
            <a:avLst/>
          </a:prstGeom>
        </p:spPr>
      </p:pic>
      <p:pic>
        <p:nvPicPr>
          <p:cNvPr id="7" name="Kép 6" descr="imagesCA0HI4U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2924944"/>
            <a:ext cx="2448272" cy="244827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79512" y="3140968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Napjaink kihívásai….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40466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Jogszabályok – Európai Unió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268760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hu-HU" sz="2400" b="1" dirty="0" smtClean="0"/>
              <a:t>1/2005/EK  rendelet</a:t>
            </a:r>
          </a:p>
          <a:p>
            <a:pPr fontAlgn="t"/>
            <a:r>
              <a:rPr lang="hu-HU" sz="2000" b="1" dirty="0" smtClean="0"/>
              <a:t>az állatoknak a szállítás és a kapcsolódó műveletek közbeni védelméről</a:t>
            </a:r>
          </a:p>
          <a:p>
            <a:pPr fontAlgn="t"/>
            <a:r>
              <a:rPr lang="hu-HU" sz="2000" b="1" dirty="0" smtClean="0"/>
              <a:t>Az állatok szállításának szervezésére, a szállítmányozók, a járművek és az állatok szállításra való alkalmasságára vonatkozó részletes követelmények.</a:t>
            </a:r>
          </a:p>
          <a:p>
            <a:pPr fontAlgn="t">
              <a:buFont typeface="Arial" pitchFamily="34" charset="0"/>
              <a:buChar char="•"/>
            </a:pPr>
            <a:r>
              <a:rPr lang="hu-HU" sz="2400" b="1" dirty="0" smtClean="0"/>
              <a:t>1099/2009/EK rendelet</a:t>
            </a:r>
          </a:p>
          <a:p>
            <a:pPr fontAlgn="t"/>
            <a:r>
              <a:rPr lang="hu-HU" sz="2000" b="1" dirty="0" smtClean="0"/>
              <a:t>az állatok leölésük során való védelméről</a:t>
            </a:r>
          </a:p>
          <a:p>
            <a:pPr fontAlgn="t"/>
            <a:r>
              <a:rPr lang="hu-HU" sz="2000" b="1" dirty="0" smtClean="0"/>
              <a:t>Az állatok levágásának és leölésének részletes technikai és személyi követelményei</a:t>
            </a:r>
          </a:p>
          <a:p>
            <a:pPr fontAlgn="t"/>
            <a:endParaRPr lang="hu-HU" b="1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18864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Tagállami jogszabályok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692696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hu-HU" b="1" dirty="0" smtClean="0"/>
              <a:t> </a:t>
            </a:r>
          </a:p>
          <a:p>
            <a:pPr algn="just">
              <a:spcAft>
                <a:spcPts val="0"/>
              </a:spcAft>
            </a:pPr>
            <a:r>
              <a:rPr lang="hu-HU" b="1" dirty="0" smtClean="0"/>
              <a:t>2008. évi XLVI. törvény</a:t>
            </a:r>
          </a:p>
          <a:p>
            <a:pPr algn="just">
              <a:spcAft>
                <a:spcPts val="0"/>
              </a:spcAft>
            </a:pPr>
            <a:r>
              <a:rPr lang="hu-HU" dirty="0" smtClean="0"/>
              <a:t> </a:t>
            </a:r>
            <a:r>
              <a:rPr lang="hu-HU" b="1" dirty="0" smtClean="0"/>
              <a:t>az élelmiszerláncról és hatósági felügyeletéről</a:t>
            </a:r>
          </a:p>
          <a:p>
            <a:pPr fontAlgn="t"/>
            <a:r>
              <a:rPr lang="hu-HU" b="1" dirty="0" smtClean="0"/>
              <a:t>A törvény az élelmiszer-előállítás egész folyamatának (az élelmiszerláncnak) szereplőire vonatkozó követelményeket fogalmazza meg, így az állattartók alapvető állategészségügyi és állatvédelmi kötelezettségeit is.</a:t>
            </a:r>
          </a:p>
          <a:p>
            <a:pPr fontAlgn="t"/>
            <a:endParaRPr lang="hu-HU" b="1" dirty="0" smtClean="0"/>
          </a:p>
          <a:p>
            <a:pPr fontAlgn="t"/>
            <a:r>
              <a:rPr lang="hu-HU" b="1" dirty="0" smtClean="0"/>
              <a:t>2012. évi C. törvény a Büntető Törvénykönyvről</a:t>
            </a:r>
          </a:p>
          <a:p>
            <a:pPr fontAlgn="t"/>
            <a:endParaRPr lang="hu-HU" b="1" dirty="0" smtClean="0"/>
          </a:p>
          <a:p>
            <a:pPr fontAlgn="t"/>
            <a:r>
              <a:rPr lang="hu-HU" b="1" dirty="0" smtClean="0"/>
              <a:t>1998. évi XXVIII. törvény</a:t>
            </a:r>
          </a:p>
          <a:p>
            <a:pPr fontAlgn="t"/>
            <a:r>
              <a:rPr lang="hu-HU" b="1" dirty="0" smtClean="0"/>
              <a:t>az állatok védelméről és kíméletéről</a:t>
            </a:r>
          </a:p>
          <a:p>
            <a:pPr fontAlgn="t"/>
            <a:r>
              <a:rPr lang="hu-HU" b="1" dirty="0" smtClean="0"/>
              <a:t>Az állatvilág egyedeinek védelmére vonatkozó elvárásokat fogalmazza meg a következő témák szerint:</a:t>
            </a:r>
            <a:endParaRPr lang="hu-HU" dirty="0" smtClean="0"/>
          </a:p>
          <a:p>
            <a:pPr fontAlgn="t"/>
            <a:endParaRPr lang="hu-HU" sz="2000" b="1" dirty="0" smtClean="0"/>
          </a:p>
          <a:p>
            <a:endParaRPr lang="hu-HU" dirty="0"/>
          </a:p>
        </p:txBody>
      </p:sp>
      <p:pic>
        <p:nvPicPr>
          <p:cNvPr id="5" name="Picture 5" descr="http://t1.gstatic.com/images?q=tbn:ANd9GcSwQSUfq5HnXpKRg9eEg_-GAode9lCvwTBeXE_kLliobd5hWLIUflrw3y9H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37112"/>
            <a:ext cx="40941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692696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hu-HU" sz="2000" b="1" dirty="0" smtClean="0"/>
              <a:t> az állattartásra vonatkozó általános követelmények</a:t>
            </a:r>
            <a:endParaRPr lang="hu-HU" sz="2000" dirty="0" smtClean="0"/>
          </a:p>
          <a:p>
            <a:pPr fontAlgn="t">
              <a:buFont typeface="Arial" pitchFamily="34" charset="0"/>
              <a:buChar char="•"/>
            </a:pPr>
            <a:r>
              <a:rPr lang="hu-HU" sz="2000" b="1" dirty="0" smtClean="0"/>
              <a:t> állatkínzás tilalma</a:t>
            </a:r>
            <a:endParaRPr lang="hu-HU" sz="2000" dirty="0" smtClean="0"/>
          </a:p>
          <a:p>
            <a:pPr fontAlgn="t">
              <a:buFont typeface="Arial" pitchFamily="34" charset="0"/>
              <a:buChar char="•"/>
            </a:pPr>
            <a:r>
              <a:rPr lang="hu-HU" sz="2000" b="1" dirty="0" smtClean="0"/>
              <a:t> az állatokon végzett beavatkozások lehetősége </a:t>
            </a:r>
            <a:endParaRPr lang="hu-HU" sz="2000" dirty="0" smtClean="0"/>
          </a:p>
          <a:p>
            <a:pPr fontAlgn="t">
              <a:buFont typeface="Arial" pitchFamily="34" charset="0"/>
              <a:buChar char="•"/>
            </a:pPr>
            <a:r>
              <a:rPr lang="hu-HU" sz="2000" b="1" dirty="0" smtClean="0"/>
              <a:t> az állatok életének kioltására vonatkozó követelmények</a:t>
            </a:r>
            <a:endParaRPr lang="hu-HU" sz="2000" dirty="0" smtClean="0"/>
          </a:p>
          <a:p>
            <a:pPr fontAlgn="t">
              <a:buFont typeface="Arial" pitchFamily="34" charset="0"/>
              <a:buChar char="•"/>
            </a:pPr>
            <a:r>
              <a:rPr lang="hu-HU" sz="2000" b="1" dirty="0" smtClean="0"/>
              <a:t> általános követelmények az alábbi tárgykörökre vonatkozóan</a:t>
            </a:r>
            <a:endParaRPr lang="hu-HU" sz="2000" dirty="0" smtClean="0"/>
          </a:p>
          <a:p>
            <a:pPr fontAlgn="t"/>
            <a:r>
              <a:rPr lang="hu-HU" sz="2000" b="1" dirty="0" smtClean="0"/>
              <a:t>	az állatok szállítása</a:t>
            </a:r>
            <a:endParaRPr lang="hu-HU" sz="2000" dirty="0" smtClean="0"/>
          </a:p>
          <a:p>
            <a:pPr fontAlgn="t"/>
            <a:r>
              <a:rPr lang="hu-HU" sz="2000" b="1" dirty="0" smtClean="0"/>
              <a:t> 	az állatok levágása</a:t>
            </a:r>
            <a:endParaRPr lang="hu-HU" sz="2000" dirty="0" smtClean="0"/>
          </a:p>
          <a:p>
            <a:pPr fontAlgn="t"/>
            <a:r>
              <a:rPr lang="hu-HU" sz="2000" b="1" dirty="0" smtClean="0"/>
              <a:t>	szőrméjükért tenyésztett állatok tartása</a:t>
            </a:r>
            <a:endParaRPr lang="hu-HU" sz="2000" dirty="0" smtClean="0"/>
          </a:p>
          <a:p>
            <a:pPr fontAlgn="t"/>
            <a:r>
              <a:rPr lang="hu-HU" sz="2000" b="1" dirty="0" smtClean="0"/>
              <a:t> 	veszélyes állatok</a:t>
            </a:r>
            <a:endParaRPr lang="hu-HU" sz="2000" dirty="0" smtClean="0"/>
          </a:p>
          <a:p>
            <a:pPr fontAlgn="t"/>
            <a:r>
              <a:rPr lang="hu-HU" sz="2000" b="1" dirty="0" smtClean="0"/>
              <a:t> 	veszélyes ebek tartása</a:t>
            </a:r>
            <a:endParaRPr lang="hu-HU" sz="2000" dirty="0" smtClean="0"/>
          </a:p>
          <a:p>
            <a:pPr fontAlgn="t"/>
            <a:r>
              <a:rPr lang="hu-HU" sz="2000" b="1" dirty="0" smtClean="0"/>
              <a:t>	állatkísérletek</a:t>
            </a:r>
            <a:endParaRPr lang="hu-HU" sz="2000" dirty="0" smtClean="0"/>
          </a:p>
          <a:p>
            <a:pPr fontAlgn="t"/>
            <a:r>
              <a:rPr lang="hu-HU" sz="2000" b="1" dirty="0" smtClean="0"/>
              <a:t>	állatkertek működése</a:t>
            </a:r>
            <a:endParaRPr lang="hu-HU" sz="2000" dirty="0" smtClean="0"/>
          </a:p>
          <a:p>
            <a:pPr fontAlgn="t"/>
            <a:r>
              <a:rPr lang="hu-HU" sz="2000" b="1" dirty="0" smtClean="0"/>
              <a:t>	cirkuszi menazséria működése</a:t>
            </a:r>
            <a:endParaRPr lang="hu-HU" sz="2000" dirty="0" smtClean="0"/>
          </a:p>
          <a:p>
            <a:pPr fontAlgn="t"/>
            <a:r>
              <a:rPr lang="hu-HU" sz="2000" b="1" dirty="0" smtClean="0"/>
              <a:t> 	állatotthonok működése</a:t>
            </a:r>
          </a:p>
          <a:p>
            <a:pPr fontAlgn="t"/>
            <a:endParaRPr lang="hu-HU" b="1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332656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u="sng" dirty="0" smtClean="0"/>
              <a:t>Kedvtelésből tartott állatok:</a:t>
            </a:r>
          </a:p>
          <a:p>
            <a:pPr lvl="0"/>
            <a:r>
              <a:rPr lang="hu-HU" sz="2000" b="1" dirty="0" smtClean="0"/>
              <a:t>41/2010 (II. 26.) Kormány rendelet a kedvtelésből tartott állatok tartásáról és forgalmazásáról</a:t>
            </a:r>
          </a:p>
          <a:p>
            <a:pPr lvl="0"/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b="1" u="sng" dirty="0" smtClean="0"/>
              <a:t>Mezőgazdasági haszonállatok tartása:</a:t>
            </a:r>
          </a:p>
          <a:p>
            <a:r>
              <a:rPr lang="hu-HU" sz="2000" b="1" dirty="0" smtClean="0"/>
              <a:t>32/1999. (III. 31.) FVM rendelet a mezőgazdasági haszonállatok tartásának állatvédelmi szabályairól</a:t>
            </a:r>
          </a:p>
          <a:p>
            <a:endParaRPr lang="hu-HU" sz="2000" b="1" dirty="0" smtClean="0"/>
          </a:p>
          <a:p>
            <a:pPr>
              <a:buFont typeface="Arial" pitchFamily="34" charset="0"/>
              <a:buChar char="•"/>
            </a:pPr>
            <a:r>
              <a:rPr lang="hu-HU" sz="2000" b="1" u="sng" dirty="0" smtClean="0"/>
              <a:t>Állatszállítás:</a:t>
            </a:r>
          </a:p>
          <a:p>
            <a:pPr lvl="0"/>
            <a:r>
              <a:rPr lang="hu-HU" sz="2000" b="1" dirty="0" smtClean="0"/>
              <a:t>87/2012. (VIII. 27.) VM rendelet</a:t>
            </a:r>
            <a:r>
              <a:rPr lang="hu-HU" sz="2000" dirty="0" smtClean="0"/>
              <a:t> </a:t>
            </a:r>
            <a:r>
              <a:rPr lang="hu-HU" sz="2000" b="1" dirty="0" smtClean="0"/>
              <a:t>az élő állatok belföldi szállításának állat-egészségügyi szabályairól</a:t>
            </a:r>
          </a:p>
          <a:p>
            <a:r>
              <a:rPr lang="en-GB" sz="2000" b="1" dirty="0" smtClean="0"/>
              <a:t>2005/1/EK </a:t>
            </a:r>
            <a:r>
              <a:rPr lang="hu-HU" sz="2000" b="1" dirty="0" smtClean="0"/>
              <a:t>- </a:t>
            </a:r>
            <a:r>
              <a:rPr lang="en-GB" sz="2000" b="1" dirty="0" err="1" smtClean="0"/>
              <a:t>az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állatoknak</a:t>
            </a:r>
            <a:r>
              <a:rPr lang="en-GB" sz="2000" b="1" dirty="0" smtClean="0"/>
              <a:t> a </a:t>
            </a:r>
            <a:r>
              <a:rPr lang="en-GB" sz="2000" b="1" dirty="0" err="1" smtClean="0"/>
              <a:t>szállítás</a:t>
            </a:r>
            <a:r>
              <a:rPr lang="en-GB" sz="2000" b="1" dirty="0" smtClean="0"/>
              <a:t> és a </a:t>
            </a:r>
            <a:r>
              <a:rPr lang="en-GB" sz="2000" b="1" dirty="0" err="1" smtClean="0"/>
              <a:t>kapcsolódó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műveletek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közbeni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védelméről</a:t>
            </a:r>
            <a:endParaRPr lang="hu-HU" sz="2000" b="1" dirty="0" smtClean="0"/>
          </a:p>
          <a:p>
            <a:endParaRPr lang="hu-HU" sz="2000" b="1" u="sng" dirty="0" smtClean="0"/>
          </a:p>
          <a:p>
            <a:r>
              <a:rPr lang="hu-HU" sz="2000" b="1" u="sng" dirty="0" smtClean="0"/>
              <a:t>Állatok levágása, leölése: </a:t>
            </a:r>
            <a:endParaRPr lang="hu-HU" sz="2000" dirty="0" smtClean="0"/>
          </a:p>
          <a:p>
            <a:pPr lvl="0"/>
            <a:r>
              <a:rPr lang="hu-HU" sz="2000" b="1" dirty="0" smtClean="0"/>
              <a:t>140/2012. (XII. 22.) VM rendelet</a:t>
            </a:r>
            <a:r>
              <a:rPr lang="hu-HU" sz="2000" dirty="0" smtClean="0"/>
              <a:t> a vágóállatok leölésének és levágásának állatvédelmi szabályairól</a:t>
            </a:r>
          </a:p>
          <a:p>
            <a:pPr lvl="0"/>
            <a:r>
              <a:rPr lang="hu-HU" sz="2000" b="1" dirty="0" smtClean="0"/>
              <a:t>1099/2009/EK - </a:t>
            </a:r>
            <a:r>
              <a:rPr lang="hu-HU" sz="2000" dirty="0" smtClean="0"/>
              <a:t>az állatok leölésük során való védelméről</a:t>
            </a:r>
          </a:p>
          <a:p>
            <a:endParaRPr lang="hu-HU" sz="2000" b="1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16832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/>
              <a:t>Az állatvédelem története a domesztikáció kezdeteitől napjainkig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b="1" dirty="0"/>
          </a:p>
        </p:txBody>
      </p:sp>
      <p:pic>
        <p:nvPicPr>
          <p:cNvPr id="5" name="Tartalom helye 4" descr="totemoszl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2160240" cy="1976620"/>
          </a:xfrm>
        </p:spPr>
      </p:pic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6" name="Kép 5" descr="thEJ956OZ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268760"/>
            <a:ext cx="2857500" cy="2143125"/>
          </a:xfrm>
          <a:prstGeom prst="rect">
            <a:avLst/>
          </a:prstGeom>
        </p:spPr>
      </p:pic>
      <p:pic>
        <p:nvPicPr>
          <p:cNvPr id="7" name="Kép 6" descr="th4MPHGYR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420888"/>
            <a:ext cx="857250" cy="28575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148064" y="386104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Állat =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személyiség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ős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isten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836712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u="sng" dirty="0" smtClean="0"/>
              <a:t>Állatkísérlet: </a:t>
            </a:r>
            <a:endParaRPr lang="hu-HU" dirty="0" smtClean="0"/>
          </a:p>
          <a:p>
            <a:pPr lvl="0"/>
            <a:r>
              <a:rPr lang="hu-HU" b="1" dirty="0" smtClean="0"/>
              <a:t>40/2013. (II. 14.) Korm. rendelet az állatkísérletekről</a:t>
            </a: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b="1" u="sng" dirty="0" smtClean="0"/>
              <a:t>Állatkert: </a:t>
            </a:r>
            <a:endParaRPr lang="hu-HU" dirty="0" smtClean="0"/>
          </a:p>
          <a:p>
            <a:r>
              <a:rPr lang="hu-HU" dirty="0" smtClean="0"/>
              <a:t> </a:t>
            </a:r>
            <a:r>
              <a:rPr lang="hu-HU" b="1" dirty="0" smtClean="0"/>
              <a:t>3/2001. (II. 23.) </a:t>
            </a:r>
            <a:r>
              <a:rPr lang="hu-HU" b="1" dirty="0" err="1" smtClean="0"/>
              <a:t>KöM-FVM-NKÖM-BM</a:t>
            </a:r>
            <a:r>
              <a:rPr lang="hu-HU" b="1" dirty="0" smtClean="0"/>
              <a:t> együttes rendelet az állatkert és az állatotthon létesítésének, működésének és fenntartásának részletes szabályairól</a:t>
            </a:r>
          </a:p>
          <a:p>
            <a:r>
              <a:rPr lang="hu-HU" b="1" dirty="0" smtClean="0"/>
              <a:t> 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" name="Kép 2" descr="310316_521039414601039_12977245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40968"/>
            <a:ext cx="4597325" cy="309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334/2006 Korm. rendelet - az állatvédelmi hatóság kijelöléséről</a:t>
            </a:r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244/1998. Korm. rendelet - az állatvédelmi bírságról</a:t>
            </a:r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245/1998. Korm. rendelet - a települési önkormányzat jegyzőjének az állatok védelmével, valamint az állatok nyilvántartásával kapcsolatos egyes feladat- és hatásköreiről</a:t>
            </a:r>
          </a:p>
          <a:p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85/2015. FM rendelet - a veszélyes állatfajokról és egyedeik tartásának szabályairól </a:t>
            </a:r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74/2003. FVM rendelet a </a:t>
            </a:r>
            <a:r>
              <a:rPr lang="hu-HU" b="1" dirty="0" err="1" smtClean="0"/>
              <a:t>tojótyúktartó</a:t>
            </a:r>
            <a:r>
              <a:rPr lang="hu-HU" b="1" dirty="0" smtClean="0"/>
              <a:t> telepek nyilvántartásba vételének szabályairól</a:t>
            </a:r>
          </a:p>
          <a:p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222/2007. (VIII. 29.) Korm. rendelet a cirkuszi menazséria létesítése és működtetése engedélyezésének, valamint fenntartásának részletes szabályairól</a:t>
            </a:r>
          </a:p>
          <a:p>
            <a:r>
              <a:rPr lang="hu-HU" b="1" dirty="0" smtClean="0"/>
              <a:t> 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/>
          </a:bodyPr>
          <a:lstStyle/>
          <a:p>
            <a:pPr algn="l"/>
            <a:r>
              <a:rPr lang="hu-HU" sz="3700" b="1" dirty="0" smtClean="0">
                <a:solidFill>
                  <a:schemeClr val="tx1"/>
                </a:solidFill>
              </a:rPr>
              <a:t>Köszönöm a figyelmet!</a:t>
            </a:r>
          </a:p>
          <a:p>
            <a:endParaRPr lang="hu-HU" dirty="0"/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3700" b="1" dirty="0" smtClean="0"/>
              <a:t>d</a:t>
            </a:r>
            <a:r>
              <a:rPr kumimoji="0" lang="hu-H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Pallós László</a:t>
            </a:r>
            <a:endParaRPr kumimoji="0" lang="hu-HU" sz="37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7475" y="1990725"/>
            <a:ext cx="3829050" cy="28765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23728" y="764704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Állat = tárgy</a:t>
            </a:r>
          </a:p>
          <a:p>
            <a:pPr algn="ctr"/>
            <a:r>
              <a:rPr lang="hu-HU" sz="2800" b="1" dirty="0" smtClean="0"/>
              <a:t>Descartes</a:t>
            </a:r>
            <a:endParaRPr lang="hu-H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Jeremy_Bent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9525"/>
            <a:ext cx="4972050" cy="684847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004048" y="98072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/>
              <a:t>Jeremy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Bentham</a:t>
            </a:r>
            <a:endParaRPr lang="hu-HU" sz="2400" b="1" dirty="0" smtClean="0"/>
          </a:p>
          <a:p>
            <a:pPr algn="ctr"/>
            <a:r>
              <a:rPr lang="hu-HU" sz="2400" b="1" dirty="0" smtClean="0"/>
              <a:t>     1748-1832</a:t>
            </a:r>
            <a:endParaRPr lang="hu-HU" sz="2400" b="1" dirty="0"/>
          </a:p>
        </p:txBody>
      </p:sp>
      <p:pic>
        <p:nvPicPr>
          <p:cNvPr id="4" name="Kép 3" descr="Gondolkodopic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45638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83671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ANTHROPOCENTRIZMUS - BIOCENTRIZMUS</a:t>
            </a:r>
            <a:endParaRPr lang="hu-HU" sz="3200" b="1" dirty="0"/>
          </a:p>
        </p:txBody>
      </p:sp>
      <p:pic>
        <p:nvPicPr>
          <p:cNvPr id="4" name="Picture 5" descr="http://p.twimg.com/AsNVWtUCAAAZszc.jpg:large"/>
          <p:cNvPicPr>
            <a:picLocks noChangeAspect="1" noChangeArrowheads="1"/>
          </p:cNvPicPr>
          <p:nvPr/>
        </p:nvPicPr>
        <p:blipFill>
          <a:blip r:embed="rId2" cstate="print"/>
          <a:srcRect t="11676" b="20831"/>
          <a:stretch>
            <a:fillRect/>
          </a:stretch>
        </p:blipFill>
        <p:spPr bwMode="auto">
          <a:xfrm>
            <a:off x="827584" y="1997363"/>
            <a:ext cx="6912767" cy="33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800px-Cow_stro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433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620688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b="1" dirty="0" smtClean="0"/>
              <a:t>Állatvédelem történeti áttekintése - Magyarország </a:t>
            </a:r>
          </a:p>
          <a:p>
            <a:endParaRPr lang="hu-HU" dirty="0"/>
          </a:p>
        </p:txBody>
      </p:sp>
      <p:pic>
        <p:nvPicPr>
          <p:cNvPr id="3" name="Kép 2" descr="Ké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8363712" cy="339547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155679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honfoglaló magyarság, mint jellegzetes nagyállattartó nép jelent meg a Kárpát-medencében 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188640"/>
            <a:ext cx="8712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/>
              <a:t>Az állattenyésztés – melynek fő formája a legeltetés volt – a középkorban is a legfontosabb termelési ágazat maradt, de a feudális birtokviszonyok létrejötte, a sűrű településhálózat kiépülése, a földművelés, szőlőművelés fejlődése folytán szűkebb keretek közé szorult</a:t>
            </a:r>
            <a:r>
              <a:rPr lang="hu-HU" sz="2400" b="1" dirty="0" smtClean="0">
                <a:solidFill>
                  <a:srgbClr val="009900"/>
                </a:solidFill>
              </a:rPr>
              <a:t>. </a:t>
            </a:r>
          </a:p>
          <a:p>
            <a:endParaRPr lang="hu-HU" dirty="0"/>
          </a:p>
        </p:txBody>
      </p:sp>
      <p:pic>
        <p:nvPicPr>
          <p:cNvPr id="6" name="Kép 5" descr="4-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24189"/>
            <a:ext cx="7488832" cy="3584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924944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/>
              <a:t>A 14. századtól fogva gazdag főurak hajcsárjai seregestől hajtották a szürke magyar marhát Európa szerte, de szerepelt a kiviteli listán juh, ló és sertés is. Nem túlzás azt állítani, Magyarország volt a kontinens éléskamrája. </a:t>
            </a:r>
          </a:p>
          <a:p>
            <a:pPr algn="just"/>
            <a:r>
              <a:rPr lang="hu-HU" sz="2400" b="1" dirty="0" smtClean="0"/>
              <a:t> </a:t>
            </a:r>
          </a:p>
          <a:p>
            <a:pPr algn="just"/>
            <a:r>
              <a:rPr lang="hu-HU" sz="2400" b="1" dirty="0" smtClean="0"/>
              <a:t>Az istállózó, belterjes állattartásra a fejlettebb takarmánygazdálkodást folytató dunántúli tájak parasztsága tért át előbb, az alföldi pusztákon a 19. század végéig konzerválódott a külterjes, csaknem egész éven át legeltető állattenyésztés. </a:t>
            </a:r>
          </a:p>
          <a:p>
            <a:endParaRPr lang="hu-HU" dirty="0"/>
          </a:p>
        </p:txBody>
      </p:sp>
      <p:pic>
        <p:nvPicPr>
          <p:cNvPr id="3" name="Kép 2" descr="kep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788860"/>
            <a:ext cx="2304256" cy="1830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605</Words>
  <Application>Microsoft Office PowerPoint</Application>
  <PresentationFormat>Diavetítés a képernyőre (4:3 oldalarány)</PresentationFormat>
  <Paragraphs>120</Paragraphs>
  <Slides>22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Az állatorvos szerepe az élelmiszerlánc- biztonság megteremtésében </vt:lpstr>
      <vt:lpstr>Az állatvédelem története a domesztikáció kezdeteitől napjainkig 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Európa - Magyarország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ktothm</dc:creator>
  <cp:lastModifiedBy>pallosl</cp:lastModifiedBy>
  <cp:revision>72</cp:revision>
  <dcterms:created xsi:type="dcterms:W3CDTF">2016-01-19T08:54:33Z</dcterms:created>
  <dcterms:modified xsi:type="dcterms:W3CDTF">2016-04-06T07:57:46Z</dcterms:modified>
</cp:coreProperties>
</file>