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56" r:id="rId2"/>
    <p:sldId id="257" r:id="rId3"/>
    <p:sldId id="274" r:id="rId4"/>
    <p:sldId id="275" r:id="rId5"/>
    <p:sldId id="276" r:id="rId6"/>
    <p:sldId id="264" r:id="rId7"/>
    <p:sldId id="265" r:id="rId8"/>
    <p:sldId id="266" r:id="rId9"/>
    <p:sldId id="267" r:id="rId10"/>
    <p:sldId id="268" r:id="rId11"/>
    <p:sldId id="269" r:id="rId12"/>
    <p:sldId id="278" r:id="rId13"/>
    <p:sldId id="279" r:id="rId14"/>
    <p:sldId id="270" r:id="rId15"/>
    <p:sldId id="283" r:id="rId16"/>
    <p:sldId id="271" r:id="rId17"/>
    <p:sldId id="272" r:id="rId18"/>
    <p:sldId id="273" r:id="rId19"/>
    <p:sldId id="280" r:id="rId20"/>
    <p:sldId id="281" r:id="rId21"/>
    <p:sldId id="282" r:id="rId22"/>
    <p:sldId id="263" r:id="rId23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D7A00"/>
    <a:srgbClr val="009900"/>
    <a:srgbClr val="60C000"/>
    <a:srgbClr val="264C00"/>
    <a:srgbClr val="91F779"/>
    <a:srgbClr val="99FF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90" d="100"/>
          <a:sy n="90" d="100"/>
        </p:scale>
        <p:origin x="-81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0A2B10-3E21-4A64-8E80-94CB08E01FC6}" type="datetimeFigureOut">
              <a:rPr lang="hu-HU" smtClean="0"/>
              <a:t>2016.04.06.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843724-BE4F-4683-A0D3-9046C81BD050}" type="slidenum">
              <a:rPr lang="hu-HU" smtClean="0"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C54612-FE3B-43EF-A463-79DD59E244F3}" type="datetimeFigureOut">
              <a:rPr lang="hu-HU" smtClean="0"/>
              <a:pPr/>
              <a:t>2016.04.06.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2E6390-BF30-4E51-85D6-85B2BBF58E32}" type="slidenum">
              <a:rPr lang="hu-HU" smtClean="0"/>
              <a:pPr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E6390-BF30-4E51-85D6-85B2BBF58E32}" type="slidenum">
              <a:rPr lang="hu-HU" smtClean="0"/>
              <a:pPr/>
              <a:t>2</a:t>
            </a:fld>
            <a:endParaRPr lang="hu-H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E6390-BF30-4E51-85D6-85B2BBF58E32}" type="slidenum">
              <a:rPr lang="hu-HU" smtClean="0"/>
              <a:pPr/>
              <a:t>11</a:t>
            </a:fld>
            <a:endParaRPr lang="hu-HU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E6390-BF30-4E51-85D6-85B2BBF58E32}" type="slidenum">
              <a:rPr lang="hu-HU" smtClean="0"/>
              <a:pPr/>
              <a:t>12</a:t>
            </a:fld>
            <a:endParaRPr lang="hu-H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5989B-4DB6-46A5-BAF2-45B62B79D5A9}" type="datetimeFigureOut">
              <a:rPr lang="hu-HU" smtClean="0"/>
              <a:pPr/>
              <a:t>2016.04.06.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2B376-5B14-4B7B-A0F3-76026CCFB00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5989B-4DB6-46A5-BAF2-45B62B79D5A9}" type="datetimeFigureOut">
              <a:rPr lang="hu-HU" smtClean="0"/>
              <a:pPr/>
              <a:t>2016.04.06.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2B376-5B14-4B7B-A0F3-76026CCFB00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5989B-4DB6-46A5-BAF2-45B62B79D5A9}" type="datetimeFigureOut">
              <a:rPr lang="hu-HU" smtClean="0"/>
              <a:pPr/>
              <a:t>2016.04.06.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2B376-5B14-4B7B-A0F3-76026CCFB00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5989B-4DB6-46A5-BAF2-45B62B79D5A9}" type="datetimeFigureOut">
              <a:rPr lang="hu-HU" smtClean="0"/>
              <a:pPr/>
              <a:t>2016.04.06.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2B376-5B14-4B7B-A0F3-76026CCFB00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5989B-4DB6-46A5-BAF2-45B62B79D5A9}" type="datetimeFigureOut">
              <a:rPr lang="hu-HU" smtClean="0"/>
              <a:pPr/>
              <a:t>2016.04.06.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2B376-5B14-4B7B-A0F3-76026CCFB00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5989B-4DB6-46A5-BAF2-45B62B79D5A9}" type="datetimeFigureOut">
              <a:rPr lang="hu-HU" smtClean="0"/>
              <a:pPr/>
              <a:t>2016.04.06.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2B376-5B14-4B7B-A0F3-76026CCFB00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5989B-4DB6-46A5-BAF2-45B62B79D5A9}" type="datetimeFigureOut">
              <a:rPr lang="hu-HU" smtClean="0"/>
              <a:pPr/>
              <a:t>2016.04.06.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2B376-5B14-4B7B-A0F3-76026CCFB00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5989B-4DB6-46A5-BAF2-45B62B79D5A9}" type="datetimeFigureOut">
              <a:rPr lang="hu-HU" smtClean="0"/>
              <a:pPr/>
              <a:t>2016.04.06.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2B376-5B14-4B7B-A0F3-76026CCFB00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5989B-4DB6-46A5-BAF2-45B62B79D5A9}" type="datetimeFigureOut">
              <a:rPr lang="hu-HU" smtClean="0"/>
              <a:pPr/>
              <a:t>2016.04.06.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2B376-5B14-4B7B-A0F3-76026CCFB00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5989B-4DB6-46A5-BAF2-45B62B79D5A9}" type="datetimeFigureOut">
              <a:rPr lang="hu-HU" smtClean="0"/>
              <a:pPr/>
              <a:t>2016.04.06.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2B376-5B14-4B7B-A0F3-76026CCFB00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5989B-4DB6-46A5-BAF2-45B62B79D5A9}" type="datetimeFigureOut">
              <a:rPr lang="hu-HU" smtClean="0"/>
              <a:pPr/>
              <a:t>2016.04.06.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2B376-5B14-4B7B-A0F3-76026CCFB00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F5989B-4DB6-46A5-BAF2-45B62B79D5A9}" type="datetimeFigureOut">
              <a:rPr lang="hu-HU" smtClean="0"/>
              <a:pPr/>
              <a:t>2016.04.06.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12B376-5B14-4B7B-A0F3-76026CCFB000}" type="slidenum">
              <a:rPr lang="hu-HU" smtClean="0"/>
              <a:pPr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2643174" y="500042"/>
            <a:ext cx="6286544" cy="2184405"/>
          </a:xfrm>
        </p:spPr>
        <p:txBody>
          <a:bodyPr>
            <a:normAutofit/>
          </a:bodyPr>
          <a:lstStyle/>
          <a:p>
            <a:pPr algn="l"/>
            <a:r>
              <a:rPr lang="hu-HU" sz="3000" dirty="0" smtClean="0"/>
              <a:t>Az állatorvos szerepe az élelmiszerlánc-</a:t>
            </a:r>
            <a:br>
              <a:rPr lang="hu-HU" sz="3000" dirty="0" smtClean="0"/>
            </a:br>
            <a:r>
              <a:rPr lang="hu-HU" sz="3000" dirty="0" smtClean="0"/>
              <a:t>biztonság megteremtésében</a:t>
            </a:r>
            <a:r>
              <a:rPr lang="hu-HU" dirty="0" smtClean="0"/>
              <a:t/>
            </a:r>
            <a:br>
              <a:rPr lang="hu-HU" dirty="0" smtClean="0"/>
            </a:b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643174" y="3786190"/>
            <a:ext cx="6215106" cy="1214446"/>
          </a:xfrm>
        </p:spPr>
        <p:txBody>
          <a:bodyPr>
            <a:normAutofit/>
          </a:bodyPr>
          <a:lstStyle/>
          <a:p>
            <a:pPr algn="l"/>
            <a:r>
              <a:rPr lang="hu-HU" sz="3700" b="1" dirty="0" smtClean="0">
                <a:solidFill>
                  <a:schemeClr val="tx1"/>
                </a:solidFill>
              </a:rPr>
              <a:t>ÁLLATVÉDELEM</a:t>
            </a:r>
          </a:p>
          <a:p>
            <a:endParaRPr lang="hu-HU" dirty="0"/>
          </a:p>
        </p:txBody>
      </p:sp>
      <p:sp>
        <p:nvSpPr>
          <p:cNvPr id="15" name="Alcím 2"/>
          <p:cNvSpPr txBox="1">
            <a:spLocks/>
          </p:cNvSpPr>
          <p:nvPr/>
        </p:nvSpPr>
        <p:spPr>
          <a:xfrm>
            <a:off x="2643174" y="5072074"/>
            <a:ext cx="6215106" cy="12858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hu-HU" sz="3700" b="1" dirty="0" smtClean="0"/>
              <a:t>d</a:t>
            </a:r>
            <a:r>
              <a:rPr kumimoji="0" lang="hu-HU" sz="37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r. Pallós László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hu-H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4000" y="1785926"/>
            <a:ext cx="8750000" cy="165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1187624" y="1268760"/>
            <a:ext cx="66247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79512" y="0"/>
            <a:ext cx="792088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A magyar pásztorok igen gazdag nyelvi hagyományait mutatja, hogy a ló színére és szőrére több mint 300, a szarvasmarha megjelölésére mintegy 200, tőlük származó szót jegyeztek fel.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Napjaink állattenyésztői szívesen térnek vissza ősi, elfelejtett fajtákhoz, akár a fajta fenntartása, akár a genetikai frissítés céljából.</a:t>
            </a:r>
            <a:endParaRPr kumimoji="0" lang="hu-H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4" name="Kép 3" descr="Kép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95736" y="4091579"/>
            <a:ext cx="4248472" cy="27664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611560" y="1124744"/>
            <a:ext cx="763284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hu-HU" sz="3600" b="1" dirty="0" smtClean="0"/>
              <a:t>Az állatvédelmi jog fejlődése az ókortól napjainkig</a:t>
            </a:r>
          </a:p>
          <a:p>
            <a:endParaRPr lang="hu-HU" dirty="0"/>
          </a:p>
        </p:txBody>
      </p:sp>
      <p:pic>
        <p:nvPicPr>
          <p:cNvPr id="4" name="Kép 3" descr="thHUAQUMNM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3568" y="2060848"/>
            <a:ext cx="2143125" cy="4572000"/>
          </a:xfrm>
          <a:prstGeom prst="rect">
            <a:avLst/>
          </a:prstGeom>
        </p:spPr>
      </p:pic>
      <p:sp>
        <p:nvSpPr>
          <p:cNvPr id="6" name="Szövegdoboz 5"/>
          <p:cNvSpPr txBox="1"/>
          <p:nvPr/>
        </p:nvSpPr>
        <p:spPr>
          <a:xfrm>
            <a:off x="3635896" y="4221088"/>
            <a:ext cx="51125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hu-HU" sz="2400" b="1" dirty="0" smtClean="0"/>
              <a:t>Isten megtestesülésének védelme</a:t>
            </a:r>
          </a:p>
          <a:p>
            <a:pPr>
              <a:buFont typeface="Arial" pitchFamily="34" charset="0"/>
              <a:buChar char="•"/>
            </a:pPr>
            <a:r>
              <a:rPr lang="hu-HU" sz="2400" b="1" dirty="0" smtClean="0"/>
              <a:t>A tulajdon védelme</a:t>
            </a:r>
          </a:p>
          <a:p>
            <a:pPr>
              <a:buFont typeface="Arial" pitchFamily="34" charset="0"/>
              <a:buChar char="•"/>
            </a:pPr>
            <a:r>
              <a:rPr lang="hu-HU" sz="2400" b="1" dirty="0" smtClean="0"/>
              <a:t> Az állat, mint a jog alanya</a:t>
            </a:r>
            <a:endParaRPr lang="hu-H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hu-HU" sz="3600" b="1" dirty="0" smtClean="0"/>
              <a:t>Európa - Magyarország</a:t>
            </a:r>
            <a:endParaRPr lang="hu-HU" sz="3600" b="1" dirty="0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hu-HU" b="1" dirty="0" err="1" smtClean="0"/>
              <a:t>Martin’s</a:t>
            </a:r>
            <a:r>
              <a:rPr lang="hu-HU" b="1" dirty="0" smtClean="0"/>
              <a:t> </a:t>
            </a:r>
            <a:r>
              <a:rPr lang="hu-HU" b="1" dirty="0" err="1" smtClean="0"/>
              <a:t>act</a:t>
            </a:r>
            <a:r>
              <a:rPr lang="hu-HU" b="1" dirty="0" smtClean="0"/>
              <a:t>, 1822, England</a:t>
            </a:r>
          </a:p>
          <a:p>
            <a:r>
              <a:rPr lang="hu-HU" b="1" dirty="0" smtClean="0"/>
              <a:t>Állatkínzás tilalma</a:t>
            </a:r>
          </a:p>
          <a:p>
            <a:endParaRPr lang="hu-HU" dirty="0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hu-HU" b="1" dirty="0" smtClean="0"/>
              <a:t>Az 1780-as években Magyarország királya elrendelte a Pesti Egyetem Orvosi Karán az állatgyógyászat tanítását</a:t>
            </a:r>
          </a:p>
          <a:p>
            <a:pPr algn="just"/>
            <a:r>
              <a:rPr lang="hu-HU" b="1" dirty="0" smtClean="0"/>
              <a:t>Petényi János Salamon “Az állatvédelem és az állatkínzás megakadályozásának módjairól” szóló dolgozatával nyert pályadíjat kiegészítve már a 19. század derekán állatvédő egyesület alapítását kezdeményezte. </a:t>
            </a:r>
          </a:p>
          <a:p>
            <a:endParaRPr lang="hu-HU" dirty="0" smtClean="0"/>
          </a:p>
        </p:txBody>
      </p:sp>
      <p:pic>
        <p:nvPicPr>
          <p:cNvPr id="5" name="Picture 7" descr="http://www.georgeglazer.com/prints/law/images/donkeymartinac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492896"/>
            <a:ext cx="4308989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539552" y="1124744"/>
            <a:ext cx="734481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u-HU" b="1" dirty="0" smtClean="0"/>
              <a:t>Az 1870-es évek: első, az állatok védelméhez kapcsolódó modern törvények. </a:t>
            </a:r>
          </a:p>
          <a:p>
            <a:pPr algn="just"/>
            <a:r>
              <a:rPr lang="hu-HU" b="1" dirty="0" smtClean="0"/>
              <a:t> </a:t>
            </a:r>
          </a:p>
          <a:p>
            <a:pPr algn="just">
              <a:buFont typeface="Arial" pitchFamily="34" charset="0"/>
              <a:buChar char="•"/>
            </a:pPr>
            <a:r>
              <a:rPr lang="hu-HU" b="1" dirty="0" smtClean="0"/>
              <a:t>vadászati törvény például tiltotta az orvvadászatot, a madarak fészkeinek szétrombolását, a tojásgyűjtést, és a fiatal állatok befogását is </a:t>
            </a:r>
          </a:p>
          <a:p>
            <a:pPr algn="just">
              <a:buFont typeface="Arial" pitchFamily="34" charset="0"/>
              <a:buChar char="•"/>
            </a:pPr>
            <a:r>
              <a:rPr lang="hu-HU" b="1" dirty="0" smtClean="0"/>
              <a:t>cselédtörvény szerint felmondás nélkül elbocsátható a cseléd, ha a gondozására bízott jószágot rosszul ápolja vagy kínozza</a:t>
            </a:r>
          </a:p>
          <a:p>
            <a:pPr algn="just">
              <a:buFont typeface="Arial" pitchFamily="34" charset="0"/>
              <a:buChar char="•"/>
            </a:pPr>
            <a:r>
              <a:rPr lang="hu-HU" b="1" dirty="0" smtClean="0"/>
              <a:t>büntető törvénykönyv (1879) kimondta, hogy aki nyilvánosan, botrányt okozó módon állatot kínoz, vagy durván bántalmaz, továbbá aki az állatkínzás ellen kiadott rendeletet vagy szabályrendeletet megszegi: nyolc napig terjedhető elzárással és száz forintig terjedhető pénzbüntetéssel büntetendő</a:t>
            </a:r>
          </a:p>
          <a:p>
            <a:pPr algn="just">
              <a:buFont typeface="Arial" pitchFamily="34" charset="0"/>
              <a:buChar char="•"/>
            </a:pPr>
            <a:r>
              <a:rPr lang="hu-HU" b="1" dirty="0" smtClean="0"/>
              <a:t>jogszabály a borjak helyes táplálásáról, a sánta lovak kíméletéről, a haszonállatok kíméletes szállításáról és levágásáról, a medvetáncoltatás tilalmáról</a:t>
            </a:r>
          </a:p>
          <a:p>
            <a:pPr algn="just">
              <a:buFont typeface="Arial" pitchFamily="34" charset="0"/>
              <a:buChar char="•"/>
            </a:pPr>
            <a:r>
              <a:rPr lang="hu-HU" b="1" dirty="0" smtClean="0"/>
              <a:t>jól jelzi a felvilágosult gondolkodást, hogy a regnáló agrárminiszter 1901-ben elrendelte, hogy az állatorvosok minden lehetőséget ragadjanak meg az állatvédelem eszméjének terjesztésére</a:t>
            </a:r>
            <a:endParaRPr lang="hu-H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zövegdoboz 4"/>
          <p:cNvSpPr txBox="1"/>
          <p:nvPr/>
        </p:nvSpPr>
        <p:spPr>
          <a:xfrm>
            <a:off x="899592" y="980728"/>
            <a:ext cx="6912768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500"/>
              </a:lnSpc>
            </a:pPr>
            <a:r>
              <a:rPr lang="hu-HU" sz="2800" b="1" dirty="0" smtClean="0"/>
              <a:t>II. világháborút követő időszak változásai</a:t>
            </a:r>
          </a:p>
          <a:p>
            <a:pPr>
              <a:lnSpc>
                <a:spcPts val="2500"/>
              </a:lnSpc>
            </a:pPr>
            <a:endParaRPr lang="hu-HU" sz="2800" b="1" dirty="0" smtClean="0"/>
          </a:p>
          <a:p>
            <a:pPr lvl="1">
              <a:lnSpc>
                <a:spcPts val="2500"/>
              </a:lnSpc>
            </a:pPr>
            <a:r>
              <a:rPr lang="hu-HU" sz="2400" b="1" dirty="0" smtClean="0"/>
              <a:t>- iparszerű haszonállattartás</a:t>
            </a:r>
          </a:p>
          <a:p>
            <a:pPr lvl="1">
              <a:lnSpc>
                <a:spcPts val="2500"/>
              </a:lnSpc>
            </a:pPr>
            <a:r>
              <a:rPr lang="hu-HU" sz="2400" b="1" dirty="0" smtClean="0"/>
              <a:t>- laboratóriumi állattartás</a:t>
            </a:r>
          </a:p>
          <a:p>
            <a:pPr lvl="1">
              <a:lnSpc>
                <a:spcPts val="2500"/>
              </a:lnSpc>
              <a:buFontTx/>
              <a:buChar char="-"/>
            </a:pPr>
            <a:r>
              <a:rPr lang="hu-HU" sz="2400" b="1" dirty="0" smtClean="0"/>
              <a:t> társállattartás</a:t>
            </a:r>
          </a:p>
          <a:p>
            <a:pPr lvl="1">
              <a:lnSpc>
                <a:spcPts val="2500"/>
              </a:lnSpc>
              <a:buFontTx/>
              <a:buChar char="-"/>
            </a:pPr>
            <a:endParaRPr lang="hu-HU" sz="2400" b="1" dirty="0" smtClean="0"/>
          </a:p>
          <a:p>
            <a:pPr>
              <a:lnSpc>
                <a:spcPts val="2500"/>
              </a:lnSpc>
            </a:pPr>
            <a:r>
              <a:rPr lang="hu-HU" sz="2800" b="1" dirty="0" smtClean="0"/>
              <a:t>Sok új probléma </a:t>
            </a:r>
          </a:p>
          <a:p>
            <a:pPr>
              <a:lnSpc>
                <a:spcPts val="2500"/>
              </a:lnSpc>
            </a:pPr>
            <a:endParaRPr lang="hu-HU" sz="2800" b="1" dirty="0" smtClean="0"/>
          </a:p>
          <a:p>
            <a:pPr lvl="1">
              <a:lnSpc>
                <a:spcPts val="2500"/>
              </a:lnSpc>
            </a:pPr>
            <a:r>
              <a:rPr lang="hu-HU" sz="2400" b="1" dirty="0" smtClean="0"/>
              <a:t>- új eszközök, technikák, új tenyésztési eljárások , - új anyagok</a:t>
            </a:r>
          </a:p>
          <a:p>
            <a:pPr lvl="1">
              <a:lnSpc>
                <a:spcPts val="2500"/>
              </a:lnSpc>
            </a:pPr>
            <a:r>
              <a:rPr lang="hu-HU" sz="2400" b="1" dirty="0" smtClean="0"/>
              <a:t>- új betegségek és rendellenességek </a:t>
            </a:r>
          </a:p>
          <a:p>
            <a:pPr lvl="1">
              <a:lnSpc>
                <a:spcPts val="2500"/>
              </a:lnSpc>
            </a:pPr>
            <a:r>
              <a:rPr lang="hu-HU" sz="2400" b="1" dirty="0" smtClean="0"/>
              <a:t>- fájdalommal járó beavatkozások </a:t>
            </a:r>
          </a:p>
          <a:p>
            <a:endParaRPr lang="hu-H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 descr="imagesCAAO7CA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172075"/>
            <a:ext cx="2714625" cy="1685925"/>
          </a:xfrm>
          <a:prstGeom prst="rect">
            <a:avLst/>
          </a:prstGeom>
        </p:spPr>
      </p:pic>
      <p:pic>
        <p:nvPicPr>
          <p:cNvPr id="9" name="Kép 8" descr="imagesCACYS1K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27784" y="5010150"/>
            <a:ext cx="2466975" cy="1847850"/>
          </a:xfrm>
          <a:prstGeom prst="rect">
            <a:avLst/>
          </a:prstGeom>
        </p:spPr>
      </p:pic>
      <p:pic>
        <p:nvPicPr>
          <p:cNvPr id="8" name="Kép 7" descr="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04048" y="4076368"/>
            <a:ext cx="4139952" cy="2781632"/>
          </a:xfrm>
          <a:prstGeom prst="rect">
            <a:avLst/>
          </a:prstGeom>
        </p:spPr>
      </p:pic>
      <p:pic>
        <p:nvPicPr>
          <p:cNvPr id="3" name="Kép 2" descr="pet-shipping-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3810000" cy="2857500"/>
          </a:xfrm>
          <a:prstGeom prst="rect">
            <a:avLst/>
          </a:prstGeom>
        </p:spPr>
      </p:pic>
      <p:pic>
        <p:nvPicPr>
          <p:cNvPr id="6" name="Kép 5" descr="imagesCAHBB0HB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092280" y="2636912"/>
            <a:ext cx="2051720" cy="1408192"/>
          </a:xfrm>
          <a:prstGeom prst="rect">
            <a:avLst/>
          </a:prstGeom>
        </p:spPr>
      </p:pic>
      <p:sp>
        <p:nvSpPr>
          <p:cNvPr id="12" name="Szövegdoboz 11"/>
          <p:cNvSpPr txBox="1"/>
          <p:nvPr/>
        </p:nvSpPr>
        <p:spPr>
          <a:xfrm>
            <a:off x="467544" y="4077072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dirty="0"/>
          </a:p>
        </p:txBody>
      </p:sp>
      <p:pic>
        <p:nvPicPr>
          <p:cNvPr id="10" name="Kép 9" descr="3081_large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381500" y="0"/>
            <a:ext cx="4762500" cy="2676525"/>
          </a:xfrm>
          <a:prstGeom prst="rect">
            <a:avLst/>
          </a:prstGeom>
        </p:spPr>
      </p:pic>
      <p:pic>
        <p:nvPicPr>
          <p:cNvPr id="7" name="Kép 6" descr="imagesCA0HI4U9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627784" y="2924944"/>
            <a:ext cx="2448272" cy="2448272"/>
          </a:xfrm>
          <a:prstGeom prst="rect">
            <a:avLst/>
          </a:prstGeom>
        </p:spPr>
      </p:pic>
      <p:sp>
        <p:nvSpPr>
          <p:cNvPr id="13" name="Szövegdoboz 12"/>
          <p:cNvSpPr txBox="1"/>
          <p:nvPr/>
        </p:nvSpPr>
        <p:spPr>
          <a:xfrm>
            <a:off x="179512" y="3140968"/>
            <a:ext cx="23042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dirty="0" smtClean="0"/>
              <a:t>Napjaink kihívásai….</a:t>
            </a:r>
            <a:endParaRPr lang="hu-H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/>
          <p:cNvSpPr txBox="1"/>
          <p:nvPr/>
        </p:nvSpPr>
        <p:spPr>
          <a:xfrm>
            <a:off x="251520" y="404664"/>
            <a:ext cx="62646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dirty="0" smtClean="0"/>
              <a:t>Jogszabályok – Európai Unió</a:t>
            </a:r>
            <a:endParaRPr lang="hu-HU" sz="2800" b="1" dirty="0"/>
          </a:p>
        </p:txBody>
      </p:sp>
      <p:sp>
        <p:nvSpPr>
          <p:cNvPr id="5" name="Szövegdoboz 4"/>
          <p:cNvSpPr txBox="1"/>
          <p:nvPr/>
        </p:nvSpPr>
        <p:spPr>
          <a:xfrm>
            <a:off x="755576" y="1268760"/>
            <a:ext cx="8136904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>
              <a:buFont typeface="Arial" pitchFamily="34" charset="0"/>
              <a:buChar char="•"/>
            </a:pPr>
            <a:r>
              <a:rPr lang="hu-HU" sz="2400" b="1" dirty="0" smtClean="0"/>
              <a:t>1/2005/EK  rendelet</a:t>
            </a:r>
          </a:p>
          <a:p>
            <a:pPr fontAlgn="t"/>
            <a:r>
              <a:rPr lang="hu-HU" sz="2000" b="1" dirty="0" smtClean="0"/>
              <a:t>az állatoknak a szállítás és a kapcsolódó műveletek közbeni védelméről</a:t>
            </a:r>
          </a:p>
          <a:p>
            <a:pPr fontAlgn="t"/>
            <a:r>
              <a:rPr lang="hu-HU" sz="2000" b="1" dirty="0" smtClean="0"/>
              <a:t>Az állatok szállításának szervezésére, a szállítmányozók, a járművek és az állatok szállításra való alkalmasságára vonatkozó részletes követelmények.</a:t>
            </a:r>
          </a:p>
          <a:p>
            <a:pPr fontAlgn="t">
              <a:buFont typeface="Arial" pitchFamily="34" charset="0"/>
              <a:buChar char="•"/>
            </a:pPr>
            <a:r>
              <a:rPr lang="hu-HU" sz="2400" b="1" dirty="0" smtClean="0"/>
              <a:t>1099/2009/EK rendelet</a:t>
            </a:r>
          </a:p>
          <a:p>
            <a:pPr fontAlgn="t"/>
            <a:r>
              <a:rPr lang="hu-HU" sz="2000" b="1" dirty="0" smtClean="0"/>
              <a:t>az állatok leölésük során való védelméről</a:t>
            </a:r>
          </a:p>
          <a:p>
            <a:pPr fontAlgn="t"/>
            <a:r>
              <a:rPr lang="hu-HU" sz="2000" b="1" dirty="0" smtClean="0"/>
              <a:t>Az állatok levágásának és leölésének részletes technikai és személyi követelményei</a:t>
            </a:r>
          </a:p>
          <a:p>
            <a:pPr fontAlgn="t"/>
            <a:endParaRPr lang="hu-HU" b="1" dirty="0" smtClean="0"/>
          </a:p>
          <a:p>
            <a:pPr>
              <a:buFont typeface="Arial" pitchFamily="34" charset="0"/>
              <a:buChar char="•"/>
            </a:pPr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1043608" y="188640"/>
            <a:ext cx="56886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400" b="1" dirty="0" smtClean="0"/>
              <a:t>Tagállami jogszabályok</a:t>
            </a:r>
            <a:endParaRPr lang="hu-HU" sz="2400" b="1" dirty="0"/>
          </a:p>
        </p:txBody>
      </p:sp>
      <p:sp>
        <p:nvSpPr>
          <p:cNvPr id="3" name="Szövegdoboz 2"/>
          <p:cNvSpPr txBox="1"/>
          <p:nvPr/>
        </p:nvSpPr>
        <p:spPr>
          <a:xfrm>
            <a:off x="179512" y="692696"/>
            <a:ext cx="8280920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/>
            <a:r>
              <a:rPr lang="hu-HU" b="1" dirty="0" smtClean="0"/>
              <a:t> </a:t>
            </a:r>
          </a:p>
          <a:p>
            <a:pPr algn="just">
              <a:spcAft>
                <a:spcPts val="0"/>
              </a:spcAft>
            </a:pPr>
            <a:r>
              <a:rPr lang="hu-HU" b="1" dirty="0" smtClean="0"/>
              <a:t>2008. évi XLVI. törvény</a:t>
            </a:r>
          </a:p>
          <a:p>
            <a:pPr algn="just">
              <a:spcAft>
                <a:spcPts val="0"/>
              </a:spcAft>
            </a:pPr>
            <a:r>
              <a:rPr lang="hu-HU" dirty="0" smtClean="0"/>
              <a:t> </a:t>
            </a:r>
            <a:r>
              <a:rPr lang="hu-HU" b="1" dirty="0" smtClean="0"/>
              <a:t>az élelmiszerláncról és hatósági felügyeletéről</a:t>
            </a:r>
          </a:p>
          <a:p>
            <a:pPr fontAlgn="t"/>
            <a:r>
              <a:rPr lang="hu-HU" b="1" dirty="0" smtClean="0"/>
              <a:t>A törvény az élelmiszer-előállítás egész folyamatának (az élelmiszerláncnak) szereplőire vonatkozó követelményeket fogalmazza meg, így az állattartók alapvető állategészségügyi és állatvédelmi kötelezettségeit is.</a:t>
            </a:r>
          </a:p>
          <a:p>
            <a:pPr fontAlgn="t"/>
            <a:endParaRPr lang="hu-HU" b="1" dirty="0" smtClean="0"/>
          </a:p>
          <a:p>
            <a:pPr fontAlgn="t"/>
            <a:r>
              <a:rPr lang="hu-HU" b="1" dirty="0" smtClean="0"/>
              <a:t>2012. évi C. törvény a Büntető Törvénykönyvről</a:t>
            </a:r>
          </a:p>
          <a:p>
            <a:pPr fontAlgn="t"/>
            <a:endParaRPr lang="hu-HU" b="1" dirty="0" smtClean="0"/>
          </a:p>
          <a:p>
            <a:pPr fontAlgn="t"/>
            <a:r>
              <a:rPr lang="hu-HU" b="1" dirty="0" smtClean="0"/>
              <a:t>1998. évi XXVIII. törvény</a:t>
            </a:r>
          </a:p>
          <a:p>
            <a:pPr fontAlgn="t"/>
            <a:r>
              <a:rPr lang="hu-HU" b="1" dirty="0" smtClean="0"/>
              <a:t>az állatok védelméről és kíméletéről</a:t>
            </a:r>
          </a:p>
          <a:p>
            <a:pPr fontAlgn="t"/>
            <a:r>
              <a:rPr lang="hu-HU" b="1" dirty="0" smtClean="0"/>
              <a:t>Az állatvilág egyedeinek védelmére vonatkozó elvárásokat fogalmazza meg a következő témák szerint:</a:t>
            </a:r>
            <a:endParaRPr lang="hu-HU" dirty="0" smtClean="0"/>
          </a:p>
          <a:p>
            <a:pPr fontAlgn="t"/>
            <a:endParaRPr lang="hu-HU" sz="2000" b="1" dirty="0" smtClean="0"/>
          </a:p>
          <a:p>
            <a:endParaRPr lang="hu-HU" dirty="0"/>
          </a:p>
        </p:txBody>
      </p:sp>
      <p:pic>
        <p:nvPicPr>
          <p:cNvPr id="5" name="Picture 5" descr="http://t1.gstatic.com/images?q=tbn:ANd9GcSwQSUfq5HnXpKRg9eEg_-GAode9lCvwTBeXE_kLliobd5hWLIUflrw3y9HkQ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4437112"/>
            <a:ext cx="4094162" cy="229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683568" y="692696"/>
            <a:ext cx="8136904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>
              <a:buFont typeface="Arial" pitchFamily="34" charset="0"/>
              <a:buChar char="•"/>
            </a:pPr>
            <a:r>
              <a:rPr lang="hu-HU" sz="2000" b="1" dirty="0" smtClean="0"/>
              <a:t> az állattartásra vonatkozó általános követelmények</a:t>
            </a:r>
            <a:endParaRPr lang="hu-HU" sz="2000" dirty="0" smtClean="0"/>
          </a:p>
          <a:p>
            <a:pPr fontAlgn="t">
              <a:buFont typeface="Arial" pitchFamily="34" charset="0"/>
              <a:buChar char="•"/>
            </a:pPr>
            <a:r>
              <a:rPr lang="hu-HU" sz="2000" b="1" dirty="0" smtClean="0"/>
              <a:t> állatkínzás tilalma</a:t>
            </a:r>
            <a:endParaRPr lang="hu-HU" sz="2000" dirty="0" smtClean="0"/>
          </a:p>
          <a:p>
            <a:pPr fontAlgn="t">
              <a:buFont typeface="Arial" pitchFamily="34" charset="0"/>
              <a:buChar char="•"/>
            </a:pPr>
            <a:r>
              <a:rPr lang="hu-HU" sz="2000" b="1" dirty="0" smtClean="0"/>
              <a:t> az állatokon végzett beavatkozások lehetősége </a:t>
            </a:r>
            <a:endParaRPr lang="hu-HU" sz="2000" dirty="0" smtClean="0"/>
          </a:p>
          <a:p>
            <a:pPr fontAlgn="t">
              <a:buFont typeface="Arial" pitchFamily="34" charset="0"/>
              <a:buChar char="•"/>
            </a:pPr>
            <a:r>
              <a:rPr lang="hu-HU" sz="2000" b="1" dirty="0" smtClean="0"/>
              <a:t> az állatok életének kioltására vonatkozó követelmények</a:t>
            </a:r>
            <a:endParaRPr lang="hu-HU" sz="2000" dirty="0" smtClean="0"/>
          </a:p>
          <a:p>
            <a:pPr fontAlgn="t">
              <a:buFont typeface="Arial" pitchFamily="34" charset="0"/>
              <a:buChar char="•"/>
            </a:pPr>
            <a:r>
              <a:rPr lang="hu-HU" sz="2000" b="1" dirty="0" smtClean="0"/>
              <a:t> általános követelmények az alábbi tárgykörökre vonatkozóan</a:t>
            </a:r>
            <a:endParaRPr lang="hu-HU" sz="2000" dirty="0" smtClean="0"/>
          </a:p>
          <a:p>
            <a:pPr fontAlgn="t"/>
            <a:r>
              <a:rPr lang="hu-HU" sz="2000" b="1" dirty="0" smtClean="0"/>
              <a:t>	az állatok szállítása</a:t>
            </a:r>
            <a:endParaRPr lang="hu-HU" sz="2000" dirty="0" smtClean="0"/>
          </a:p>
          <a:p>
            <a:pPr fontAlgn="t"/>
            <a:r>
              <a:rPr lang="hu-HU" sz="2000" b="1" dirty="0" smtClean="0"/>
              <a:t> 	az állatok levágása</a:t>
            </a:r>
            <a:endParaRPr lang="hu-HU" sz="2000" dirty="0" smtClean="0"/>
          </a:p>
          <a:p>
            <a:pPr fontAlgn="t"/>
            <a:r>
              <a:rPr lang="hu-HU" sz="2000" b="1" dirty="0" smtClean="0"/>
              <a:t>	szőrméjükért tenyésztett állatok tartása</a:t>
            </a:r>
            <a:endParaRPr lang="hu-HU" sz="2000" dirty="0" smtClean="0"/>
          </a:p>
          <a:p>
            <a:pPr fontAlgn="t"/>
            <a:r>
              <a:rPr lang="hu-HU" sz="2000" b="1" dirty="0" smtClean="0"/>
              <a:t> 	veszélyes állatok</a:t>
            </a:r>
            <a:endParaRPr lang="hu-HU" sz="2000" dirty="0" smtClean="0"/>
          </a:p>
          <a:p>
            <a:pPr fontAlgn="t"/>
            <a:r>
              <a:rPr lang="hu-HU" sz="2000" b="1" dirty="0" smtClean="0"/>
              <a:t> 	veszélyes ebek tartása</a:t>
            </a:r>
            <a:endParaRPr lang="hu-HU" sz="2000" dirty="0" smtClean="0"/>
          </a:p>
          <a:p>
            <a:pPr fontAlgn="t"/>
            <a:r>
              <a:rPr lang="hu-HU" sz="2000" b="1" dirty="0" smtClean="0"/>
              <a:t>	állatkísérletek</a:t>
            </a:r>
            <a:endParaRPr lang="hu-HU" sz="2000" dirty="0" smtClean="0"/>
          </a:p>
          <a:p>
            <a:pPr fontAlgn="t"/>
            <a:r>
              <a:rPr lang="hu-HU" sz="2000" b="1" dirty="0" smtClean="0"/>
              <a:t>	állatkertek működése</a:t>
            </a:r>
            <a:endParaRPr lang="hu-HU" sz="2000" dirty="0" smtClean="0"/>
          </a:p>
          <a:p>
            <a:pPr fontAlgn="t"/>
            <a:r>
              <a:rPr lang="hu-HU" sz="2000" b="1" dirty="0" smtClean="0"/>
              <a:t>	cirkuszi menazséria működése</a:t>
            </a:r>
            <a:endParaRPr lang="hu-HU" sz="2000" dirty="0" smtClean="0"/>
          </a:p>
          <a:p>
            <a:pPr fontAlgn="t"/>
            <a:r>
              <a:rPr lang="hu-HU" sz="2000" b="1" dirty="0" smtClean="0"/>
              <a:t> 	állatotthonok működése</a:t>
            </a:r>
          </a:p>
          <a:p>
            <a:pPr fontAlgn="t"/>
            <a:endParaRPr lang="hu-HU" b="1" dirty="0" smtClean="0"/>
          </a:p>
          <a:p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179512" y="332656"/>
            <a:ext cx="8352928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hu-HU" sz="2000" b="1" u="sng" dirty="0" smtClean="0"/>
              <a:t>Kedvtelésből tartott állatok:</a:t>
            </a:r>
          </a:p>
          <a:p>
            <a:pPr lvl="0"/>
            <a:r>
              <a:rPr lang="hu-HU" sz="2000" b="1" dirty="0" smtClean="0"/>
              <a:t>41/2010 (II. 26.) Kormány rendelet a kedvtelésből tartott állatok tartásáról és forgalmazásáról</a:t>
            </a:r>
          </a:p>
          <a:p>
            <a:pPr lvl="0"/>
            <a:endParaRPr lang="hu-HU" sz="2000" dirty="0" smtClean="0"/>
          </a:p>
          <a:p>
            <a:pPr>
              <a:buFont typeface="Arial" pitchFamily="34" charset="0"/>
              <a:buChar char="•"/>
            </a:pPr>
            <a:r>
              <a:rPr lang="hu-HU" sz="2000" b="1" u="sng" dirty="0" smtClean="0"/>
              <a:t>Mezőgazdasági haszonállatok tartása:</a:t>
            </a:r>
          </a:p>
          <a:p>
            <a:r>
              <a:rPr lang="hu-HU" sz="2000" b="1" dirty="0" smtClean="0"/>
              <a:t>32/1999. (III. 31.) FVM rendelet a mezőgazdasági haszonállatok tartásának állatvédelmi szabályairól</a:t>
            </a:r>
          </a:p>
          <a:p>
            <a:endParaRPr lang="hu-HU" sz="2000" b="1" dirty="0" smtClean="0"/>
          </a:p>
          <a:p>
            <a:pPr>
              <a:buFont typeface="Arial" pitchFamily="34" charset="0"/>
              <a:buChar char="•"/>
            </a:pPr>
            <a:r>
              <a:rPr lang="hu-HU" sz="2000" b="1" u="sng" dirty="0" smtClean="0"/>
              <a:t>Állatszállítás:</a:t>
            </a:r>
          </a:p>
          <a:p>
            <a:pPr lvl="0"/>
            <a:r>
              <a:rPr lang="hu-HU" sz="2000" b="1" dirty="0" smtClean="0"/>
              <a:t>87/2012. (VIII. 27.) VM rendelet</a:t>
            </a:r>
            <a:r>
              <a:rPr lang="hu-HU" sz="2000" dirty="0" smtClean="0"/>
              <a:t> </a:t>
            </a:r>
            <a:r>
              <a:rPr lang="hu-HU" sz="2000" b="1" dirty="0" smtClean="0"/>
              <a:t>az élő állatok belföldi szállításának állat-egészségügyi szabályairól</a:t>
            </a:r>
          </a:p>
          <a:p>
            <a:r>
              <a:rPr lang="en-GB" sz="2000" b="1" dirty="0" smtClean="0"/>
              <a:t>2005/1/EK </a:t>
            </a:r>
            <a:r>
              <a:rPr lang="hu-HU" sz="2000" b="1" dirty="0" smtClean="0"/>
              <a:t>- </a:t>
            </a:r>
            <a:r>
              <a:rPr lang="en-GB" sz="2000" b="1" dirty="0" err="1" smtClean="0"/>
              <a:t>az</a:t>
            </a:r>
            <a:r>
              <a:rPr lang="en-GB" sz="2000" b="1" dirty="0" smtClean="0"/>
              <a:t> </a:t>
            </a:r>
            <a:r>
              <a:rPr lang="en-GB" sz="2000" b="1" dirty="0" err="1" smtClean="0"/>
              <a:t>állatoknak</a:t>
            </a:r>
            <a:r>
              <a:rPr lang="en-GB" sz="2000" b="1" dirty="0" smtClean="0"/>
              <a:t> a </a:t>
            </a:r>
            <a:r>
              <a:rPr lang="en-GB" sz="2000" b="1" dirty="0" err="1" smtClean="0"/>
              <a:t>szállítás</a:t>
            </a:r>
            <a:r>
              <a:rPr lang="en-GB" sz="2000" b="1" dirty="0" smtClean="0"/>
              <a:t> és a </a:t>
            </a:r>
            <a:r>
              <a:rPr lang="en-GB" sz="2000" b="1" dirty="0" err="1" smtClean="0"/>
              <a:t>kapcsolódó</a:t>
            </a:r>
            <a:r>
              <a:rPr lang="en-GB" sz="2000" b="1" dirty="0" smtClean="0"/>
              <a:t> </a:t>
            </a:r>
            <a:r>
              <a:rPr lang="en-GB" sz="2000" b="1" dirty="0" err="1" smtClean="0"/>
              <a:t>műveletek</a:t>
            </a:r>
            <a:r>
              <a:rPr lang="en-GB" sz="2000" b="1" dirty="0" smtClean="0"/>
              <a:t> </a:t>
            </a:r>
            <a:r>
              <a:rPr lang="en-GB" sz="2000" b="1" dirty="0" err="1" smtClean="0"/>
              <a:t>közbeni</a:t>
            </a:r>
            <a:r>
              <a:rPr lang="en-GB" sz="2000" b="1" dirty="0" smtClean="0"/>
              <a:t> </a:t>
            </a:r>
            <a:r>
              <a:rPr lang="en-GB" sz="2000" b="1" dirty="0" err="1" smtClean="0"/>
              <a:t>védelméről</a:t>
            </a:r>
            <a:endParaRPr lang="hu-HU" sz="2000" b="1" dirty="0" smtClean="0"/>
          </a:p>
          <a:p>
            <a:endParaRPr lang="hu-HU" sz="2000" b="1" u="sng" dirty="0" smtClean="0"/>
          </a:p>
          <a:p>
            <a:r>
              <a:rPr lang="hu-HU" sz="2000" b="1" u="sng" dirty="0" smtClean="0"/>
              <a:t>Állatok levágása, leölése: </a:t>
            </a:r>
            <a:endParaRPr lang="hu-HU" sz="2000" dirty="0" smtClean="0"/>
          </a:p>
          <a:p>
            <a:pPr lvl="0"/>
            <a:r>
              <a:rPr lang="hu-HU" sz="2000" b="1" dirty="0" smtClean="0"/>
              <a:t>140/2012. (XII. 22.) VM rendelet</a:t>
            </a:r>
            <a:r>
              <a:rPr lang="hu-HU" sz="2000" dirty="0" smtClean="0"/>
              <a:t> a vágóállatok leölésének és levágásának állatvédelmi szabályairól</a:t>
            </a:r>
          </a:p>
          <a:p>
            <a:pPr lvl="0"/>
            <a:r>
              <a:rPr lang="hu-HU" sz="2000" b="1" dirty="0" smtClean="0"/>
              <a:t>1099/2009/EK - </a:t>
            </a:r>
            <a:r>
              <a:rPr lang="hu-HU" sz="2000" dirty="0" smtClean="0"/>
              <a:t>az állatok leölésük során való védelméről</a:t>
            </a:r>
          </a:p>
          <a:p>
            <a:endParaRPr lang="hu-HU" sz="2000" b="1" dirty="0" smtClean="0"/>
          </a:p>
          <a:p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916832"/>
          </a:xfrm>
        </p:spPr>
        <p:txBody>
          <a:bodyPr>
            <a:normAutofit fontScale="90000"/>
          </a:bodyPr>
          <a:lstStyle/>
          <a:p>
            <a:pPr lvl="0"/>
            <a:r>
              <a:rPr lang="hu-HU" sz="4000" b="1" dirty="0" smtClean="0"/>
              <a:t>Az állatvédelem története a domesztikáció kezdeteitől napjainkig</a:t>
            </a:r>
            <a:r>
              <a:rPr lang="hu-HU" dirty="0" smtClean="0"/>
              <a:t/>
            </a:r>
            <a:br>
              <a:rPr lang="hu-HU" dirty="0" smtClean="0"/>
            </a:br>
            <a:endParaRPr lang="hu-HU" b="1" dirty="0"/>
          </a:p>
        </p:txBody>
      </p:sp>
      <p:pic>
        <p:nvPicPr>
          <p:cNvPr id="5" name="Tartalom helye 4" descr="totemoszlop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23528" y="1340768"/>
            <a:ext cx="2160240" cy="1976620"/>
          </a:xfrm>
        </p:spPr>
      </p:pic>
      <p:pic>
        <p:nvPicPr>
          <p:cNvPr id="1026" name="Picture 2" descr="C:\Users\ktothm\AppData\Local\Microsoft\Windows\Temporary Internet Files\Content.Outlook\P1GKWVX8\nébih (1) (2)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86710" y="6143644"/>
            <a:ext cx="1136906" cy="454153"/>
          </a:xfrm>
          <a:prstGeom prst="rect">
            <a:avLst/>
          </a:prstGeom>
          <a:noFill/>
        </p:spPr>
      </p:pic>
      <p:pic>
        <p:nvPicPr>
          <p:cNvPr id="6" name="Kép 5" descr="thEJ956OZM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24128" y="1268760"/>
            <a:ext cx="2857500" cy="2143125"/>
          </a:xfrm>
          <a:prstGeom prst="rect">
            <a:avLst/>
          </a:prstGeom>
        </p:spPr>
      </p:pic>
      <p:pic>
        <p:nvPicPr>
          <p:cNvPr id="7" name="Kép 6" descr="th4MPHGYRL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707904" y="2420888"/>
            <a:ext cx="857250" cy="2857500"/>
          </a:xfrm>
          <a:prstGeom prst="rect">
            <a:avLst/>
          </a:prstGeom>
        </p:spPr>
      </p:pic>
      <p:sp>
        <p:nvSpPr>
          <p:cNvPr id="8" name="Szövegdoboz 7"/>
          <p:cNvSpPr txBox="1"/>
          <p:nvPr/>
        </p:nvSpPr>
        <p:spPr>
          <a:xfrm>
            <a:off x="5148064" y="3861048"/>
            <a:ext cx="33123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 dirty="0" smtClean="0"/>
              <a:t>Állat =</a:t>
            </a:r>
          </a:p>
          <a:p>
            <a:pPr>
              <a:buFont typeface="Arial" pitchFamily="34" charset="0"/>
              <a:buChar char="•"/>
            </a:pPr>
            <a:r>
              <a:rPr lang="hu-HU" sz="2400" b="1" dirty="0" smtClean="0"/>
              <a:t> személyiség</a:t>
            </a:r>
          </a:p>
          <a:p>
            <a:pPr>
              <a:buFont typeface="Arial" pitchFamily="34" charset="0"/>
              <a:buChar char="•"/>
            </a:pPr>
            <a:r>
              <a:rPr lang="hu-HU" sz="2400" b="1" dirty="0" smtClean="0"/>
              <a:t>ős</a:t>
            </a:r>
          </a:p>
          <a:p>
            <a:pPr>
              <a:buFont typeface="Arial" pitchFamily="34" charset="0"/>
              <a:buChar char="•"/>
            </a:pPr>
            <a:r>
              <a:rPr lang="hu-HU" sz="2400" b="1" dirty="0" smtClean="0"/>
              <a:t>isten</a:t>
            </a:r>
            <a:endParaRPr lang="hu-H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179512" y="836712"/>
            <a:ext cx="806489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hu-HU" b="1" u="sng" dirty="0" smtClean="0"/>
              <a:t>Állatkísérlet: </a:t>
            </a:r>
            <a:endParaRPr lang="hu-HU" dirty="0" smtClean="0"/>
          </a:p>
          <a:p>
            <a:pPr lvl="0"/>
            <a:r>
              <a:rPr lang="hu-HU" b="1" dirty="0" smtClean="0"/>
              <a:t>40/2013. (II. 14.) Korm. rendelet az állatkísérletekről</a:t>
            </a:r>
          </a:p>
          <a:p>
            <a:r>
              <a:rPr lang="hu-HU" b="1" dirty="0" smtClean="0"/>
              <a:t> </a:t>
            </a:r>
            <a:endParaRPr lang="hu-HU" dirty="0" smtClean="0"/>
          </a:p>
          <a:p>
            <a:pPr>
              <a:buFont typeface="Arial" pitchFamily="34" charset="0"/>
              <a:buChar char="•"/>
            </a:pPr>
            <a:r>
              <a:rPr lang="hu-HU" b="1" u="sng" dirty="0" smtClean="0"/>
              <a:t>Állatkert: </a:t>
            </a:r>
            <a:endParaRPr lang="hu-HU" dirty="0" smtClean="0"/>
          </a:p>
          <a:p>
            <a:r>
              <a:rPr lang="hu-HU" dirty="0" smtClean="0"/>
              <a:t> </a:t>
            </a:r>
            <a:r>
              <a:rPr lang="hu-HU" b="1" dirty="0" smtClean="0"/>
              <a:t>3/2001. (II. 23.) </a:t>
            </a:r>
            <a:r>
              <a:rPr lang="hu-HU" b="1" dirty="0" err="1" smtClean="0"/>
              <a:t>KöM-FVM-NKÖM-BM</a:t>
            </a:r>
            <a:r>
              <a:rPr lang="hu-HU" b="1" dirty="0" smtClean="0"/>
              <a:t> együttes rendelet az állatkert és az állatotthon létesítésének, működésének és fenntartásának részletes szabályairól</a:t>
            </a:r>
          </a:p>
          <a:p>
            <a:r>
              <a:rPr lang="hu-HU" b="1" dirty="0" smtClean="0"/>
              <a:t> </a:t>
            </a:r>
          </a:p>
          <a:p>
            <a:endParaRPr lang="hu-HU" dirty="0" smtClean="0"/>
          </a:p>
          <a:p>
            <a:endParaRPr lang="hu-HU" dirty="0"/>
          </a:p>
        </p:txBody>
      </p:sp>
      <p:pic>
        <p:nvPicPr>
          <p:cNvPr id="3" name="Kép 2" descr="310316_521039414601039_1297724524_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55976" y="3140968"/>
            <a:ext cx="4597325" cy="30955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323528" y="260648"/>
            <a:ext cx="8424936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b="1" dirty="0" smtClean="0"/>
          </a:p>
          <a:p>
            <a:pPr>
              <a:buFont typeface="Arial" pitchFamily="34" charset="0"/>
              <a:buChar char="•"/>
            </a:pPr>
            <a:r>
              <a:rPr lang="hu-HU" b="1" dirty="0" smtClean="0"/>
              <a:t>334/2006 Korm. rendelet - az állatvédelmi hatóság kijelöléséről</a:t>
            </a:r>
          </a:p>
          <a:p>
            <a:pPr>
              <a:buFont typeface="Arial" pitchFamily="34" charset="0"/>
              <a:buChar char="•"/>
            </a:pPr>
            <a:endParaRPr lang="hu-HU" b="1" dirty="0" smtClean="0"/>
          </a:p>
          <a:p>
            <a:pPr>
              <a:buFont typeface="Arial" pitchFamily="34" charset="0"/>
              <a:buChar char="•"/>
            </a:pPr>
            <a:r>
              <a:rPr lang="hu-HU" b="1" dirty="0" smtClean="0"/>
              <a:t>244/1998. Korm. rendelet - az állatvédelmi bírságról</a:t>
            </a:r>
          </a:p>
          <a:p>
            <a:pPr>
              <a:buFont typeface="Arial" pitchFamily="34" charset="0"/>
              <a:buChar char="•"/>
            </a:pPr>
            <a:endParaRPr lang="hu-HU" b="1" dirty="0" smtClean="0"/>
          </a:p>
          <a:p>
            <a:pPr>
              <a:buFont typeface="Arial" pitchFamily="34" charset="0"/>
              <a:buChar char="•"/>
            </a:pPr>
            <a:r>
              <a:rPr lang="hu-HU" b="1" dirty="0" smtClean="0"/>
              <a:t>245/1998. Korm. rendelet - a települési önkormányzat jegyzőjének az állatok védelmével, valamint az állatok nyilvántartásával kapcsolatos egyes feladat- és hatásköreiről</a:t>
            </a:r>
          </a:p>
          <a:p>
            <a:endParaRPr lang="hu-HU" b="1" dirty="0" smtClean="0"/>
          </a:p>
          <a:p>
            <a:pPr>
              <a:buFont typeface="Arial" pitchFamily="34" charset="0"/>
              <a:buChar char="•"/>
            </a:pPr>
            <a:r>
              <a:rPr lang="hu-HU" b="1" dirty="0" smtClean="0"/>
              <a:t>85/2015. FM rendelet - a veszélyes állatfajokról és egyedeik tartásának szabályairól </a:t>
            </a:r>
          </a:p>
          <a:p>
            <a:pPr>
              <a:buFont typeface="Arial" pitchFamily="34" charset="0"/>
              <a:buChar char="•"/>
            </a:pPr>
            <a:endParaRPr lang="hu-HU" b="1" dirty="0" smtClean="0"/>
          </a:p>
          <a:p>
            <a:pPr>
              <a:buFont typeface="Arial" pitchFamily="34" charset="0"/>
              <a:buChar char="•"/>
            </a:pPr>
            <a:r>
              <a:rPr lang="hu-HU" b="1" dirty="0" smtClean="0"/>
              <a:t>74/2003. FVM rendelet a </a:t>
            </a:r>
            <a:r>
              <a:rPr lang="hu-HU" b="1" dirty="0" err="1" smtClean="0"/>
              <a:t>tojótyúktartó</a:t>
            </a:r>
            <a:r>
              <a:rPr lang="hu-HU" b="1" dirty="0" smtClean="0"/>
              <a:t> telepek nyilvántartásba vételének szabályairól</a:t>
            </a:r>
          </a:p>
          <a:p>
            <a:endParaRPr lang="hu-HU" b="1" dirty="0" smtClean="0"/>
          </a:p>
          <a:p>
            <a:pPr>
              <a:buFont typeface="Arial" pitchFamily="34" charset="0"/>
              <a:buChar char="•"/>
            </a:pPr>
            <a:r>
              <a:rPr lang="hu-HU" b="1" dirty="0" smtClean="0"/>
              <a:t>222/2007. (VIII. 29.) Korm. rendelet a cirkuszi menazséria létesítése és működtetése engedélyezésének, valamint fenntartásának részletes szabályairól</a:t>
            </a:r>
          </a:p>
          <a:p>
            <a:r>
              <a:rPr lang="hu-HU" b="1" dirty="0" smtClean="0"/>
              <a:t> </a:t>
            </a:r>
          </a:p>
          <a:p>
            <a:endParaRPr lang="hu-HU" dirty="0" smtClean="0"/>
          </a:p>
          <a:p>
            <a:endParaRPr lang="hu-HU" dirty="0" smtClean="0"/>
          </a:p>
          <a:p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643174" y="3786190"/>
            <a:ext cx="6215106" cy="1214446"/>
          </a:xfrm>
        </p:spPr>
        <p:txBody>
          <a:bodyPr>
            <a:normAutofit/>
          </a:bodyPr>
          <a:lstStyle/>
          <a:p>
            <a:pPr algn="l"/>
            <a:r>
              <a:rPr lang="hu-HU" sz="3700" b="1" dirty="0" smtClean="0">
                <a:solidFill>
                  <a:schemeClr val="tx1"/>
                </a:solidFill>
              </a:rPr>
              <a:t>Köszönöm a figyelmet!</a:t>
            </a:r>
          </a:p>
          <a:p>
            <a:endParaRPr lang="hu-HU" dirty="0"/>
          </a:p>
        </p:txBody>
      </p:sp>
      <p:sp>
        <p:nvSpPr>
          <p:cNvPr id="15" name="Alcím 2"/>
          <p:cNvSpPr txBox="1">
            <a:spLocks/>
          </p:cNvSpPr>
          <p:nvPr/>
        </p:nvSpPr>
        <p:spPr>
          <a:xfrm>
            <a:off x="2643174" y="5072074"/>
            <a:ext cx="6215106" cy="12858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hu-HU" sz="3700" b="1" dirty="0" smtClean="0"/>
              <a:t>d</a:t>
            </a:r>
            <a:r>
              <a:rPr kumimoji="0" lang="hu-HU" sz="37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r. Pallós László</a:t>
            </a:r>
            <a:endParaRPr kumimoji="0" lang="hu-HU" sz="3700" b="1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hu-HU" sz="4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hu-H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4000" y="1785926"/>
            <a:ext cx="8750000" cy="165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Kép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57475" y="1990725"/>
            <a:ext cx="3829050" cy="2876550"/>
          </a:xfrm>
          <a:prstGeom prst="rect">
            <a:avLst/>
          </a:prstGeom>
        </p:spPr>
      </p:pic>
      <p:sp>
        <p:nvSpPr>
          <p:cNvPr id="3" name="Szövegdoboz 2"/>
          <p:cNvSpPr txBox="1"/>
          <p:nvPr/>
        </p:nvSpPr>
        <p:spPr>
          <a:xfrm>
            <a:off x="2123728" y="764704"/>
            <a:ext cx="49685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200" b="1" dirty="0" smtClean="0"/>
              <a:t>Állat = tárgy</a:t>
            </a:r>
          </a:p>
          <a:p>
            <a:pPr algn="ctr"/>
            <a:r>
              <a:rPr lang="hu-HU" sz="2800" b="1" dirty="0" smtClean="0"/>
              <a:t>Descartes</a:t>
            </a:r>
            <a:endParaRPr lang="hu-HU" sz="28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 descr="Jeremy_Bentha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52536" y="9525"/>
            <a:ext cx="4972050" cy="6848475"/>
          </a:xfrm>
          <a:prstGeom prst="rect">
            <a:avLst/>
          </a:prstGeom>
        </p:spPr>
      </p:pic>
      <p:sp>
        <p:nvSpPr>
          <p:cNvPr id="2" name="Szövegdoboz 1"/>
          <p:cNvSpPr txBox="1"/>
          <p:nvPr/>
        </p:nvSpPr>
        <p:spPr>
          <a:xfrm>
            <a:off x="5004048" y="980728"/>
            <a:ext cx="40324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400" b="1" dirty="0" err="1" smtClean="0"/>
              <a:t>Jeremy</a:t>
            </a:r>
            <a:r>
              <a:rPr lang="hu-HU" sz="2400" b="1" dirty="0" smtClean="0"/>
              <a:t> </a:t>
            </a:r>
            <a:r>
              <a:rPr lang="hu-HU" sz="2400" b="1" dirty="0" err="1" smtClean="0"/>
              <a:t>Bentham</a:t>
            </a:r>
            <a:endParaRPr lang="hu-HU" sz="2400" b="1" dirty="0" smtClean="0"/>
          </a:p>
          <a:p>
            <a:pPr algn="ctr"/>
            <a:r>
              <a:rPr lang="hu-HU" sz="2400" b="1" dirty="0" smtClean="0"/>
              <a:t>     1748-1832</a:t>
            </a:r>
            <a:endParaRPr lang="hu-HU" sz="2400" b="1" dirty="0"/>
          </a:p>
        </p:txBody>
      </p:sp>
      <p:pic>
        <p:nvPicPr>
          <p:cNvPr id="4" name="Kép 3" descr="Gondolkodopic.bmp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3717032"/>
            <a:ext cx="3456384" cy="2924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323528" y="836712"/>
            <a:ext cx="78488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200" b="1" dirty="0" smtClean="0"/>
              <a:t>ANTHROPOCENTRIZMUS - BIOCENTRIZMUS</a:t>
            </a:r>
            <a:endParaRPr lang="hu-HU" sz="3200" b="1" dirty="0"/>
          </a:p>
        </p:txBody>
      </p:sp>
      <p:pic>
        <p:nvPicPr>
          <p:cNvPr id="4" name="Picture 5" descr="http://p.twimg.com/AsNVWtUCAAAZszc.jpg:large"/>
          <p:cNvPicPr>
            <a:picLocks noChangeAspect="1" noChangeArrowheads="1"/>
          </p:cNvPicPr>
          <p:nvPr/>
        </p:nvPicPr>
        <p:blipFill>
          <a:blip r:embed="rId2" cstate="print"/>
          <a:srcRect t="11676" b="20831"/>
          <a:stretch>
            <a:fillRect/>
          </a:stretch>
        </p:blipFill>
        <p:spPr bwMode="auto">
          <a:xfrm>
            <a:off x="827584" y="1997363"/>
            <a:ext cx="6912767" cy="338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 descr="800px-Cow_stroke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543361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179512" y="620688"/>
            <a:ext cx="84969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hu-HU" sz="2400" b="1" dirty="0" smtClean="0"/>
              <a:t>Állatvédelem történeti áttekintése - Magyarország </a:t>
            </a:r>
          </a:p>
          <a:p>
            <a:endParaRPr lang="hu-HU" dirty="0"/>
          </a:p>
        </p:txBody>
      </p:sp>
      <p:pic>
        <p:nvPicPr>
          <p:cNvPr id="3" name="Kép 2" descr="Kép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3212976"/>
            <a:ext cx="8363712" cy="3395472"/>
          </a:xfrm>
          <a:prstGeom prst="rect">
            <a:avLst/>
          </a:prstGeom>
        </p:spPr>
      </p:pic>
      <p:sp>
        <p:nvSpPr>
          <p:cNvPr id="4" name="Szövegdoboz 3"/>
          <p:cNvSpPr txBox="1"/>
          <p:nvPr/>
        </p:nvSpPr>
        <p:spPr>
          <a:xfrm>
            <a:off x="179512" y="1556792"/>
            <a:ext cx="84249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 dirty="0" smtClean="0"/>
              <a:t>A honfoglaló magyarság, mint jellegzetes nagyállattartó nép jelent meg a Kárpát-medencében </a:t>
            </a:r>
            <a:endParaRPr lang="hu-H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zövegdoboz 3"/>
          <p:cNvSpPr txBox="1"/>
          <p:nvPr/>
        </p:nvSpPr>
        <p:spPr>
          <a:xfrm>
            <a:off x="179512" y="188640"/>
            <a:ext cx="871296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u-HU" sz="2400" b="1" dirty="0" smtClean="0"/>
              <a:t>Az állattenyésztés – melynek fő formája a legeltetés volt – a középkorban is a legfontosabb termelési ágazat maradt, de a feudális birtokviszonyok létrejötte, a sűrű településhálózat kiépülése, a földművelés, szőlőművelés fejlődése folytán szűkebb keretek közé szorult</a:t>
            </a:r>
            <a:r>
              <a:rPr lang="hu-HU" sz="2400" b="1" dirty="0" smtClean="0">
                <a:solidFill>
                  <a:srgbClr val="009900"/>
                </a:solidFill>
              </a:rPr>
              <a:t>. </a:t>
            </a:r>
          </a:p>
          <a:p>
            <a:endParaRPr lang="hu-HU" dirty="0"/>
          </a:p>
        </p:txBody>
      </p:sp>
      <p:pic>
        <p:nvPicPr>
          <p:cNvPr id="6" name="Kép 5" descr="4-2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3024189"/>
            <a:ext cx="7488832" cy="35842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179512" y="2924944"/>
            <a:ext cx="878497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u-HU" sz="2400" b="1" dirty="0" smtClean="0"/>
              <a:t>A 14. századtól fogva gazdag főurak hajcsárjai seregestől hajtották a szürke magyar marhát Európa szerte, de szerepelt a kiviteli listán juh, ló és sertés is. Nem túlzás azt állítani, Magyarország volt a kontinens éléskamrája. </a:t>
            </a:r>
          </a:p>
          <a:p>
            <a:pPr algn="just"/>
            <a:r>
              <a:rPr lang="hu-HU" sz="2400" b="1" dirty="0" smtClean="0"/>
              <a:t> </a:t>
            </a:r>
          </a:p>
          <a:p>
            <a:pPr algn="just"/>
            <a:r>
              <a:rPr lang="hu-HU" sz="2400" b="1" dirty="0" smtClean="0"/>
              <a:t>Az istállózó, belterjes állattartásra a fejlettebb takarmánygazdálkodást folytató dunántúli tájak parasztsága tért át előbb, az alföldi pusztákon a 19. század végéig konzerválódott a külterjes, csaknem egész éven át legeltető állattenyésztés. </a:t>
            </a:r>
          </a:p>
          <a:p>
            <a:endParaRPr lang="hu-HU" dirty="0"/>
          </a:p>
        </p:txBody>
      </p:sp>
      <p:pic>
        <p:nvPicPr>
          <p:cNvPr id="3" name="Kép 2" descr="kep3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15816" y="788860"/>
            <a:ext cx="2304256" cy="18304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617</TotalTime>
  <Words>605</Words>
  <Application>Microsoft Office PowerPoint</Application>
  <PresentationFormat>Diavetítés a képernyőre (4:3 oldalarány)</PresentationFormat>
  <Paragraphs>120</Paragraphs>
  <Slides>22</Slides>
  <Notes>3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22</vt:i4>
      </vt:variant>
    </vt:vector>
  </HeadingPairs>
  <TitlesOfParts>
    <vt:vector size="23" baseType="lpstr">
      <vt:lpstr>Office-téma</vt:lpstr>
      <vt:lpstr>Az állatorvos szerepe az élelmiszerlánc- biztonság megteremtésében </vt:lpstr>
      <vt:lpstr>Az állatvédelem története a domesztikáció kezdeteitől napjainkig </vt:lpstr>
      <vt:lpstr>3. dia</vt:lpstr>
      <vt:lpstr>4. dia</vt:lpstr>
      <vt:lpstr>5. dia</vt:lpstr>
      <vt:lpstr>6. dia</vt:lpstr>
      <vt:lpstr>7. dia</vt:lpstr>
      <vt:lpstr>8. dia</vt:lpstr>
      <vt:lpstr>9. dia</vt:lpstr>
      <vt:lpstr>10. dia</vt:lpstr>
      <vt:lpstr>11. dia</vt:lpstr>
      <vt:lpstr>Európa - Magyarország</vt:lpstr>
      <vt:lpstr>13. dia</vt:lpstr>
      <vt:lpstr>14. dia</vt:lpstr>
      <vt:lpstr>15. dia</vt:lpstr>
      <vt:lpstr>16. dia</vt:lpstr>
      <vt:lpstr>17. dia</vt:lpstr>
      <vt:lpstr>18. dia</vt:lpstr>
      <vt:lpstr>19. dia</vt:lpstr>
      <vt:lpstr>20. dia</vt:lpstr>
      <vt:lpstr>21. dia</vt:lpstr>
      <vt:lpstr>22. dia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dia</dc:title>
  <dc:creator>ktothm</dc:creator>
  <cp:lastModifiedBy>pallosl</cp:lastModifiedBy>
  <cp:revision>72</cp:revision>
  <dcterms:created xsi:type="dcterms:W3CDTF">2016-01-19T08:54:33Z</dcterms:created>
  <dcterms:modified xsi:type="dcterms:W3CDTF">2016-04-06T07:57:46Z</dcterms:modified>
</cp:coreProperties>
</file>