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8" r:id="rId6"/>
    <p:sldId id="266" r:id="rId7"/>
    <p:sldId id="265" r:id="rId8"/>
    <p:sldId id="296" r:id="rId9"/>
    <p:sldId id="297" r:id="rId10"/>
    <p:sldId id="269" r:id="rId11"/>
    <p:sldId id="271" r:id="rId12"/>
    <p:sldId id="301" r:id="rId13"/>
    <p:sldId id="272" r:id="rId14"/>
    <p:sldId id="273" r:id="rId15"/>
    <p:sldId id="274" r:id="rId16"/>
    <p:sldId id="275" r:id="rId17"/>
    <p:sldId id="299" r:id="rId18"/>
    <p:sldId id="298" r:id="rId19"/>
    <p:sldId id="276" r:id="rId20"/>
    <p:sldId id="278" r:id="rId21"/>
    <p:sldId id="277" r:id="rId22"/>
    <p:sldId id="279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63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00"/>
    <a:srgbClr val="264C00"/>
    <a:srgbClr val="91F779"/>
    <a:srgbClr val="3D7A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2016.04.05.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Az állategészségügy aktuális kérdései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b="1" dirty="0" smtClean="0"/>
              <a:t>Dr. Nemes Imre</a:t>
            </a:r>
            <a:endParaRPr kumimoji="0" lang="hu-HU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i="1" dirty="0" smtClean="0"/>
              <a:t>nemesi@</a:t>
            </a:r>
            <a:r>
              <a:rPr lang="hu-HU" sz="4000" i="1" dirty="0" err="1" smtClean="0"/>
              <a:t>nebih.gov.hu</a:t>
            </a:r>
            <a:endParaRPr kumimoji="0" lang="hu-HU" sz="4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Veszettség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99592" y="3789040"/>
          <a:ext cx="748882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8"/>
                <a:gridCol w="1405679"/>
                <a:gridCol w="1090598"/>
                <a:gridCol w="1248138"/>
                <a:gridCol w="1248138"/>
                <a:gridCol w="1248138"/>
              </a:tblGrid>
              <a:tr h="15481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róka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őz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kutya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kecske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2013 ősz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2016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14282" y="1571612"/>
            <a:ext cx="8578726" cy="235745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2013-14: Az esetek három megyére korlátozódtak</a:t>
            </a:r>
          </a:p>
          <a:p>
            <a:pPr lvl="1">
              <a:buNone/>
            </a:pPr>
            <a:r>
              <a:rPr lang="hu-HU" sz="2400" dirty="0" smtClean="0"/>
              <a:t>	</a:t>
            </a:r>
            <a:r>
              <a:rPr lang="hu-HU" dirty="0" smtClean="0"/>
              <a:t>(</a:t>
            </a:r>
            <a:r>
              <a:rPr lang="hu-HU" sz="2000" dirty="0" smtClean="0"/>
              <a:t>Pest, Jász-Nagykun-Szolnok, Bács-Kiskun)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2016: Egy eset Borsod-Abaúj-Zemplén megyében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Kiterjesztett vakcinázási kampány évente 2x</a:t>
            </a:r>
            <a:endParaRPr lang="hu-HU" sz="2400" dirty="0"/>
          </a:p>
        </p:txBody>
      </p:sp>
      <p:pic>
        <p:nvPicPr>
          <p:cNvPr id="5" name="Picture 2" descr="C:\Users\terjekzs\Desktop\Veszettség elleni immunizáció tervezett időrendje megyénként 2016 tava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04856" cy="5448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Kéknyelv-betegség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hu-HU" sz="2000" dirty="0" smtClean="0"/>
              <a:t>Kettős szálú, szegmentált (10 - 12), nem burkos RNS vírus</a:t>
            </a:r>
          </a:p>
          <a:p>
            <a:r>
              <a:rPr lang="hu-HU" sz="2000" dirty="0" err="1" smtClean="0"/>
              <a:t>Reoviridae</a:t>
            </a:r>
            <a:r>
              <a:rPr lang="hu-HU" sz="2000" dirty="0" smtClean="0"/>
              <a:t> család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err="1" smtClean="0"/>
              <a:t>Orthoreovirus</a:t>
            </a:r>
            <a:r>
              <a:rPr lang="hu-HU" sz="2000" dirty="0" smtClean="0"/>
              <a:t> </a:t>
            </a:r>
            <a:r>
              <a:rPr lang="hu-HU" sz="2000" dirty="0" smtClean="0"/>
              <a:t>genus:</a:t>
            </a:r>
          </a:p>
          <a:p>
            <a:pPr lvl="2"/>
            <a:r>
              <a:rPr lang="hu-HU" sz="2000" dirty="0" smtClean="0"/>
              <a:t>Emlős </a:t>
            </a:r>
            <a:r>
              <a:rPr lang="hu-HU" sz="2000" dirty="0" err="1" smtClean="0"/>
              <a:t>reovirusok</a:t>
            </a:r>
            <a:r>
              <a:rPr lang="hu-HU" sz="2000" dirty="0" smtClean="0"/>
              <a:t> (</a:t>
            </a:r>
            <a:r>
              <a:rPr lang="hu-HU" sz="2000" dirty="0" smtClean="0"/>
              <a:t>1-3); Madár </a:t>
            </a:r>
            <a:r>
              <a:rPr lang="hu-HU" sz="2000" dirty="0" err="1" smtClean="0"/>
              <a:t>reovirusok</a:t>
            </a:r>
            <a:endParaRPr lang="hu-HU" sz="2000" dirty="0" smtClean="0"/>
          </a:p>
          <a:p>
            <a:pPr lvl="1">
              <a:buFont typeface="Arial" pitchFamily="34" charset="0"/>
              <a:buChar char="•"/>
            </a:pPr>
            <a:r>
              <a:rPr lang="hu-HU" sz="2000" dirty="0" err="1" smtClean="0"/>
              <a:t>Orbivirus</a:t>
            </a:r>
            <a:r>
              <a:rPr lang="hu-HU" sz="2000" dirty="0" smtClean="0"/>
              <a:t> genus: (</a:t>
            </a:r>
            <a:r>
              <a:rPr lang="hu-HU" sz="2000" dirty="0" err="1" smtClean="0"/>
              <a:t>orbis</a:t>
            </a:r>
            <a:r>
              <a:rPr lang="hu-HU" sz="2000" dirty="0" smtClean="0"/>
              <a:t> – </a:t>
            </a:r>
            <a:r>
              <a:rPr lang="hu-HU" sz="2000" dirty="0" smtClean="0"/>
              <a:t>kör)</a:t>
            </a:r>
          </a:p>
          <a:p>
            <a:pPr lvl="2"/>
            <a:r>
              <a:rPr lang="hu-HU" sz="2000" dirty="0" smtClean="0"/>
              <a:t>Afrikai </a:t>
            </a:r>
            <a:r>
              <a:rPr lang="hu-HU" sz="2000" dirty="0" err="1" smtClean="0"/>
              <a:t>lópestis</a:t>
            </a:r>
            <a:r>
              <a:rPr lang="hu-HU" sz="2000" dirty="0" smtClean="0"/>
              <a:t> (AHS) – ödéma, vérzések, </a:t>
            </a:r>
            <a:r>
              <a:rPr lang="hu-HU" sz="2000" dirty="0" err="1" smtClean="0"/>
              <a:t>pneumonia</a:t>
            </a:r>
            <a:endParaRPr lang="hu-HU" sz="2000" dirty="0" smtClean="0"/>
          </a:p>
          <a:p>
            <a:pPr lvl="2"/>
            <a:r>
              <a:rPr lang="hu-HU" sz="2000" b="1" dirty="0" err="1" smtClean="0"/>
              <a:t>Bluetongue</a:t>
            </a:r>
            <a:r>
              <a:rPr lang="hu-HU" sz="2000" dirty="0" smtClean="0"/>
              <a:t> </a:t>
            </a:r>
            <a:r>
              <a:rPr lang="hu-HU" sz="2000" dirty="0" smtClean="0"/>
              <a:t>– vetélés, </a:t>
            </a:r>
            <a:r>
              <a:rPr lang="hu-HU" sz="2000" dirty="0" err="1" smtClean="0"/>
              <a:t>cyanosis</a:t>
            </a:r>
            <a:r>
              <a:rPr lang="hu-HU" sz="2000" dirty="0" smtClean="0"/>
              <a:t>, ödéma (juh, </a:t>
            </a:r>
            <a:r>
              <a:rPr lang="hu-HU" sz="2000" dirty="0" smtClean="0"/>
              <a:t>szarvasmarha)</a:t>
            </a:r>
          </a:p>
          <a:p>
            <a:pPr lvl="2"/>
            <a:r>
              <a:rPr lang="hu-HU" sz="2000" dirty="0" err="1" smtClean="0"/>
              <a:t>Ibaraki</a:t>
            </a:r>
            <a:r>
              <a:rPr lang="hu-HU" sz="2000" dirty="0" smtClean="0"/>
              <a:t> </a:t>
            </a:r>
            <a:r>
              <a:rPr lang="hu-HU" sz="2000" dirty="0" smtClean="0"/>
              <a:t>betegség – szarvasmarha, vetélés, </a:t>
            </a:r>
            <a:r>
              <a:rPr lang="hu-HU" sz="2000" dirty="0" smtClean="0"/>
              <a:t>Ázsia</a:t>
            </a:r>
          </a:p>
          <a:p>
            <a:pPr lvl="2"/>
            <a:r>
              <a:rPr lang="hu-HU" sz="2000" dirty="0" smtClean="0"/>
              <a:t>Szarvasok </a:t>
            </a:r>
            <a:r>
              <a:rPr lang="hu-HU" sz="2000" dirty="0" err="1" smtClean="0"/>
              <a:t>hemorrhagiás</a:t>
            </a:r>
            <a:r>
              <a:rPr lang="hu-HU" sz="2000" dirty="0" smtClean="0"/>
              <a:t> láza (EHD) </a:t>
            </a:r>
            <a:r>
              <a:rPr lang="hu-HU" sz="2000" dirty="0" smtClean="0"/>
              <a:t>Észak-Amerika</a:t>
            </a:r>
          </a:p>
          <a:p>
            <a:pPr lvl="2"/>
            <a:r>
              <a:rPr lang="hu-HU" sz="2000" dirty="0" err="1" smtClean="0"/>
              <a:t>Lóencephalosis</a:t>
            </a:r>
            <a:r>
              <a:rPr lang="hu-HU" sz="2000" dirty="0" smtClean="0"/>
              <a:t> </a:t>
            </a:r>
            <a:r>
              <a:rPr lang="hu-HU" sz="2000" dirty="0" smtClean="0"/>
              <a:t>– Dél-Afrika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err="1" smtClean="0"/>
              <a:t>Coltivirus</a:t>
            </a:r>
            <a:r>
              <a:rPr lang="hu-HU" sz="2000" dirty="0" smtClean="0"/>
              <a:t> </a:t>
            </a:r>
            <a:r>
              <a:rPr lang="hu-HU" sz="2000" dirty="0" smtClean="0"/>
              <a:t>genus</a:t>
            </a:r>
            <a:r>
              <a:rPr lang="hu-HU" sz="2000" dirty="0" smtClean="0"/>
              <a:t>:</a:t>
            </a:r>
          </a:p>
          <a:p>
            <a:pPr lvl="2"/>
            <a:r>
              <a:rPr lang="hu-HU" sz="2000" dirty="0" smtClean="0"/>
              <a:t>Kolorádói </a:t>
            </a:r>
            <a:r>
              <a:rPr lang="hu-HU" sz="2000" dirty="0" smtClean="0"/>
              <a:t>kullancsláz – humán láz, </a:t>
            </a:r>
            <a:r>
              <a:rPr lang="hu-HU" sz="2000" dirty="0" smtClean="0"/>
              <a:t>kiütések</a:t>
            </a:r>
            <a:endParaRPr lang="hu-HU" sz="2000" dirty="0" smtClean="0"/>
          </a:p>
          <a:p>
            <a:pPr lvl="1">
              <a:buFont typeface="Arial" pitchFamily="34" charset="0"/>
              <a:buChar char="•"/>
            </a:pPr>
            <a:r>
              <a:rPr lang="hu-HU" sz="2000" dirty="0" err="1" smtClean="0"/>
              <a:t>Rotavirus</a:t>
            </a:r>
            <a:r>
              <a:rPr lang="hu-HU" sz="2000" dirty="0" smtClean="0"/>
              <a:t> genus </a:t>
            </a:r>
            <a:r>
              <a:rPr lang="hu-HU" sz="2000" dirty="0" smtClean="0"/>
              <a:t>(</a:t>
            </a:r>
            <a:r>
              <a:rPr lang="hu-HU" sz="2000" dirty="0" err="1" smtClean="0"/>
              <a:t>rota</a:t>
            </a:r>
            <a:r>
              <a:rPr lang="hu-HU" sz="2000" dirty="0" smtClean="0"/>
              <a:t> </a:t>
            </a:r>
            <a:r>
              <a:rPr lang="hu-HU" sz="2000" dirty="0" smtClean="0"/>
              <a:t>– </a:t>
            </a:r>
            <a:r>
              <a:rPr lang="hu-HU" sz="2000" dirty="0" smtClean="0"/>
              <a:t>kerék): </a:t>
            </a:r>
            <a:r>
              <a:rPr lang="hu-HU" sz="2000" dirty="0" err="1" smtClean="0"/>
              <a:t>újszülöttkori</a:t>
            </a:r>
            <a:r>
              <a:rPr lang="hu-HU" sz="2000" dirty="0" smtClean="0"/>
              <a:t> </a:t>
            </a:r>
            <a:r>
              <a:rPr lang="hu-HU" sz="2000" dirty="0" err="1" smtClean="0"/>
              <a:t>enteritis</a:t>
            </a:r>
            <a:endParaRPr lang="hu-HU" sz="2000" dirty="0" smtClean="0"/>
          </a:p>
          <a:p>
            <a:pPr lvl="1"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Európában 2007 novemberében előforduló </a:t>
            </a:r>
            <a:r>
              <a:rPr lang="hu-HU" sz="2000" dirty="0" err="1" smtClean="0"/>
              <a:t>szerotípusok</a:t>
            </a:r>
            <a:r>
              <a:rPr lang="hu-HU" sz="2000" dirty="0" smtClean="0"/>
              <a:t>: 1, 2, 4, 8, 9, 16.</a:t>
            </a:r>
          </a:p>
          <a:p>
            <a:pPr>
              <a:buNone/>
            </a:pPr>
            <a:r>
              <a:rPr lang="hu-HU" sz="2000" dirty="0" smtClean="0"/>
              <a:t>Azóta a 24 </a:t>
            </a:r>
            <a:r>
              <a:rPr lang="hu-HU" sz="2000" dirty="0" err="1" smtClean="0"/>
              <a:t>szerotípus</a:t>
            </a:r>
            <a:r>
              <a:rPr lang="hu-HU" sz="2000" dirty="0" smtClean="0"/>
              <a:t> mellé újabb 2 nem patogén </a:t>
            </a:r>
            <a:r>
              <a:rPr lang="hu-HU" sz="2000" dirty="0" err="1" smtClean="0"/>
              <a:t>szerotípust</a:t>
            </a:r>
            <a:r>
              <a:rPr lang="hu-HU" sz="2000" dirty="0" smtClean="0"/>
              <a:t> fedeztek fel.</a:t>
            </a:r>
            <a:endParaRPr lang="hu-HU" sz="2000" dirty="0"/>
          </a:p>
        </p:txBody>
      </p:sp>
      <p:pic>
        <p:nvPicPr>
          <p:cNvPr id="1026" name="Picture 2" descr="D:\Régi\Pictures\Bt 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20688"/>
            <a:ext cx="2103313" cy="210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67941"/>
            <a:ext cx="8363272" cy="52174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Kérődző állatok (szarvasmarha, juh, kecske, vadon élő kérődzők) fertőző betegsége.</a:t>
            </a:r>
          </a:p>
          <a:p>
            <a:pPr algn="just"/>
            <a:r>
              <a:rPr lang="hu-HU" dirty="0" smtClean="0"/>
              <a:t>Fertőzött vérrel  terjed  (nyál, tej és más testváladékok útján is terjedhet).</a:t>
            </a:r>
          </a:p>
          <a:p>
            <a:pPr algn="just"/>
            <a:r>
              <a:rPr lang="hu-HU" dirty="0" smtClean="0"/>
              <a:t>Vektor terjeszti (</a:t>
            </a:r>
            <a:r>
              <a:rPr lang="hu-HU" dirty="0" err="1" smtClean="0"/>
              <a:t>cullicoides</a:t>
            </a:r>
            <a:r>
              <a:rPr lang="hu-HU" dirty="0" smtClean="0"/>
              <a:t> nemzettség)</a:t>
            </a:r>
          </a:p>
          <a:p>
            <a:pPr algn="just"/>
            <a:r>
              <a:rPr lang="hu-HU" dirty="0" smtClean="0"/>
              <a:t>A vírus az érfalakat károsítja, emiatt: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dirty="0" smtClean="0"/>
              <a:t>vizenyő</a:t>
            </a:r>
            <a:r>
              <a:rPr lang="hu-HU" dirty="0" smtClean="0"/>
              <a:t>, vérzés, nyálkahártya kifekélyesedés, láz, bágyadtság, orrfolyás, kötőhártya-gyulladás. </a:t>
            </a:r>
          </a:p>
          <a:p>
            <a:pPr algn="just">
              <a:buNone/>
            </a:pPr>
            <a:r>
              <a:rPr lang="hu-HU" dirty="0" smtClean="0"/>
              <a:t>	A fej, a fültő, az áll alatti és nyaki területek bőr alatti területe vizenyőssé válhat.</a:t>
            </a:r>
          </a:p>
          <a:p>
            <a:pPr algn="just">
              <a:buNone/>
            </a:pPr>
            <a:r>
              <a:rPr lang="hu-HU" dirty="0" smtClean="0"/>
              <a:t>	Az állatok a nyálzás mellett gyakran kiöltik nyelvüket, mely fokozatosan megduzzad és a kialakuló vérkeringési zavar miatt kékké színeződik. A száj nyálkahártyán fekélyes, elhalt területek alakulhatnak ki. A lábvégek szintén vizenyőssé válhatnak és itt is kialakulhatnak fekélyes területek.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Kéknyelv-betegség</a:t>
            </a:r>
            <a:br>
              <a:rPr lang="hu-HU" sz="3200" dirty="0" smtClean="0"/>
            </a:br>
            <a:r>
              <a:rPr lang="hu-HU" sz="3200" i="1" dirty="0" smtClean="0"/>
              <a:t>(</a:t>
            </a:r>
            <a:r>
              <a:rPr lang="hu-HU" sz="3200" i="1" dirty="0" err="1" smtClean="0"/>
              <a:t>Bluetongue</a:t>
            </a:r>
            <a:r>
              <a:rPr lang="hu-HU" sz="3200" i="1" dirty="0" smtClean="0"/>
              <a:t>, BT)</a:t>
            </a:r>
            <a:endParaRPr lang="hu-HU" sz="3200" dirty="0"/>
          </a:p>
        </p:txBody>
      </p:sp>
      <p:pic>
        <p:nvPicPr>
          <p:cNvPr id="2051" name="Picture 3" descr="D:\Régi\Pictures\culico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36304"/>
            <a:ext cx="779025" cy="1052736"/>
          </a:xfrm>
          <a:prstGeom prst="rect">
            <a:avLst/>
          </a:prstGeom>
          <a:noFill/>
        </p:spPr>
      </p:pic>
      <p:pic>
        <p:nvPicPr>
          <p:cNvPr id="2052" name="Picture 4" descr="D:\Régi\Pictures\Ké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85" y="188640"/>
            <a:ext cx="1181303" cy="1340768"/>
          </a:xfrm>
          <a:prstGeom prst="rect">
            <a:avLst/>
          </a:prstGeom>
          <a:noFill/>
        </p:spPr>
      </p:pic>
      <p:pic>
        <p:nvPicPr>
          <p:cNvPr id="2053" name="Picture 5" descr="D:\Régi\Pictures\Ké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872208" cy="1287457"/>
          </a:xfrm>
          <a:prstGeom prst="rect">
            <a:avLst/>
          </a:prstGeom>
          <a:noFill/>
        </p:spPr>
      </p:pic>
      <p:pic>
        <p:nvPicPr>
          <p:cNvPr id="2054" name="Picture 6" descr="D:\Régi\Pictures\szunyo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852936"/>
            <a:ext cx="1172123" cy="921469"/>
          </a:xfrm>
          <a:prstGeom prst="rect">
            <a:avLst/>
          </a:prstGeom>
          <a:noFill/>
        </p:spPr>
      </p:pic>
      <p:cxnSp>
        <p:nvCxnSpPr>
          <p:cNvPr id="10" name="Egyenes összekötő 9"/>
          <p:cNvCxnSpPr/>
          <p:nvPr/>
        </p:nvCxnSpPr>
        <p:spPr>
          <a:xfrm flipV="1">
            <a:off x="7524328" y="2924944"/>
            <a:ext cx="936104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dirty="0" smtClean="0">
                <a:latin typeface="Calibri" pitchFamily="34" charset="0"/>
              </a:rPr>
              <a:t>Kéknyelv-betegség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3168352" cy="452596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None/>
            </a:pPr>
            <a:r>
              <a:rPr lang="hu-HU" dirty="0" smtClean="0">
                <a:cs typeface="Arial" charset="0"/>
              </a:rPr>
              <a:t>Első magyarországi megállapítás: </a:t>
            </a:r>
            <a:r>
              <a:rPr lang="hu-HU" b="1" i="1" dirty="0" smtClean="0">
                <a:cs typeface="Arial" charset="0"/>
              </a:rPr>
              <a:t>2014.10.14.</a:t>
            </a:r>
            <a:r>
              <a:rPr lang="hu-HU" dirty="0" smtClean="0">
                <a:cs typeface="Arial" charset="0"/>
              </a:rPr>
              <a:t> Csongrád megye</a:t>
            </a:r>
          </a:p>
          <a:p>
            <a:pPr lvl="1">
              <a:lnSpc>
                <a:spcPct val="150000"/>
              </a:lnSpc>
              <a:buNone/>
            </a:pPr>
            <a:r>
              <a:rPr lang="hu-HU" dirty="0" smtClean="0">
                <a:cs typeface="Arial" charset="0"/>
              </a:rPr>
              <a:t>(Hódmezővásárhely és Deszk)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>
                <a:cs typeface="Arial" charset="0"/>
              </a:rPr>
              <a:t>BTV-4 </a:t>
            </a:r>
            <a:r>
              <a:rPr lang="hu-HU" dirty="0" err="1" smtClean="0">
                <a:cs typeface="Arial" charset="0"/>
              </a:rPr>
              <a:t>szerotípus</a:t>
            </a:r>
            <a:r>
              <a:rPr lang="hu-HU" dirty="0" smtClean="0">
                <a:cs typeface="Arial" charset="0"/>
              </a:rPr>
              <a:t> (</a:t>
            </a:r>
            <a:r>
              <a:rPr lang="hu-HU" dirty="0" err="1" smtClean="0">
                <a:cs typeface="Arial" charset="0"/>
              </a:rPr>
              <a:t>Pirbright</a:t>
            </a:r>
            <a:r>
              <a:rPr lang="hu-HU" dirty="0" smtClean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EURL</a:t>
            </a:r>
            <a:r>
              <a:rPr lang="hu-HU" dirty="0" smtClean="0">
                <a:cs typeface="Arial" charset="0"/>
              </a:rPr>
              <a:t>)</a:t>
            </a:r>
            <a:endParaRPr lang="en-US" dirty="0" smtClean="0">
              <a:cs typeface="Arial" charset="0"/>
            </a:endParaRPr>
          </a:p>
        </p:txBody>
      </p:sp>
      <p:pic>
        <p:nvPicPr>
          <p:cNvPr id="4" name="Tartalom helye 2" descr="bt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844824"/>
            <a:ext cx="543609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/>
              <a:t>2014-2015. évi kitörések</a:t>
            </a:r>
            <a:br>
              <a:rPr lang="hu-HU" sz="3100" b="1" dirty="0" smtClean="0"/>
            </a:br>
            <a:r>
              <a:rPr lang="hu-HU" sz="3100" b="1" dirty="0" smtClean="0"/>
              <a:t>jelenleg vektormentes időszak, Magyarország teljes területe védőkörzet</a:t>
            </a:r>
            <a:endParaRPr lang="hu-HU" dirty="0"/>
          </a:p>
        </p:txBody>
      </p:sp>
      <p:pic>
        <p:nvPicPr>
          <p:cNvPr id="4" name="Picture 2" descr="C:\Users\terjekzs\Desktop\keknyelv 2014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947737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smtClean="0"/>
              <a:t>Intézkedések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Állatmozgás </a:t>
            </a:r>
            <a:r>
              <a:rPr lang="hu-HU" dirty="0" smtClean="0"/>
              <a:t>korlátozása.</a:t>
            </a:r>
            <a:endParaRPr lang="hu-HU" dirty="0" smtClean="0"/>
          </a:p>
          <a:p>
            <a:r>
              <a:rPr lang="hu-HU" dirty="0" smtClean="0"/>
              <a:t>A kitörések körüli 1 kilométeres körben földi szúnyogirtás és az élőhelyek </a:t>
            </a:r>
            <a:r>
              <a:rPr lang="hu-HU" dirty="0" smtClean="0"/>
              <a:t>gyérítése.</a:t>
            </a:r>
            <a:endParaRPr lang="hu-HU" dirty="0" smtClean="0"/>
          </a:p>
          <a:p>
            <a:r>
              <a:rPr lang="hu-HU" dirty="0" smtClean="0"/>
              <a:t>A kitörések körüli 3 kilométeres körben 5%-os előfordulás 95%-os megbízhatósággal történő kimutatásához szükséges mennyiségű vérminta szerológiai és virológiai </a:t>
            </a:r>
            <a:r>
              <a:rPr lang="hu-HU" dirty="0" smtClean="0"/>
              <a:t>vizsgálata.</a:t>
            </a:r>
            <a:endParaRPr lang="hu-HU" dirty="0" smtClean="0"/>
          </a:p>
          <a:p>
            <a:r>
              <a:rPr lang="hu-HU" dirty="0" smtClean="0"/>
              <a:t>A kitörések körüli 20 kilométeres körben minden fogékony állat klinikai vizsgálata és rovarirtó/riasztó szerrel történt </a:t>
            </a:r>
            <a:r>
              <a:rPr lang="hu-HU" dirty="0" smtClean="0"/>
              <a:t>kezelése.</a:t>
            </a:r>
            <a:endParaRPr lang="hu-HU" dirty="0" smtClean="0"/>
          </a:p>
          <a:p>
            <a:r>
              <a:rPr lang="hu-HU" dirty="0" smtClean="0"/>
              <a:t>A kitörések körüli 20 kilométeres körben minden fogékony állat kötelezően előírt vakcinázása (ez évtől nem</a:t>
            </a:r>
            <a:r>
              <a:rPr lang="hu-HU" dirty="0" smtClean="0"/>
              <a:t>!).</a:t>
            </a:r>
            <a:endParaRPr lang="hu-HU" dirty="0" smtClean="0"/>
          </a:p>
          <a:p>
            <a:r>
              <a:rPr lang="hu-HU" dirty="0" smtClean="0"/>
              <a:t>Önkéntes alapon történő vakcinázás engedélyezése a teljes korlátozás alá vont </a:t>
            </a:r>
            <a:r>
              <a:rPr lang="hu-HU" dirty="0" smtClean="0"/>
              <a:t>területen.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Fertőző kevésvérűség </a:t>
            </a:r>
            <a:br>
              <a:rPr lang="hu-HU" dirty="0" smtClean="0"/>
            </a:br>
            <a:r>
              <a:rPr lang="hu-HU" i="1" dirty="0" smtClean="0"/>
              <a:t>A hazai előfordulás </a:t>
            </a:r>
            <a:br>
              <a:rPr lang="hu-HU" i="1" dirty="0" smtClean="0"/>
            </a:br>
            <a:r>
              <a:rPr lang="hu-HU" i="1" dirty="0" smtClean="0"/>
              <a:t>tapasztalatai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51917"/>
            <a:ext cx="8363272" cy="5217443"/>
          </a:xfrm>
        </p:spPr>
        <p:txBody>
          <a:bodyPr>
            <a:normAutofit fontScale="77500" lnSpcReduction="20000"/>
          </a:bodyPr>
          <a:lstStyle/>
          <a:p>
            <a:r>
              <a:rPr lang="hu-HU" i="1" dirty="0" smtClean="0"/>
              <a:t>Szimpla szálú RNS vírus</a:t>
            </a:r>
          </a:p>
          <a:p>
            <a:r>
              <a:rPr lang="hu-HU" i="1" dirty="0" err="1" smtClean="0"/>
              <a:t>Retroviridae</a:t>
            </a:r>
            <a:r>
              <a:rPr lang="hu-HU" i="1" dirty="0" smtClean="0"/>
              <a:t> család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i="1" dirty="0" err="1" smtClean="0"/>
              <a:t>Lentivirus</a:t>
            </a:r>
            <a:r>
              <a:rPr lang="hu-HU" i="1" dirty="0" smtClean="0"/>
              <a:t> nemzettség (pl. humán AIDS)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fertőző kevésvérűség vírus</a:t>
            </a:r>
          </a:p>
          <a:p>
            <a:pPr algn="just"/>
            <a:r>
              <a:rPr lang="hu-HU" dirty="0" smtClean="0"/>
              <a:t>Egypatások (ló, szamár, öszvér) fertőző betegsége.</a:t>
            </a:r>
          </a:p>
          <a:p>
            <a:pPr algn="just"/>
            <a:r>
              <a:rPr lang="hu-HU" dirty="0" smtClean="0"/>
              <a:t>Fertőzött vérrel  terjed  (nyál, tej és más testváladékok útján is terjedhet).</a:t>
            </a:r>
          </a:p>
          <a:p>
            <a:pPr algn="just"/>
            <a:r>
              <a:rPr lang="hu-HU" dirty="0" smtClean="0"/>
              <a:t>Jellemzően mechanikai </a:t>
            </a:r>
            <a:r>
              <a:rPr lang="hu-HU" dirty="0" smtClean="0"/>
              <a:t>vektorok (</a:t>
            </a:r>
            <a:r>
              <a:rPr lang="hu-HU" dirty="0" smtClean="0"/>
              <a:t>bögöly, pőcsik, kullancsok</a:t>
            </a:r>
            <a:r>
              <a:rPr lang="hu-HU" dirty="0" smtClean="0"/>
              <a:t>) terjesztik.</a:t>
            </a:r>
            <a:endParaRPr lang="hu-HU" dirty="0" smtClean="0"/>
          </a:p>
          <a:p>
            <a:pPr algn="just"/>
            <a:r>
              <a:rPr lang="hu-HU" dirty="0" smtClean="0"/>
              <a:t>Fedeztetés, állatorvosi beavatkozások, pl. tömeges oltások során újrahasznosított fecskendők vagy akár zabla is  terjeszthetik.</a:t>
            </a:r>
          </a:p>
          <a:p>
            <a:pPr algn="just"/>
            <a:r>
              <a:rPr lang="hu-HU" dirty="0" smtClean="0"/>
              <a:t>Magas lázzal, vérszegénységgel (a vörösvérsejtek pusztulása miatt), fáradékonysággal, vizenyősséggel (az alhas és a lábak megduzzadásával), gyenge, szabálytalan pulzussal jár.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 </a:t>
            </a:r>
            <a:r>
              <a:rPr lang="hu-HU" sz="3200" b="1" dirty="0" smtClean="0"/>
              <a:t>lovak fertőző kevésvérűsége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i="1" dirty="0" smtClean="0"/>
              <a:t>(</a:t>
            </a:r>
            <a:r>
              <a:rPr lang="hu-HU" sz="3200" i="1" dirty="0" err="1" smtClean="0"/>
              <a:t>Equine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Infectious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Anaemia</a:t>
            </a:r>
            <a:r>
              <a:rPr lang="hu-HU" sz="3200" i="1" dirty="0" smtClean="0"/>
              <a:t>, EIA)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</a:t>
            </a:r>
            <a:r>
              <a:rPr lang="hu-HU" sz="3200" b="1" dirty="0" smtClean="0"/>
              <a:t>lovak fertőző kevésvérűsége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i="1" dirty="0" smtClean="0"/>
              <a:t>(</a:t>
            </a:r>
            <a:r>
              <a:rPr lang="hu-HU" sz="3200" i="1" dirty="0" err="1" smtClean="0"/>
              <a:t>Equine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Infectious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Anaemia</a:t>
            </a:r>
            <a:r>
              <a:rPr lang="hu-HU" sz="3200" i="1" dirty="0" smtClean="0"/>
              <a:t>, EIA)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A vírus Amerikában, Európa egyes részeiben, a Közel- és Távol-Keleten, Oroszországban, Dél-Afrikában endemikus. Magyarországon 1965 óta nem fordult elő.</a:t>
            </a:r>
          </a:p>
          <a:p>
            <a:pPr algn="just"/>
            <a:r>
              <a:rPr lang="hu-HU" dirty="0" smtClean="0"/>
              <a:t>2010-ben Szabolcs-Szatmár-Bereg megyében találtak 8 fertőzött lovat. Az EIA bejelentési kötelezettség alá tartozó betegség, a bejelentés után a fertőző kevésvérűséggel fertőzött lovak állami kártalanítás mellett levágásra kerülnek.</a:t>
            </a:r>
            <a:endParaRPr lang="hu-HU" baseline="30000" dirty="0" smtClean="0"/>
          </a:p>
          <a:p>
            <a:pPr algn="just"/>
            <a:r>
              <a:rPr lang="hu-HU" dirty="0" smtClean="0"/>
              <a:t>A szigorú magyarországi szabályozás a mozgó, más állományokkal érintkező lovak (sport- és versenylovak) évenkénti, az összes ló háromévenkénti szerológiai vizsgálatát írja elő.</a:t>
            </a:r>
            <a:r>
              <a:rPr lang="hu-HU" baseline="30000" dirty="0" smtClean="0"/>
              <a:t> </a:t>
            </a:r>
            <a:r>
              <a:rPr lang="hu-HU" dirty="0" smtClean="0"/>
              <a:t>A kimutatás </a:t>
            </a:r>
            <a:r>
              <a:rPr lang="hu-HU" dirty="0" err="1" smtClean="0"/>
              <a:t>agargél-immundiffúziós</a:t>
            </a:r>
            <a:r>
              <a:rPr lang="hu-HU" dirty="0" smtClean="0"/>
              <a:t> próbával (</a:t>
            </a:r>
            <a:r>
              <a:rPr lang="hu-HU" dirty="0" err="1" smtClean="0"/>
              <a:t>Coggins-teszt</a:t>
            </a:r>
            <a:r>
              <a:rPr lang="hu-HU" dirty="0" smtClean="0"/>
              <a:t>) történik.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Esetek</a:t>
            </a:r>
            <a:endParaRPr lang="hu-HU" dirty="0"/>
          </a:p>
        </p:txBody>
      </p:sp>
      <p:pic>
        <p:nvPicPr>
          <p:cNvPr id="4" name="Tartalom helye 3" descr="Ké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976456" cy="4525963"/>
          </a:xfrm>
        </p:spPr>
      </p:pic>
      <p:pic>
        <p:nvPicPr>
          <p:cNvPr id="5" name="Kép 4" descr="Kép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402"/>
            <a:ext cx="2376264" cy="158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Miről is lesz szó?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Mentességek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Veszettség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Kéknyelv-betegség megjelenése, terjedése 2014-2016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Fertőző kevésvérűség </a:t>
            </a:r>
            <a:r>
              <a:rPr lang="hu-HU" i="1" dirty="0" smtClean="0"/>
              <a:t>hazai előfordulásának </a:t>
            </a:r>
            <a:br>
              <a:rPr lang="hu-HU" i="1" dirty="0" smtClean="0"/>
            </a:br>
            <a:r>
              <a:rPr lang="hu-HU" i="1" dirty="0" smtClean="0"/>
              <a:t>tapasztalatai</a:t>
            </a:r>
          </a:p>
          <a:p>
            <a:endParaRPr lang="hu-HU" b="1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Unión belüli kitörések</a:t>
            </a:r>
            <a:br>
              <a:rPr lang="hu-HU" dirty="0" smtClean="0"/>
            </a:br>
            <a:r>
              <a:rPr lang="hu-HU" dirty="0" smtClean="0"/>
              <a:t>2010-2016</a:t>
            </a:r>
            <a:endParaRPr lang="hu-HU" dirty="0"/>
          </a:p>
        </p:txBody>
      </p:sp>
      <p:pic>
        <p:nvPicPr>
          <p:cNvPr id="5" name="Tartalom helye 4" descr="Kép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6640" y="1600200"/>
            <a:ext cx="75307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Kitörések 2015 és 2016</a:t>
            </a:r>
            <a:endParaRPr lang="hu-HU" dirty="0"/>
          </a:p>
        </p:txBody>
      </p:sp>
      <p:pic>
        <p:nvPicPr>
          <p:cNvPr id="4" name="Tartalom helye 3" descr="Ké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962388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Mintaszámok</a:t>
            </a:r>
            <a:endParaRPr lang="hu-HU" dirty="0"/>
          </a:p>
        </p:txBody>
      </p:sp>
      <p:pic>
        <p:nvPicPr>
          <p:cNvPr id="6" name="Tartalom helye 5" descr="Kép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8229600" cy="1967075"/>
          </a:xfrm>
        </p:spPr>
      </p:pic>
      <p:pic>
        <p:nvPicPr>
          <p:cNvPr id="4" name="Kép 3" descr="Shag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1531725" cy="1267502"/>
          </a:xfrm>
          <a:prstGeom prst="rect">
            <a:avLst/>
          </a:prstGeom>
        </p:spPr>
      </p:pic>
      <p:pic>
        <p:nvPicPr>
          <p:cNvPr id="5" name="Kép 4" descr="2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472538"/>
            <a:ext cx="1944216" cy="134083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83568" y="4654877"/>
            <a:ext cx="2304256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50800" dir="5400000" algn="ctr" rotWithShape="0">
              <a:schemeClr val="accent3">
                <a:lumMod val="50000"/>
                <a:alpha val="82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Kötelező a </a:t>
            </a:r>
            <a:r>
              <a:rPr lang="hu-HU" dirty="0" err="1" smtClean="0"/>
              <a:t>lóútlevelek</a:t>
            </a:r>
            <a:r>
              <a:rPr lang="hu-HU" dirty="0" smtClean="0"/>
              <a:t> kiváltása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35896" y="4653136"/>
            <a:ext cx="2880319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FKV ismételt megjelenése az országban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64288" y="4797152"/>
            <a:ext cx="154766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01600" dist="50800" dir="6060000" algn="ctr" rotWithShape="0">
              <a:srgbClr val="000000">
                <a:alpha val="6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Sok állatot  többször vizsgáltak, de a mintaszám növekedése  ettől függetlenül jelentős</a:t>
            </a:r>
            <a:endParaRPr lang="hu-HU" sz="1200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619672" y="3933056"/>
            <a:ext cx="432048" cy="5760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851920" y="3933056"/>
            <a:ext cx="1080120" cy="64807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7956376" y="3933056"/>
            <a:ext cx="72008" cy="7920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hu-HU" sz="2400" dirty="0" smtClean="0"/>
              <a:t>FKV+ ló került a klinikára Veszprém megyéből.</a:t>
            </a:r>
          </a:p>
          <a:p>
            <a:r>
              <a:rPr lang="hu-HU" sz="2400" dirty="0" smtClean="0"/>
              <a:t>A beteg lovat március 1-én szállították a klinikára rossz általános állapotban.</a:t>
            </a:r>
          </a:p>
          <a:p>
            <a:r>
              <a:rPr lang="hu-HU" sz="2400" dirty="0" smtClean="0"/>
              <a:t>Korábban is voltak lázas orrvérzéses tünetei. </a:t>
            </a:r>
          </a:p>
          <a:p>
            <a:r>
              <a:rPr lang="hu-HU" sz="2400" dirty="0" smtClean="0"/>
              <a:t>A klinikán </a:t>
            </a:r>
            <a:r>
              <a:rPr lang="hu-HU" sz="2400" dirty="0" err="1" smtClean="0"/>
              <a:t>UH-diagnosztika</a:t>
            </a:r>
            <a:r>
              <a:rPr lang="hu-HU" sz="2400" dirty="0" smtClean="0"/>
              <a:t>, vérkép, március 7-én intenzív orrvérzést követően transzfúziós kezelést kapott.</a:t>
            </a:r>
          </a:p>
          <a:p>
            <a:r>
              <a:rPr lang="hu-HU" sz="2400" dirty="0" smtClean="0"/>
              <a:t>Március 9-én az NRL tájékoztatta a hatóságot az FKV fertőzés gyanújáról. Az állat elaltatásra került rossz általános állapota és a rossz kórjóslat miatt.</a:t>
            </a:r>
          </a:p>
          <a:p>
            <a:r>
              <a:rPr lang="hu-HU" sz="2400" dirty="0" smtClean="0"/>
              <a:t>A beteg lóval érintkezésbe került, a kólikás istállóban kezelt lovak karanténba kerültek.</a:t>
            </a:r>
          </a:p>
          <a:p>
            <a:r>
              <a:rPr lang="hu-HU" sz="2400" dirty="0" smtClean="0"/>
              <a:t>A több mint 180 napos karantén időszakban 5 állatról bizonyosodott be, hogy fertőződött a vírussal.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2015-ös „járvány”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51520" y="116631"/>
          <a:ext cx="7200800" cy="674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9"/>
                <a:gridCol w="1296141"/>
                <a:gridCol w="1440160"/>
                <a:gridCol w="1440160"/>
              </a:tblGrid>
              <a:tr h="5590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Kontakt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lovak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Ló neve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Tartási hely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Véreredmény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Intézkedések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9042">
                <a:tc rowSpan="9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beteg lóval a </a:t>
                      </a:r>
                      <a:r>
                        <a:rPr lang="hu-HU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Lóklinikán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kontaktusba került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Ciprus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Felsőlajos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Pozitív</a:t>
                      </a:r>
                    </a:p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2015.06.09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Elaltatták</a:t>
                      </a:r>
                    </a:p>
                    <a:p>
                      <a:pPr algn="ctr" fontAlgn="b"/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Baronesz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Piliscsév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Pozitív</a:t>
                      </a:r>
                    </a:p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2015.06.08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Elaltatták</a:t>
                      </a:r>
                    </a:p>
                    <a:p>
                      <a:pPr algn="ctr" fontAlgn="b"/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Bíboros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Ravazd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Negatív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karantén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lejárt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Szolti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Alcsútdoboz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Negatív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karantén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lejárt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Merlin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Hajdúszoboszló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Pozitív</a:t>
                      </a:r>
                    </a:p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2015.06.09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Elaltatták</a:t>
                      </a: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Frederik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Üllő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karantén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Negatív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Kólika miatt</a:t>
                      </a:r>
                      <a:b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elpusztult a </a:t>
                      </a:r>
                      <a:r>
                        <a:rPr lang="hu-HU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karanatén</a:t>
                      </a:r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2. hetében</a:t>
                      </a:r>
                    </a:p>
                  </a:txBody>
                  <a:tcPr marL="9525" marR="9525" marT="9525" marB="0" anchor="ctr"/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Ontario-R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Pozitív</a:t>
                      </a:r>
                    </a:p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2015.05.18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Kólika miatt</a:t>
                      </a:r>
                      <a:b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elpusztult</a:t>
                      </a:r>
                    </a:p>
                  </a:txBody>
                  <a:tcPr marL="9525" marR="9525" marT="9525" marB="0" anchor="ctr"/>
                </a:tc>
              </a:tr>
              <a:tr h="727414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Bendegúz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Negatív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karantén lejárt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59042"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Fatime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Pozitív</a:t>
                      </a:r>
                    </a:p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2015.05.18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Elaltatták</a:t>
                      </a:r>
                      <a:endParaRPr lang="hu-HU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8257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beteg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lóval korábban Vöröstón együtt tartott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KAT941830000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Vöröstó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Negatív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karantén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lejárt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524328" y="3441680"/>
            <a:ext cx="1403648" cy="3416320"/>
          </a:xfrm>
          <a:prstGeom prst="rect">
            <a:avLst/>
          </a:prstGeom>
          <a:gradFill flip="none" rotWithShape="1">
            <a:gsLst>
              <a:gs pos="3100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Szteroidos kezelést kapott, a kólikás istállóban tartózkodott az orrvérzés idején, de nem kapta meg a fertőzést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24328" y="188640"/>
            <a:ext cx="1475656" cy="1477328"/>
          </a:xfrm>
          <a:prstGeom prst="rect">
            <a:avLst/>
          </a:prstGeom>
          <a:gradFill flip="none" rotWithShape="1">
            <a:gsLst>
              <a:gs pos="97000">
                <a:srgbClr val="FF0000">
                  <a:alpha val="6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Az orrvérzés idején a kólikás istállóban voltak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68344" y="1772817"/>
            <a:ext cx="1475656" cy="1477328"/>
          </a:xfrm>
          <a:prstGeom prst="rect">
            <a:avLst/>
          </a:prstGeom>
          <a:gradFill>
            <a:gsLst>
              <a:gs pos="9700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Az orrvérzés előtt hazaszállított;(a kólikás istállóból)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rot="10800000" flipV="1">
            <a:off x="6372200" y="2636912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10800000">
            <a:off x="6372200" y="2204864"/>
            <a:ext cx="1368152" cy="4320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2015-ös „járvány”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pPr algn="just"/>
            <a:r>
              <a:rPr lang="hu-HU" sz="2000" dirty="0" smtClean="0"/>
              <a:t>Az ortopéd istállóban kezelt lovak tulajdonosainak figyelmét felhívták az esetre, de a lovak karanténozására a járványügyi nyomozás alapján nem volt szükség. </a:t>
            </a:r>
          </a:p>
          <a:p>
            <a:pPr algn="just"/>
            <a:r>
              <a:rPr lang="hu-HU" sz="2000" dirty="0" smtClean="0"/>
              <a:t>A beteg lóval egy időben ortopéd és az oktató istállóban megfordult, valamint a klinika szomszédságában lévő „Dóra majorban” tartott lovak ellenőrző vérvizsgálatai mind negatívak eredményűek lettek.</a:t>
            </a:r>
          </a:p>
          <a:p>
            <a:pPr algn="just"/>
            <a:r>
              <a:rPr lang="hu-HU" sz="2000" dirty="0" smtClean="0"/>
              <a:t>A kontakt lovak tartási helyén és a klinikán a fertőzött állatok eltávolítását követően az épületek és a trágya fertőtlenítését elvégezték.</a:t>
            </a:r>
          </a:p>
          <a:p>
            <a:pPr algn="just"/>
            <a:r>
              <a:rPr lang="hu-HU" sz="2000" dirty="0" smtClean="0"/>
              <a:t>A rovarok távoltartására és gyérítésére különös figyelmet fordítottak karantén ideje alatt.</a:t>
            </a:r>
          </a:p>
          <a:p>
            <a:pPr algn="just"/>
            <a:r>
              <a:rPr lang="hu-HU" sz="2000" dirty="0" smtClean="0"/>
              <a:t>A fenti adatok alapján elmondható, hogy a meghozott intézkedések szükségesek és elegendőek voltak a klinikán kialakult járvány megfékezéséhez. </a:t>
            </a:r>
          </a:p>
          <a:p>
            <a:pPr algn="just"/>
            <a:r>
              <a:rPr lang="hu-HU" sz="2000" dirty="0" smtClean="0"/>
              <a:t>A hatóság felhívta a figyelmet a klinika járványvédelmi tervének hiányosságara.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2015. évi esetek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323528" y="116633"/>
          <a:ext cx="8640961" cy="662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84"/>
                <a:gridCol w="1717895"/>
                <a:gridCol w="1717895"/>
                <a:gridCol w="1198398"/>
                <a:gridCol w="2237389"/>
              </a:tblGrid>
              <a:tr h="40386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ADNS referencia szám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Megye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Település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Fertőzött állatok száma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Megerősítés</a:t>
                      </a:r>
                      <a:r>
                        <a:rPr lang="hu-HU" sz="1200" baseline="0" dirty="0" smtClean="0"/>
                        <a:t> dátuma</a:t>
                      </a:r>
                      <a:endParaRPr lang="hu-HU" sz="1200" dirty="0"/>
                    </a:p>
                  </a:txBody>
                  <a:tcPr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Fejér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2015.01.12</a:t>
                      </a:r>
                    </a:p>
                  </a:txBody>
                  <a:tcPr marL="68580" marR="68580" marT="0" marB="0"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Veszprém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Vöröstó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2015.03.13</a:t>
                      </a:r>
                    </a:p>
                  </a:txBody>
                  <a:tcPr marL="68580" marR="68580" marT="0" marB="0" anchor="ctr"/>
                </a:tc>
              </a:tr>
              <a:tr h="4040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2015/3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(2015/2-höz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kapcsolt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kitörés)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Üllő (</a:t>
                      </a:r>
                      <a:r>
                        <a:rPr lang="hu-HU" sz="1100" kern="120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Lóklinika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2015.05.18</a:t>
                      </a:r>
                    </a:p>
                  </a:txBody>
                  <a:tcPr marL="68580" marR="68580" marT="0" marB="0"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Veszprém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Olaszfalu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2015.05.26</a:t>
                      </a:r>
                    </a:p>
                  </a:txBody>
                  <a:tcPr marL="68580" marR="68580" marT="0" marB="0"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Szabolcs-Szatmár-Bereg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Tiszavasvári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2015.06.01</a:t>
                      </a:r>
                    </a:p>
                  </a:txBody>
                  <a:tcPr marL="68580" marR="68580" marT="0" marB="0"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Fót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2015.06.01</a:t>
                      </a:r>
                    </a:p>
                  </a:txBody>
                  <a:tcPr marL="68580" marR="68580" marT="0" marB="0" anchor="ctr"/>
                </a:tc>
              </a:tr>
              <a:tr h="230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Veszprém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Vilonya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2015.06.01</a:t>
                      </a:r>
                    </a:p>
                  </a:txBody>
                  <a:tcPr marL="68580" marR="68580" marT="0" marB="0"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2015/8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2015/2-höz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kapcsolt kitörés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Komárom-Esztergom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Piliscsév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2015.06.08</a:t>
                      </a:r>
                    </a:p>
                  </a:txBody>
                  <a:tcPr marL="68580" marR="68580" marT="0" marB="0"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2015/9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2015/2-höz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kapcsolt kitörés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Bács-Kiskun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Felsőlajos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2015.06.09</a:t>
                      </a:r>
                    </a:p>
                  </a:txBody>
                  <a:tcPr marL="68580" marR="68580" marT="0" marB="0"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2015/2-höz kapcsolt kitörés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Hajdú-Bihar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Hajdúszoboszló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2015.06.09</a:t>
                      </a:r>
                    </a:p>
                  </a:txBody>
                  <a:tcPr marL="68580" marR="68580" marT="0" marB="0" anchor="ctr"/>
                </a:tc>
              </a:tr>
              <a:tr h="258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Vép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2015.06.30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2015/9-hez kapcsolt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Bács-Kiskun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Felsőlajos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2015.08.10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69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2015/13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Borsod-Abaúj-Zemplén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Encs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2015.08.10</a:t>
                      </a:r>
                    </a:p>
                  </a:txBody>
                  <a:tcPr anchor="ctr"/>
                </a:tc>
              </a:tr>
              <a:tr h="258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2015/14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Győr-Moson-Sopron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Halászi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2015.09.01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58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2015/15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Szabolcs-Szatmár-Bereg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Érpatak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2015.09.07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2015/16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Győr-Moson-Sopron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Nagybajcs</a:t>
                      </a:r>
                      <a:endParaRPr lang="hu-HU" sz="1100" kern="120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2015.09.24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2015/16-hoz kapcsolt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Győr-Moson-Sopron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Nagybajcs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2015.10.15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4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2015/9-hez kapcsolt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Bács-Kiskun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Felsőlajos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2015.11.05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60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2015/19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Hajdú-Bihar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Földes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2015.12.21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60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2015/20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Pest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Fót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2015.12.29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316416" y="2420888"/>
            <a:ext cx="6976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E</a:t>
            </a:r>
          </a:p>
          <a:p>
            <a:pPr algn="ctr"/>
            <a:r>
              <a:rPr lang="hu-HU" b="1" dirty="0" smtClean="0"/>
              <a:t>S</a:t>
            </a:r>
          </a:p>
          <a:p>
            <a:pPr algn="ctr"/>
            <a:r>
              <a:rPr lang="hu-HU" b="1" dirty="0" smtClean="0"/>
              <a:t>E</a:t>
            </a:r>
          </a:p>
          <a:p>
            <a:pPr algn="ctr"/>
            <a:r>
              <a:rPr lang="hu-HU" b="1" dirty="0" smtClean="0"/>
              <a:t>T</a:t>
            </a:r>
          </a:p>
          <a:p>
            <a:pPr algn="ctr"/>
            <a:r>
              <a:rPr lang="hu-HU" b="1" dirty="0" smtClean="0"/>
              <a:t>E</a:t>
            </a:r>
          </a:p>
          <a:p>
            <a:pPr algn="ctr"/>
            <a:r>
              <a:rPr lang="hu-HU" b="1" dirty="0" smtClean="0"/>
              <a:t>K</a:t>
            </a:r>
          </a:p>
          <a:p>
            <a:pPr algn="ctr"/>
            <a:r>
              <a:rPr lang="hu-HU" b="1" dirty="0" smtClean="0"/>
              <a:t>2015</a:t>
            </a:r>
            <a:endParaRPr lang="hu-H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236296" y="6021288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Vladár ©</a:t>
            </a:r>
            <a:endParaRPr lang="hu-H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Tartalom helye 7" descr="Névtel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404" b="8712"/>
          <a:stretch>
            <a:fillRect/>
          </a:stretch>
        </p:blipFill>
        <p:spPr>
          <a:xfrm>
            <a:off x="421606" y="332656"/>
            <a:ext cx="8470874" cy="62646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Intézkedések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/>
              <a:t>A hatóság a fertőzött lovak tartási helye körül 3 km-es körzetben állami költségre vizsgálja a lóféléket. </a:t>
            </a:r>
          </a:p>
          <a:p>
            <a:pPr algn="just"/>
            <a:r>
              <a:rPr lang="hu-HU" sz="1800" dirty="0" smtClean="0"/>
              <a:t>Pontos, szakmailag releváns és közérthető információk szolgáltatásával lehet csak elérni, hogy az országban a betegség elleni védekezés szintje a megfelelő legyen és Magyarország nemzetközi megítélése a lovas társadalom részéről kedvező maradjon. </a:t>
            </a:r>
          </a:p>
          <a:p>
            <a:pPr algn="just"/>
            <a:r>
              <a:rPr lang="hu-HU" sz="1800" dirty="0" smtClean="0"/>
              <a:t>Ezért az érdekelteket több fórumon folyamatosan tájékoztatjuk az aktuális helyzetről.</a:t>
            </a:r>
          </a:p>
          <a:p>
            <a:pPr lvl="1" algn="just"/>
            <a:r>
              <a:rPr lang="hu-HU" sz="1800" dirty="0" smtClean="0"/>
              <a:t>Együttműködés a szakmai szervezetekkel (MLSZ, MLOSZ, MÁOK, MLGYSZ,), azok  tájékoztatása.</a:t>
            </a:r>
          </a:p>
          <a:p>
            <a:pPr lvl="1" algn="just"/>
            <a:r>
              <a:rPr lang="hu-HU" sz="1800" dirty="0" smtClean="0"/>
              <a:t>A sajtómegkeresések (TV, rádió, internetes és nyomtatott sajtó) hiteles megválaszolása.</a:t>
            </a:r>
          </a:p>
          <a:p>
            <a:pPr lvl="1" algn="just"/>
            <a:r>
              <a:rPr lang="hu-HU" sz="1800" dirty="0" smtClean="0"/>
              <a:t>A közösségi oldalakon és más fórumokon keresztül érkező kérdésekre a NÉBIH naprakész információkkal szolgál a betegségről.</a:t>
            </a:r>
          </a:p>
          <a:p>
            <a:pPr lvl="1" algn="just"/>
            <a:r>
              <a:rPr lang="hu-HU" sz="1800" b="1" dirty="0" smtClean="0"/>
              <a:t>A NÉBIH honlapján folyamatosan tájékoztatást nyújt a betegséggel kapcsolatosan</a:t>
            </a:r>
            <a:endParaRPr lang="hu-HU" sz="1800" b="1" dirty="0" smtClean="0">
              <a:solidFill>
                <a:srgbClr val="FF0000"/>
              </a:solidFill>
            </a:endParaRPr>
          </a:p>
          <a:p>
            <a:endParaRPr lang="hu-HU" sz="2400" dirty="0" smtClean="0"/>
          </a:p>
          <a:p>
            <a:pPr>
              <a:buNone/>
            </a:pPr>
            <a:endParaRPr lang="hu-HU" sz="24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3203848" y="436510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5" name="Picture 4" descr="C:\Users\vladard\Desktop\letölté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1789995" cy="134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Lóazonosítás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824536"/>
          </a:xfrm>
        </p:spPr>
        <p:txBody>
          <a:bodyPr/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lóútlevelek</a:t>
            </a:r>
            <a:r>
              <a:rPr lang="hu-HU" sz="2000" dirty="0" smtClean="0"/>
              <a:t> kiváltása és a lófélék egyedi azonosítása 2006. óta minden 6 hónapnál idősebb ló esetén kötelező.</a:t>
            </a:r>
          </a:p>
          <a:p>
            <a:pPr algn="just"/>
            <a:r>
              <a:rPr lang="hu-HU" sz="2000" dirty="0" smtClean="0"/>
              <a:t>Ugyanakkor az ország területén még mindig jelentős számban fordul elő jelöletlen, illetve lóútlevéllel nem rendelkező ló és szamár. </a:t>
            </a:r>
          </a:p>
          <a:p>
            <a:pPr algn="just"/>
            <a:r>
              <a:rPr lang="hu-HU" sz="2000" dirty="0" smtClean="0"/>
              <a:t>Ez az okmány szolgál az egyed azonosítására, forgalomképességének és állategészségügyi státuszának igazolására, illetve ezen túlmenően a mellékletét képező betétlappal igazolható a tulajdonjog. </a:t>
            </a:r>
          </a:p>
          <a:p>
            <a:pPr algn="just"/>
            <a:r>
              <a:rPr lang="hu-HU" sz="2000" dirty="0" smtClean="0"/>
              <a:t>2011. óta az állatok egyedi jelölése chippel történik, a sütés csak bizonyos fajtáknál engedélyezett.</a:t>
            </a:r>
          </a:p>
          <a:p>
            <a:pPr algn="just"/>
            <a:r>
              <a:rPr lang="hu-HU" sz="2000" dirty="0" smtClean="0"/>
              <a:t>A Magyar Lótenyésztők Országos Szövetsége az Állategészségügyi Hatóság támogatásával  országos </a:t>
            </a:r>
            <a:r>
              <a:rPr lang="hu-HU" sz="2000" dirty="0" err="1" smtClean="0"/>
              <a:t>lóazonosító</a:t>
            </a:r>
            <a:r>
              <a:rPr lang="hu-HU" sz="2000" dirty="0" smtClean="0"/>
              <a:t> kampányt hirdetett, állategészségügyi intézkedések támogatása, illetve a lótartók fokozott igényének kiszolgálása érdekében.</a:t>
            </a:r>
            <a:endParaRPr lang="hu-HU" sz="2000" dirty="0"/>
          </a:p>
        </p:txBody>
      </p:sp>
      <p:pic>
        <p:nvPicPr>
          <p:cNvPr id="4" name="Picture 3" descr="C:\Users\vladard\Desktop\www.tvn.hu_8c57ce15345db526b4a3ef58f8d4f0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472698" cy="15325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Magyarország hivatalosan mentes az alábbi betegségektől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071389"/>
            <a:ext cx="8892480" cy="3589859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Brucella</a:t>
            </a:r>
            <a:r>
              <a:rPr lang="hu-HU" sz="2800" dirty="0" smtClean="0"/>
              <a:t> </a:t>
            </a:r>
            <a:r>
              <a:rPr lang="hu-HU" sz="2800" dirty="0" err="1" smtClean="0"/>
              <a:t>melitensis</a:t>
            </a:r>
            <a:r>
              <a:rPr lang="hu-HU" sz="2800" dirty="0" smtClean="0"/>
              <a:t> (történelmi mentesség</a:t>
            </a:r>
            <a:r>
              <a:rPr lang="hu-HU" sz="2800" dirty="0" smtClean="0"/>
              <a:t>)</a:t>
            </a:r>
            <a:r>
              <a:rPr lang="hu-HU" sz="2800" dirty="0" smtClean="0"/>
              <a:t> – </a:t>
            </a:r>
            <a:r>
              <a:rPr lang="hu-HU" sz="2800" dirty="0" smtClean="0"/>
              <a:t>2004.</a:t>
            </a:r>
          </a:p>
          <a:p>
            <a:r>
              <a:rPr lang="hu-HU" sz="2800" dirty="0" smtClean="0"/>
              <a:t>Klasszikus </a:t>
            </a:r>
            <a:r>
              <a:rPr lang="hu-HU" sz="2800" dirty="0" smtClean="0"/>
              <a:t>sertéspestis – 2013. június 14.</a:t>
            </a:r>
          </a:p>
          <a:p>
            <a:r>
              <a:rPr lang="hu-HU" sz="2800" dirty="0" smtClean="0"/>
              <a:t>BSE </a:t>
            </a:r>
            <a:r>
              <a:rPr lang="hu-HU" sz="2800" dirty="0" smtClean="0"/>
              <a:t>elhanyagolható kockázatú státusz – OIE 2014</a:t>
            </a:r>
          </a:p>
          <a:p>
            <a:r>
              <a:rPr lang="hu-HU" sz="2800" dirty="0" smtClean="0"/>
              <a:t>Szarvasmarha </a:t>
            </a:r>
            <a:r>
              <a:rPr lang="hu-HU" sz="2800" dirty="0" smtClean="0"/>
              <a:t>gümőkór – </a:t>
            </a:r>
            <a:r>
              <a:rPr lang="hu-HU" sz="2800" dirty="0" smtClean="0"/>
              <a:t>2014. február 14.</a:t>
            </a:r>
          </a:p>
          <a:p>
            <a:r>
              <a:rPr lang="hu-HU" sz="2800" dirty="0" smtClean="0"/>
              <a:t>Kiskérődzők </a:t>
            </a:r>
            <a:r>
              <a:rPr lang="hu-HU" sz="2800" dirty="0" smtClean="0"/>
              <a:t>pestise (történelmi mentesség</a:t>
            </a:r>
            <a:r>
              <a:rPr lang="hu-HU" sz="2800" dirty="0" smtClean="0"/>
              <a:t>) – </a:t>
            </a:r>
            <a:r>
              <a:rPr lang="hu-HU" sz="2800" dirty="0" smtClean="0"/>
              <a:t>OIE </a:t>
            </a:r>
            <a:r>
              <a:rPr lang="hu-HU" sz="2800" dirty="0" smtClean="0"/>
              <a:t>2014</a:t>
            </a:r>
            <a:endParaRPr lang="hu-HU" sz="2800" dirty="0" smtClean="0"/>
          </a:p>
          <a:p>
            <a:r>
              <a:rPr lang="hu-HU" sz="2800" dirty="0" err="1" smtClean="0"/>
              <a:t>Aujeszky-betegség</a:t>
            </a:r>
            <a:r>
              <a:rPr lang="hu-HU" sz="2800" dirty="0" smtClean="0"/>
              <a:t> – 2015. január 14.</a:t>
            </a:r>
          </a:p>
          <a:p>
            <a:r>
              <a:rPr lang="hu-HU" sz="2800" dirty="0" smtClean="0"/>
              <a:t>Madárinfluenza – OIE </a:t>
            </a:r>
            <a:r>
              <a:rPr lang="hu-HU" sz="2800" dirty="0" smtClean="0"/>
              <a:t>2015. </a:t>
            </a:r>
            <a:r>
              <a:rPr lang="hu-HU" sz="2800" dirty="0" smtClean="0"/>
              <a:t>június</a:t>
            </a:r>
          </a:p>
        </p:txBody>
      </p:sp>
      <p:pic>
        <p:nvPicPr>
          <p:cNvPr id="3074" name="Picture 2" descr="D:\Régi\Pictures\Új mappa\Ké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905"/>
            <a:ext cx="1670050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/>
              <a:t>Az új esetek felderítése nem a járványveszély növekedésének következménye, hanem a megnövekedett mintaszámoknak köszönhetően fertőzött lovakat szűrtünk ki az egészséges állatok közül.</a:t>
            </a:r>
          </a:p>
          <a:p>
            <a:pPr algn="just"/>
            <a:r>
              <a:rPr lang="hu-HU" sz="1800" dirty="0" smtClean="0"/>
              <a:t>A Klinikán történtek felhívták a lovas társadalom figyelmét arra, hogy a szűrővizsgálatok és a lovak azonosítása nem csak a versenysportban résztvevők érdeke, hanem a hobbi lovasok is csak a felelős állattartás szabályainak betartásával védhetik meg állataikat a betegségtől.</a:t>
            </a:r>
          </a:p>
          <a:p>
            <a:pPr algn="just"/>
            <a:r>
              <a:rPr lang="hu-HU" sz="1800" dirty="0" smtClean="0"/>
              <a:t>Az eset rávilágított arra, hogy a </a:t>
            </a:r>
            <a:r>
              <a:rPr lang="hu-HU" sz="1800" dirty="0" err="1" smtClean="0"/>
              <a:t>klinikumban</a:t>
            </a:r>
            <a:r>
              <a:rPr lang="hu-HU" sz="1800" dirty="0" smtClean="0"/>
              <a:t> dolgozó állatorvosoknak is van szerepük és felelősségük a bejelentési kötelezettség alá tartozó állatbetegségek diagnosztizálásában. </a:t>
            </a:r>
          </a:p>
          <a:p>
            <a:pPr algn="just"/>
            <a:r>
              <a:rPr lang="hu-HU" sz="1800" dirty="0" smtClean="0"/>
              <a:t>Ezért szükséges bizonyos jogszabályok ismerete a szolgáltató állatorvosi munkakörben is. (</a:t>
            </a:r>
            <a:r>
              <a:rPr lang="hu-HU" sz="1800" b="1" i="1" dirty="0" smtClean="0"/>
              <a:t>2008 évi XLVI. törvény; 113/2008 FVM rendelet;  41/1997 FM rendelet</a:t>
            </a:r>
            <a:r>
              <a:rPr lang="hu-HU" sz="1800" dirty="0" smtClean="0"/>
              <a:t>)</a:t>
            </a:r>
          </a:p>
          <a:p>
            <a:pPr algn="just"/>
            <a:r>
              <a:rPr lang="hu-HU" sz="1800" dirty="0" smtClean="0"/>
              <a:t>Az állattartók, az ellátó és hatósági állatorvosok jogszabálykövető magatartása elengedhetetlen ahhoz, hogy Magyarország meg tudja őrizni a kedvező járványügyi státuszát.</a:t>
            </a:r>
          </a:p>
          <a:p>
            <a:endParaRPr lang="hu-HU" sz="1800" dirty="0" smtClean="0"/>
          </a:p>
          <a:p>
            <a:endParaRPr lang="en-US" dirty="0"/>
          </a:p>
        </p:txBody>
      </p:sp>
      <p:pic>
        <p:nvPicPr>
          <p:cNvPr id="5" name="Picture 2" descr="C:\Users\vladard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16224" cy="150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hu-HU" sz="4000" b="1" dirty="0" smtClean="0"/>
              <a:t>Dr. Nemes Imre</a:t>
            </a:r>
          </a:p>
          <a:p>
            <a:pPr lvl="0">
              <a:spcBef>
                <a:spcPct val="20000"/>
              </a:spcBef>
              <a:defRPr/>
            </a:pPr>
            <a:r>
              <a:rPr lang="hu-HU" sz="4000" i="1" dirty="0" smtClean="0"/>
              <a:t>nemesi@</a:t>
            </a:r>
            <a:r>
              <a:rPr lang="hu-HU" sz="4000" i="1" dirty="0" err="1" smtClean="0"/>
              <a:t>nebih.gov.hu</a:t>
            </a: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Passzív monitoring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b="1" dirty="0" smtClean="0"/>
              <a:t>113/2008. (VIII. 30.) FVM rendelet</a:t>
            </a:r>
            <a:r>
              <a:rPr lang="hu-HU" dirty="0" smtClean="0"/>
              <a:t> </a:t>
            </a:r>
            <a:r>
              <a:rPr lang="hu-HU" b="1" dirty="0" smtClean="0"/>
              <a:t>az állatbetegségek bejelentésének rendjéről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sz="5300" dirty="0" smtClean="0"/>
              <a:t>1. Afrikai </a:t>
            </a:r>
            <a:r>
              <a:rPr lang="hu-HU" sz="5300" dirty="0" err="1" smtClean="0"/>
              <a:t>lópestis</a:t>
            </a:r>
            <a:r>
              <a:rPr lang="hu-HU" sz="5300" dirty="0" smtClean="0"/>
              <a:t> (</a:t>
            </a:r>
            <a:r>
              <a:rPr lang="hu-HU" sz="5300" dirty="0" err="1" smtClean="0"/>
              <a:t>African</a:t>
            </a:r>
            <a:r>
              <a:rPr lang="hu-HU" sz="5300" dirty="0" smtClean="0"/>
              <a:t> </a:t>
            </a:r>
            <a:r>
              <a:rPr lang="hu-HU" sz="5300" dirty="0" err="1" smtClean="0"/>
              <a:t>horse</a:t>
            </a:r>
            <a:r>
              <a:rPr lang="hu-HU" sz="5300" dirty="0" smtClean="0"/>
              <a:t> </a:t>
            </a:r>
            <a:r>
              <a:rPr lang="hu-HU" sz="5300" dirty="0" err="1" smtClean="0"/>
              <a:t>sickness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2. Afrikai sertéspestis (</a:t>
            </a:r>
            <a:r>
              <a:rPr lang="hu-HU" sz="5300" dirty="0" err="1" smtClean="0"/>
              <a:t>African</a:t>
            </a:r>
            <a:r>
              <a:rPr lang="hu-HU" sz="5300" dirty="0" smtClean="0"/>
              <a:t> </a:t>
            </a:r>
            <a:r>
              <a:rPr lang="hu-HU" sz="5300" dirty="0" err="1" smtClean="0"/>
              <a:t>swine</a:t>
            </a:r>
            <a:r>
              <a:rPr lang="hu-HU" sz="5300" dirty="0" smtClean="0"/>
              <a:t> </a:t>
            </a:r>
            <a:r>
              <a:rPr lang="hu-HU" sz="5300" dirty="0" err="1" smtClean="0"/>
              <a:t>fever</a:t>
            </a:r>
            <a:r>
              <a:rPr lang="hu-HU" sz="5300" dirty="0" smtClean="0"/>
              <a:t>, ASF)</a:t>
            </a:r>
          </a:p>
          <a:p>
            <a:r>
              <a:rPr lang="hu-HU" sz="5300" dirty="0" smtClean="0"/>
              <a:t>3. </a:t>
            </a:r>
            <a:r>
              <a:rPr lang="hu-HU" sz="5300" dirty="0" err="1" smtClean="0"/>
              <a:t>Bőrcsomósodáskór</a:t>
            </a:r>
            <a:r>
              <a:rPr lang="hu-HU" sz="5300" dirty="0" smtClean="0"/>
              <a:t> (</a:t>
            </a:r>
            <a:r>
              <a:rPr lang="hu-HU" sz="5300" dirty="0" err="1" smtClean="0"/>
              <a:t>Lumpy</a:t>
            </a:r>
            <a:r>
              <a:rPr lang="hu-HU" sz="5300" dirty="0" smtClean="0"/>
              <a:t> </a:t>
            </a:r>
            <a:r>
              <a:rPr lang="hu-HU" sz="5300" dirty="0" err="1" smtClean="0"/>
              <a:t>skin</a:t>
            </a:r>
            <a:r>
              <a:rPr lang="hu-HU" sz="5300" dirty="0" smtClean="0"/>
              <a:t> </a:t>
            </a:r>
            <a:r>
              <a:rPr lang="hu-HU" sz="5300" dirty="0" err="1" smtClean="0"/>
              <a:t>disease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4. Hólyagos szájgyulladás (</a:t>
            </a:r>
            <a:r>
              <a:rPr lang="hu-HU" sz="5300" dirty="0" err="1" smtClean="0"/>
              <a:t>Vesicular</a:t>
            </a:r>
            <a:r>
              <a:rPr lang="hu-HU" sz="5300" dirty="0" smtClean="0"/>
              <a:t> </a:t>
            </a:r>
            <a:r>
              <a:rPr lang="hu-HU" sz="5300" dirty="0" err="1" smtClean="0"/>
              <a:t>stomatitis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5. Juh- és kecskehimlő (</a:t>
            </a:r>
            <a:r>
              <a:rPr lang="hu-HU" sz="5300" dirty="0" err="1" smtClean="0"/>
              <a:t>Sheep</a:t>
            </a:r>
            <a:r>
              <a:rPr lang="hu-HU" sz="5300" dirty="0" smtClean="0"/>
              <a:t> and </a:t>
            </a:r>
            <a:r>
              <a:rPr lang="hu-HU" sz="5300" dirty="0" err="1" smtClean="0"/>
              <a:t>goat</a:t>
            </a:r>
            <a:r>
              <a:rPr lang="hu-HU" sz="5300" dirty="0" smtClean="0"/>
              <a:t> </a:t>
            </a:r>
            <a:r>
              <a:rPr lang="hu-HU" sz="5300" dirty="0" err="1" smtClean="0"/>
              <a:t>pox</a:t>
            </a:r>
            <a:r>
              <a:rPr lang="hu-HU" sz="5300" dirty="0" smtClean="0"/>
              <a:t>, </a:t>
            </a:r>
            <a:r>
              <a:rPr lang="hu-HU" sz="5300" dirty="0" err="1" smtClean="0"/>
              <a:t>Capripox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6. Kéknyelv betegség (</a:t>
            </a:r>
            <a:r>
              <a:rPr lang="hu-HU" sz="5300" dirty="0" err="1" smtClean="0"/>
              <a:t>Bluetongue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7. Keleti marhavész (</a:t>
            </a:r>
            <a:r>
              <a:rPr lang="hu-HU" sz="5300" dirty="0" err="1" smtClean="0"/>
              <a:t>Rinderpest</a:t>
            </a:r>
            <a:r>
              <a:rPr lang="hu-HU" sz="5300" dirty="0" smtClean="0"/>
              <a:t>, </a:t>
            </a:r>
            <a:r>
              <a:rPr lang="hu-HU" sz="5300" dirty="0" err="1" smtClean="0"/>
              <a:t>cattle</a:t>
            </a:r>
            <a:r>
              <a:rPr lang="hu-HU" sz="5300" dirty="0" smtClean="0"/>
              <a:t> </a:t>
            </a:r>
            <a:r>
              <a:rPr lang="hu-HU" sz="5300" dirty="0" err="1" smtClean="0"/>
              <a:t>plague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8. Kis kaptárbogár fertőzöttség (</a:t>
            </a:r>
            <a:r>
              <a:rPr lang="hu-HU" sz="5300" dirty="0" err="1" smtClean="0"/>
              <a:t>Small</a:t>
            </a:r>
            <a:r>
              <a:rPr lang="hu-HU" sz="5300" dirty="0" smtClean="0"/>
              <a:t> </a:t>
            </a:r>
            <a:r>
              <a:rPr lang="hu-HU" sz="5300" dirty="0" err="1" smtClean="0"/>
              <a:t>hive</a:t>
            </a:r>
            <a:r>
              <a:rPr lang="hu-HU" sz="5300" dirty="0" smtClean="0"/>
              <a:t> </a:t>
            </a:r>
            <a:r>
              <a:rPr lang="hu-HU" sz="5300" dirty="0" err="1" smtClean="0"/>
              <a:t>beetle</a:t>
            </a:r>
            <a:r>
              <a:rPr lang="hu-HU" sz="5300" dirty="0" smtClean="0"/>
              <a:t>, </a:t>
            </a:r>
            <a:r>
              <a:rPr lang="hu-HU" sz="5300" dirty="0" err="1" smtClean="0"/>
              <a:t>Aethina</a:t>
            </a:r>
            <a:r>
              <a:rPr lang="hu-HU" sz="5300" dirty="0" smtClean="0"/>
              <a:t> </a:t>
            </a:r>
            <a:r>
              <a:rPr lang="hu-HU" sz="5300" dirty="0" err="1" smtClean="0"/>
              <a:t>tumida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9. Kiskérődzők pestise (</a:t>
            </a:r>
            <a:r>
              <a:rPr lang="hu-HU" sz="5300" dirty="0" err="1" smtClean="0"/>
              <a:t>Peste</a:t>
            </a:r>
            <a:r>
              <a:rPr lang="hu-HU" sz="5300" dirty="0" smtClean="0"/>
              <a:t> des </a:t>
            </a:r>
            <a:r>
              <a:rPr lang="hu-HU" sz="5300" dirty="0" err="1" smtClean="0"/>
              <a:t>petits</a:t>
            </a:r>
            <a:r>
              <a:rPr lang="hu-HU" sz="5300" dirty="0" smtClean="0"/>
              <a:t> </a:t>
            </a:r>
            <a:r>
              <a:rPr lang="hu-HU" sz="5300" dirty="0" err="1" smtClean="0"/>
              <a:t>ruminants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10. Klasszikus sertéspestis (</a:t>
            </a:r>
            <a:r>
              <a:rPr lang="hu-HU" sz="5300" dirty="0" err="1" smtClean="0"/>
              <a:t>Classical</a:t>
            </a:r>
            <a:r>
              <a:rPr lang="hu-HU" sz="5300" dirty="0" smtClean="0"/>
              <a:t> </a:t>
            </a:r>
            <a:r>
              <a:rPr lang="hu-HU" sz="5300" dirty="0" err="1" smtClean="0"/>
              <a:t>swine</a:t>
            </a:r>
            <a:r>
              <a:rPr lang="hu-HU" sz="5300" dirty="0" smtClean="0"/>
              <a:t> </a:t>
            </a:r>
            <a:r>
              <a:rPr lang="hu-HU" sz="5300" dirty="0" err="1" smtClean="0"/>
              <a:t>fever</a:t>
            </a:r>
            <a:r>
              <a:rPr lang="hu-HU" sz="5300" dirty="0" smtClean="0"/>
              <a:t>, CSF)</a:t>
            </a:r>
          </a:p>
          <a:p>
            <a:r>
              <a:rPr lang="hu-HU" sz="5300" dirty="0" smtClean="0"/>
              <a:t>11. Lépfene (</a:t>
            </a:r>
            <a:r>
              <a:rPr lang="hu-HU" sz="5300" dirty="0" err="1" smtClean="0"/>
              <a:t>Anthrax</a:t>
            </a:r>
            <a:r>
              <a:rPr lang="hu-HU" sz="5300" dirty="0" smtClean="0"/>
              <a:t>)</a:t>
            </a:r>
          </a:p>
          <a:p>
            <a:r>
              <a:rPr lang="hu-HU" sz="5300" dirty="0" smtClean="0"/>
              <a:t>12. Lovak fertőző kevésvérűsége (</a:t>
            </a:r>
            <a:r>
              <a:rPr lang="hu-HU" sz="5300" dirty="0" err="1" smtClean="0"/>
              <a:t>Equine</a:t>
            </a:r>
            <a:r>
              <a:rPr lang="hu-HU" sz="5300" dirty="0" smtClean="0"/>
              <a:t> </a:t>
            </a:r>
            <a:r>
              <a:rPr lang="hu-HU" sz="5300" dirty="0" err="1" smtClean="0"/>
              <a:t>infectious</a:t>
            </a:r>
            <a:r>
              <a:rPr lang="hu-HU" sz="5300" dirty="0" smtClean="0"/>
              <a:t> </a:t>
            </a:r>
            <a:r>
              <a:rPr lang="hu-HU" sz="5300" dirty="0" err="1" smtClean="0"/>
              <a:t>anaemia</a:t>
            </a:r>
            <a:r>
              <a:rPr lang="hu-HU" sz="53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Passzív monitoring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069160"/>
          </a:xfrm>
        </p:spPr>
        <p:txBody>
          <a:bodyPr>
            <a:noAutofit/>
          </a:bodyPr>
          <a:lstStyle/>
          <a:p>
            <a:r>
              <a:rPr lang="hu-HU" sz="2000" dirty="0" smtClean="0"/>
              <a:t>13. Lovak járványos agy- és gerincvelő-gyulladásának alábbi típusai:</a:t>
            </a:r>
          </a:p>
          <a:p>
            <a:r>
              <a:rPr lang="hu-HU" sz="2000" dirty="0" smtClean="0"/>
              <a:t>– Japán </a:t>
            </a:r>
            <a:r>
              <a:rPr lang="hu-HU" sz="2000" dirty="0" err="1" smtClean="0"/>
              <a:t>encephalitis</a:t>
            </a:r>
            <a:r>
              <a:rPr lang="hu-HU" sz="2000" dirty="0" smtClean="0"/>
              <a:t> (</a:t>
            </a:r>
            <a:r>
              <a:rPr lang="hu-HU" sz="2000" dirty="0" err="1" smtClean="0"/>
              <a:t>Japanese</a:t>
            </a:r>
            <a:r>
              <a:rPr lang="hu-HU" sz="2000" dirty="0" smtClean="0"/>
              <a:t> </a:t>
            </a:r>
            <a:r>
              <a:rPr lang="hu-HU" sz="2000" dirty="0" err="1" smtClean="0"/>
              <a:t>encephalitis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– Keleti </a:t>
            </a:r>
            <a:r>
              <a:rPr lang="hu-HU" sz="2000" dirty="0" err="1" smtClean="0"/>
              <a:t>ló-encephalomyelitis</a:t>
            </a:r>
            <a:r>
              <a:rPr lang="hu-HU" sz="2000" dirty="0" smtClean="0"/>
              <a:t> (</a:t>
            </a:r>
            <a:r>
              <a:rPr lang="hu-HU" sz="2000" dirty="0" err="1" smtClean="0"/>
              <a:t>Eastern</a:t>
            </a:r>
            <a:r>
              <a:rPr lang="hu-HU" sz="2000" dirty="0" smtClean="0"/>
              <a:t> </a:t>
            </a:r>
            <a:r>
              <a:rPr lang="hu-HU" sz="2000" dirty="0" err="1" smtClean="0"/>
              <a:t>equine</a:t>
            </a:r>
            <a:r>
              <a:rPr lang="hu-HU" sz="2000" dirty="0" smtClean="0"/>
              <a:t> </a:t>
            </a:r>
            <a:r>
              <a:rPr lang="hu-HU" sz="2000" dirty="0" err="1" smtClean="0"/>
              <a:t>encephalomyelitis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– Lovak venezuelai agy-és gerincvelő-gyulladása (</a:t>
            </a:r>
            <a:r>
              <a:rPr lang="hu-HU" sz="2000" dirty="0" err="1" smtClean="0"/>
              <a:t>Venezuelan</a:t>
            </a:r>
            <a:r>
              <a:rPr lang="hu-HU" sz="2000" dirty="0" smtClean="0"/>
              <a:t> </a:t>
            </a:r>
            <a:r>
              <a:rPr lang="hu-HU" sz="2000" dirty="0" err="1" smtClean="0"/>
              <a:t>equine</a:t>
            </a:r>
            <a:r>
              <a:rPr lang="hu-HU" sz="2000" dirty="0" smtClean="0"/>
              <a:t> </a:t>
            </a:r>
            <a:r>
              <a:rPr lang="hu-HU" sz="2000" dirty="0" err="1" smtClean="0"/>
              <a:t>encephalomyelitis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– Nyugati </a:t>
            </a:r>
            <a:r>
              <a:rPr lang="hu-HU" sz="2000" dirty="0" err="1" smtClean="0"/>
              <a:t>ló-encephalomyelitis</a:t>
            </a:r>
            <a:r>
              <a:rPr lang="hu-HU" sz="2000" dirty="0" smtClean="0"/>
              <a:t> (Western </a:t>
            </a:r>
            <a:r>
              <a:rPr lang="hu-HU" sz="2000" dirty="0" err="1" smtClean="0"/>
              <a:t>equine</a:t>
            </a:r>
            <a:r>
              <a:rPr lang="hu-HU" sz="2000" dirty="0" smtClean="0"/>
              <a:t> </a:t>
            </a:r>
            <a:r>
              <a:rPr lang="hu-HU" sz="2000" dirty="0" err="1" smtClean="0"/>
              <a:t>encephalomyelitis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– Nyugat-nílusi láz (West </a:t>
            </a:r>
            <a:r>
              <a:rPr lang="hu-HU" sz="2000" dirty="0" err="1" smtClean="0"/>
              <a:t>Nile</a:t>
            </a:r>
            <a:r>
              <a:rPr lang="hu-HU" sz="2000" dirty="0" smtClean="0"/>
              <a:t> </a:t>
            </a:r>
            <a:r>
              <a:rPr lang="hu-HU" sz="2000" dirty="0" err="1" smtClean="0"/>
              <a:t>fever</a:t>
            </a:r>
            <a:r>
              <a:rPr lang="hu-HU" sz="2000" dirty="0" smtClean="0"/>
              <a:t>, WNF)</a:t>
            </a:r>
          </a:p>
          <a:p>
            <a:r>
              <a:rPr lang="hu-HU" sz="2000" dirty="0" smtClean="0"/>
              <a:t>14. Madárinfluenza (HPAI baromfiban, fogságban élő és vadon élő madarakban, LPAI baromfiban és fogságban élő madarakban)</a:t>
            </a:r>
          </a:p>
          <a:p>
            <a:r>
              <a:rPr lang="hu-HU" sz="2000" dirty="0" smtClean="0"/>
              <a:t>15. Newcastle-betegség (</a:t>
            </a:r>
            <a:r>
              <a:rPr lang="hu-HU" sz="2000" dirty="0" err="1" smtClean="0"/>
              <a:t>Newcastle-disease</a:t>
            </a:r>
            <a:r>
              <a:rPr lang="hu-HU" sz="2000" dirty="0" smtClean="0"/>
              <a:t>, ND)</a:t>
            </a:r>
          </a:p>
          <a:p>
            <a:r>
              <a:rPr lang="hu-HU" sz="2000" dirty="0" smtClean="0"/>
              <a:t>16. Ragadós száj- és körömfájás (</a:t>
            </a:r>
            <a:r>
              <a:rPr lang="hu-HU" sz="2000" dirty="0" err="1" smtClean="0"/>
              <a:t>Foot-and-mouth</a:t>
            </a:r>
            <a:r>
              <a:rPr lang="hu-HU" sz="2000" dirty="0" smtClean="0"/>
              <a:t> </a:t>
            </a:r>
            <a:r>
              <a:rPr lang="hu-HU" sz="2000" dirty="0" err="1" smtClean="0"/>
              <a:t>disease</a:t>
            </a:r>
            <a:r>
              <a:rPr lang="hu-HU" sz="2000" dirty="0" smtClean="0"/>
              <a:t>, FMD)</a:t>
            </a:r>
          </a:p>
          <a:p>
            <a:r>
              <a:rPr lang="hu-HU" sz="2000" dirty="0" smtClean="0"/>
              <a:t>17. </a:t>
            </a:r>
            <a:r>
              <a:rPr lang="hu-HU" sz="2000" dirty="0" err="1" smtClean="0"/>
              <a:t>Rift-völgyi</a:t>
            </a:r>
            <a:r>
              <a:rPr lang="hu-HU" sz="2000" dirty="0" smtClean="0"/>
              <a:t> láz (</a:t>
            </a:r>
            <a:r>
              <a:rPr lang="hu-HU" sz="2000" dirty="0" err="1" smtClean="0"/>
              <a:t>Rift</a:t>
            </a:r>
            <a:r>
              <a:rPr lang="hu-HU" sz="2000" dirty="0" smtClean="0"/>
              <a:t> Valley </a:t>
            </a:r>
            <a:r>
              <a:rPr lang="hu-HU" sz="2000" dirty="0" err="1" smtClean="0"/>
              <a:t>Fever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18. Sertések hólyagos betegsége (</a:t>
            </a:r>
            <a:r>
              <a:rPr lang="hu-HU" sz="2000" dirty="0" err="1" smtClean="0"/>
              <a:t>Swine</a:t>
            </a:r>
            <a:r>
              <a:rPr lang="hu-HU" sz="2000" dirty="0" smtClean="0"/>
              <a:t> </a:t>
            </a:r>
            <a:r>
              <a:rPr lang="hu-HU" sz="2000" dirty="0" err="1" smtClean="0"/>
              <a:t>vesicular</a:t>
            </a:r>
            <a:r>
              <a:rPr lang="hu-HU" sz="2000" dirty="0" smtClean="0"/>
              <a:t> </a:t>
            </a:r>
            <a:r>
              <a:rPr lang="hu-HU" sz="2000" dirty="0" err="1" smtClean="0"/>
              <a:t>disease</a:t>
            </a:r>
            <a:r>
              <a:rPr lang="hu-HU" sz="2000" dirty="0" smtClean="0"/>
              <a:t>, SVD)</a:t>
            </a:r>
          </a:p>
          <a:p>
            <a:r>
              <a:rPr lang="hu-HU" sz="2000" dirty="0" smtClean="0"/>
              <a:t>19. Szarvasmarhák ragadós tüdőlobja (</a:t>
            </a:r>
            <a:r>
              <a:rPr lang="hu-HU" sz="2000" dirty="0" err="1" smtClean="0"/>
              <a:t>Contagious</a:t>
            </a:r>
            <a:r>
              <a:rPr lang="hu-HU" sz="2000" dirty="0" smtClean="0"/>
              <a:t> </a:t>
            </a:r>
            <a:r>
              <a:rPr lang="hu-HU" sz="2000" dirty="0" err="1" smtClean="0"/>
              <a:t>bovine</a:t>
            </a:r>
            <a:r>
              <a:rPr lang="hu-HU" sz="2000" dirty="0" smtClean="0"/>
              <a:t> </a:t>
            </a:r>
            <a:r>
              <a:rPr lang="hu-HU" sz="2000" dirty="0" err="1" smtClean="0"/>
              <a:t>pleuropneumonia</a:t>
            </a:r>
            <a:r>
              <a:rPr lang="hu-HU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Passzív monitoring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hu-HU" dirty="0" smtClean="0"/>
          </a:p>
          <a:p>
            <a:r>
              <a:rPr lang="hu-HU" sz="3800" dirty="0" smtClean="0"/>
              <a:t>20. Szarvasmarhák szivacsos agyvelőbántalma (</a:t>
            </a:r>
            <a:r>
              <a:rPr lang="hu-HU" sz="3800" dirty="0" err="1" smtClean="0"/>
              <a:t>Bovine</a:t>
            </a:r>
            <a:r>
              <a:rPr lang="hu-HU" sz="3800" dirty="0" smtClean="0"/>
              <a:t> </a:t>
            </a:r>
            <a:r>
              <a:rPr lang="hu-HU" sz="3800" dirty="0" err="1" smtClean="0"/>
              <a:t>spongiform</a:t>
            </a:r>
            <a:r>
              <a:rPr lang="hu-HU" sz="3800" dirty="0" smtClean="0"/>
              <a:t> </a:t>
            </a:r>
            <a:r>
              <a:rPr lang="hu-HU" sz="3800" dirty="0" err="1" smtClean="0"/>
              <a:t>encephalopathy</a:t>
            </a:r>
            <a:r>
              <a:rPr lang="hu-HU" sz="3800" dirty="0" smtClean="0"/>
              <a:t>, BSE)</a:t>
            </a:r>
          </a:p>
          <a:p>
            <a:r>
              <a:rPr lang="hu-HU" sz="3800" dirty="0" smtClean="0"/>
              <a:t>21. Takonykór (</a:t>
            </a:r>
            <a:r>
              <a:rPr lang="hu-HU" sz="3800" dirty="0" err="1" smtClean="0"/>
              <a:t>Glanders</a:t>
            </a:r>
            <a:r>
              <a:rPr lang="hu-HU" sz="3800" dirty="0" smtClean="0"/>
              <a:t>)</a:t>
            </a:r>
          </a:p>
          <a:p>
            <a:r>
              <a:rPr lang="hu-HU" sz="3800" dirty="0" smtClean="0"/>
              <a:t>22. Tenyészbénaság (</a:t>
            </a:r>
            <a:r>
              <a:rPr lang="hu-HU" sz="3800" dirty="0" err="1" smtClean="0"/>
              <a:t>Dourine</a:t>
            </a:r>
            <a:r>
              <a:rPr lang="hu-HU" sz="3800" dirty="0" smtClean="0"/>
              <a:t>)</a:t>
            </a:r>
          </a:p>
          <a:p>
            <a:r>
              <a:rPr lang="hu-HU" sz="3800" dirty="0" smtClean="0"/>
              <a:t>23. </a:t>
            </a:r>
            <a:r>
              <a:rPr lang="hu-HU" sz="3800" dirty="0" err="1" smtClean="0"/>
              <a:t>Tropilaelaps</a:t>
            </a:r>
            <a:r>
              <a:rPr lang="hu-HU" sz="3800" dirty="0" smtClean="0"/>
              <a:t> atka fertőzöttség (</a:t>
            </a:r>
            <a:r>
              <a:rPr lang="hu-HU" sz="3800" dirty="0" err="1" smtClean="0"/>
              <a:t>Tropilaelaps</a:t>
            </a:r>
            <a:r>
              <a:rPr lang="hu-HU" sz="3800" dirty="0" smtClean="0"/>
              <a:t> </a:t>
            </a:r>
            <a:r>
              <a:rPr lang="hu-HU" sz="3800" dirty="0" err="1" smtClean="0"/>
              <a:t>mite</a:t>
            </a:r>
            <a:r>
              <a:rPr lang="hu-HU" sz="3800" dirty="0" smtClean="0"/>
              <a:t>)</a:t>
            </a:r>
          </a:p>
          <a:p>
            <a:r>
              <a:rPr lang="hu-HU" sz="3800" dirty="0" smtClean="0"/>
              <a:t>24. Veszettség (</a:t>
            </a:r>
            <a:r>
              <a:rPr lang="hu-HU" sz="3800" dirty="0" err="1" smtClean="0"/>
              <a:t>Rabies</a:t>
            </a:r>
            <a:r>
              <a:rPr lang="hu-HU" sz="3800" dirty="0" smtClean="0"/>
              <a:t>)</a:t>
            </a:r>
          </a:p>
          <a:p>
            <a:r>
              <a:rPr lang="hu-HU" sz="3800" dirty="0" smtClean="0"/>
              <a:t>25. </a:t>
            </a:r>
            <a:r>
              <a:rPr lang="hu-HU" sz="3800" dirty="0" err="1" smtClean="0"/>
              <a:t>Brucella</a:t>
            </a:r>
            <a:r>
              <a:rPr lang="hu-HU" sz="3800" dirty="0" smtClean="0"/>
              <a:t> ovis (</a:t>
            </a:r>
            <a:r>
              <a:rPr lang="hu-HU" sz="3800" dirty="0" err="1" smtClean="0"/>
              <a:t>Camelidae</a:t>
            </a:r>
            <a:r>
              <a:rPr lang="hu-HU" sz="3800" dirty="0" smtClean="0"/>
              <a:t>, </a:t>
            </a:r>
            <a:r>
              <a:rPr lang="hu-HU" sz="3800" dirty="0" err="1" smtClean="0"/>
              <a:t>Tragulidae</a:t>
            </a:r>
            <a:r>
              <a:rPr lang="hu-HU" sz="3800" dirty="0" smtClean="0"/>
              <a:t>, </a:t>
            </a:r>
            <a:r>
              <a:rPr lang="hu-HU" sz="3800" dirty="0" err="1" smtClean="0"/>
              <a:t>Cervidae</a:t>
            </a:r>
            <a:r>
              <a:rPr lang="hu-HU" sz="3800" dirty="0" smtClean="0"/>
              <a:t>, </a:t>
            </a:r>
            <a:r>
              <a:rPr lang="hu-HU" sz="3800" dirty="0" err="1" smtClean="0"/>
              <a:t>Giraffidae</a:t>
            </a:r>
            <a:r>
              <a:rPr lang="hu-HU" sz="3800" dirty="0" smtClean="0"/>
              <a:t>, </a:t>
            </a:r>
            <a:r>
              <a:rPr lang="hu-HU" sz="3800" dirty="0" err="1" smtClean="0"/>
              <a:t>Bovidae</a:t>
            </a:r>
            <a:r>
              <a:rPr lang="hu-HU" sz="3800" dirty="0" smtClean="0"/>
              <a:t> és </a:t>
            </a:r>
            <a:r>
              <a:rPr lang="hu-HU" sz="3800" dirty="0" err="1" smtClean="0"/>
              <a:t>Antilocapridae</a:t>
            </a:r>
            <a:r>
              <a:rPr lang="hu-HU" sz="3800" dirty="0" smtClean="0"/>
              <a:t> fajok)</a:t>
            </a:r>
          </a:p>
          <a:p>
            <a:r>
              <a:rPr lang="hu-HU" sz="3800" dirty="0" smtClean="0"/>
              <a:t>26. Ebola (nem emberi főemlősök)</a:t>
            </a:r>
          </a:p>
          <a:p>
            <a:r>
              <a:rPr lang="hu-HU" sz="3800" dirty="0" smtClean="0"/>
              <a:t>27. Majomhimlő (</a:t>
            </a:r>
            <a:r>
              <a:rPr lang="hu-HU" sz="3800" dirty="0" err="1" smtClean="0"/>
              <a:t>Rodentia</a:t>
            </a:r>
            <a:r>
              <a:rPr lang="hu-HU" sz="3800" dirty="0" smtClean="0"/>
              <a:t> fajok és nem emberi főemlősök)</a:t>
            </a:r>
          </a:p>
          <a:p>
            <a:r>
              <a:rPr lang="hu-HU" sz="3800" dirty="0" smtClean="0"/>
              <a:t>28. Fertőző sertésbénulás</a:t>
            </a:r>
          </a:p>
          <a:p>
            <a:r>
              <a:rPr lang="hu-HU" sz="3800" dirty="0" smtClean="0"/>
              <a:t>29.</a:t>
            </a:r>
            <a:r>
              <a:rPr lang="hu-HU" sz="3800" baseline="30000" dirty="0" smtClean="0"/>
              <a:t> </a:t>
            </a:r>
            <a:r>
              <a:rPr lang="hu-HU" sz="3800" dirty="0" err="1" smtClean="0"/>
              <a:t>Psittacosis</a:t>
            </a:r>
            <a:r>
              <a:rPr lang="hu-HU" sz="3800" dirty="0" smtClean="0"/>
              <a:t> (</a:t>
            </a:r>
            <a:r>
              <a:rPr lang="hu-HU" sz="3800" dirty="0" err="1" smtClean="0"/>
              <a:t>Psittaciformes</a:t>
            </a:r>
            <a:r>
              <a:rPr lang="hu-HU" sz="3800" dirty="0" smtClean="0"/>
              <a:t> fajok)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monitoring programok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Gümőkór</a:t>
            </a:r>
          </a:p>
          <a:p>
            <a:r>
              <a:rPr lang="hu-HU" dirty="0" smtClean="0"/>
              <a:t>Veszettség</a:t>
            </a:r>
          </a:p>
          <a:p>
            <a:r>
              <a:rPr lang="hu-HU" dirty="0" smtClean="0"/>
              <a:t>Madárinfluenza</a:t>
            </a:r>
          </a:p>
          <a:p>
            <a:r>
              <a:rPr lang="hu-HU" dirty="0" smtClean="0"/>
              <a:t>Kéknyelv-betegség</a:t>
            </a:r>
          </a:p>
          <a:p>
            <a:r>
              <a:rPr lang="hu-HU" dirty="0" smtClean="0"/>
              <a:t>Klasszikus sertéspestis</a:t>
            </a:r>
          </a:p>
          <a:p>
            <a:r>
              <a:rPr lang="hu-HU" dirty="0" smtClean="0"/>
              <a:t>Afrikai sertéspestis</a:t>
            </a:r>
          </a:p>
          <a:p>
            <a:r>
              <a:rPr lang="hu-HU" dirty="0" err="1" smtClean="0"/>
              <a:t>Aujeszky-betegség</a:t>
            </a:r>
            <a:endParaRPr lang="hu-HU" dirty="0" smtClean="0"/>
          </a:p>
          <a:p>
            <a:r>
              <a:rPr lang="hu-HU" dirty="0" smtClean="0"/>
              <a:t>PRRS</a:t>
            </a:r>
          </a:p>
          <a:p>
            <a:r>
              <a:rPr lang="hu-HU" dirty="0" err="1" smtClean="0"/>
              <a:t>Brucella</a:t>
            </a:r>
            <a:r>
              <a:rPr lang="hu-HU" dirty="0" smtClean="0"/>
              <a:t> </a:t>
            </a:r>
            <a:r>
              <a:rPr lang="hu-HU" dirty="0" err="1" smtClean="0"/>
              <a:t>melitensis</a:t>
            </a:r>
            <a:endParaRPr lang="hu-HU" dirty="0" smtClean="0"/>
          </a:p>
          <a:p>
            <a:r>
              <a:rPr lang="hu-HU" dirty="0" smtClean="0"/>
              <a:t>TSE, BSE</a:t>
            </a:r>
          </a:p>
          <a:p>
            <a:endParaRPr lang="hu-HU" dirty="0" smtClean="0"/>
          </a:p>
          <a:p>
            <a:r>
              <a:rPr lang="hu-HU" dirty="0" err="1" smtClean="0"/>
              <a:t>Zoonotikus</a:t>
            </a:r>
            <a:r>
              <a:rPr lang="hu-HU" dirty="0" smtClean="0"/>
              <a:t> </a:t>
            </a:r>
            <a:r>
              <a:rPr lang="hu-HU" dirty="0" err="1" smtClean="0"/>
              <a:t>szalmonellózis</a:t>
            </a:r>
            <a:endParaRPr lang="hu-HU" dirty="0" smtClean="0"/>
          </a:p>
          <a:p>
            <a:r>
              <a:rPr lang="hu-HU" dirty="0" err="1" smtClean="0"/>
              <a:t>Echinococcus-trichinella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hu-HU" dirty="0" smtClean="0"/>
              <a:t>Veszettség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Lövedék alakú burkos RNS vírus</a:t>
            </a:r>
          </a:p>
          <a:p>
            <a:r>
              <a:rPr lang="hu-HU" dirty="0" err="1" smtClean="0"/>
              <a:t>Rhabdovirus</a:t>
            </a:r>
            <a:r>
              <a:rPr lang="hu-HU" dirty="0" smtClean="0"/>
              <a:t> család</a:t>
            </a:r>
          </a:p>
          <a:p>
            <a:pPr lvl="1">
              <a:buFont typeface="Arial" pitchFamily="34" charset="0"/>
              <a:buChar char="•"/>
            </a:pPr>
            <a:r>
              <a:rPr lang="hu-HU" sz="3200" dirty="0" err="1" smtClean="0"/>
              <a:t>Lissavirus</a:t>
            </a:r>
            <a:r>
              <a:rPr lang="hu-HU" sz="3200" dirty="0" smtClean="0"/>
              <a:t> genus</a:t>
            </a:r>
          </a:p>
          <a:p>
            <a:pPr lvl="2"/>
            <a:r>
              <a:rPr lang="hu-HU" sz="3200" dirty="0" err="1" smtClean="0"/>
              <a:t>Rabiesvirus</a:t>
            </a:r>
            <a:endParaRPr lang="hu-HU" sz="3200" dirty="0" smtClean="0"/>
          </a:p>
          <a:p>
            <a:r>
              <a:rPr lang="hu-HU" dirty="0" err="1" smtClean="0"/>
              <a:t>Urbanus</a:t>
            </a:r>
            <a:r>
              <a:rPr lang="hu-HU" dirty="0" smtClean="0"/>
              <a:t> vagy </a:t>
            </a:r>
            <a:r>
              <a:rPr lang="hu-HU" dirty="0" err="1" smtClean="0"/>
              <a:t>sylvaticus</a:t>
            </a:r>
            <a:endParaRPr lang="hu-HU" dirty="0" smtClean="0"/>
          </a:p>
          <a:p>
            <a:pPr algn="just"/>
            <a:r>
              <a:rPr lang="hu-HU" dirty="0" err="1" smtClean="0"/>
              <a:t>Zoonotikus</a:t>
            </a:r>
            <a:r>
              <a:rPr lang="hu-HU" dirty="0" smtClean="0"/>
              <a:t> </a:t>
            </a:r>
            <a:r>
              <a:rPr lang="hu-HU" dirty="0" err="1" smtClean="0"/>
              <a:t>neuroinvaziv</a:t>
            </a:r>
            <a:r>
              <a:rPr lang="hu-HU" dirty="0" smtClean="0"/>
              <a:t> fertőző betegség, ami agy- és </a:t>
            </a:r>
            <a:r>
              <a:rPr lang="hu-HU" dirty="0" err="1" smtClean="0"/>
              <a:t>gerincvelőgyulladást</a:t>
            </a:r>
            <a:r>
              <a:rPr lang="hu-HU" dirty="0" smtClean="0"/>
              <a:t> okoz emlősökben. Nem vakcinázott emberben, nagyon ritka kivételtől eltekintve, halálos kimenetelű betegség. Az idegrendszeri tünetek kialakulása előtt ún. poszt expozíciós sorozatoltással meggátolható a betegség kifejlődése.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Veszettség elleni védekezés, mentesítés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71612"/>
            <a:ext cx="8578726" cy="2649476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Ebek évente kötelező védőoltása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Rókák mentesítése</a:t>
            </a:r>
          </a:p>
          <a:p>
            <a:pPr lvl="2"/>
            <a:r>
              <a:rPr lang="hu-HU" sz="2000" dirty="0" smtClean="0"/>
              <a:t>1992: Első orális </a:t>
            </a:r>
            <a:r>
              <a:rPr lang="hu-HU" sz="2000" dirty="0" err="1" smtClean="0"/>
              <a:t>vakcinációs</a:t>
            </a:r>
            <a:r>
              <a:rPr lang="hu-HU" sz="2000" dirty="0" smtClean="0"/>
              <a:t> kampány</a:t>
            </a:r>
          </a:p>
          <a:p>
            <a:pPr lvl="2"/>
            <a:r>
              <a:rPr lang="hu-HU" sz="2000" dirty="0" smtClean="0"/>
              <a:t>Nyugat-Magyarországon kezdődött (6.000 km</a:t>
            </a:r>
            <a:r>
              <a:rPr lang="hu-HU" sz="2000" baseline="30000" dirty="0" smtClean="0"/>
              <a:t>2</a:t>
            </a:r>
            <a:r>
              <a:rPr lang="hu-HU" sz="2000" dirty="0" smtClean="0"/>
              <a:t>)</a:t>
            </a:r>
          </a:p>
          <a:p>
            <a:pPr lvl="2"/>
            <a:r>
              <a:rPr lang="hu-HU" sz="2000" dirty="0" smtClean="0"/>
              <a:t>20011-12. Magyarország „mentes”</a:t>
            </a:r>
          </a:p>
          <a:p>
            <a:pPr lvl="2"/>
            <a:r>
              <a:rPr lang="hu-HU" sz="2000" dirty="0" smtClean="0"/>
              <a:t>Passzív monitoring: elütött, elhullva talált vagy tünetek miatt kilőtt rókák vizsgálata (vagy agyoncsapott)</a:t>
            </a:r>
          </a:p>
          <a:p>
            <a:pPr lvl="2"/>
            <a:r>
              <a:rPr lang="hu-HU" sz="2000" dirty="0" smtClean="0"/>
              <a:t>Aktív monitoring: 100 km</a:t>
            </a:r>
            <a:r>
              <a:rPr lang="hu-HU" sz="2000" baseline="30000" dirty="0" smtClean="0"/>
              <a:t>2</a:t>
            </a:r>
            <a:r>
              <a:rPr lang="hu-HU" sz="2000" dirty="0" smtClean="0"/>
              <a:t>-enként 4 róka</a:t>
            </a:r>
            <a:endParaRPr lang="hu-HU" sz="2000" baseline="30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109" y="4419109"/>
            <a:ext cx="2454819" cy="22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459169" cy="18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35302"/>
            <a:ext cx="3203401" cy="21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1863</Words>
  <Application>Microsoft Office PowerPoint</Application>
  <PresentationFormat>Diavetítés a képernyőre (4:3 oldalarány)</PresentationFormat>
  <Paragraphs>383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Az állatorvos szerepe az élelmiszerlánc- biztonság megteremtésében </vt:lpstr>
      <vt:lpstr>Miről is lesz szó?</vt:lpstr>
      <vt:lpstr>Magyarország hivatalosan mentes az alábbi betegségektől</vt:lpstr>
      <vt:lpstr>Passzív monitoring program</vt:lpstr>
      <vt:lpstr>Passzív monitoring program</vt:lpstr>
      <vt:lpstr>Passzív monitoring program</vt:lpstr>
      <vt:lpstr>Aktív monitoring programok</vt:lpstr>
      <vt:lpstr>Veszettség</vt:lpstr>
      <vt:lpstr>Veszettség elleni védekezés, mentesítés</vt:lpstr>
      <vt:lpstr>Veszettség</vt:lpstr>
      <vt:lpstr>Kéknyelv-betegség</vt:lpstr>
      <vt:lpstr>Kéknyelv-betegség (Bluetongue, BT)</vt:lpstr>
      <vt:lpstr>Kéknyelv-betegség Magyarországon</vt:lpstr>
      <vt:lpstr>2014-2015. évi kitörések jelenleg vektormentes időszak, Magyarország teljes területe védőkörzet</vt:lpstr>
      <vt:lpstr>Intézkedések</vt:lpstr>
      <vt:lpstr>Fertőző kevésvérűség  A hazai előfordulás  tapasztalatai</vt:lpstr>
      <vt:lpstr>A lovak fertőző kevésvérűsége (Equine Infectious Anaemia, EIA)</vt:lpstr>
      <vt:lpstr>A lovak fertőző kevésvérűsége (Equine Infectious Anaemia, EIA)</vt:lpstr>
      <vt:lpstr>Esetek</vt:lpstr>
      <vt:lpstr>Unión belüli kitörések 2010-2016</vt:lpstr>
      <vt:lpstr>Kitörések 2015 és 2016</vt:lpstr>
      <vt:lpstr>Mintaszámok</vt:lpstr>
      <vt:lpstr>2015-ös „járvány”</vt:lpstr>
      <vt:lpstr>24. dia</vt:lpstr>
      <vt:lpstr>2015-ös „járvány”</vt:lpstr>
      <vt:lpstr>2015. évi esetek</vt:lpstr>
      <vt:lpstr>27. dia</vt:lpstr>
      <vt:lpstr>Intézkedések</vt:lpstr>
      <vt:lpstr>Lóazonosítás</vt:lpstr>
      <vt:lpstr>Következtetések</vt:lpstr>
      <vt:lpstr>31.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nemesi</cp:lastModifiedBy>
  <cp:revision>69</cp:revision>
  <dcterms:created xsi:type="dcterms:W3CDTF">2016-01-19T08:54:33Z</dcterms:created>
  <dcterms:modified xsi:type="dcterms:W3CDTF">2016-04-05T16:09:35Z</dcterms:modified>
</cp:coreProperties>
</file>