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6" r:id="rId4"/>
    <p:sldId id="277" r:id="rId5"/>
    <p:sldId id="270" r:id="rId6"/>
    <p:sldId id="271" r:id="rId7"/>
    <p:sldId id="274" r:id="rId8"/>
    <p:sldId id="272" r:id="rId9"/>
    <p:sldId id="275" r:id="rId10"/>
    <p:sldId id="273" r:id="rId11"/>
    <p:sldId id="278" r:id="rId12"/>
    <p:sldId id="279" r:id="rId13"/>
    <p:sldId id="280" r:id="rId14"/>
    <p:sldId id="282" r:id="rId15"/>
    <p:sldId id="283" r:id="rId16"/>
    <p:sldId id="284" r:id="rId17"/>
    <p:sldId id="281" r:id="rId18"/>
    <p:sldId id="263" r:id="rId1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C000"/>
    <a:srgbClr val="264C00"/>
    <a:srgbClr val="91F779"/>
    <a:srgbClr val="3D7A00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244" y="-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0563B-96A0-4D0D-8483-955F35352155}" type="datetimeFigureOut">
              <a:rPr lang="hu-HU" smtClean="0"/>
              <a:t>2016.04.06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E8EE6-7103-47DB-89EF-9966D1BCA0C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0049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E8EE6-7103-47DB-89EF-9966D1BCA0C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0727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2016.04.06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2016.04.06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2016.04.06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2016.04.06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2016.04.06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2016.04.06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2016.04.06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2016.04.06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2016.04.06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2016.04.06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2016.04.06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5989B-4DB6-46A5-BAF2-45B62B79D5A9}" type="datetimeFigureOut">
              <a:rPr lang="hu-HU" smtClean="0"/>
              <a:pPr/>
              <a:t>2016.04.06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643174" y="500042"/>
            <a:ext cx="6286544" cy="2184405"/>
          </a:xfrm>
        </p:spPr>
        <p:txBody>
          <a:bodyPr>
            <a:normAutofit/>
          </a:bodyPr>
          <a:lstStyle/>
          <a:p>
            <a:pPr algn="l"/>
            <a:r>
              <a:rPr lang="hu-HU" sz="3000" dirty="0" smtClean="0"/>
              <a:t>Az állatorvos szerepe az élelmiszerlánc-</a:t>
            </a:r>
            <a:br>
              <a:rPr lang="hu-HU" sz="3000" dirty="0" smtClean="0"/>
            </a:br>
            <a:r>
              <a:rPr lang="hu-HU" sz="3000" dirty="0" smtClean="0"/>
              <a:t>biztonság megteremtésében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643174" y="3786190"/>
            <a:ext cx="6215106" cy="1214446"/>
          </a:xfrm>
        </p:spPr>
        <p:txBody>
          <a:bodyPr>
            <a:normAutofit lnSpcReduction="10000"/>
          </a:bodyPr>
          <a:lstStyle/>
          <a:p>
            <a:pPr algn="l"/>
            <a:r>
              <a:rPr lang="hu-HU" sz="3700" b="1" dirty="0" smtClean="0">
                <a:solidFill>
                  <a:schemeClr val="tx1"/>
                </a:solidFill>
              </a:rPr>
              <a:t>Élelmiszerhamisítás, élelmiszer terrorizmus</a:t>
            </a:r>
          </a:p>
          <a:p>
            <a:endParaRPr lang="hu-HU" dirty="0"/>
          </a:p>
        </p:txBody>
      </p:sp>
      <p:sp>
        <p:nvSpPr>
          <p:cNvPr id="15" name="Alcím 2"/>
          <p:cNvSpPr txBox="1">
            <a:spLocks/>
          </p:cNvSpPr>
          <p:nvPr/>
        </p:nvSpPr>
        <p:spPr>
          <a:xfrm>
            <a:off x="2643174" y="5072074"/>
            <a:ext cx="6215106" cy="1285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4000" b="1" dirty="0" smtClean="0"/>
              <a:t>Helik Ferenc</a:t>
            </a:r>
            <a:endParaRPr kumimoji="0" lang="hu-HU" sz="40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4000" i="1" dirty="0" smtClean="0"/>
              <a:t>helikf@nebih.gov.hu</a:t>
            </a:r>
            <a:endParaRPr kumimoji="0" lang="hu-HU" sz="4000" i="1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000" y="1785926"/>
            <a:ext cx="8750000" cy="16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>
            <a:fillRect/>
          </a:stretch>
        </p:blipFill>
        <p:spPr bwMode="auto">
          <a:xfrm>
            <a:off x="1547664" y="1052736"/>
            <a:ext cx="6443265" cy="483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525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Kiemelt Ügyek Igazgatósága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u-HU" u="sng" dirty="0"/>
              <a:t>Megalakulásának indokai, céljai</a:t>
            </a:r>
            <a:r>
              <a:rPr lang="hu-HU" dirty="0"/>
              <a:t>: ország teljes területén,egy időben akár több helyszínen ,első fokon eljáró,nagy gyakorlati tapasztalattal rendelkező szakemberek segítségével hatékony fellépés az illegális élelmiszerlánc események esetén. Több megyét, - lakosság széles rétegét érintő eseményekre gyors reagálás</a:t>
            </a:r>
            <a:r>
              <a:rPr lang="hu-HU" dirty="0" smtClean="0"/>
              <a:t>.</a:t>
            </a:r>
          </a:p>
          <a:p>
            <a:endParaRPr lang="hu-HU" dirty="0"/>
          </a:p>
          <a:p>
            <a:r>
              <a:rPr lang="hu-HU" u="sng" dirty="0"/>
              <a:t>Az igazgatóság összetétele</a:t>
            </a:r>
            <a:r>
              <a:rPr lang="hu-HU" dirty="0"/>
              <a:t>: élelmiszer-higiénikus,</a:t>
            </a:r>
            <a:r>
              <a:rPr lang="hu-HU" dirty="0" err="1"/>
              <a:t>-</a:t>
            </a:r>
            <a:r>
              <a:rPr lang="hu-HU" dirty="0" err="1" smtClean="0"/>
              <a:t>járványügyiszak-állatorvosok</a:t>
            </a:r>
            <a:r>
              <a:rPr lang="hu-HU" dirty="0" smtClean="0"/>
              <a:t>,kertész </a:t>
            </a:r>
            <a:r>
              <a:rPr lang="hu-HU" dirty="0"/>
              <a:t>és agrár mérnökök, jogász,informatikus, volt NAV dolgozók( revizor, bűnügyi nyomozók), volt rendvédelmi dolgozók,</a:t>
            </a:r>
          </a:p>
          <a:p>
            <a:endParaRPr lang="hu-HU" dirty="0"/>
          </a:p>
          <a:p>
            <a:r>
              <a:rPr lang="hu-HU" u="sng" dirty="0"/>
              <a:t>Munka módszerek:</a:t>
            </a:r>
            <a:r>
              <a:rPr lang="hu-HU" dirty="0"/>
              <a:t> előzetes adat gyűjtés adatbázisokból,társhatóságok információi, alapos akcióterv, egyidejű lebonyolítás több helyen,</a:t>
            </a: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2493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Elért eredmények 2012 szeptember óta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hu-HU" dirty="0"/>
          </a:p>
          <a:p>
            <a:r>
              <a:rPr lang="hu-HU" dirty="0" smtClean="0"/>
              <a:t>1600  </a:t>
            </a:r>
            <a:r>
              <a:rPr lang="hu-HU" dirty="0"/>
              <a:t>db ellenőrzés</a:t>
            </a:r>
          </a:p>
          <a:p>
            <a:r>
              <a:rPr lang="hu-HU" dirty="0" smtClean="0"/>
              <a:t>6200 </a:t>
            </a:r>
            <a:r>
              <a:rPr lang="hu-HU" dirty="0"/>
              <a:t>tonna termékkel kapcsolatos intézkedés</a:t>
            </a:r>
          </a:p>
          <a:p>
            <a:r>
              <a:rPr lang="hu-HU" dirty="0" smtClean="0"/>
              <a:t>3631 </a:t>
            </a:r>
            <a:r>
              <a:rPr lang="hu-HU" dirty="0"/>
              <a:t>tonna megsemmisítése</a:t>
            </a:r>
          </a:p>
          <a:p>
            <a:r>
              <a:rPr lang="hu-HU" dirty="0" smtClean="0"/>
              <a:t>860.2 </a:t>
            </a:r>
            <a:r>
              <a:rPr lang="hu-HU" dirty="0"/>
              <a:t>millió Ft bírság</a:t>
            </a:r>
          </a:p>
          <a:p>
            <a:r>
              <a:rPr lang="hu-HU" dirty="0" smtClean="0"/>
              <a:t>9 </a:t>
            </a:r>
            <a:r>
              <a:rPr lang="hu-HU" dirty="0" err="1"/>
              <a:t>millárd</a:t>
            </a:r>
            <a:r>
              <a:rPr lang="hu-HU" dirty="0"/>
              <a:t> Ft Áfa és adóelkerülés megállapítása</a:t>
            </a:r>
          </a:p>
          <a:p>
            <a:r>
              <a:rPr lang="hu-HU" dirty="0" smtClean="0"/>
              <a:t>57  </a:t>
            </a:r>
            <a:r>
              <a:rPr lang="hu-HU" dirty="0"/>
              <a:t>millió Ft eljárási díj.</a:t>
            </a:r>
          </a:p>
          <a:p>
            <a:r>
              <a:rPr lang="hu-HU" dirty="0"/>
              <a:t> </a:t>
            </a:r>
            <a:r>
              <a:rPr lang="hu-HU" dirty="0" smtClean="0"/>
              <a:t>36-ból </a:t>
            </a:r>
            <a:r>
              <a:rPr lang="hu-HU" dirty="0"/>
              <a:t>36 db megnyert bírósági per.</a:t>
            </a:r>
          </a:p>
          <a:p>
            <a:pPr marL="0" indent="0">
              <a:buNone/>
            </a:pPr>
            <a:r>
              <a:rPr lang="hu-HU" dirty="0"/>
              <a:t>     </a:t>
            </a: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 </a:t>
            </a:r>
            <a:r>
              <a:rPr lang="hu-HU" u="sng" dirty="0"/>
              <a:t>Társhatóságokkal való együtt működés:</a:t>
            </a:r>
          </a:p>
          <a:p>
            <a:r>
              <a:rPr lang="hu-HU" dirty="0"/>
              <a:t>NAV minden szakágával( Bevetési Főigazgatósság, Adó-szakág, Bűnügyi Nyomozók) napi kapcsolat</a:t>
            </a:r>
          </a:p>
          <a:p>
            <a:r>
              <a:rPr lang="hu-HU" dirty="0"/>
              <a:t>ORFK saját összekötő tiszt koordinálja országosan az ellenőrzéseink biztosítását</a:t>
            </a:r>
          </a:p>
        </p:txBody>
      </p:sp>
    </p:spTree>
    <p:extLst>
      <p:ext uri="{BB962C8B-B14F-4D97-AF65-F5344CB8AC3E}">
        <p14:creationId xmlns:p14="http://schemas.microsoft.com/office/powerpoint/2010/main" val="230722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Élelmiszerlánc terrorizmus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/>
              <a:t>Szándékos szennyezés az élelmiszerlánc bármely pontján (termőföldtől az asztalig), melynek célja megbetegítés, károkozás, félelemkeltés.</a:t>
            </a:r>
          </a:p>
          <a:p>
            <a:r>
              <a:rPr lang="hu-HU" dirty="0" err="1" smtClean="0"/>
              <a:t>Agro-terrorizmus</a:t>
            </a:r>
            <a:r>
              <a:rPr lang="hu-HU" dirty="0" smtClean="0"/>
              <a:t>:növények </a:t>
            </a:r>
            <a:r>
              <a:rPr lang="hu-HU" dirty="0"/>
              <a:t>vagy állatok megbetegítése, elpusztítása, fő cél az élelmiszerellátás és a gazdaság rombolása</a:t>
            </a:r>
          </a:p>
          <a:p>
            <a:r>
              <a:rPr lang="hu-HU" dirty="0" smtClean="0"/>
              <a:t>Élelmiszer-terrorizmus:élelmiszerek</a:t>
            </a:r>
            <a:r>
              <a:rPr lang="hu-HU" dirty="0"/>
              <a:t>, illetve azok alapanyagainak fertőzése, mérgezése, fő célja a megbetegítés ill. pánikkeltés</a:t>
            </a:r>
          </a:p>
          <a:p>
            <a:endParaRPr lang="hu-HU" dirty="0"/>
          </a:p>
          <a:p>
            <a:pPr marL="0" indent="0">
              <a:buNone/>
            </a:pPr>
            <a:r>
              <a:rPr lang="hu-HU" dirty="0" smtClean="0"/>
              <a:t>       Fenyegetésnek </a:t>
            </a:r>
            <a:r>
              <a:rPr lang="hu-HU" dirty="0"/>
              <a:t>is lehet hasonló hatása!</a:t>
            </a:r>
          </a:p>
        </p:txBody>
      </p:sp>
    </p:spTree>
    <p:extLst>
      <p:ext uri="{BB962C8B-B14F-4D97-AF65-F5344CB8AC3E}">
        <p14:creationId xmlns:p14="http://schemas.microsoft.com/office/powerpoint/2010/main" val="231596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Célok és következmények: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u-HU" dirty="0"/>
              <a:t>Félelemkeltés (élelmiszer-ellátás megsemmisítése –védtelenség)</a:t>
            </a:r>
          </a:p>
          <a:p>
            <a:r>
              <a:rPr lang="hu-HU" dirty="0" smtClean="0"/>
              <a:t>Kormányzat </a:t>
            </a:r>
            <a:r>
              <a:rPr lang="hu-HU" dirty="0"/>
              <a:t>alkalmatlan színben feltüntetése, politikai destabilizáció</a:t>
            </a:r>
          </a:p>
          <a:p>
            <a:r>
              <a:rPr lang="hu-HU" dirty="0" smtClean="0"/>
              <a:t>Saját </a:t>
            </a:r>
            <a:r>
              <a:rPr lang="hu-HU" dirty="0"/>
              <a:t>érdekeknek nagy nyilvánosság</a:t>
            </a:r>
          </a:p>
          <a:p>
            <a:r>
              <a:rPr lang="hu-HU" dirty="0" smtClean="0"/>
              <a:t>Bosszú</a:t>
            </a:r>
            <a:r>
              <a:rPr lang="hu-HU" dirty="0"/>
              <a:t>, termék-ellenesség, lejáratási szándék</a:t>
            </a:r>
          </a:p>
          <a:p>
            <a:pPr marL="0" indent="0">
              <a:buNone/>
            </a:pPr>
            <a:endParaRPr lang="hu-HU" u="sng" dirty="0"/>
          </a:p>
          <a:p>
            <a:endParaRPr lang="hu-HU" dirty="0"/>
          </a:p>
          <a:p>
            <a:r>
              <a:rPr lang="hu-HU" dirty="0" smtClean="0"/>
              <a:t>megbetegedések</a:t>
            </a:r>
            <a:r>
              <a:rPr lang="hu-HU" dirty="0"/>
              <a:t>, halálozások</a:t>
            </a:r>
          </a:p>
          <a:p>
            <a:r>
              <a:rPr lang="hu-HU" dirty="0" smtClean="0"/>
              <a:t>pánik</a:t>
            </a:r>
            <a:r>
              <a:rPr lang="hu-HU" dirty="0"/>
              <a:t>, lázadás, káosz</a:t>
            </a:r>
          </a:p>
          <a:p>
            <a:r>
              <a:rPr lang="hu-HU" dirty="0" smtClean="0"/>
              <a:t>gazdaság</a:t>
            </a:r>
            <a:r>
              <a:rPr lang="hu-HU" dirty="0"/>
              <a:t>, kereskedelem tönkretétele</a:t>
            </a:r>
          </a:p>
          <a:p>
            <a:r>
              <a:rPr lang="hu-HU" dirty="0" smtClean="0"/>
              <a:t>ellátórendszer </a:t>
            </a:r>
            <a:r>
              <a:rPr lang="hu-HU" dirty="0"/>
              <a:t>(egészségügyi) gyengítése</a:t>
            </a:r>
          </a:p>
          <a:p>
            <a:r>
              <a:rPr lang="hu-HU" dirty="0" smtClean="0"/>
              <a:t>fogyasztói </a:t>
            </a:r>
            <a:r>
              <a:rPr lang="hu-HU" dirty="0"/>
              <a:t>bizalom gyengülése</a:t>
            </a:r>
          </a:p>
          <a:p>
            <a:r>
              <a:rPr lang="hu-HU" dirty="0" smtClean="0"/>
              <a:t>politikai </a:t>
            </a:r>
            <a:r>
              <a:rPr lang="hu-HU" dirty="0"/>
              <a:t>destabilizációhoz vezethet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9297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62500" lnSpcReduction="20000"/>
          </a:bodyPr>
          <a:lstStyle/>
          <a:p>
            <a:r>
              <a:rPr lang="hu-HU" dirty="0"/>
              <a:t>1972 . Chicagóban letartóztatták a „Felkelő nap rendje” szekta tagjait, akiknél 30-40 kg tífusztenyészetet találtak, mellyel a város vízellátó rendszerét akarták megfertőzni.</a:t>
            </a:r>
          </a:p>
          <a:p>
            <a:r>
              <a:rPr lang="hu-HU" dirty="0"/>
              <a:t>1979.  </a:t>
            </a:r>
            <a:r>
              <a:rPr lang="hu-HU" dirty="0" err="1"/>
              <a:t>Szverdloszkban</a:t>
            </a:r>
            <a:r>
              <a:rPr lang="hu-HU" dirty="0"/>
              <a:t> egy katonai bázis robbanása következtében a környezetbe került </a:t>
            </a:r>
            <a:r>
              <a:rPr lang="hu-HU" dirty="0" err="1"/>
              <a:t>anthrax</a:t>
            </a:r>
            <a:r>
              <a:rPr lang="hu-HU" dirty="0"/>
              <a:t> baktérium, mely több mint 40 </a:t>
            </a:r>
            <a:r>
              <a:rPr lang="hu-HU" dirty="0" err="1"/>
              <a:t>tüdőanthraxos</a:t>
            </a:r>
            <a:r>
              <a:rPr lang="hu-HU" dirty="0"/>
              <a:t> elhalálozáshoz vezetett. Akkor a hatóság azt állította, hogy a járvány fertőzött marhahús fogyasztása miatt következett be</a:t>
            </a:r>
          </a:p>
          <a:p>
            <a:r>
              <a:rPr lang="hu-HU" dirty="0"/>
              <a:t>1984.  Egy indiai vallásos szekta Dallasban megfertőzött több salátabárt Salmonella </a:t>
            </a:r>
            <a:r>
              <a:rPr lang="hu-HU" dirty="0" err="1"/>
              <a:t>Typhymuriummal</a:t>
            </a:r>
            <a:r>
              <a:rPr lang="hu-HU" dirty="0"/>
              <a:t>. 750 ember betegedett meg, negyvenen kerültek kórházba. Az elkövetők célja a helyi választások eredményeinek befolyásolása volt.</a:t>
            </a:r>
          </a:p>
          <a:p>
            <a:r>
              <a:rPr lang="hu-HU" dirty="0"/>
              <a:t>1995.  Egy Marylandi laboratóriumból hamis megrendelésre postára adtak élő </a:t>
            </a:r>
            <a:r>
              <a:rPr lang="hu-HU" dirty="0" err="1"/>
              <a:t>Yersinia</a:t>
            </a:r>
            <a:r>
              <a:rPr lang="hu-HU" dirty="0"/>
              <a:t> Pestis kultúrát. Később kiderült, hogy a magát laboratóriumi alkalmazottnak kiadó megrendelő a fehér faj felsőbbrendűségét hirdető szervezet tagja.</a:t>
            </a:r>
          </a:p>
          <a:p>
            <a:r>
              <a:rPr lang="hu-HU" dirty="0"/>
              <a:t>2001. Postai levelek útján terjesztett </a:t>
            </a:r>
            <a:r>
              <a:rPr lang="hu-HU" dirty="0" err="1"/>
              <a:t>anthrax</a:t>
            </a:r>
            <a:r>
              <a:rPr lang="hu-HU" dirty="0"/>
              <a:t> fertőzések az Egyesült Államokban(összesen 21 megbetegedés, 5 elhalálozás)</a:t>
            </a:r>
          </a:p>
          <a:p>
            <a:r>
              <a:rPr lang="hu-HU" dirty="0"/>
              <a:t>2008.  Nyolc terroristát tartóztatott le a pakisztáni rendőrség, akik ciánnal akarták megmérgezni a legnagyobb pakisztáni város, Karacsi főbb kútjait.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8443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Nem csak az a kérdés, itt és most mennyi a valószínűsége élelmiszerlánc-terrorista cselekmény elkövetésének, hanem az, hogy a világban bárhol elkövetnek-e ilyet</a:t>
            </a:r>
            <a:r>
              <a:rPr lang="hu-HU" dirty="0" smtClean="0"/>
              <a:t>.</a:t>
            </a:r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A globalizáció és a világkereskedelem miatt ennek hatásai hazánkat is elérhetik.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0401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Miért ne hamisítsunk 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 a hatóság folyamatosan információt gyűjt, elemez,</a:t>
            </a:r>
          </a:p>
          <a:p>
            <a:r>
              <a:rPr lang="hu-HU" dirty="0"/>
              <a:t> a gyártók,  forgalmazók gyorsan reagálnak,</a:t>
            </a:r>
          </a:p>
          <a:p>
            <a:r>
              <a:rPr lang="hu-HU" dirty="0"/>
              <a:t> a laboratóriumok egyre gyorsabbak, és fokozatosan új módszereket vezetnek be,</a:t>
            </a:r>
          </a:p>
          <a:p>
            <a:r>
              <a:rPr lang="hu-HU" dirty="0"/>
              <a:t>több hatóság közösen dolgozik,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7245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643174" y="3786190"/>
            <a:ext cx="6215106" cy="1214446"/>
          </a:xfrm>
        </p:spPr>
        <p:txBody>
          <a:bodyPr>
            <a:normAutofit/>
          </a:bodyPr>
          <a:lstStyle/>
          <a:p>
            <a:pPr algn="l"/>
            <a:r>
              <a:rPr lang="hu-HU" sz="3700" b="1" dirty="0" smtClean="0">
                <a:solidFill>
                  <a:schemeClr val="tx1"/>
                </a:solidFill>
              </a:rPr>
              <a:t>Köszönöm a figyelmet!</a:t>
            </a:r>
          </a:p>
          <a:p>
            <a:endParaRPr lang="hu-HU" dirty="0"/>
          </a:p>
        </p:txBody>
      </p:sp>
      <p:sp>
        <p:nvSpPr>
          <p:cNvPr id="15" name="Alcím 2"/>
          <p:cNvSpPr txBox="1">
            <a:spLocks/>
          </p:cNvSpPr>
          <p:nvPr/>
        </p:nvSpPr>
        <p:spPr>
          <a:xfrm>
            <a:off x="2643174" y="5072074"/>
            <a:ext cx="6215106" cy="1285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4000" b="1" dirty="0" smtClean="0"/>
              <a:t>Helik Ferenc</a:t>
            </a:r>
            <a:endParaRPr kumimoji="0" lang="hu-HU" sz="40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4000" i="1" dirty="0" smtClean="0"/>
              <a:t>helikf</a:t>
            </a:r>
            <a:r>
              <a:rPr lang="hu-HU" sz="4000" i="1" dirty="0" smtClean="0"/>
              <a:t>@nebih.gov.hu</a:t>
            </a:r>
            <a:endParaRPr kumimoji="0" lang="hu-HU" sz="4000" i="1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000" y="1785926"/>
            <a:ext cx="8750000" cy="16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Élelmiszerhamisítás</a:t>
            </a:r>
            <a:r>
              <a:rPr lang="hu-HU" b="1" dirty="0" smtClean="0"/>
              <a:t>: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hu-HU" dirty="0"/>
              <a:t>14/A. § *  (1) A hamisított termék előállítása és forgalomba hozatala tilos.</a:t>
            </a:r>
          </a:p>
          <a:p>
            <a:r>
              <a:rPr lang="hu-HU" dirty="0"/>
              <a:t>(2) *  Hamisított terméknek minősül az a termék,</a:t>
            </a:r>
          </a:p>
          <a:p>
            <a:r>
              <a:rPr lang="hu-HU" dirty="0"/>
              <a:t>a) amelynek </a:t>
            </a:r>
            <a:r>
              <a:rPr lang="hu-HU" dirty="0" err="1"/>
              <a:t>minőségmegőrzési</a:t>
            </a:r>
            <a:r>
              <a:rPr lang="hu-HU" dirty="0"/>
              <a:t>, fogyaszthatósági, illetve felhasználhatósági idejét jogellenesen meghosszabbították,</a:t>
            </a:r>
          </a:p>
          <a:p>
            <a:r>
              <a:rPr lang="hu-HU" dirty="0"/>
              <a:t>b) amelyet nem megengedett összetevő felhasználásával állítottak elő,</a:t>
            </a:r>
          </a:p>
          <a:p>
            <a:r>
              <a:rPr lang="hu-HU" dirty="0"/>
              <a:t>c) amelynek átcímkézése vagy átcsomagolása jogsértő módon történt,</a:t>
            </a:r>
          </a:p>
          <a:p>
            <a:r>
              <a:rPr lang="hu-HU" dirty="0"/>
              <a:t>d) amelyet emberi fogyasztásra nem alkalmas anyagokból vagy termékekből állítottak elő emberi fogyasztás céljára,</a:t>
            </a:r>
          </a:p>
          <a:p>
            <a:r>
              <a:rPr lang="hu-HU" dirty="0"/>
              <a:t>e) amelynek emberi fogyasztásra való alkalmatlanságát elfedik,</a:t>
            </a:r>
          </a:p>
          <a:p>
            <a:r>
              <a:rPr lang="hu-HU" dirty="0"/>
              <a:t>f) amelynek rendeltetésszerű használatát elfedik,</a:t>
            </a:r>
          </a:p>
          <a:p>
            <a:r>
              <a:rPr lang="hu-HU" dirty="0"/>
              <a:t>g) amelyet lényeges külső tulajdonságának jogellenes megváltoztatásával állítottak elő,</a:t>
            </a:r>
          </a:p>
          <a:p>
            <a:r>
              <a:rPr lang="hu-HU" dirty="0"/>
              <a:t>h) amelyet az előállításra kizárólagosan jogosult hozzájárulása nélkül állítottak elő, vagy</a:t>
            </a:r>
          </a:p>
          <a:p>
            <a:r>
              <a:rPr lang="hu-HU" dirty="0"/>
              <a:t>i) amelyet lényeges tulajdonságára vonatkozó félrevezető megjelöléssel hoztak forgalomba</a:t>
            </a:r>
          </a:p>
          <a:p>
            <a:r>
              <a:rPr lang="hu-HU" dirty="0"/>
              <a:t>gazdasági előny vagy haszonszerzés céljából.</a:t>
            </a:r>
          </a:p>
          <a:p>
            <a:r>
              <a:rPr lang="hu-HU" dirty="0"/>
              <a:t>(3) *  A hamisított termék előállítása, illetve forgalmazása tekintetében - amennyiben az ügyfél az ellenkezőjét nem bizonyítja - vélelmezni kell a gazdasági előnyre vagy haszonszerzésre irányuló célzatot.</a:t>
            </a:r>
            <a:endParaRPr lang="hu-HU" dirty="0"/>
          </a:p>
        </p:txBody>
      </p:sp>
      <p:pic>
        <p:nvPicPr>
          <p:cNvPr id="1026" name="Picture 2" descr="C:\Users\ktothm\AppData\Local\Microsoft\Windows\Temporary Internet Files\Content.Outlook\P1GKWVX8\nébih (1) 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6710" y="6143644"/>
            <a:ext cx="1136906" cy="4541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Miért hamisítsunk élelmiszert 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Mert nagy mennyiségben , gyorsan fogy, folyamatos piaca van.</a:t>
            </a:r>
          </a:p>
          <a:p>
            <a:r>
              <a:rPr lang="hu-HU" dirty="0"/>
              <a:t>Viszonylag egyszerűen kivitelezhető.</a:t>
            </a:r>
          </a:p>
          <a:p>
            <a:r>
              <a:rPr lang="hu-HU" dirty="0"/>
              <a:t>A lebukás kockázata kicsi.</a:t>
            </a:r>
          </a:p>
          <a:p>
            <a:r>
              <a:rPr lang="hu-HU" dirty="0"/>
              <a:t>A hatóság sok esetben lépés hátrányban van.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0156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Mit hamisítsunk 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Mindent !!</a:t>
            </a:r>
          </a:p>
          <a:p>
            <a:r>
              <a:rPr lang="hu-HU" dirty="0"/>
              <a:t>Ami már jól bevezetett a piacon.</a:t>
            </a:r>
          </a:p>
          <a:p>
            <a:r>
              <a:rPr lang="hu-HU" dirty="0"/>
              <a:t>Amit saját magam állítok elő.</a:t>
            </a:r>
          </a:p>
          <a:p>
            <a:r>
              <a:rPr lang="hu-HU" dirty="0"/>
              <a:t>Szezonális termékeket.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0282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Tipikus esetei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Átcimkézés</a:t>
            </a:r>
            <a:endParaRPr lang="hu-HU" dirty="0" smtClean="0"/>
          </a:p>
          <a:p>
            <a:r>
              <a:rPr lang="hu-HU" dirty="0" smtClean="0"/>
              <a:t>Bőrfestés</a:t>
            </a:r>
          </a:p>
          <a:p>
            <a:r>
              <a:rPr lang="hu-HU" dirty="0" err="1" smtClean="0"/>
              <a:t>Beltartalom</a:t>
            </a:r>
            <a:r>
              <a:rPr lang="hu-HU" dirty="0" smtClean="0"/>
              <a:t> változtatás</a:t>
            </a:r>
          </a:p>
          <a:p>
            <a:r>
              <a:rPr lang="hu-HU" dirty="0" smtClean="0"/>
              <a:t>Csomagolóanyag</a:t>
            </a:r>
          </a:p>
          <a:p>
            <a:r>
              <a:rPr lang="hu-HU" dirty="0" smtClean="0"/>
              <a:t>Libamáj- Kacsamáj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799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0728"/>
            <a:ext cx="6731297" cy="504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966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520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977900"/>
            <a:ext cx="6548437" cy="49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39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" r="45"/>
          <a:stretch>
            <a:fillRect/>
          </a:stretch>
        </p:blipFill>
        <p:spPr bwMode="auto">
          <a:xfrm>
            <a:off x="971600" y="764704"/>
            <a:ext cx="6923319" cy="519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27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4AEA79187D72B845A965D6F52406F74D" ma:contentTypeVersion="0" ma:contentTypeDescription="Új dokumentum létrehozása." ma:contentTypeScope="" ma:versionID="6fd92195e971eacdcd5fb7f3d6c2305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047bb06e0a2f553563b46466d8dd5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51B7785-17D9-45A6-9915-3A80FFC67803}"/>
</file>

<file path=customXml/itemProps2.xml><?xml version="1.0" encoding="utf-8"?>
<ds:datastoreItem xmlns:ds="http://schemas.openxmlformats.org/officeDocument/2006/customXml" ds:itemID="{BC52C218-1A0E-4814-B837-926CDC7D7BF2}"/>
</file>

<file path=customXml/itemProps3.xml><?xml version="1.0" encoding="utf-8"?>
<ds:datastoreItem xmlns:ds="http://schemas.openxmlformats.org/officeDocument/2006/customXml" ds:itemID="{FF45FB80-817B-457D-9115-F73758EE33E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</TotalTime>
  <Words>760</Words>
  <Application>Microsoft Office PowerPoint</Application>
  <PresentationFormat>Diavetítés a képernyőre (4:3 oldalarány)</PresentationFormat>
  <Paragraphs>90</Paragraphs>
  <Slides>18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19" baseType="lpstr">
      <vt:lpstr>Office-téma</vt:lpstr>
      <vt:lpstr>Az állatorvos szerepe az élelmiszerlánc- biztonság megteremtésében </vt:lpstr>
      <vt:lpstr>Élelmiszerhamisítás:</vt:lpstr>
      <vt:lpstr>Miért hamisítsunk élelmiszert ?</vt:lpstr>
      <vt:lpstr>Mit hamisítsunk ?</vt:lpstr>
      <vt:lpstr>Tipikus esetei</vt:lpstr>
      <vt:lpstr>PowerPoint bemutató</vt:lpstr>
      <vt:lpstr>PowerPoint bemutató</vt:lpstr>
      <vt:lpstr>PowerPoint bemutató</vt:lpstr>
      <vt:lpstr>PowerPoint bemutató</vt:lpstr>
      <vt:lpstr>PowerPoint bemutató</vt:lpstr>
      <vt:lpstr>Kiemelt Ügyek Igazgatósága</vt:lpstr>
      <vt:lpstr>Elért eredmények 2012 szeptember óta</vt:lpstr>
      <vt:lpstr>Élelmiszerlánc terrorizmus</vt:lpstr>
      <vt:lpstr>Célok és következmények:</vt:lpstr>
      <vt:lpstr>PowerPoint bemutató</vt:lpstr>
      <vt:lpstr>PowerPoint bemutató</vt:lpstr>
      <vt:lpstr>Miért ne hamisítsunk ?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ktothm</dc:creator>
  <cp:lastModifiedBy>Dr. Helik Ferenc</cp:lastModifiedBy>
  <cp:revision>31</cp:revision>
  <dcterms:created xsi:type="dcterms:W3CDTF">2016-01-19T08:54:33Z</dcterms:created>
  <dcterms:modified xsi:type="dcterms:W3CDTF">2016-04-06T06:48:06Z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0x0101004AEA79187D72B845A965D6F52406F74D</vt:lpwstr>
  </property>
</Properties>
</file>