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6" r:id="rId3"/>
    <p:sldId id="291" r:id="rId4"/>
    <p:sldId id="292" r:id="rId5"/>
    <p:sldId id="312" r:id="rId6"/>
    <p:sldId id="295" r:id="rId7"/>
    <p:sldId id="273" r:id="rId8"/>
    <p:sldId id="274" r:id="rId9"/>
    <p:sldId id="275" r:id="rId10"/>
    <p:sldId id="296" r:id="rId11"/>
    <p:sldId id="278" r:id="rId12"/>
    <p:sldId id="279" r:id="rId13"/>
    <p:sldId id="298" r:id="rId14"/>
    <p:sldId id="281" r:id="rId15"/>
    <p:sldId id="311" r:id="rId16"/>
    <p:sldId id="282" r:id="rId17"/>
    <p:sldId id="300" r:id="rId18"/>
    <p:sldId id="313" r:id="rId19"/>
    <p:sldId id="301" r:id="rId20"/>
    <p:sldId id="302" r:id="rId21"/>
    <p:sldId id="314" r:id="rId22"/>
    <p:sldId id="303" r:id="rId23"/>
    <p:sldId id="305" r:id="rId24"/>
    <p:sldId id="263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00"/>
    <a:srgbClr val="264C00"/>
    <a:srgbClr val="91F779"/>
    <a:srgbClr val="3D7A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9.9075289199961225E-2"/>
          <c:y val="0.11315716452010606"/>
          <c:w val="0.85013295909573527"/>
          <c:h val="0.77234202553617592"/>
        </c:manualLayout>
      </c:layout>
      <c:barChart>
        <c:barDir val="col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Riasztás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Munka1!$A$2:$A$17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Munka1!$B$2:$B$17</c:f>
              <c:numCache>
                <c:formatCode>General</c:formatCode>
                <c:ptCount val="16"/>
                <c:pt idx="0">
                  <c:v>133</c:v>
                </c:pt>
                <c:pt idx="1">
                  <c:v>302</c:v>
                </c:pt>
                <c:pt idx="2">
                  <c:v>434</c:v>
                </c:pt>
                <c:pt idx="3">
                  <c:v>452</c:v>
                </c:pt>
                <c:pt idx="4">
                  <c:v>690</c:v>
                </c:pt>
                <c:pt idx="5">
                  <c:v>955</c:v>
                </c:pt>
                <c:pt idx="6">
                  <c:v>909</c:v>
                </c:pt>
                <c:pt idx="7">
                  <c:v>951</c:v>
                </c:pt>
                <c:pt idx="8">
                  <c:v>528</c:v>
                </c:pt>
                <c:pt idx="9">
                  <c:v>557</c:v>
                </c:pt>
                <c:pt idx="10">
                  <c:v>576</c:v>
                </c:pt>
                <c:pt idx="11">
                  <c:v>617</c:v>
                </c:pt>
                <c:pt idx="12">
                  <c:v>523</c:v>
                </c:pt>
                <c:pt idx="13">
                  <c:v>585</c:v>
                </c:pt>
                <c:pt idx="14">
                  <c:v>751</c:v>
                </c:pt>
                <c:pt idx="15">
                  <c:v>775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Tájékoztatás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Munka1!$A$2:$A$17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Munka1!$C$2:$C$17</c:f>
              <c:numCache>
                <c:formatCode>General</c:formatCode>
                <c:ptCount val="16"/>
                <c:pt idx="0">
                  <c:v>341</c:v>
                </c:pt>
                <c:pt idx="1">
                  <c:v>405</c:v>
                </c:pt>
                <c:pt idx="2">
                  <c:v>1090</c:v>
                </c:pt>
                <c:pt idx="3">
                  <c:v>353</c:v>
                </c:pt>
                <c:pt idx="4">
                  <c:v>553</c:v>
                </c:pt>
                <c:pt idx="5">
                  <c:v>747</c:v>
                </c:pt>
                <c:pt idx="6">
                  <c:v>687</c:v>
                </c:pt>
                <c:pt idx="7">
                  <c:v>761</c:v>
                </c:pt>
                <c:pt idx="8">
                  <c:v>1136</c:v>
                </c:pt>
                <c:pt idx="9">
                  <c:v>1179</c:v>
                </c:pt>
                <c:pt idx="10">
                  <c:v>1167</c:v>
                </c:pt>
                <c:pt idx="11">
                  <c:v>1269</c:v>
                </c:pt>
                <c:pt idx="12">
                  <c:v>1186</c:v>
                </c:pt>
                <c:pt idx="13">
                  <c:v>1112</c:v>
                </c:pt>
                <c:pt idx="14">
                  <c:v>1033</c:v>
                </c:pt>
                <c:pt idx="15">
                  <c:v>887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Határ-visszautasítás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Munka1!$A$2:$A$17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Munka1!$D$2:$D$17</c:f>
              <c:numCache>
                <c:formatCode>General</c:formatCode>
                <c:ptCount val="16"/>
                <c:pt idx="3">
                  <c:v>1501</c:v>
                </c:pt>
                <c:pt idx="4">
                  <c:v>1338</c:v>
                </c:pt>
                <c:pt idx="5">
                  <c:v>1452</c:v>
                </c:pt>
                <c:pt idx="6">
                  <c:v>1273</c:v>
                </c:pt>
                <c:pt idx="7">
                  <c:v>1211</c:v>
                </c:pt>
                <c:pt idx="8">
                  <c:v>1376</c:v>
                </c:pt>
                <c:pt idx="9">
                  <c:v>1441</c:v>
                </c:pt>
                <c:pt idx="10">
                  <c:v>1544</c:v>
                </c:pt>
                <c:pt idx="11">
                  <c:v>1824</c:v>
                </c:pt>
                <c:pt idx="12">
                  <c:v>1712</c:v>
                </c:pt>
                <c:pt idx="13">
                  <c:v>1443</c:v>
                </c:pt>
                <c:pt idx="14">
                  <c:v>1373</c:v>
                </c:pt>
                <c:pt idx="15">
                  <c:v>1387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Utánkövető jelentés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Munka1!$A$2:$A$17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Munka1!$E$2:$E$17</c:f>
              <c:numCache>
                <c:formatCode>General</c:formatCode>
                <c:ptCount val="16"/>
                <c:pt idx="0">
                  <c:v>351</c:v>
                </c:pt>
                <c:pt idx="1">
                  <c:v>859</c:v>
                </c:pt>
                <c:pt idx="2">
                  <c:v>1498</c:v>
                </c:pt>
                <c:pt idx="3">
                  <c:v>1976</c:v>
                </c:pt>
                <c:pt idx="4">
                  <c:v>2778</c:v>
                </c:pt>
                <c:pt idx="5">
                  <c:v>3752</c:v>
                </c:pt>
                <c:pt idx="6">
                  <c:v>3720</c:v>
                </c:pt>
                <c:pt idx="7">
                  <c:v>4214</c:v>
                </c:pt>
                <c:pt idx="8">
                  <c:v>3861</c:v>
                </c:pt>
                <c:pt idx="9">
                  <c:v>4507</c:v>
                </c:pt>
                <c:pt idx="10">
                  <c:v>5018</c:v>
                </c:pt>
                <c:pt idx="11">
                  <c:v>5122</c:v>
                </c:pt>
                <c:pt idx="12">
                  <c:v>5281</c:v>
                </c:pt>
                <c:pt idx="13">
                  <c:v>5095</c:v>
                </c:pt>
                <c:pt idx="14">
                  <c:v>5910</c:v>
                </c:pt>
                <c:pt idx="15">
                  <c:v>6204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Hír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Munka1!$A$2:$A$17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Munka1!$F$2:$F$17</c:f>
              <c:numCache>
                <c:formatCode>General</c:formatCode>
                <c:ptCount val="16"/>
                <c:pt idx="3">
                  <c:v>98</c:v>
                </c:pt>
                <c:pt idx="4">
                  <c:v>89</c:v>
                </c:pt>
                <c:pt idx="5">
                  <c:v>86</c:v>
                </c:pt>
                <c:pt idx="6">
                  <c:v>72</c:v>
                </c:pt>
                <c:pt idx="7">
                  <c:v>43</c:v>
                </c:pt>
                <c:pt idx="8">
                  <c:v>123</c:v>
                </c:pt>
                <c:pt idx="9">
                  <c:v>64</c:v>
                </c:pt>
                <c:pt idx="10">
                  <c:v>62</c:v>
                </c:pt>
                <c:pt idx="11">
                  <c:v>20</c:v>
                </c:pt>
                <c:pt idx="12">
                  <c:v>19</c:v>
                </c:pt>
                <c:pt idx="13">
                  <c:v>38</c:v>
                </c:pt>
                <c:pt idx="14">
                  <c:v>41</c:v>
                </c:pt>
                <c:pt idx="15">
                  <c:v>41</c:v>
                </c:pt>
              </c:numCache>
            </c:numRef>
          </c:val>
        </c:ser>
        <c:overlap val="100"/>
        <c:axId val="120583296"/>
        <c:axId val="120585216"/>
      </c:barChart>
      <c:catAx>
        <c:axId val="120583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95852756797246008"/>
              <c:y val="0.91232498129976558"/>
            </c:manualLayout>
          </c:layout>
        </c:title>
        <c:numFmt formatCode="General" sourceLinked="1"/>
        <c:tickLblPos val="nextTo"/>
        <c:spPr>
          <a:ln w="25383"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120585216"/>
        <c:crosses val="autoZero"/>
        <c:auto val="1"/>
        <c:lblAlgn val="ctr"/>
        <c:lblOffset val="100"/>
      </c:catAx>
      <c:valAx>
        <c:axId val="120585216"/>
        <c:scaling>
          <c:orientation val="minMax"/>
          <c:max val="950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0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u-HU" sz="1599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Bejelentések száma (db)</a:t>
                </a:r>
              </a:p>
            </c:rich>
          </c:tx>
          <c:layout>
            <c:manualLayout>
              <c:xMode val="edge"/>
              <c:yMode val="edge"/>
              <c:x val="3.999774093923425E-2"/>
              <c:y val="2.0034257943726836E-3"/>
            </c:manualLayout>
          </c:layout>
        </c:title>
        <c:numFmt formatCode="#,##0" sourceLinked="0"/>
        <c:tickLblPos val="nextTo"/>
        <c:spPr>
          <a:ln w="25383">
            <a:solidFill>
              <a:schemeClr val="tx1"/>
            </a:solidFill>
          </a:ln>
        </c:spPr>
        <c:crossAx val="120583296"/>
        <c:crosses val="autoZero"/>
        <c:crossBetween val="between"/>
        <c:majorUnit val="1000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10437219157129179"/>
          <c:y val="9.9397862555600014E-2"/>
          <c:w val="0.31928625569595637"/>
          <c:h val="0.34868213142834514"/>
        </c:manualLayout>
      </c:layout>
    </c:legend>
    <c:plotVisOnly val="1"/>
    <c:dispBlanksAs val="gap"/>
  </c:chart>
  <c:txPr>
    <a:bodyPr/>
    <a:lstStyle/>
    <a:p>
      <a:pPr>
        <a:defRPr sz="1599" b="1">
          <a:latin typeface="Arial" pitchFamily="34" charset="0"/>
          <a:cs typeface="Arial" pitchFamily="34" charset="0"/>
        </a:defRPr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71639-002B-4D52-A4EC-9A7E9198269A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E9133-EAA6-4347-80F6-AD5361F6DA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7E00-F090-4C37-9FB3-F6FA5AEC351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7E00-F090-4C37-9FB3-F6FA5AEC351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25022-7C4C-43D5-B729-C70A0CABF421}" type="slidenum">
              <a:rPr lang="hu-HU" altLang="hu-HU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hu-HU" altLang="hu-H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ewrs.ecdc.europa.eu/" TargetMode="Externa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hyperlink" Target="http://hedis.jrc.ec.europa.eu/LogIn/tabid/222/language/en-US/Default.aspx?returnurl=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animal/diseases/adns/index_en.htm" TargetMode="External"/><Relationship Id="rId2" Type="http://schemas.openxmlformats.org/officeDocument/2006/relationships/hyperlink" Target="http://ec.europa.eu/food/animal/diseases/traces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ec.europa.eu/food/plant/europhyt/index_en.htm" TargetMode="External"/><Relationship Id="rId4" Type="http://schemas.openxmlformats.org/officeDocument/2006/relationships/hyperlink" Target="http://www.who.int/zoonoses/outbreaks/glews/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Élelmiszerlánc-biztonsági </a:t>
            </a:r>
            <a:r>
              <a:rPr lang="en-US" sz="4000" dirty="0" err="1" smtClean="0">
                <a:solidFill>
                  <a:schemeClr val="tx1"/>
                </a:solidFill>
              </a:rPr>
              <a:t>események</a:t>
            </a:r>
            <a:r>
              <a:rPr lang="en-US" sz="4000" dirty="0" smtClean="0">
                <a:solidFill>
                  <a:schemeClr val="tx1"/>
                </a:solidFill>
              </a:rPr>
              <a:t> és </a:t>
            </a:r>
            <a:r>
              <a:rPr lang="en-US" sz="4000" dirty="0" err="1" smtClean="0">
                <a:solidFill>
                  <a:schemeClr val="tx1"/>
                </a:solidFill>
              </a:rPr>
              <a:t>kezelésük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b="1" dirty="0" smtClean="0"/>
              <a:t>dr. B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arna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Sarolta</a:t>
            </a:r>
            <a:endParaRPr kumimoji="0" lang="hu-HU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smtClean="0"/>
              <a:t>Veszély és kockázat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b="1" dirty="0" smtClean="0"/>
              <a:t>Veszély (</a:t>
            </a:r>
            <a:r>
              <a:rPr lang="hu-HU" altLang="hu-HU" b="1" dirty="0" err="1" smtClean="0"/>
              <a:t>hazard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</a:t>
            </a:r>
            <a:r>
              <a:rPr lang="hu-HU" dirty="0" smtClean="0"/>
              <a:t>az élelmiszerben előforduló biológiai, kémiai vagy fizikai hatású</a:t>
            </a:r>
            <a:r>
              <a:rPr lang="hu-HU" b="1" i="1" dirty="0" smtClean="0"/>
              <a:t> </a:t>
            </a:r>
            <a:r>
              <a:rPr lang="hu-HU" dirty="0" smtClean="0"/>
              <a:t>anyag, vagy az élelmiszer olyan állapota, amelynek káros egészségügyi hatása lehet</a:t>
            </a:r>
            <a:endParaRPr lang="hu-HU" altLang="hu-HU" dirty="0" smtClean="0"/>
          </a:p>
          <a:p>
            <a:r>
              <a:rPr lang="hu-HU" altLang="hu-HU" b="1" dirty="0" smtClean="0"/>
              <a:t>Ártalom (</a:t>
            </a:r>
            <a:r>
              <a:rPr lang="hu-HU" altLang="hu-HU" b="1" dirty="0" err="1" smtClean="0"/>
              <a:t>harm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a veszély realizálódásának következménye</a:t>
            </a:r>
            <a:endParaRPr lang="hu-HU" altLang="hu-HU" b="1" dirty="0" smtClean="0"/>
          </a:p>
          <a:p>
            <a:r>
              <a:rPr lang="hu-HU" altLang="hu-HU" b="1" dirty="0" smtClean="0"/>
              <a:t>Kockázat (</a:t>
            </a:r>
            <a:r>
              <a:rPr lang="hu-HU" altLang="hu-HU" b="1" dirty="0" err="1" smtClean="0"/>
              <a:t>risk</a:t>
            </a:r>
            <a:r>
              <a:rPr lang="hu-HU" altLang="hu-HU" b="1" dirty="0" smtClean="0"/>
              <a:t>):</a:t>
            </a:r>
            <a:r>
              <a:rPr lang="hu-HU" altLang="hu-HU" dirty="0" smtClean="0"/>
              <a:t> </a:t>
            </a:r>
            <a:r>
              <a:rPr lang="hu-HU" dirty="0" smtClean="0"/>
              <a:t>egy veszély következményeként jelentkező, egészségkárosító hatás és a hatás súlyosságának valószínűsége. Jellemzően számolt, kvantitatív adat 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 descr="pistacia-fron-pistacia-atlan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80928"/>
            <a:ext cx="2627784" cy="225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858250" cy="1126455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Nemzetközi élelmiszer-biztonsági gyors veszélyjelző/információs rendszerek</a:t>
            </a:r>
            <a:endParaRPr lang="hu-HU" sz="4000" dirty="0" smtClean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640871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RASFF </a:t>
            </a:r>
            <a:br>
              <a:rPr lang="hu-HU" sz="2400" b="1" dirty="0" smtClean="0">
                <a:solidFill>
                  <a:srgbClr val="C00000"/>
                </a:solidFill>
              </a:rPr>
            </a:br>
            <a:r>
              <a:rPr lang="en-GB" sz="2200" dirty="0" smtClean="0"/>
              <a:t>Rapid Alert System for Food and Feed</a:t>
            </a: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dirty="0" smtClean="0"/>
              <a:t>Élelmiszer- és takarmánybiztonsági</a:t>
            </a:r>
            <a:br>
              <a:rPr lang="hu-HU" sz="2200" dirty="0" smtClean="0"/>
            </a:br>
            <a:r>
              <a:rPr lang="hu-HU" sz="2200" dirty="0" smtClean="0"/>
              <a:t>gyors riasztási rendszer</a:t>
            </a:r>
          </a:p>
          <a:p>
            <a:pPr lvl="1"/>
            <a:r>
              <a:rPr lang="hu-HU" sz="2000" dirty="0" smtClean="0"/>
              <a:t>Az Európai Bizottság működteti, </a:t>
            </a:r>
          </a:p>
          <a:p>
            <a:pPr lvl="1"/>
            <a:r>
              <a:rPr lang="hu-HU" sz="2000" dirty="0" smtClean="0"/>
              <a:t>Hazai kapcsolattartó: NÉBIH-ÉKI</a:t>
            </a:r>
            <a:endParaRPr lang="hu-HU" sz="2000" b="1" dirty="0" smtClean="0"/>
          </a:p>
          <a:p>
            <a:endParaRPr lang="hu-HU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rgbClr val="00B050"/>
                </a:solidFill>
              </a:rPr>
              <a:t>INFOSAN,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INFOSAN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Emergency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br>
              <a:rPr lang="hu-HU" sz="2400" b="1" dirty="0" smtClean="0">
                <a:solidFill>
                  <a:srgbClr val="C00000"/>
                </a:solidFill>
              </a:rPr>
            </a:br>
            <a:r>
              <a:rPr lang="en-US" sz="2200" dirty="0" smtClean="0"/>
              <a:t>International Food Safety Authorities Network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Élelmiszerbiztonsági hatóságok nemzetközi hálózata</a:t>
            </a:r>
          </a:p>
          <a:p>
            <a:pPr lvl="1"/>
            <a:r>
              <a:rPr lang="hu-HU" sz="2000" dirty="0" smtClean="0"/>
              <a:t>a WHO működteti a </a:t>
            </a:r>
            <a:r>
              <a:rPr lang="hu-HU" sz="2000" dirty="0" err="1" smtClean="0"/>
              <a:t>FAO-val</a:t>
            </a:r>
            <a:r>
              <a:rPr lang="hu-HU" sz="2000" dirty="0" smtClean="0"/>
              <a:t> együttműködésben</a:t>
            </a:r>
          </a:p>
          <a:p>
            <a:pPr lvl="1"/>
            <a:r>
              <a:rPr lang="hu-HU" sz="2000" dirty="0" smtClean="0"/>
              <a:t>Hazai kapcsolattartó: NÉBIH-ÉKI</a:t>
            </a:r>
            <a:endParaRPr lang="hu-HU" sz="2000" b="1" dirty="0" smtClean="0"/>
          </a:p>
        </p:txBody>
      </p:sp>
      <p:pic>
        <p:nvPicPr>
          <p:cNvPr id="5" name="Picture 2" descr="INFOS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77072"/>
            <a:ext cx="1323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2592288" cy="11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logo_h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636912"/>
            <a:ext cx="728552" cy="504056"/>
          </a:xfrm>
          <a:prstGeom prst="rect">
            <a:avLst/>
          </a:prstGeom>
        </p:spPr>
      </p:pic>
      <p:pic>
        <p:nvPicPr>
          <p:cNvPr id="8" name="Kép 7" descr="thCAVX1JA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5085184"/>
            <a:ext cx="576064" cy="535739"/>
          </a:xfrm>
          <a:prstGeom prst="rect">
            <a:avLst/>
          </a:prstGeom>
        </p:spPr>
      </p:pic>
      <p:pic>
        <p:nvPicPr>
          <p:cNvPr id="9" name="Kép 8" descr="thCAGF1P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5085184"/>
            <a:ext cx="504056" cy="504056"/>
          </a:xfrm>
          <a:prstGeom prst="rect">
            <a:avLst/>
          </a:prstGeom>
        </p:spPr>
      </p:pic>
      <p:pic>
        <p:nvPicPr>
          <p:cNvPr id="12" name="Kép 11" descr="pirosalm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3140968"/>
            <a:ext cx="720080" cy="412098"/>
          </a:xfrm>
          <a:prstGeom prst="rect">
            <a:avLst/>
          </a:prstGeom>
        </p:spPr>
      </p:pic>
      <p:pic>
        <p:nvPicPr>
          <p:cNvPr id="13" name="Kép 12" descr="pirosalm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517232"/>
            <a:ext cx="720080" cy="412098"/>
          </a:xfrm>
          <a:prstGeom prst="rect">
            <a:avLst/>
          </a:prstGeom>
        </p:spPr>
      </p:pic>
      <p:pic>
        <p:nvPicPr>
          <p:cNvPr id="14" name="Kép 13" descr="NEBIH_logo_RGB_kics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140968"/>
            <a:ext cx="682752" cy="409956"/>
          </a:xfrm>
          <a:prstGeom prst="rect">
            <a:avLst/>
          </a:prstGeom>
        </p:spPr>
      </p:pic>
      <p:pic>
        <p:nvPicPr>
          <p:cNvPr id="15" name="Kép 14" descr="NEBIH_logo_RGB_kics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5517232"/>
            <a:ext cx="682752" cy="409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942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858250" cy="796925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Nemzetközi humán-egészségügyi gyors veszélyjelző/információs rendszerek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6480720" cy="3816424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EWRS</a:t>
            </a:r>
            <a:r>
              <a:rPr lang="hu-HU" sz="2400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2200" dirty="0" smtClean="0">
                <a:hlinkClick r:id="rId3"/>
              </a:rPr>
              <a:t>Early Warning and Response System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Korai Figyelmeztető és Gyorsreagáló Rendszer</a:t>
            </a:r>
            <a:br>
              <a:rPr lang="hu-HU" sz="2200" dirty="0" smtClean="0"/>
            </a:br>
            <a:r>
              <a:rPr lang="hu-HU" sz="2200" dirty="0" smtClean="0"/>
              <a:t>Jelentendő fertőző humán megbetegedések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hu-HU" sz="1800" dirty="0" smtClean="0"/>
              <a:t>Az Európai Betegségmegelőzési és Járványvédelmi Központ (European Centre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Disease</a:t>
            </a:r>
            <a:r>
              <a:rPr lang="hu-HU" sz="1800" dirty="0" smtClean="0"/>
              <a:t> </a:t>
            </a:r>
            <a:r>
              <a:rPr lang="hu-HU" sz="1800" dirty="0" err="1" smtClean="0"/>
              <a:t>Prevention</a:t>
            </a:r>
            <a:r>
              <a:rPr lang="hu-HU" sz="1800" dirty="0" smtClean="0"/>
              <a:t> and </a:t>
            </a:r>
            <a:r>
              <a:rPr lang="hu-HU" sz="1800" dirty="0" err="1" smtClean="0"/>
              <a:t>Control</a:t>
            </a:r>
            <a:r>
              <a:rPr lang="hu-HU" sz="1800" dirty="0" smtClean="0"/>
              <a:t>, ECDC) működteti</a:t>
            </a:r>
          </a:p>
          <a:p>
            <a:pPr marL="742950" lvl="2" indent="-342900">
              <a:buFont typeface="Calibri" pitchFamily="34" charset="0"/>
              <a:buChar char="–"/>
            </a:pPr>
            <a:r>
              <a:rPr lang="hu-HU" sz="1800" dirty="0" smtClean="0"/>
              <a:t>Hazai kapcsolattartó: Országos Epidemiológiai Központ (OEK)</a:t>
            </a:r>
          </a:p>
          <a:p>
            <a:pPr marL="342900" lvl="1" indent="-342900">
              <a:buNone/>
            </a:pPr>
            <a:r>
              <a:rPr lang="hu-HU" sz="2200" dirty="0" smtClean="0">
                <a:solidFill>
                  <a:srgbClr val="000099"/>
                </a:solidFill>
              </a:rPr>
              <a:t> </a:t>
            </a:r>
            <a:r>
              <a:rPr lang="hu-HU" sz="2000" b="1" dirty="0" smtClean="0"/>
              <a:t>HEDIS</a:t>
            </a:r>
            <a:r>
              <a:rPr lang="hu-HU" sz="2000" dirty="0" smtClean="0"/>
              <a:t> (</a:t>
            </a:r>
            <a:r>
              <a:rPr lang="en-US" sz="2000" dirty="0" smtClean="0">
                <a:hlinkClick r:id="rId4"/>
              </a:rPr>
              <a:t>Health Emergency </a:t>
            </a:r>
            <a:r>
              <a:rPr lang="hu-HU" sz="2000" dirty="0" smtClean="0">
                <a:hlinkClick r:id="rId4"/>
              </a:rPr>
              <a:t>and</a:t>
            </a:r>
            <a:r>
              <a:rPr lang="en-US" sz="2000" dirty="0" smtClean="0">
                <a:hlinkClick r:id="rId4"/>
              </a:rPr>
              <a:t> Diseases Information System</a:t>
            </a:r>
            <a:r>
              <a:rPr lang="hu-HU" sz="2000" dirty="0" smtClean="0"/>
              <a:t>)</a:t>
            </a:r>
            <a:br>
              <a:rPr lang="hu-HU" sz="2000" dirty="0" smtClean="0"/>
            </a:br>
            <a:r>
              <a:rPr lang="hu-HU" sz="2000" dirty="0" smtClean="0"/>
              <a:t>Országhatárokon átnyúló egészségi kockázatok kezelése</a:t>
            </a:r>
          </a:p>
          <a:p>
            <a:pPr marL="342900" lvl="1" indent="-342900">
              <a:buNone/>
            </a:pPr>
            <a:endParaRPr lang="hu-HU" sz="2200" dirty="0" smtClean="0">
              <a:solidFill>
                <a:srgbClr val="000099"/>
              </a:solidFill>
            </a:endParaRPr>
          </a:p>
          <a:p>
            <a:pPr marL="342900" lvl="1" indent="-342900">
              <a:buNone/>
            </a:pPr>
            <a:endParaRPr lang="hu-HU" sz="1800" dirty="0" smtClean="0">
              <a:solidFill>
                <a:srgbClr val="000099"/>
              </a:solidFill>
            </a:endParaRPr>
          </a:p>
          <a:p>
            <a:pPr marL="342900" lvl="1" indent="-342900">
              <a:buNone/>
            </a:pPr>
            <a:endParaRPr lang="hu-HU" sz="2200" dirty="0" smtClean="0">
              <a:solidFill>
                <a:srgbClr val="000099"/>
              </a:solidFill>
            </a:endParaRPr>
          </a:p>
        </p:txBody>
      </p:sp>
      <p:pic>
        <p:nvPicPr>
          <p:cNvPr id="4" name="Kép 3" descr="EWR_index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988840"/>
            <a:ext cx="2047875" cy="561975"/>
          </a:xfrm>
          <a:prstGeom prst="rect">
            <a:avLst/>
          </a:prstGeom>
        </p:spPr>
      </p:pic>
      <p:pic>
        <p:nvPicPr>
          <p:cNvPr id="8" name="Kép 7" descr="thCA7MPO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852936"/>
            <a:ext cx="649087" cy="576064"/>
          </a:xfrm>
          <a:prstGeom prst="rect">
            <a:avLst/>
          </a:prstGeom>
        </p:spPr>
      </p:pic>
      <p:pic>
        <p:nvPicPr>
          <p:cNvPr id="9" name="Kép 8" descr="OEK_tablazatos_nagy_r01_c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3573016"/>
            <a:ext cx="1016929" cy="576064"/>
          </a:xfrm>
          <a:prstGeom prst="rect">
            <a:avLst/>
          </a:prstGeom>
        </p:spPr>
      </p:pic>
      <p:pic>
        <p:nvPicPr>
          <p:cNvPr id="10" name="Kép 9" descr="thCA2UYLM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573016"/>
            <a:ext cx="752872" cy="59100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51520" y="5013176"/>
            <a:ext cx="7790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None/>
            </a:pPr>
            <a:r>
              <a:rPr lang="hu-HU" sz="1600" b="1" dirty="0" smtClean="0"/>
              <a:t>Egyéb:</a:t>
            </a:r>
          </a:p>
          <a:p>
            <a:pPr marL="342900" lvl="1" indent="-342900">
              <a:buNone/>
            </a:pPr>
            <a:r>
              <a:rPr lang="hu-HU" sz="1600" b="1" dirty="0" smtClean="0"/>
              <a:t>CARRA NET</a:t>
            </a:r>
            <a:r>
              <a:rPr lang="hu-HU" sz="1600" dirty="0" smtClean="0"/>
              <a:t> (</a:t>
            </a:r>
            <a:r>
              <a:rPr lang="en-GB" sz="1600" dirty="0" smtClean="0"/>
              <a:t>Chemical and Radiation Risk Assessment Network</a:t>
            </a:r>
            <a:r>
              <a:rPr lang="hu-HU" sz="1600" dirty="0" smtClean="0"/>
              <a:t>) kiépítés alatt</a:t>
            </a:r>
            <a:endParaRPr lang="hu-HU" sz="1200" dirty="0" smtClean="0"/>
          </a:p>
          <a:p>
            <a:pPr marL="342900" lvl="1" indent="-342900">
              <a:buNone/>
            </a:pPr>
            <a:r>
              <a:rPr lang="en-US" sz="1600" b="1" dirty="0" smtClean="0"/>
              <a:t>RAS-BICHAT</a:t>
            </a:r>
            <a:r>
              <a:rPr lang="en-US" sz="1600" dirty="0" smtClean="0"/>
              <a:t> (Rapid Alert System for</a:t>
            </a:r>
            <a:r>
              <a:rPr lang="hu-HU" sz="1600" dirty="0" smtClean="0"/>
              <a:t> </a:t>
            </a:r>
            <a:r>
              <a:rPr lang="en-US" sz="1600" dirty="0" smtClean="0"/>
              <a:t>Biological</a:t>
            </a:r>
            <a:r>
              <a:rPr lang="hu-HU" sz="1600" dirty="0" smtClean="0"/>
              <a:t> </a:t>
            </a:r>
            <a:r>
              <a:rPr lang="en-US" sz="1600" dirty="0" smtClean="0"/>
              <a:t>and Chemical</a:t>
            </a:r>
            <a:r>
              <a:rPr lang="hu-HU" sz="1600" dirty="0" smtClean="0"/>
              <a:t> </a:t>
            </a:r>
            <a:r>
              <a:rPr lang="en-US" sz="1600" dirty="0" smtClean="0"/>
              <a:t>Attacks</a:t>
            </a:r>
            <a:r>
              <a:rPr lang="hu-HU" sz="1600" dirty="0" smtClean="0"/>
              <a:t> </a:t>
            </a:r>
            <a:r>
              <a:rPr lang="en-US" sz="1600" dirty="0" smtClean="0"/>
              <a:t>and</a:t>
            </a:r>
            <a:r>
              <a:rPr lang="hu-HU" sz="1600" dirty="0" smtClean="0"/>
              <a:t> </a:t>
            </a:r>
            <a:r>
              <a:rPr lang="en-US" sz="1600" dirty="0" smtClean="0"/>
              <a:t>Threats)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Kémiai, biológiai és nukleáris ágensek szándékos kijuttatása (terrorcselekmény)</a:t>
            </a:r>
          </a:p>
          <a:p>
            <a:pPr marL="342900" lvl="1" indent="-342900">
              <a:buNone/>
            </a:pPr>
            <a:r>
              <a:rPr lang="hu-HU" sz="1600" b="1" dirty="0" smtClean="0"/>
              <a:t>RAS CHEM</a:t>
            </a:r>
            <a:r>
              <a:rPr lang="hu-HU" sz="1600" dirty="0" smtClean="0"/>
              <a:t> információ megosztó platform, kiépítés alatt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="" xmlns:p14="http://schemas.microsoft.com/office/powerpoint/2010/main" val="79530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Nemzetközi állategészségügyi, növény-egészségügyi gyors veszélyjelző/információs rendszerek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TRACES </a:t>
            </a:r>
            <a:r>
              <a:rPr lang="en-US" sz="2800" dirty="0" smtClean="0">
                <a:solidFill>
                  <a:srgbClr val="000099"/>
                </a:solidFill>
              </a:rPr>
              <a:t>(</a:t>
            </a:r>
            <a:r>
              <a:rPr lang="en-US" sz="2800" dirty="0" smtClean="0">
                <a:solidFill>
                  <a:srgbClr val="000099"/>
                </a:solidFill>
                <a:hlinkClick r:id="rId2"/>
              </a:rPr>
              <a:t>Trade Control</a:t>
            </a:r>
            <a:r>
              <a:rPr lang="hu-HU" sz="2800" dirty="0" smtClean="0">
                <a:solidFill>
                  <a:srgbClr val="000099"/>
                </a:solidFill>
                <a:hlinkClick r:id="rId2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hlinkClick r:id="rId2"/>
              </a:rPr>
              <a:t>and Export System</a:t>
            </a:r>
            <a:r>
              <a:rPr lang="en-US" sz="2800" dirty="0" smtClean="0">
                <a:solidFill>
                  <a:srgbClr val="000099"/>
                </a:solidFill>
              </a:rPr>
              <a:t>)</a:t>
            </a:r>
            <a:r>
              <a:rPr lang="hu-HU" sz="2800" dirty="0" smtClean="0">
                <a:solidFill>
                  <a:srgbClr val="000099"/>
                </a:solidFill>
              </a:rPr>
              <a:t> </a:t>
            </a:r>
            <a:r>
              <a:rPr lang="hu-HU" b="1" dirty="0" smtClean="0">
                <a:solidFill>
                  <a:srgbClr val="C00000"/>
                </a:solidFill>
              </a:rPr>
              <a:t/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dirty="0" smtClean="0"/>
              <a:t>Élőállatok, és állati eredetű termékek szállítása </a:t>
            </a:r>
            <a:br>
              <a:rPr lang="hu-HU" dirty="0" smtClean="0"/>
            </a:br>
            <a:r>
              <a:rPr lang="hu-HU" dirty="0" smtClean="0"/>
              <a:t>(tagállamok között, export, import)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ADNS</a:t>
            </a:r>
            <a:r>
              <a:rPr lang="hu-HU" dirty="0" smtClean="0">
                <a:solidFill>
                  <a:srgbClr val="000099"/>
                </a:solidFill>
              </a:rPr>
              <a:t> </a:t>
            </a:r>
            <a:r>
              <a:rPr lang="hu-HU" dirty="0" smtClean="0"/>
              <a:t>(</a:t>
            </a:r>
            <a:r>
              <a:rPr lang="en-GB" dirty="0" smtClean="0">
                <a:hlinkClick r:id="rId3"/>
              </a:rPr>
              <a:t>Animal Disease Notification System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smtClean="0"/>
              <a:t>Állati betegségek tájékoztató rendszere, bejelentés köteles járvány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GLEWS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hu-HU" dirty="0" smtClean="0">
                <a:solidFill>
                  <a:srgbClr val="000099"/>
                </a:solidFill>
              </a:rPr>
              <a:t>(</a:t>
            </a:r>
            <a:r>
              <a:rPr lang="en-US" dirty="0" smtClean="0">
                <a:solidFill>
                  <a:srgbClr val="000099"/>
                </a:solidFill>
                <a:hlinkClick r:id="rId4"/>
              </a:rPr>
              <a:t>Global Early Warning System for Major Animal Diseases, including </a:t>
            </a:r>
            <a:r>
              <a:rPr lang="en-US" dirty="0" err="1" smtClean="0">
                <a:solidFill>
                  <a:srgbClr val="000099"/>
                </a:solidFill>
                <a:hlinkClick r:id="rId4"/>
              </a:rPr>
              <a:t>zoonoses</a:t>
            </a:r>
            <a:r>
              <a:rPr lang="hu-HU" dirty="0" smtClean="0">
                <a:solidFill>
                  <a:srgbClr val="000099"/>
                </a:solidFill>
              </a:rPr>
              <a:t>) </a:t>
            </a:r>
            <a:r>
              <a:rPr lang="hu-HU" dirty="0" smtClean="0"/>
              <a:t>WHO-FAO-OIE</a:t>
            </a:r>
          </a:p>
          <a:p>
            <a:endParaRPr lang="hu-H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EUROPHYT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European Network of Plant</a:t>
            </a:r>
            <a:r>
              <a:rPr lang="hu-HU" dirty="0" smtClean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Health Information</a:t>
            </a:r>
            <a:r>
              <a:rPr lang="en-US" dirty="0" smtClean="0"/>
              <a:t>)</a:t>
            </a:r>
            <a:r>
              <a:rPr lang="hu-HU" dirty="0" smtClean="0">
                <a:solidFill>
                  <a:srgbClr val="000099"/>
                </a:solidFill>
              </a:rPr>
              <a:t/>
            </a:r>
            <a:br>
              <a:rPr lang="hu-HU" dirty="0" smtClean="0">
                <a:solidFill>
                  <a:srgbClr val="000099"/>
                </a:solidFill>
              </a:rPr>
            </a:br>
            <a:r>
              <a:rPr lang="hu-HU" dirty="0" smtClean="0"/>
              <a:t>Növény-egészségügyi visszautasítások rendszere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94122"/>
          </a:xfrm>
        </p:spPr>
        <p:txBody>
          <a:bodyPr>
            <a:normAutofit fontScale="90000"/>
          </a:bodyPr>
          <a:lstStyle/>
          <a:p>
            <a:r>
              <a:rPr lang="hu-HU" altLang="hu-HU" sz="3200" b="1" dirty="0" smtClean="0"/>
              <a:t>Összes RASFF bejelentés számának alakulása</a:t>
            </a:r>
            <a:br>
              <a:rPr lang="hu-HU" altLang="hu-HU" sz="3200" b="1" dirty="0" smtClean="0"/>
            </a:br>
            <a:r>
              <a:rPr lang="hu-HU" altLang="hu-HU" sz="3200" b="1" dirty="0" smtClean="0"/>
              <a:t>EU 2000 - 2015</a:t>
            </a:r>
          </a:p>
        </p:txBody>
      </p:sp>
      <p:graphicFrame>
        <p:nvGraphicFramePr>
          <p:cNvPr id="2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019784"/>
              </p:ext>
            </p:extLst>
          </p:nvPr>
        </p:nvGraphicFramePr>
        <p:xfrm>
          <a:off x="457200" y="1071563"/>
          <a:ext cx="8401050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8334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RASFF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7/24 órás ügyelet</a:t>
            </a:r>
          </a:p>
          <a:p>
            <a:r>
              <a:rPr lang="hu-HU" dirty="0" smtClean="0"/>
              <a:t>Napi beszámolók, összefoglalók</a:t>
            </a:r>
          </a:p>
          <a:p>
            <a:r>
              <a:rPr lang="hu-HU" dirty="0" smtClean="0"/>
              <a:t>Honlapon megjelenítés</a:t>
            </a:r>
          </a:p>
          <a:p>
            <a:r>
              <a:rPr lang="hu-HU" dirty="0" smtClean="0"/>
              <a:t>Összesítések</a:t>
            </a:r>
          </a:p>
          <a:p>
            <a:r>
              <a:rPr lang="hu-HU" dirty="0" smtClean="0"/>
              <a:t>Elemzések</a:t>
            </a:r>
          </a:p>
          <a:p>
            <a:r>
              <a:rPr lang="hu-HU" dirty="0" smtClean="0"/>
              <a:t>Eseményekhez kötődő kockázatbecslések</a:t>
            </a:r>
          </a:p>
          <a:p>
            <a:pPr>
              <a:buNone/>
            </a:pPr>
            <a:r>
              <a:rPr lang="hu-HU" dirty="0" smtClean="0"/>
              <a:t>(jód, alumínium, dioxin, </a:t>
            </a:r>
            <a:r>
              <a:rPr lang="hu-HU" dirty="0" err="1" smtClean="0"/>
              <a:t>peszticid</a:t>
            </a:r>
            <a:r>
              <a:rPr lang="hu-HU" dirty="0" smtClean="0"/>
              <a:t>, </a:t>
            </a:r>
            <a:r>
              <a:rPr lang="hu-HU" dirty="0" err="1" smtClean="0"/>
              <a:t>étrendkiegészítő</a:t>
            </a:r>
            <a:r>
              <a:rPr lang="hu-HU" dirty="0" smtClean="0"/>
              <a:t>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angol + német + francia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r="16239"/>
          <a:stretch>
            <a:fillRect/>
          </a:stretch>
        </p:blipFill>
        <p:spPr bwMode="auto">
          <a:xfrm>
            <a:off x="1475656" y="0"/>
            <a:ext cx="7668344" cy="684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1484784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Egy példa:</a:t>
            </a:r>
            <a:endParaRPr lang="hu-H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Események kiindulási pontja (2014)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Nemzetközi bejelentés: 114 ügy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r>
              <a:rPr lang="hu-HU" dirty="0" smtClean="0"/>
              <a:t>Lakossági bejelentés (zöldszám): 700</a:t>
            </a:r>
          </a:p>
          <a:p>
            <a:pPr>
              <a:buNone/>
            </a:pPr>
            <a:r>
              <a:rPr lang="hu-HU" dirty="0" smtClean="0"/>
              <a:t>		(lehetséges ügy)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Társhatósági bejelentés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Monitoring mintavétel: 1 millió</a:t>
            </a:r>
          </a:p>
          <a:p>
            <a:pPr lvl="2">
              <a:buNone/>
            </a:pPr>
            <a:r>
              <a:rPr lang="hu-HU" sz="3200" dirty="0" smtClean="0"/>
              <a:t>(meg nem felelés?)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Guar</a:t>
            </a:r>
            <a:r>
              <a:rPr lang="hu-HU" b="1" dirty="0" smtClean="0"/>
              <a:t> gumi krízis (</a:t>
            </a:r>
            <a:r>
              <a:rPr lang="hu-HU" b="1" dirty="0" smtClean="0"/>
              <a:t>2007)</a:t>
            </a:r>
            <a:endParaRPr lang="hu-HU" b="1" dirty="0"/>
          </a:p>
        </p:txBody>
      </p:sp>
      <p:pic>
        <p:nvPicPr>
          <p:cNvPr id="4" name="Tartalom helye 3" descr="C:\Users\barnas\AppData\Local\Microsoft\Windows\Temporary Internet Files\Content.IE5\BBAUUTV1\guargumi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2281685"/>
            <a:ext cx="5760720" cy="316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Guar</a:t>
            </a:r>
            <a:r>
              <a:rPr lang="hu-HU" b="1" dirty="0" smtClean="0"/>
              <a:t> gumi krízis (</a:t>
            </a:r>
            <a:r>
              <a:rPr lang="hu-HU" b="1" dirty="0" smtClean="0"/>
              <a:t>2007)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Német vizsgálat (július 13.) – formabontó jellegű (olaj- és zsírtartalmú összetevőkben vizsgálták eddig)</a:t>
            </a:r>
          </a:p>
          <a:p>
            <a:r>
              <a:rPr lang="hu-HU" dirty="0" smtClean="0"/>
              <a:t>Figyelmeztetés az Európai Bizottságtól (július 25.)</a:t>
            </a:r>
          </a:p>
          <a:p>
            <a:r>
              <a:rPr lang="hu-HU" dirty="0" smtClean="0"/>
              <a:t>9 tagállam és 4 egyéb állam</a:t>
            </a:r>
          </a:p>
          <a:p>
            <a:r>
              <a:rPr lang="hu-HU" dirty="0" smtClean="0"/>
              <a:t>Élénk médiafigyelem, sokszor naponta több cikk, 5 héten keresztül</a:t>
            </a:r>
          </a:p>
          <a:p>
            <a:r>
              <a:rPr lang="hu-HU" dirty="0" smtClean="0"/>
              <a:t>Kockázatcsökkentés céljából élénk kommunikáció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Hogyan kezdődött?</a:t>
            </a:r>
            <a:endParaRPr lang="hu-HU" b="1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763284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Tiszafüredi lépfene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Tiszafüred-Kócsújfalu (Június 30) – helyszíni mintavétel</a:t>
            </a:r>
          </a:p>
          <a:p>
            <a:r>
              <a:rPr lang="hu-HU" dirty="0" smtClean="0"/>
              <a:t>ÁDI eredmény július 2.</a:t>
            </a:r>
          </a:p>
          <a:p>
            <a:r>
              <a:rPr lang="hu-HU" dirty="0" smtClean="0"/>
              <a:t>Azonnali járványügyi intézkedések és NSZSZ értesítése (</a:t>
            </a:r>
            <a:r>
              <a:rPr lang="hu-HU" dirty="0" err="1" smtClean="0"/>
              <a:t>Bőrantrax</a:t>
            </a:r>
            <a:r>
              <a:rPr lang="hu-HU" dirty="0" smtClean="0"/>
              <a:t>, célzott AB kezelések)</a:t>
            </a:r>
          </a:p>
          <a:p>
            <a:r>
              <a:rPr lang="hu-HU" dirty="0" smtClean="0"/>
              <a:t>Helyi zárlat, legeltetési tilalom, oltás elrendelése</a:t>
            </a:r>
          </a:p>
          <a:p>
            <a:r>
              <a:rPr lang="hu-HU" dirty="0" smtClean="0"/>
              <a:t>Járványügyi nyomozás (</a:t>
            </a:r>
            <a:r>
              <a:rPr lang="hu-HU" dirty="0" err="1" smtClean="0"/>
              <a:t>Jún</a:t>
            </a:r>
            <a:r>
              <a:rPr lang="hu-HU" dirty="0" smtClean="0"/>
              <a:t> 21. illegális vágás)</a:t>
            </a:r>
          </a:p>
          <a:p>
            <a:r>
              <a:rPr lang="hu-HU" dirty="0" smtClean="0"/>
              <a:t>Július 4-én intézmények értesítése</a:t>
            </a:r>
          </a:p>
          <a:p>
            <a:r>
              <a:rPr lang="hu-HU" dirty="0" smtClean="0"/>
              <a:t>2 konyha több mint ezer adag</a:t>
            </a:r>
          </a:p>
          <a:p>
            <a:r>
              <a:rPr lang="hu-HU" dirty="0" smtClean="0"/>
              <a:t>Bezárás, szigorított fertőtlenítés</a:t>
            </a:r>
          </a:p>
          <a:p>
            <a:r>
              <a:rPr lang="hu-HU" dirty="0" smtClean="0"/>
              <a:t>29 M Ft bírság, rendőrségi feljelentés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Tiszafüredi lépfene</a:t>
            </a:r>
            <a:endParaRPr lang="hu-HU" b="1" dirty="0"/>
          </a:p>
        </p:txBody>
      </p:sp>
      <p:pic>
        <p:nvPicPr>
          <p:cNvPr id="4" name="Tartalom helye 3" descr="C:\Users\barnas\AppData\Local\Microsoft\Windows\Temporary Internet Files\Content.IE5\7MN3R4Q0\MarhĂˇk 0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3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barnas\AppData\Local\Microsoft\Windows\Temporary Internet Files\Content.IE5\BBAUUTV1\fotolia_83766162_kĂ¶zĂ©tkeztetĂ©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55446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Tiszafüredi lépfene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3 gazdaság korlátozás alatt</a:t>
            </a:r>
          </a:p>
          <a:p>
            <a:r>
              <a:rPr lang="hu-HU" dirty="0" smtClean="0"/>
              <a:t>Vakcinázás, fertőzött állományban 2x, védőkörzetben 1x</a:t>
            </a:r>
          </a:p>
          <a:p>
            <a:r>
              <a:rPr lang="hu-HU" dirty="0" smtClean="0"/>
              <a:t>Augusztus  19-én zárlat feloldása </a:t>
            </a:r>
          </a:p>
          <a:p>
            <a:r>
              <a:rPr lang="hu-HU" dirty="0" smtClean="0"/>
              <a:t>11 000 négyzetméter fertőtlenítése, kutak betemetése</a:t>
            </a:r>
          </a:p>
          <a:p>
            <a:r>
              <a:rPr lang="hu-HU" dirty="0" smtClean="0"/>
              <a:t>Hajdú Bihar és Borsod megyében is </a:t>
            </a:r>
          </a:p>
          <a:p>
            <a:r>
              <a:rPr lang="hu-HU" dirty="0" smtClean="0"/>
              <a:t>Központi adatbázis, vakcinázás állami támogatása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Mire figyelünk?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Feketekereskedelem – ismeretlen kockázat</a:t>
            </a:r>
          </a:p>
          <a:p>
            <a:r>
              <a:rPr lang="hu-HU" dirty="0" smtClean="0"/>
              <a:t>Kockázatkommunikáció (tanácsadás vállalkozóknak, tudatos vásárló)</a:t>
            </a:r>
          </a:p>
          <a:p>
            <a:r>
              <a:rPr lang="hu-HU" dirty="0" smtClean="0"/>
              <a:t>Innováció, fejlesztések (új eszközök, eljárások, anyagok, új termékkategóriák)</a:t>
            </a:r>
          </a:p>
          <a:p>
            <a:r>
              <a:rPr lang="hu-HU" dirty="0" smtClean="0"/>
              <a:t>Új területek lehetnek: élelmiszerpazarlás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3786190"/>
            <a:ext cx="8462744" cy="1731042"/>
          </a:xfrm>
        </p:spPr>
        <p:txBody>
          <a:bodyPr>
            <a:normAutofit fontScale="47500" lnSpcReduction="20000"/>
          </a:bodyPr>
          <a:lstStyle/>
          <a:p>
            <a:r>
              <a:rPr lang="hu-HU" sz="3700" b="1" dirty="0" smtClean="0">
                <a:solidFill>
                  <a:schemeClr val="tx1"/>
                </a:solidFill>
              </a:rPr>
              <a:t>dr. Barna Sarolta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igazgató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NÉBIH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Élelmiszerbiztonsági Kockázatértékelési Igazgatóság</a:t>
            </a:r>
          </a:p>
          <a:p>
            <a:r>
              <a:rPr lang="hu-HU" sz="3800" b="1" dirty="0" err="1" smtClean="0">
                <a:solidFill>
                  <a:schemeClr val="tx1"/>
                </a:solidFill>
              </a:rPr>
              <a:t>barnas@nebih.gov.hu</a:t>
            </a:r>
          </a:p>
          <a:p>
            <a:r>
              <a:rPr lang="hu-HU" sz="3700" b="1" dirty="0" err="1" smtClean="0">
                <a:solidFill>
                  <a:schemeClr val="tx1"/>
                </a:solidFill>
              </a:rPr>
              <a:t>portal.nebih.gov.hu</a:t>
            </a:r>
            <a:endParaRPr lang="hu-HU" sz="3700" b="1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30732"/>
            <a:ext cx="4536504" cy="181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Élelmiszerbiztonság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Annak biztosítása, hogy az élelmiszer sem rövid, sem hosszú távon nem okoz egészségügyi ártalmat, ha </a:t>
            </a:r>
            <a:r>
              <a:rPr lang="hu-HU" dirty="0" smtClean="0">
                <a:solidFill>
                  <a:srgbClr val="FF0000"/>
                </a:solidFill>
              </a:rPr>
              <a:t>rendeltetésszerűen</a:t>
            </a:r>
            <a:r>
              <a:rPr lang="hu-HU" dirty="0" smtClean="0"/>
              <a:t> készítik és fogyasztják el.</a:t>
            </a:r>
          </a:p>
          <a:p>
            <a:pPr>
              <a:buNone/>
            </a:pPr>
            <a:endParaRPr lang="hu-HU" dirty="0" smtClean="0"/>
          </a:p>
          <a:p>
            <a:pPr lvl="1"/>
            <a:r>
              <a:rPr lang="hu-HU" dirty="0" smtClean="0"/>
              <a:t>Élelm</a:t>
            </a:r>
            <a:r>
              <a:rPr lang="hu-HU" dirty="0" smtClean="0">
                <a:solidFill>
                  <a:srgbClr val="FF0000"/>
                </a:solidFill>
              </a:rPr>
              <a:t>iszer</a:t>
            </a:r>
            <a:r>
              <a:rPr lang="hu-HU" dirty="0" smtClean="0"/>
              <a:t>biztonság ≠ táplálkozástudomány</a:t>
            </a:r>
          </a:p>
          <a:p>
            <a:pPr lvl="1"/>
            <a:r>
              <a:rPr lang="hu-HU" dirty="0" smtClean="0"/>
              <a:t>Élelmiszerbiztonság ≠ élelm</a:t>
            </a:r>
            <a:r>
              <a:rPr lang="hu-HU" dirty="0" smtClean="0">
                <a:solidFill>
                  <a:srgbClr val="FF0000"/>
                </a:solidFill>
              </a:rPr>
              <a:t>ezés</a:t>
            </a:r>
            <a:r>
              <a:rPr lang="hu-HU" dirty="0" smtClean="0"/>
              <a:t>biztonság</a:t>
            </a:r>
          </a:p>
          <a:p>
            <a:pPr lvl="1"/>
            <a:r>
              <a:rPr lang="hu-HU" dirty="0" smtClean="0"/>
              <a:t>Élelmiszerbiztonság ≠ élelm</a:t>
            </a:r>
            <a:r>
              <a:rPr lang="hu-HU" dirty="0" smtClean="0">
                <a:solidFill>
                  <a:srgbClr val="FF0000"/>
                </a:solidFill>
              </a:rPr>
              <a:t>iszerlánc</a:t>
            </a:r>
            <a:r>
              <a:rPr lang="hu-HU" dirty="0" smtClean="0"/>
              <a:t>-biztonság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alibri" pitchFamily="34" charset="0"/>
              </a:rPr>
              <a:t>Élelmezésbiztonság</a:t>
            </a:r>
            <a:endParaRPr lang="hu-HU" b="1" dirty="0"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élelmiszer-ellátás biztonsága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Elegendő mennyiség</a:t>
            </a:r>
          </a:p>
          <a:p>
            <a:pPr>
              <a:buFontTx/>
              <a:buChar char="-"/>
            </a:pPr>
            <a:r>
              <a:rPr lang="hu-HU" dirty="0" smtClean="0"/>
              <a:t>Megfelelő minőség (táplálóérték)</a:t>
            </a:r>
          </a:p>
          <a:p>
            <a:pPr>
              <a:buFontTx/>
              <a:buChar char="-"/>
            </a:pPr>
            <a:r>
              <a:rPr lang="hu-HU" dirty="0" smtClean="0"/>
              <a:t>Biztonság</a:t>
            </a:r>
          </a:p>
          <a:p>
            <a:pPr>
              <a:buFontTx/>
              <a:buChar char="-"/>
            </a:pPr>
            <a:r>
              <a:rPr lang="hu-HU" dirty="0" smtClean="0"/>
              <a:t>Fenntarthatóság</a:t>
            </a:r>
            <a:endParaRPr lang="en-US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Élelmiszerlánc-biztonság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hu-HU" b="1" dirty="0" smtClean="0"/>
              <a:t>Új világ, új körülmények</a:t>
            </a:r>
          </a:p>
          <a:p>
            <a:pPr>
              <a:lnSpc>
                <a:spcPct val="90000"/>
              </a:lnSpc>
              <a:buNone/>
            </a:pPr>
            <a:endParaRPr lang="hu-HU" b="1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elszennyeződő környezet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nagyüzemi mezőgazdaság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tömegtermelés, óriási tételek, többmilliós adagok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az áruk szabad áramlása – nyomon követhetőség 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felgyorsult áruszállítás – kórokozók gyors terjedése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új élelmiszerek, új technológiák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globalizáció – ismeretlen veszélyek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klímaváltozás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terrorizmus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b="1" dirty="0" err="1" smtClean="0"/>
              <a:t>Bioterrorizmus</a:t>
            </a: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hu-HU" altLang="hu-HU" b="1" dirty="0" smtClean="0"/>
              <a:t>Élelmiszerterrorizmus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u-HU" sz="2800" dirty="0" smtClean="0"/>
              <a:t>TOMMY THOMPSON, SECRETARY, HEALTH AND HUMAN SERVICES</a:t>
            </a:r>
            <a:r>
              <a:rPr lang="hu-HU" altLang="hu-HU" sz="2800" dirty="0" smtClean="0"/>
              <a:t> (2004)</a:t>
            </a:r>
            <a:r>
              <a:rPr lang="en-US" altLang="hu-HU" sz="2800" dirty="0" smtClean="0"/>
              <a:t>: For the life of me, I cannot understand why the terrorists have not, you know, attacked our food supply. Because it is so easy to do.</a:t>
            </a:r>
            <a:endParaRPr lang="hu-HU" altLang="hu-HU" sz="2800" dirty="0" smtClean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10050"/>
            <a:ext cx="2095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3810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JAFFA eset (1978)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1978-ban az Arab </a:t>
            </a:r>
            <a:r>
              <a:rPr lang="hu-HU" sz="2800" dirty="0" err="1" smtClean="0"/>
              <a:t>Revolutionary</a:t>
            </a:r>
            <a:r>
              <a:rPr lang="hu-HU" sz="2800" dirty="0" smtClean="0"/>
              <a:t> </a:t>
            </a:r>
            <a:r>
              <a:rPr lang="hu-HU" sz="2800" dirty="0" err="1" smtClean="0"/>
              <a:t>Army</a:t>
            </a:r>
            <a:r>
              <a:rPr lang="hu-HU" sz="2800" dirty="0" smtClean="0"/>
              <a:t> </a:t>
            </a:r>
            <a:r>
              <a:rPr lang="hu-HU" altLang="hu-HU" sz="2800" dirty="0" smtClean="0"/>
              <a:t>narancsszedőként dolgozó terroristái higanyt fecskendeztek az exportra szánt izraeli narancsba</a:t>
            </a:r>
          </a:p>
          <a:p>
            <a:r>
              <a:rPr lang="en-US" altLang="hu-HU" sz="2800" dirty="0" smtClean="0"/>
              <a:t>5 </a:t>
            </a:r>
            <a:r>
              <a:rPr lang="hu-HU" altLang="hu-HU" sz="2800" dirty="0" smtClean="0"/>
              <a:t>holland gyerek megbetegedett</a:t>
            </a:r>
          </a:p>
          <a:p>
            <a:r>
              <a:rPr lang="hu-HU" altLang="hu-HU" sz="2800" dirty="0" smtClean="0"/>
              <a:t>14 további narancsot találtak a vizsgálatok során a tételben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261" y="4077072"/>
            <a:ext cx="436073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Rajneesh</a:t>
            </a:r>
            <a:r>
              <a:rPr lang="hu-HU" b="1" dirty="0" smtClean="0"/>
              <a:t> </a:t>
            </a:r>
            <a:r>
              <a:rPr lang="hu-HU" b="1" dirty="0" err="1" smtClean="0"/>
              <a:t>bioterror</a:t>
            </a:r>
            <a:r>
              <a:rPr lang="hu-HU" b="1" dirty="0" smtClean="0"/>
              <a:t> támadás (1984)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err="1" smtClean="0"/>
              <a:t>Dalles</a:t>
            </a:r>
            <a:r>
              <a:rPr lang="hu-HU" sz="1800" dirty="0" smtClean="0"/>
              <a:t>, Oregon (USA) - 751 fő megfertőzése (</a:t>
            </a:r>
            <a:r>
              <a:rPr lang="hu-HU" sz="1800" dirty="0" err="1" smtClean="0"/>
              <a:t>salmonellosis</a:t>
            </a:r>
            <a:r>
              <a:rPr lang="hu-HU" sz="1800" dirty="0" smtClean="0"/>
              <a:t>), 45 kórházi kezelésre szorult</a:t>
            </a:r>
          </a:p>
          <a:p>
            <a:r>
              <a:rPr lang="hu-HU" sz="1800" dirty="0" smtClean="0"/>
              <a:t>Elkövetők: </a:t>
            </a:r>
            <a:r>
              <a:rPr lang="hu-HU" sz="1800" dirty="0" err="1" smtClean="0"/>
              <a:t>Rajneesh</a:t>
            </a:r>
            <a:r>
              <a:rPr lang="hu-HU" sz="1800" dirty="0" smtClean="0"/>
              <a:t> (</a:t>
            </a:r>
            <a:r>
              <a:rPr lang="hu-HU" sz="1800" dirty="0" err="1" smtClean="0"/>
              <a:t>Osho</a:t>
            </a:r>
            <a:r>
              <a:rPr lang="hu-HU" sz="1800" dirty="0" smtClean="0"/>
              <a:t>) vallási szektája</a:t>
            </a:r>
          </a:p>
          <a:p>
            <a:r>
              <a:rPr lang="hu-HU" sz="1800" dirty="0" smtClean="0"/>
              <a:t>Cél: helyhatósági választások manipulálása</a:t>
            </a:r>
          </a:p>
          <a:p>
            <a:r>
              <a:rPr lang="hu-HU" sz="1800" i="1" dirty="0" smtClean="0"/>
              <a:t>Salmonella </a:t>
            </a:r>
            <a:r>
              <a:rPr lang="hu-HU" sz="1800" i="1" dirty="0" err="1" smtClean="0"/>
              <a:t>Typhimuriumot</a:t>
            </a:r>
            <a:r>
              <a:rPr lang="hu-HU" sz="1800" dirty="0" smtClean="0"/>
              <a:t> tartalmazó folyadékkal 10 étterem salátabárjában található szószokat fertőzték meg</a:t>
            </a:r>
          </a:p>
          <a:p>
            <a:r>
              <a:rPr lang="hu-HU" sz="1800" dirty="0" smtClean="0"/>
              <a:t>Előtte próbálkoztak ajtókilincsek, piacon kapható zöldségek megfertőzésével is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77072"/>
            <a:ext cx="3816424" cy="2780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" y="4005064"/>
            <a:ext cx="4177480" cy="288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2000" dirty="0" smtClean="0">
                <a:solidFill>
                  <a:srgbClr val="333333"/>
                </a:solidFill>
              </a:rPr>
              <a:t>U</a:t>
            </a:r>
            <a:r>
              <a:rPr lang="en-US" altLang="hu-HU" sz="2000" dirty="0" err="1" smtClean="0">
                <a:solidFill>
                  <a:srgbClr val="333333"/>
                </a:solidFill>
              </a:rPr>
              <a:t>niversity</a:t>
            </a:r>
            <a:r>
              <a:rPr lang="en-US" altLang="hu-HU" sz="2000" dirty="0" smtClean="0">
                <a:solidFill>
                  <a:srgbClr val="333333"/>
                </a:solidFill>
              </a:rPr>
              <a:t> of South Carolina</a:t>
            </a:r>
            <a:r>
              <a:rPr lang="hu-HU" altLang="hu-HU" sz="2000" dirty="0" smtClean="0">
                <a:solidFill>
                  <a:srgbClr val="333333"/>
                </a:solidFill>
              </a:rPr>
              <a:t>, 2015. február 4.</a:t>
            </a:r>
            <a:br>
              <a:rPr lang="hu-HU" altLang="hu-HU" sz="2000" dirty="0" smtClean="0">
                <a:solidFill>
                  <a:srgbClr val="333333"/>
                </a:solidFill>
              </a:rPr>
            </a:br>
            <a:r>
              <a:rPr lang="hu-HU" altLang="hu-HU" sz="2000" dirty="0" smtClean="0">
                <a:solidFill>
                  <a:srgbClr val="333333"/>
                </a:solidFill>
              </a:rPr>
              <a:t>Rejtett kamera rögzíti, hogy </a:t>
            </a:r>
            <a:r>
              <a:rPr lang="hu-HU" altLang="hu-HU" sz="2000" dirty="0" err="1" smtClean="0">
                <a:solidFill>
                  <a:srgbClr val="333333"/>
                </a:solidFill>
              </a:rPr>
              <a:t>Hayley</a:t>
            </a:r>
            <a:r>
              <a:rPr lang="hu-HU" altLang="hu-HU" sz="2000" dirty="0" smtClean="0">
                <a:solidFill>
                  <a:srgbClr val="333333"/>
                </a:solidFill>
              </a:rPr>
              <a:t> King (22) vegyszereket </a:t>
            </a:r>
            <a:r>
              <a:rPr lang="en-US" altLang="hu-HU" sz="2000" dirty="0" smtClean="0">
                <a:solidFill>
                  <a:srgbClr val="333333"/>
                </a:solidFill>
              </a:rPr>
              <a:t> </a:t>
            </a:r>
            <a:r>
              <a:rPr lang="hu-HU" altLang="hu-HU" sz="2000" dirty="0" smtClean="0">
                <a:solidFill>
                  <a:srgbClr val="333333"/>
                </a:solidFill>
              </a:rPr>
              <a:t>önt és beleköpköd a kollégiumi szobatársai ételeibe</a:t>
            </a:r>
            <a:r>
              <a:rPr lang="en-US" altLang="hu-HU" sz="2000" dirty="0" smtClean="0">
                <a:solidFill>
                  <a:srgbClr val="333333"/>
                </a:solidFill>
                <a:latin typeface="proxima-nova"/>
              </a:rPr>
              <a:t/>
            </a:r>
            <a:br>
              <a:rPr lang="en-US" altLang="hu-HU" sz="2000" dirty="0" smtClean="0">
                <a:solidFill>
                  <a:srgbClr val="333333"/>
                </a:solidFill>
                <a:latin typeface="proxima-nova"/>
              </a:rPr>
            </a:b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ught: Hayley King (above) a 22-year-old University of South Carolina student was arrested after allegedly trying to poison her roomm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828" y="4797152"/>
            <a:ext cx="321817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639</Words>
  <Application>Microsoft Office PowerPoint</Application>
  <PresentationFormat>Diavetítés a képernyőre (4:3 oldalarány)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Az állatorvos szerepe az élelmiszerlánc- biztonság megteremtésében </vt:lpstr>
      <vt:lpstr>Hogyan kezdődött?</vt:lpstr>
      <vt:lpstr>Élelmiszerbiztonság</vt:lpstr>
      <vt:lpstr>Élelmezésbiztonság</vt:lpstr>
      <vt:lpstr>Élelmiszerlánc-biztonság</vt:lpstr>
      <vt:lpstr>Bioterrorizmus Élelmiszerterrorizmus</vt:lpstr>
      <vt:lpstr>A JAFFA eset (1978)</vt:lpstr>
      <vt:lpstr>A Rajneesh bioterror támadás (1984)</vt:lpstr>
      <vt:lpstr>University of South Carolina, 2015. február 4. Rejtett kamera rögzíti, hogy Hayley King (22) vegyszereket  önt és beleköpköd a kollégiumi szobatársai ételeibe </vt:lpstr>
      <vt:lpstr>Veszély és kockázat</vt:lpstr>
      <vt:lpstr>Nemzetközi élelmiszer-biztonsági gyors veszélyjelző/információs rendszerek</vt:lpstr>
      <vt:lpstr>Nemzetközi humán-egészségügyi gyors veszélyjelző/információs rendszerek</vt:lpstr>
      <vt:lpstr>Nemzetközi állategészségügyi, növény-egészségügyi gyors veszélyjelző/információs rendszerek</vt:lpstr>
      <vt:lpstr>Összes RASFF bejelentés számának alakulása EU 2000 - 2015</vt:lpstr>
      <vt:lpstr>RASFF</vt:lpstr>
      <vt:lpstr>16. dia</vt:lpstr>
      <vt:lpstr>Események kiindulási pontja (2014)</vt:lpstr>
      <vt:lpstr>Guar gumi krízis (2007)</vt:lpstr>
      <vt:lpstr>Guar gumi krízis (2007)</vt:lpstr>
      <vt:lpstr>Tiszafüredi lépfene</vt:lpstr>
      <vt:lpstr>Tiszafüredi lépfene</vt:lpstr>
      <vt:lpstr>Tiszafüredi lépfene </vt:lpstr>
      <vt:lpstr>Mire figyelünk?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ktothm</cp:lastModifiedBy>
  <cp:revision>91</cp:revision>
  <dcterms:created xsi:type="dcterms:W3CDTF">2016-01-19T08:54:33Z</dcterms:created>
  <dcterms:modified xsi:type="dcterms:W3CDTF">2016-03-17T11:42:58Z</dcterms:modified>
</cp:coreProperties>
</file>