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316" r:id="rId3"/>
    <p:sldId id="291" r:id="rId4"/>
    <p:sldId id="292" r:id="rId5"/>
    <p:sldId id="312" r:id="rId6"/>
    <p:sldId id="295" r:id="rId7"/>
    <p:sldId id="273" r:id="rId8"/>
    <p:sldId id="274" r:id="rId9"/>
    <p:sldId id="275" r:id="rId10"/>
    <p:sldId id="296" r:id="rId11"/>
    <p:sldId id="278" r:id="rId12"/>
    <p:sldId id="279" r:id="rId13"/>
    <p:sldId id="298" r:id="rId14"/>
    <p:sldId id="281" r:id="rId15"/>
    <p:sldId id="311" r:id="rId16"/>
    <p:sldId id="282" r:id="rId17"/>
    <p:sldId id="300" r:id="rId18"/>
    <p:sldId id="313" r:id="rId19"/>
    <p:sldId id="301" r:id="rId20"/>
    <p:sldId id="302" r:id="rId21"/>
    <p:sldId id="314" r:id="rId22"/>
    <p:sldId id="303" r:id="rId23"/>
    <p:sldId id="305" r:id="rId24"/>
    <p:sldId id="263" r:id="rId25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0C000"/>
    <a:srgbClr val="264C00"/>
    <a:srgbClr val="91F779"/>
    <a:srgbClr val="3D7A00"/>
    <a:srgbClr val="99FF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90" d="100"/>
          <a:sy n="90" d="100"/>
        </p:scale>
        <p:origin x="-816" y="3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munkalap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hu-HU"/>
  <c:chart>
    <c:plotArea>
      <c:layout>
        <c:manualLayout>
          <c:layoutTarget val="inner"/>
          <c:xMode val="edge"/>
          <c:yMode val="edge"/>
          <c:x val="9.9075289199961225E-2"/>
          <c:y val="0.11315716452010606"/>
          <c:w val="0.85013295909573527"/>
          <c:h val="0.77234202553617592"/>
        </c:manualLayout>
      </c:layout>
      <c:barChart>
        <c:barDir val="col"/>
        <c:grouping val="stacked"/>
        <c:ser>
          <c:idx val="0"/>
          <c:order val="0"/>
          <c:tx>
            <c:strRef>
              <c:f>Munka1!$B$1</c:f>
              <c:strCache>
                <c:ptCount val="1"/>
                <c:pt idx="0">
                  <c:v>Riasztás</c:v>
                </c:pt>
              </c:strCache>
            </c:strRef>
          </c:tx>
          <c:spPr>
            <a:solidFill>
              <a:srgbClr val="C00000"/>
            </a:solidFill>
          </c:spPr>
          <c:cat>
            <c:numRef>
              <c:f>Munka1!$A$2:$A$17</c:f>
              <c:numCache>
                <c:formatCode>General</c:formatCode>
                <c:ptCount val="16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</c:numCache>
            </c:numRef>
          </c:cat>
          <c:val>
            <c:numRef>
              <c:f>Munka1!$B$2:$B$17</c:f>
              <c:numCache>
                <c:formatCode>General</c:formatCode>
                <c:ptCount val="16"/>
                <c:pt idx="0">
                  <c:v>133</c:v>
                </c:pt>
                <c:pt idx="1">
                  <c:v>302</c:v>
                </c:pt>
                <c:pt idx="2">
                  <c:v>434</c:v>
                </c:pt>
                <c:pt idx="3">
                  <c:v>452</c:v>
                </c:pt>
                <c:pt idx="4">
                  <c:v>690</c:v>
                </c:pt>
                <c:pt idx="5">
                  <c:v>955</c:v>
                </c:pt>
                <c:pt idx="6">
                  <c:v>909</c:v>
                </c:pt>
                <c:pt idx="7">
                  <c:v>951</c:v>
                </c:pt>
                <c:pt idx="8">
                  <c:v>528</c:v>
                </c:pt>
                <c:pt idx="9">
                  <c:v>557</c:v>
                </c:pt>
                <c:pt idx="10">
                  <c:v>576</c:v>
                </c:pt>
                <c:pt idx="11">
                  <c:v>617</c:v>
                </c:pt>
                <c:pt idx="12">
                  <c:v>523</c:v>
                </c:pt>
                <c:pt idx="13">
                  <c:v>585</c:v>
                </c:pt>
                <c:pt idx="14">
                  <c:v>751</c:v>
                </c:pt>
                <c:pt idx="15">
                  <c:v>775</c:v>
                </c:pt>
              </c:numCache>
            </c:numRef>
          </c:val>
        </c:ser>
        <c:ser>
          <c:idx val="1"/>
          <c:order val="1"/>
          <c:tx>
            <c:strRef>
              <c:f>Munka1!$C$1</c:f>
              <c:strCache>
                <c:ptCount val="1"/>
                <c:pt idx="0">
                  <c:v>Tájékoztatás</c:v>
                </c:pt>
              </c:strCache>
            </c:strRef>
          </c:tx>
          <c:spPr>
            <a:solidFill>
              <a:srgbClr val="FFC000"/>
            </a:solidFill>
          </c:spPr>
          <c:cat>
            <c:numRef>
              <c:f>Munka1!$A$2:$A$17</c:f>
              <c:numCache>
                <c:formatCode>General</c:formatCode>
                <c:ptCount val="16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</c:numCache>
            </c:numRef>
          </c:cat>
          <c:val>
            <c:numRef>
              <c:f>Munka1!$C$2:$C$17</c:f>
              <c:numCache>
                <c:formatCode>General</c:formatCode>
                <c:ptCount val="16"/>
                <c:pt idx="0">
                  <c:v>341</c:v>
                </c:pt>
                <c:pt idx="1">
                  <c:v>405</c:v>
                </c:pt>
                <c:pt idx="2">
                  <c:v>1090</c:v>
                </c:pt>
                <c:pt idx="3">
                  <c:v>353</c:v>
                </c:pt>
                <c:pt idx="4">
                  <c:v>553</c:v>
                </c:pt>
                <c:pt idx="5">
                  <c:v>747</c:v>
                </c:pt>
                <c:pt idx="6">
                  <c:v>687</c:v>
                </c:pt>
                <c:pt idx="7">
                  <c:v>761</c:v>
                </c:pt>
                <c:pt idx="8">
                  <c:v>1136</c:v>
                </c:pt>
                <c:pt idx="9">
                  <c:v>1179</c:v>
                </c:pt>
                <c:pt idx="10">
                  <c:v>1167</c:v>
                </c:pt>
                <c:pt idx="11">
                  <c:v>1269</c:v>
                </c:pt>
                <c:pt idx="12">
                  <c:v>1186</c:v>
                </c:pt>
                <c:pt idx="13">
                  <c:v>1112</c:v>
                </c:pt>
                <c:pt idx="14">
                  <c:v>1033</c:v>
                </c:pt>
                <c:pt idx="15">
                  <c:v>887</c:v>
                </c:pt>
              </c:numCache>
            </c:numRef>
          </c:val>
        </c:ser>
        <c:ser>
          <c:idx val="2"/>
          <c:order val="2"/>
          <c:tx>
            <c:strRef>
              <c:f>Munka1!$D$1</c:f>
              <c:strCache>
                <c:ptCount val="1"/>
                <c:pt idx="0">
                  <c:v>Határ-visszautasítás</c:v>
                </c:pt>
              </c:strCache>
            </c:strRef>
          </c:tx>
          <c:spPr>
            <a:solidFill>
              <a:srgbClr val="00B050"/>
            </a:solidFill>
          </c:spPr>
          <c:cat>
            <c:numRef>
              <c:f>Munka1!$A$2:$A$17</c:f>
              <c:numCache>
                <c:formatCode>General</c:formatCode>
                <c:ptCount val="16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</c:numCache>
            </c:numRef>
          </c:cat>
          <c:val>
            <c:numRef>
              <c:f>Munka1!$D$2:$D$17</c:f>
              <c:numCache>
                <c:formatCode>General</c:formatCode>
                <c:ptCount val="16"/>
                <c:pt idx="3">
                  <c:v>1501</c:v>
                </c:pt>
                <c:pt idx="4">
                  <c:v>1338</c:v>
                </c:pt>
                <c:pt idx="5">
                  <c:v>1452</c:v>
                </c:pt>
                <c:pt idx="6">
                  <c:v>1273</c:v>
                </c:pt>
                <c:pt idx="7">
                  <c:v>1211</c:v>
                </c:pt>
                <c:pt idx="8">
                  <c:v>1376</c:v>
                </c:pt>
                <c:pt idx="9">
                  <c:v>1441</c:v>
                </c:pt>
                <c:pt idx="10">
                  <c:v>1544</c:v>
                </c:pt>
                <c:pt idx="11">
                  <c:v>1824</c:v>
                </c:pt>
                <c:pt idx="12">
                  <c:v>1712</c:v>
                </c:pt>
                <c:pt idx="13">
                  <c:v>1443</c:v>
                </c:pt>
                <c:pt idx="14">
                  <c:v>1373</c:v>
                </c:pt>
                <c:pt idx="15">
                  <c:v>1387</c:v>
                </c:pt>
              </c:numCache>
            </c:numRef>
          </c:val>
        </c:ser>
        <c:ser>
          <c:idx val="3"/>
          <c:order val="3"/>
          <c:tx>
            <c:strRef>
              <c:f>Munka1!$E$1</c:f>
              <c:strCache>
                <c:ptCount val="1"/>
                <c:pt idx="0">
                  <c:v>Utánkövető jelentés</c:v>
                </c:pt>
              </c:strCache>
            </c:strRef>
          </c:tx>
          <c:spPr>
            <a:solidFill>
              <a:srgbClr val="7030A0"/>
            </a:solidFill>
          </c:spPr>
          <c:cat>
            <c:numRef>
              <c:f>Munka1!$A$2:$A$17</c:f>
              <c:numCache>
                <c:formatCode>General</c:formatCode>
                <c:ptCount val="16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</c:numCache>
            </c:numRef>
          </c:cat>
          <c:val>
            <c:numRef>
              <c:f>Munka1!$E$2:$E$17</c:f>
              <c:numCache>
                <c:formatCode>General</c:formatCode>
                <c:ptCount val="16"/>
                <c:pt idx="0">
                  <c:v>351</c:v>
                </c:pt>
                <c:pt idx="1">
                  <c:v>859</c:v>
                </c:pt>
                <c:pt idx="2">
                  <c:v>1498</c:v>
                </c:pt>
                <c:pt idx="3">
                  <c:v>1976</c:v>
                </c:pt>
                <c:pt idx="4">
                  <c:v>2778</c:v>
                </c:pt>
                <c:pt idx="5">
                  <c:v>3752</c:v>
                </c:pt>
                <c:pt idx="6">
                  <c:v>3720</c:v>
                </c:pt>
                <c:pt idx="7">
                  <c:v>4214</c:v>
                </c:pt>
                <c:pt idx="8">
                  <c:v>3861</c:v>
                </c:pt>
                <c:pt idx="9">
                  <c:v>4507</c:v>
                </c:pt>
                <c:pt idx="10">
                  <c:v>5018</c:v>
                </c:pt>
                <c:pt idx="11">
                  <c:v>5122</c:v>
                </c:pt>
                <c:pt idx="12">
                  <c:v>5281</c:v>
                </c:pt>
                <c:pt idx="13">
                  <c:v>5095</c:v>
                </c:pt>
                <c:pt idx="14">
                  <c:v>5910</c:v>
                </c:pt>
                <c:pt idx="15">
                  <c:v>6204</c:v>
                </c:pt>
              </c:numCache>
            </c:numRef>
          </c:val>
        </c:ser>
        <c:ser>
          <c:idx val="4"/>
          <c:order val="4"/>
          <c:tx>
            <c:strRef>
              <c:f>Munka1!$F$1</c:f>
              <c:strCache>
                <c:ptCount val="1"/>
                <c:pt idx="0">
                  <c:v>Hír</c:v>
                </c:pt>
              </c:strCache>
            </c:strRef>
          </c:tx>
          <c:spPr>
            <a:solidFill>
              <a:srgbClr val="00B0F0"/>
            </a:solidFill>
          </c:spPr>
          <c:cat>
            <c:numRef>
              <c:f>Munka1!$A$2:$A$17</c:f>
              <c:numCache>
                <c:formatCode>General</c:formatCode>
                <c:ptCount val="16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</c:numCache>
            </c:numRef>
          </c:cat>
          <c:val>
            <c:numRef>
              <c:f>Munka1!$F$2:$F$17</c:f>
              <c:numCache>
                <c:formatCode>General</c:formatCode>
                <c:ptCount val="16"/>
                <c:pt idx="3">
                  <c:v>98</c:v>
                </c:pt>
                <c:pt idx="4">
                  <c:v>89</c:v>
                </c:pt>
                <c:pt idx="5">
                  <c:v>86</c:v>
                </c:pt>
                <c:pt idx="6">
                  <c:v>72</c:v>
                </c:pt>
                <c:pt idx="7">
                  <c:v>43</c:v>
                </c:pt>
                <c:pt idx="8">
                  <c:v>123</c:v>
                </c:pt>
                <c:pt idx="9">
                  <c:v>64</c:v>
                </c:pt>
                <c:pt idx="10">
                  <c:v>62</c:v>
                </c:pt>
                <c:pt idx="11">
                  <c:v>20</c:v>
                </c:pt>
                <c:pt idx="12">
                  <c:v>19</c:v>
                </c:pt>
                <c:pt idx="13">
                  <c:v>38</c:v>
                </c:pt>
                <c:pt idx="14">
                  <c:v>41</c:v>
                </c:pt>
                <c:pt idx="15">
                  <c:v>41</c:v>
                </c:pt>
              </c:numCache>
            </c:numRef>
          </c:val>
        </c:ser>
        <c:overlap val="100"/>
        <c:axId val="120583296"/>
        <c:axId val="120585216"/>
      </c:barChart>
      <c:catAx>
        <c:axId val="120583296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1599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hu-HU"/>
                  <a:t>év</a:t>
                </a:r>
              </a:p>
            </c:rich>
          </c:tx>
          <c:layout>
            <c:manualLayout>
              <c:xMode val="edge"/>
              <c:yMode val="edge"/>
              <c:x val="0.95852756797246008"/>
              <c:y val="0.91232498129976558"/>
            </c:manualLayout>
          </c:layout>
        </c:title>
        <c:numFmt formatCode="General" sourceLinked="1"/>
        <c:tickLblPos val="nextTo"/>
        <c:spPr>
          <a:ln w="25383">
            <a:solidFill>
              <a:prstClr val="black"/>
            </a:solidFill>
          </a:ln>
        </c:spPr>
        <c:txPr>
          <a:bodyPr/>
          <a:lstStyle/>
          <a:p>
            <a:pPr>
              <a:defRPr sz="1400"/>
            </a:pPr>
            <a:endParaRPr lang="hu-HU"/>
          </a:p>
        </c:txPr>
        <c:crossAx val="120585216"/>
        <c:crosses val="autoZero"/>
        <c:auto val="1"/>
        <c:lblAlgn val="ctr"/>
        <c:lblOffset val="100"/>
      </c:catAx>
      <c:valAx>
        <c:axId val="120585216"/>
        <c:scaling>
          <c:orientation val="minMax"/>
          <c:max val="9500"/>
          <c:min val="0"/>
        </c:scaling>
        <c:axPos val="l"/>
        <c:title>
          <c:tx>
            <c:rich>
              <a:bodyPr rot="0" vert="horz"/>
              <a:lstStyle/>
              <a:p>
                <a:pPr algn="ctr">
                  <a:defRPr sz="1099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hu-HU" sz="1599" b="1" i="0" u="none" strike="noStrike" baseline="0">
                    <a:solidFill>
                      <a:srgbClr val="000000"/>
                    </a:solidFill>
                    <a:latin typeface="Arial"/>
                    <a:cs typeface="Arial"/>
                  </a:rPr>
                  <a:t>Bejelentések száma (db)</a:t>
                </a:r>
              </a:p>
            </c:rich>
          </c:tx>
          <c:layout>
            <c:manualLayout>
              <c:xMode val="edge"/>
              <c:yMode val="edge"/>
              <c:x val="3.999774093923425E-2"/>
              <c:y val="2.0034257943726836E-3"/>
            </c:manualLayout>
          </c:layout>
        </c:title>
        <c:numFmt formatCode="#,##0" sourceLinked="0"/>
        <c:tickLblPos val="nextTo"/>
        <c:spPr>
          <a:ln w="25383">
            <a:solidFill>
              <a:schemeClr val="tx1"/>
            </a:solidFill>
          </a:ln>
        </c:spPr>
        <c:crossAx val="120583296"/>
        <c:crosses val="autoZero"/>
        <c:crossBetween val="between"/>
        <c:majorUnit val="1000"/>
      </c:valAx>
      <c:spPr>
        <a:noFill/>
        <a:ln w="25383">
          <a:noFill/>
        </a:ln>
      </c:spPr>
    </c:plotArea>
    <c:legend>
      <c:legendPos val="r"/>
      <c:layout>
        <c:manualLayout>
          <c:xMode val="edge"/>
          <c:yMode val="edge"/>
          <c:x val="0.10437219157129179"/>
          <c:y val="9.9397862555600014E-2"/>
          <c:w val="0.31928625569595637"/>
          <c:h val="0.34868213142834514"/>
        </c:manualLayout>
      </c:layout>
    </c:legend>
    <c:plotVisOnly val="1"/>
    <c:dispBlanksAs val="gap"/>
  </c:chart>
  <c:txPr>
    <a:bodyPr/>
    <a:lstStyle/>
    <a:p>
      <a:pPr>
        <a:defRPr sz="1599" b="1">
          <a:latin typeface="Arial" pitchFamily="34" charset="0"/>
          <a:cs typeface="Arial" pitchFamily="34" charset="0"/>
        </a:defRPr>
      </a:pPr>
      <a:endParaRPr lang="hu-HU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71639-002B-4D52-A4EC-9A7E9198269A}" type="datetimeFigureOut">
              <a:rPr lang="hu-HU" smtClean="0"/>
              <a:pPr/>
              <a:t>2016.03.17.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7E9133-EAA6-4347-80F6-AD5361F6DA38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8D97E00-F090-4C37-9FB3-F6FA5AEC351F}" type="slidenum">
              <a:rPr lang="hu-HU" smtClean="0"/>
              <a:pPr>
                <a:defRPr/>
              </a:pPr>
              <a:t>11</a:t>
            </a:fld>
            <a:endParaRPr lang="hu-H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8D97E00-F090-4C37-9FB3-F6FA5AEC351F}" type="slidenum">
              <a:rPr lang="hu-HU" smtClean="0"/>
              <a:pPr>
                <a:defRPr/>
              </a:pPr>
              <a:t>12</a:t>
            </a:fld>
            <a:endParaRPr lang="hu-H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altLang="hu-HU" smtClean="0"/>
          </a:p>
        </p:txBody>
      </p:sp>
      <p:sp>
        <p:nvSpPr>
          <p:cNvPr id="28676" name="Dia számának hely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1A25022-7C4C-43D5-B729-C70A0CABF421}" type="slidenum">
              <a:rPr lang="hu-HU" altLang="hu-HU" smtClean="0">
                <a:latin typeface="Arial" pitchFamily="34" charset="0"/>
                <a:cs typeface="Arial" pitchFamily="34" charset="0"/>
              </a:rPr>
              <a:pPr/>
              <a:t>14</a:t>
            </a:fld>
            <a:endParaRPr lang="hu-HU" altLang="hu-H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89B-4DB6-46A5-BAF2-45B62B79D5A9}" type="datetimeFigureOut">
              <a:rPr lang="hu-HU" smtClean="0"/>
              <a:pPr/>
              <a:t>2016.03.17.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89B-4DB6-46A5-BAF2-45B62B79D5A9}" type="datetimeFigureOut">
              <a:rPr lang="hu-HU" smtClean="0"/>
              <a:pPr/>
              <a:t>2016.03.17.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89B-4DB6-46A5-BAF2-45B62B79D5A9}" type="datetimeFigureOut">
              <a:rPr lang="hu-HU" smtClean="0"/>
              <a:pPr/>
              <a:t>2016.03.17.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89B-4DB6-46A5-BAF2-45B62B79D5A9}" type="datetimeFigureOut">
              <a:rPr lang="hu-HU" smtClean="0"/>
              <a:pPr/>
              <a:t>2016.03.17.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89B-4DB6-46A5-BAF2-45B62B79D5A9}" type="datetimeFigureOut">
              <a:rPr lang="hu-HU" smtClean="0"/>
              <a:pPr/>
              <a:t>2016.03.17.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89B-4DB6-46A5-BAF2-45B62B79D5A9}" type="datetimeFigureOut">
              <a:rPr lang="hu-HU" smtClean="0"/>
              <a:pPr/>
              <a:t>2016.03.17.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89B-4DB6-46A5-BAF2-45B62B79D5A9}" type="datetimeFigureOut">
              <a:rPr lang="hu-HU" smtClean="0"/>
              <a:pPr/>
              <a:t>2016.03.17.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89B-4DB6-46A5-BAF2-45B62B79D5A9}" type="datetimeFigureOut">
              <a:rPr lang="hu-HU" smtClean="0"/>
              <a:pPr/>
              <a:t>2016.03.17.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89B-4DB6-46A5-BAF2-45B62B79D5A9}" type="datetimeFigureOut">
              <a:rPr lang="hu-HU" smtClean="0"/>
              <a:pPr/>
              <a:t>2016.03.17.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89B-4DB6-46A5-BAF2-45B62B79D5A9}" type="datetimeFigureOut">
              <a:rPr lang="hu-HU" smtClean="0"/>
              <a:pPr/>
              <a:t>2016.03.17.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89B-4DB6-46A5-BAF2-45B62B79D5A9}" type="datetimeFigureOut">
              <a:rPr lang="hu-HU" smtClean="0"/>
              <a:pPr/>
              <a:t>2016.03.17.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F5989B-4DB6-46A5-BAF2-45B62B79D5A9}" type="datetimeFigureOut">
              <a:rPr lang="hu-HU" smtClean="0"/>
              <a:pPr/>
              <a:t>2016.03.17.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gif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hyperlink" Target="https://ewrs.ecdc.europa.eu/" TargetMode="External"/><Relationship Id="rId7" Type="http://schemas.openxmlformats.org/officeDocument/2006/relationships/image" Target="../media/image21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gif"/><Relationship Id="rId4" Type="http://schemas.openxmlformats.org/officeDocument/2006/relationships/hyperlink" Target="http://hedis.jrc.ec.europa.eu/LogIn/tabid/222/language/en-US/Default.aspx?returnurl=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ec.europa.eu/food/animal/diseases/adns/index_en.htm" TargetMode="External"/><Relationship Id="rId2" Type="http://schemas.openxmlformats.org/officeDocument/2006/relationships/hyperlink" Target="http://ec.europa.eu/food/animal/diseases/traces/index_en.htm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hyperlink" Target="http://ec.europa.eu/food/plant/europhyt/index_en.htm" TargetMode="External"/><Relationship Id="rId4" Type="http://schemas.openxmlformats.org/officeDocument/2006/relationships/hyperlink" Target="http://www.who.int/zoonoses/outbreaks/glews/en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2643174" y="500042"/>
            <a:ext cx="6286544" cy="2184405"/>
          </a:xfrm>
        </p:spPr>
        <p:txBody>
          <a:bodyPr>
            <a:normAutofit/>
          </a:bodyPr>
          <a:lstStyle/>
          <a:p>
            <a:pPr algn="l"/>
            <a:r>
              <a:rPr lang="hu-HU" sz="3000" dirty="0" smtClean="0"/>
              <a:t>Az állatorvos szerepe az élelmiszerlánc-</a:t>
            </a:r>
            <a:br>
              <a:rPr lang="hu-HU" sz="3000" dirty="0" smtClean="0"/>
            </a:br>
            <a:r>
              <a:rPr lang="hu-HU" sz="3000" dirty="0" smtClean="0"/>
              <a:t>biztonság megteremtésében</a:t>
            </a:r>
            <a:r>
              <a:rPr lang="hu-HU" dirty="0" smtClean="0"/>
              <a:t/>
            </a:r>
            <a:br>
              <a:rPr lang="hu-HU" dirty="0" smtClean="0"/>
            </a:b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643174" y="3786190"/>
            <a:ext cx="6215106" cy="1214446"/>
          </a:xfrm>
        </p:spPr>
        <p:txBody>
          <a:bodyPr>
            <a:normAutofit lnSpcReduction="10000"/>
          </a:bodyPr>
          <a:lstStyle/>
          <a:p>
            <a:pPr algn="l"/>
            <a:r>
              <a:rPr lang="en-US" sz="4000" dirty="0" smtClean="0">
                <a:solidFill>
                  <a:schemeClr val="tx1"/>
                </a:solidFill>
              </a:rPr>
              <a:t>Élelmiszerlánc-biztonsági </a:t>
            </a:r>
            <a:r>
              <a:rPr lang="en-US" sz="4000" dirty="0" err="1" smtClean="0">
                <a:solidFill>
                  <a:schemeClr val="tx1"/>
                </a:solidFill>
              </a:rPr>
              <a:t>események</a:t>
            </a:r>
            <a:r>
              <a:rPr lang="en-US" sz="4000" dirty="0" smtClean="0">
                <a:solidFill>
                  <a:schemeClr val="tx1"/>
                </a:solidFill>
              </a:rPr>
              <a:t> és </a:t>
            </a:r>
            <a:r>
              <a:rPr lang="en-US" sz="4000" dirty="0" err="1" smtClean="0">
                <a:solidFill>
                  <a:schemeClr val="tx1"/>
                </a:solidFill>
              </a:rPr>
              <a:t>kezelésük</a:t>
            </a:r>
            <a:endParaRPr lang="hu-HU" dirty="0">
              <a:solidFill>
                <a:schemeClr val="tx1"/>
              </a:solidFill>
            </a:endParaRPr>
          </a:p>
        </p:txBody>
      </p:sp>
      <p:sp>
        <p:nvSpPr>
          <p:cNvPr id="15" name="Alcím 2"/>
          <p:cNvSpPr txBox="1">
            <a:spLocks/>
          </p:cNvSpPr>
          <p:nvPr/>
        </p:nvSpPr>
        <p:spPr>
          <a:xfrm>
            <a:off x="2643174" y="5072074"/>
            <a:ext cx="6215106" cy="12858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hu-HU" sz="4000" b="1" dirty="0" smtClean="0"/>
              <a:t>dr. B</a:t>
            </a:r>
            <a:r>
              <a:rPr kumimoji="0" lang="hu-HU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arna</a:t>
            </a:r>
            <a:r>
              <a:rPr kumimoji="0" lang="hu-H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Sarolta</a:t>
            </a:r>
            <a:endParaRPr kumimoji="0" lang="hu-HU" sz="4000" b="1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hu-HU" sz="4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hu-H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4000" y="1785926"/>
            <a:ext cx="8750000" cy="165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altLang="hu-HU" b="1" dirty="0" smtClean="0"/>
              <a:t>Veszély és kockázat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6203032" cy="4525963"/>
          </a:xfrm>
        </p:spPr>
        <p:txBody>
          <a:bodyPr>
            <a:normAutofit fontScale="85000" lnSpcReduction="20000"/>
          </a:bodyPr>
          <a:lstStyle/>
          <a:p>
            <a:r>
              <a:rPr lang="hu-HU" altLang="hu-HU" b="1" dirty="0" smtClean="0"/>
              <a:t>Veszély (</a:t>
            </a:r>
            <a:r>
              <a:rPr lang="hu-HU" altLang="hu-HU" b="1" dirty="0" err="1" smtClean="0"/>
              <a:t>hazard</a:t>
            </a:r>
            <a:r>
              <a:rPr lang="hu-HU" altLang="hu-HU" b="1" dirty="0" smtClean="0"/>
              <a:t>):</a:t>
            </a:r>
            <a:r>
              <a:rPr lang="hu-HU" altLang="hu-HU" dirty="0" smtClean="0"/>
              <a:t> </a:t>
            </a:r>
            <a:r>
              <a:rPr lang="hu-HU" dirty="0" smtClean="0"/>
              <a:t>az élelmiszerben előforduló biológiai, kémiai vagy fizikai hatású</a:t>
            </a:r>
            <a:r>
              <a:rPr lang="hu-HU" b="1" i="1" dirty="0" smtClean="0"/>
              <a:t> </a:t>
            </a:r>
            <a:r>
              <a:rPr lang="hu-HU" dirty="0" smtClean="0"/>
              <a:t>anyag, vagy az élelmiszer olyan állapota, amelynek káros egészségügyi hatása lehet</a:t>
            </a:r>
            <a:endParaRPr lang="hu-HU" altLang="hu-HU" dirty="0" smtClean="0"/>
          </a:p>
          <a:p>
            <a:r>
              <a:rPr lang="hu-HU" altLang="hu-HU" b="1" dirty="0" smtClean="0"/>
              <a:t>Ártalom (</a:t>
            </a:r>
            <a:r>
              <a:rPr lang="hu-HU" altLang="hu-HU" b="1" dirty="0" err="1" smtClean="0"/>
              <a:t>harm</a:t>
            </a:r>
            <a:r>
              <a:rPr lang="hu-HU" altLang="hu-HU" b="1" dirty="0" smtClean="0"/>
              <a:t>):</a:t>
            </a:r>
            <a:r>
              <a:rPr lang="hu-HU" altLang="hu-HU" dirty="0" smtClean="0"/>
              <a:t> a veszély realizálódásának következménye</a:t>
            </a:r>
            <a:endParaRPr lang="hu-HU" altLang="hu-HU" b="1" dirty="0" smtClean="0"/>
          </a:p>
          <a:p>
            <a:r>
              <a:rPr lang="hu-HU" altLang="hu-HU" b="1" dirty="0" smtClean="0"/>
              <a:t>Kockázat (</a:t>
            </a:r>
            <a:r>
              <a:rPr lang="hu-HU" altLang="hu-HU" b="1" dirty="0" err="1" smtClean="0"/>
              <a:t>risk</a:t>
            </a:r>
            <a:r>
              <a:rPr lang="hu-HU" altLang="hu-HU" b="1" dirty="0" smtClean="0"/>
              <a:t>):</a:t>
            </a:r>
            <a:r>
              <a:rPr lang="hu-HU" altLang="hu-HU" dirty="0" smtClean="0"/>
              <a:t> </a:t>
            </a:r>
            <a:r>
              <a:rPr lang="hu-HU" dirty="0" smtClean="0"/>
              <a:t>egy veszély következményeként jelentkező, egészségkárosító hatás és a hatás súlyosságának valószínűsége. Jellemzően számolt, kvantitatív adat </a:t>
            </a:r>
          </a:p>
        </p:txBody>
      </p:sp>
      <p:pic>
        <p:nvPicPr>
          <p:cNvPr id="1026" name="Picture 2" descr="C:\Users\ktothm\AppData\Local\Microsoft\Windows\Temporary Internet Files\Content.Outlook\P1GKWVX8\nébih (1) (2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6710" y="6143644"/>
            <a:ext cx="1136906" cy="454153"/>
          </a:xfrm>
          <a:prstGeom prst="rect">
            <a:avLst/>
          </a:prstGeom>
          <a:noFill/>
        </p:spPr>
      </p:pic>
      <p:pic>
        <p:nvPicPr>
          <p:cNvPr id="5" name="Kép 4" descr="pistacia-fron-pistacia-atlantic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00192" y="2780928"/>
            <a:ext cx="2627784" cy="22558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Cím 1"/>
          <p:cNvSpPr>
            <a:spLocks noGrp="1"/>
          </p:cNvSpPr>
          <p:nvPr>
            <p:ph type="title"/>
          </p:nvPr>
        </p:nvSpPr>
        <p:spPr>
          <a:xfrm>
            <a:off x="142875" y="214313"/>
            <a:ext cx="8858250" cy="1126455"/>
          </a:xfrm>
        </p:spPr>
        <p:txBody>
          <a:bodyPr>
            <a:noAutofit/>
          </a:bodyPr>
          <a:lstStyle/>
          <a:p>
            <a:r>
              <a:rPr lang="hu-HU" sz="4000" b="1" dirty="0" smtClean="0"/>
              <a:t>Nemzetközi élelmiszer-biztonsági gyors veszélyjelző/információs rendszerek</a:t>
            </a:r>
            <a:endParaRPr lang="hu-HU" sz="4000" dirty="0" smtClean="0"/>
          </a:p>
        </p:txBody>
      </p:sp>
      <p:sp>
        <p:nvSpPr>
          <p:cNvPr id="30723" name="Tartalom helye 2"/>
          <p:cNvSpPr>
            <a:spLocks noGrp="1"/>
          </p:cNvSpPr>
          <p:nvPr>
            <p:ph idx="1"/>
          </p:nvPr>
        </p:nvSpPr>
        <p:spPr>
          <a:xfrm>
            <a:off x="395536" y="1412776"/>
            <a:ext cx="6408712" cy="49685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hu-HU" sz="2400" b="1" dirty="0" smtClean="0">
                <a:solidFill>
                  <a:srgbClr val="C00000"/>
                </a:solidFill>
              </a:rPr>
              <a:t>RASFF </a:t>
            </a:r>
            <a:br>
              <a:rPr lang="hu-HU" sz="2400" b="1" dirty="0" smtClean="0">
                <a:solidFill>
                  <a:srgbClr val="C00000"/>
                </a:solidFill>
              </a:rPr>
            </a:br>
            <a:r>
              <a:rPr lang="en-GB" sz="2200" dirty="0" smtClean="0"/>
              <a:t>Rapid Alert System for Food and Feed</a:t>
            </a:r>
            <a:r>
              <a:rPr lang="hu-HU" sz="2200" b="1" dirty="0" smtClean="0"/>
              <a:t/>
            </a:r>
            <a:br>
              <a:rPr lang="hu-HU" sz="2200" b="1" dirty="0" smtClean="0"/>
            </a:br>
            <a:r>
              <a:rPr lang="hu-HU" sz="2200" dirty="0" smtClean="0"/>
              <a:t>Élelmiszer- és takarmánybiztonsági</a:t>
            </a:r>
            <a:br>
              <a:rPr lang="hu-HU" sz="2200" dirty="0" smtClean="0"/>
            </a:br>
            <a:r>
              <a:rPr lang="hu-HU" sz="2200" dirty="0" smtClean="0"/>
              <a:t>gyors riasztási rendszer</a:t>
            </a:r>
          </a:p>
          <a:p>
            <a:pPr lvl="1"/>
            <a:r>
              <a:rPr lang="hu-HU" sz="2000" dirty="0" smtClean="0"/>
              <a:t>Az Európai Bizottság működteti, </a:t>
            </a:r>
          </a:p>
          <a:p>
            <a:pPr lvl="1"/>
            <a:r>
              <a:rPr lang="hu-HU" sz="2000" dirty="0" smtClean="0"/>
              <a:t>Hazai kapcsolattartó: NÉBIH-ÉKI</a:t>
            </a:r>
            <a:endParaRPr lang="hu-HU" sz="2000" b="1" dirty="0" smtClean="0"/>
          </a:p>
          <a:p>
            <a:endParaRPr lang="hu-HU" sz="2400" b="1" dirty="0" smtClean="0">
              <a:solidFill>
                <a:srgbClr val="00B050"/>
              </a:solidFill>
            </a:endParaRPr>
          </a:p>
          <a:p>
            <a:pPr>
              <a:buNone/>
            </a:pPr>
            <a:r>
              <a:rPr lang="hu-HU" sz="2400" b="1" dirty="0" smtClean="0">
                <a:solidFill>
                  <a:srgbClr val="00B050"/>
                </a:solidFill>
              </a:rPr>
              <a:t>INFOSAN,</a:t>
            </a:r>
            <a:r>
              <a:rPr lang="hu-HU" sz="2400" b="1" dirty="0" smtClean="0">
                <a:solidFill>
                  <a:srgbClr val="C00000"/>
                </a:solidFill>
              </a:rPr>
              <a:t> </a:t>
            </a:r>
            <a:r>
              <a:rPr lang="hu-HU" sz="2400" b="1" dirty="0" err="1" smtClean="0">
                <a:solidFill>
                  <a:srgbClr val="C00000"/>
                </a:solidFill>
              </a:rPr>
              <a:t>INFOSAN</a:t>
            </a:r>
            <a:r>
              <a:rPr lang="hu-HU" sz="2400" b="1" dirty="0" smtClean="0">
                <a:solidFill>
                  <a:srgbClr val="C00000"/>
                </a:solidFill>
              </a:rPr>
              <a:t> </a:t>
            </a:r>
            <a:r>
              <a:rPr lang="hu-HU" sz="2400" b="1" dirty="0" err="1" smtClean="0">
                <a:solidFill>
                  <a:srgbClr val="C00000"/>
                </a:solidFill>
              </a:rPr>
              <a:t>Emergency</a:t>
            </a:r>
            <a:r>
              <a:rPr lang="hu-HU" sz="2400" b="1" dirty="0" smtClean="0">
                <a:solidFill>
                  <a:srgbClr val="C00000"/>
                </a:solidFill>
              </a:rPr>
              <a:t> </a:t>
            </a:r>
            <a:br>
              <a:rPr lang="hu-HU" sz="2400" b="1" dirty="0" smtClean="0">
                <a:solidFill>
                  <a:srgbClr val="C00000"/>
                </a:solidFill>
              </a:rPr>
            </a:br>
            <a:r>
              <a:rPr lang="en-US" sz="2200" dirty="0" smtClean="0"/>
              <a:t>International Food Safety Authorities Network</a:t>
            </a:r>
            <a:r>
              <a:rPr lang="hu-HU" sz="2200" dirty="0" smtClean="0"/>
              <a:t/>
            </a:r>
            <a:br>
              <a:rPr lang="hu-HU" sz="2200" dirty="0" smtClean="0"/>
            </a:br>
            <a:r>
              <a:rPr lang="hu-HU" sz="2200" dirty="0" smtClean="0"/>
              <a:t>Élelmiszerbiztonsági hatóságok nemzetközi hálózata</a:t>
            </a:r>
          </a:p>
          <a:p>
            <a:pPr lvl="1"/>
            <a:r>
              <a:rPr lang="hu-HU" sz="2000" dirty="0" smtClean="0"/>
              <a:t>a WHO működteti a </a:t>
            </a:r>
            <a:r>
              <a:rPr lang="hu-HU" sz="2000" dirty="0" err="1" smtClean="0"/>
              <a:t>FAO-val</a:t>
            </a:r>
            <a:r>
              <a:rPr lang="hu-HU" sz="2000" dirty="0" smtClean="0"/>
              <a:t> együttműködésben</a:t>
            </a:r>
          </a:p>
          <a:p>
            <a:pPr lvl="1"/>
            <a:r>
              <a:rPr lang="hu-HU" sz="2000" dirty="0" smtClean="0"/>
              <a:t>Hazai kapcsolattartó: NÉBIH-ÉKI</a:t>
            </a:r>
            <a:endParaRPr lang="hu-HU" sz="2000" b="1" dirty="0" smtClean="0"/>
          </a:p>
        </p:txBody>
      </p:sp>
      <p:pic>
        <p:nvPicPr>
          <p:cNvPr id="5" name="Picture 2" descr="INFOSA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80312" y="4077072"/>
            <a:ext cx="1323975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8184" y="2060848"/>
            <a:ext cx="2592288" cy="11168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Kép 6" descr="logo_hu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60032" y="2636912"/>
            <a:ext cx="728552" cy="504056"/>
          </a:xfrm>
          <a:prstGeom prst="rect">
            <a:avLst/>
          </a:prstGeom>
        </p:spPr>
      </p:pic>
      <p:pic>
        <p:nvPicPr>
          <p:cNvPr id="8" name="Kép 7" descr="thCAVX1JAX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300192" y="5085184"/>
            <a:ext cx="576064" cy="535739"/>
          </a:xfrm>
          <a:prstGeom prst="rect">
            <a:avLst/>
          </a:prstGeom>
        </p:spPr>
      </p:pic>
      <p:pic>
        <p:nvPicPr>
          <p:cNvPr id="9" name="Kép 8" descr="thCAGF1PVA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948264" y="5085184"/>
            <a:ext cx="504056" cy="504056"/>
          </a:xfrm>
          <a:prstGeom prst="rect">
            <a:avLst/>
          </a:prstGeom>
        </p:spPr>
      </p:pic>
      <p:pic>
        <p:nvPicPr>
          <p:cNvPr id="12" name="Kép 11" descr="pirosalma3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220072" y="3140968"/>
            <a:ext cx="720080" cy="412098"/>
          </a:xfrm>
          <a:prstGeom prst="rect">
            <a:avLst/>
          </a:prstGeom>
        </p:spPr>
      </p:pic>
      <p:pic>
        <p:nvPicPr>
          <p:cNvPr id="13" name="Kép 12" descr="pirosalma3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148064" y="5517232"/>
            <a:ext cx="720080" cy="412098"/>
          </a:xfrm>
          <a:prstGeom prst="rect">
            <a:avLst/>
          </a:prstGeom>
        </p:spPr>
      </p:pic>
      <p:pic>
        <p:nvPicPr>
          <p:cNvPr id="14" name="Kép 13" descr="NEBIH_logo_RGB_kicsi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572000" y="3140968"/>
            <a:ext cx="682752" cy="409956"/>
          </a:xfrm>
          <a:prstGeom prst="rect">
            <a:avLst/>
          </a:prstGeom>
        </p:spPr>
      </p:pic>
      <p:pic>
        <p:nvPicPr>
          <p:cNvPr id="15" name="Kép 14" descr="NEBIH_logo_RGB_kicsi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644008" y="5517232"/>
            <a:ext cx="682752" cy="40995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094226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Cím 1"/>
          <p:cNvSpPr>
            <a:spLocks noGrp="1"/>
          </p:cNvSpPr>
          <p:nvPr>
            <p:ph type="title"/>
          </p:nvPr>
        </p:nvSpPr>
        <p:spPr>
          <a:xfrm>
            <a:off x="142875" y="214313"/>
            <a:ext cx="8858250" cy="796925"/>
          </a:xfrm>
        </p:spPr>
        <p:txBody>
          <a:bodyPr>
            <a:noAutofit/>
          </a:bodyPr>
          <a:lstStyle/>
          <a:p>
            <a:r>
              <a:rPr lang="hu-HU" sz="4000" b="1" dirty="0" smtClean="0"/>
              <a:t>Nemzetközi humán-egészségügyi gyors veszélyjelző/információs rendszerek</a:t>
            </a:r>
          </a:p>
        </p:txBody>
      </p:sp>
      <p:sp>
        <p:nvSpPr>
          <p:cNvPr id="30723" name="Tartalom helye 2"/>
          <p:cNvSpPr>
            <a:spLocks noGrp="1"/>
          </p:cNvSpPr>
          <p:nvPr>
            <p:ph idx="1"/>
          </p:nvPr>
        </p:nvSpPr>
        <p:spPr>
          <a:xfrm>
            <a:off x="395536" y="1268760"/>
            <a:ext cx="6480720" cy="3816424"/>
          </a:xfrm>
        </p:spPr>
        <p:txBody>
          <a:bodyPr>
            <a:normAutofit/>
          </a:bodyPr>
          <a:lstStyle/>
          <a:p>
            <a:pPr marL="342900" lvl="1" indent="-342900">
              <a:buNone/>
            </a:pPr>
            <a:r>
              <a:rPr lang="hu-HU" sz="2400" b="1" dirty="0" smtClean="0">
                <a:solidFill>
                  <a:srgbClr val="C00000"/>
                </a:solidFill>
              </a:rPr>
              <a:t>EWRS</a:t>
            </a:r>
            <a:r>
              <a:rPr lang="hu-HU" sz="2400" dirty="0" smtClean="0"/>
              <a:t> </a:t>
            </a:r>
            <a:r>
              <a:rPr lang="hu-HU" dirty="0" smtClean="0"/>
              <a:t/>
            </a:r>
            <a:br>
              <a:rPr lang="hu-HU" dirty="0" smtClean="0"/>
            </a:br>
            <a:r>
              <a:rPr lang="en-US" sz="2200" dirty="0" smtClean="0">
                <a:hlinkClick r:id="rId3"/>
              </a:rPr>
              <a:t>Early Warning and Response System</a:t>
            </a:r>
            <a:r>
              <a:rPr lang="hu-HU" sz="2200" dirty="0" smtClean="0"/>
              <a:t/>
            </a:r>
            <a:br>
              <a:rPr lang="hu-HU" sz="2200" dirty="0" smtClean="0"/>
            </a:br>
            <a:r>
              <a:rPr lang="hu-HU" sz="2200" dirty="0" smtClean="0"/>
              <a:t>Korai Figyelmeztető és Gyorsreagáló Rendszer</a:t>
            </a:r>
            <a:br>
              <a:rPr lang="hu-HU" sz="2200" dirty="0" smtClean="0"/>
            </a:br>
            <a:r>
              <a:rPr lang="hu-HU" sz="2200" dirty="0" smtClean="0"/>
              <a:t>Jelentendő fertőző humán megbetegedések</a:t>
            </a:r>
          </a:p>
          <a:p>
            <a:pPr marL="742950" lvl="2" indent="-342900">
              <a:buFont typeface="Calibri" pitchFamily="34" charset="0"/>
              <a:buChar char="–"/>
            </a:pPr>
            <a:r>
              <a:rPr lang="hu-HU" sz="1800" dirty="0" smtClean="0"/>
              <a:t>Az Európai Betegségmegelőzési és Járványvédelmi Központ (European Centre </a:t>
            </a:r>
            <a:r>
              <a:rPr lang="hu-HU" sz="1800" dirty="0" err="1" smtClean="0"/>
              <a:t>for</a:t>
            </a:r>
            <a:r>
              <a:rPr lang="hu-HU" sz="1800" dirty="0" smtClean="0"/>
              <a:t> </a:t>
            </a:r>
            <a:r>
              <a:rPr lang="hu-HU" sz="1800" dirty="0" err="1" smtClean="0"/>
              <a:t>Disease</a:t>
            </a:r>
            <a:r>
              <a:rPr lang="hu-HU" sz="1800" dirty="0" smtClean="0"/>
              <a:t> </a:t>
            </a:r>
            <a:r>
              <a:rPr lang="hu-HU" sz="1800" dirty="0" err="1" smtClean="0"/>
              <a:t>Prevention</a:t>
            </a:r>
            <a:r>
              <a:rPr lang="hu-HU" sz="1800" dirty="0" smtClean="0"/>
              <a:t> and </a:t>
            </a:r>
            <a:r>
              <a:rPr lang="hu-HU" sz="1800" dirty="0" err="1" smtClean="0"/>
              <a:t>Control</a:t>
            </a:r>
            <a:r>
              <a:rPr lang="hu-HU" sz="1800" dirty="0" smtClean="0"/>
              <a:t>, ECDC) működteti</a:t>
            </a:r>
          </a:p>
          <a:p>
            <a:pPr marL="742950" lvl="2" indent="-342900">
              <a:buFont typeface="Calibri" pitchFamily="34" charset="0"/>
              <a:buChar char="–"/>
            </a:pPr>
            <a:r>
              <a:rPr lang="hu-HU" sz="1800" dirty="0" smtClean="0"/>
              <a:t>Hazai kapcsolattartó: Országos Epidemiológiai Központ (OEK)</a:t>
            </a:r>
          </a:p>
          <a:p>
            <a:pPr marL="342900" lvl="1" indent="-342900">
              <a:buNone/>
            </a:pPr>
            <a:r>
              <a:rPr lang="hu-HU" sz="2200" dirty="0" smtClean="0">
                <a:solidFill>
                  <a:srgbClr val="000099"/>
                </a:solidFill>
              </a:rPr>
              <a:t> </a:t>
            </a:r>
            <a:r>
              <a:rPr lang="hu-HU" sz="2000" b="1" dirty="0" smtClean="0"/>
              <a:t>HEDIS</a:t>
            </a:r>
            <a:r>
              <a:rPr lang="hu-HU" sz="2000" dirty="0" smtClean="0"/>
              <a:t> (</a:t>
            </a:r>
            <a:r>
              <a:rPr lang="en-US" sz="2000" dirty="0" smtClean="0">
                <a:hlinkClick r:id="rId4"/>
              </a:rPr>
              <a:t>Health Emergency </a:t>
            </a:r>
            <a:r>
              <a:rPr lang="hu-HU" sz="2000" dirty="0" smtClean="0">
                <a:hlinkClick r:id="rId4"/>
              </a:rPr>
              <a:t>and</a:t>
            </a:r>
            <a:r>
              <a:rPr lang="en-US" sz="2000" dirty="0" smtClean="0">
                <a:hlinkClick r:id="rId4"/>
              </a:rPr>
              <a:t> Diseases Information System</a:t>
            </a:r>
            <a:r>
              <a:rPr lang="hu-HU" sz="2000" dirty="0" smtClean="0"/>
              <a:t>)</a:t>
            </a:r>
            <a:br>
              <a:rPr lang="hu-HU" sz="2000" dirty="0" smtClean="0"/>
            </a:br>
            <a:r>
              <a:rPr lang="hu-HU" sz="2000" dirty="0" smtClean="0"/>
              <a:t>Országhatárokon átnyúló egészségi kockázatok kezelése</a:t>
            </a:r>
          </a:p>
          <a:p>
            <a:pPr marL="342900" lvl="1" indent="-342900">
              <a:buNone/>
            </a:pPr>
            <a:endParaRPr lang="hu-HU" sz="2200" dirty="0" smtClean="0">
              <a:solidFill>
                <a:srgbClr val="000099"/>
              </a:solidFill>
            </a:endParaRPr>
          </a:p>
          <a:p>
            <a:pPr marL="342900" lvl="1" indent="-342900">
              <a:buNone/>
            </a:pPr>
            <a:endParaRPr lang="hu-HU" sz="1800" dirty="0" smtClean="0">
              <a:solidFill>
                <a:srgbClr val="000099"/>
              </a:solidFill>
            </a:endParaRPr>
          </a:p>
          <a:p>
            <a:pPr marL="342900" lvl="1" indent="-342900">
              <a:buNone/>
            </a:pPr>
            <a:endParaRPr lang="hu-HU" sz="2200" dirty="0" smtClean="0">
              <a:solidFill>
                <a:srgbClr val="000099"/>
              </a:solidFill>
            </a:endParaRPr>
          </a:p>
        </p:txBody>
      </p:sp>
      <p:pic>
        <p:nvPicPr>
          <p:cNvPr id="4" name="Kép 3" descr="EWR_index_logo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588224" y="1988840"/>
            <a:ext cx="2047875" cy="561975"/>
          </a:xfrm>
          <a:prstGeom prst="rect">
            <a:avLst/>
          </a:prstGeom>
        </p:spPr>
      </p:pic>
      <p:pic>
        <p:nvPicPr>
          <p:cNvPr id="8" name="Kép 7" descr="thCA7MPOMI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164288" y="2852936"/>
            <a:ext cx="649087" cy="576064"/>
          </a:xfrm>
          <a:prstGeom prst="rect">
            <a:avLst/>
          </a:prstGeom>
        </p:spPr>
      </p:pic>
      <p:pic>
        <p:nvPicPr>
          <p:cNvPr id="9" name="Kép 8" descr="OEK_tablazatos_nagy_r01_c1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452320" y="3573016"/>
            <a:ext cx="1016929" cy="576064"/>
          </a:xfrm>
          <a:prstGeom prst="rect">
            <a:avLst/>
          </a:prstGeom>
        </p:spPr>
      </p:pic>
      <p:pic>
        <p:nvPicPr>
          <p:cNvPr id="10" name="Kép 9" descr="thCA2UYLML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588224" y="3573016"/>
            <a:ext cx="752872" cy="591005"/>
          </a:xfrm>
          <a:prstGeom prst="rect">
            <a:avLst/>
          </a:prstGeom>
        </p:spPr>
      </p:pic>
      <p:sp>
        <p:nvSpPr>
          <p:cNvPr id="11" name="Szövegdoboz 10"/>
          <p:cNvSpPr txBox="1"/>
          <p:nvPr/>
        </p:nvSpPr>
        <p:spPr>
          <a:xfrm>
            <a:off x="251520" y="5013176"/>
            <a:ext cx="7790915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>
              <a:spcAft>
                <a:spcPts val="1200"/>
              </a:spcAft>
              <a:buNone/>
            </a:pPr>
            <a:r>
              <a:rPr lang="hu-HU" sz="1600" b="1" dirty="0" smtClean="0"/>
              <a:t>Egyéb:</a:t>
            </a:r>
          </a:p>
          <a:p>
            <a:pPr marL="342900" lvl="1" indent="-342900">
              <a:buNone/>
            </a:pPr>
            <a:r>
              <a:rPr lang="hu-HU" sz="1600" b="1" dirty="0" smtClean="0"/>
              <a:t>CARRA NET</a:t>
            </a:r>
            <a:r>
              <a:rPr lang="hu-HU" sz="1600" dirty="0" smtClean="0"/>
              <a:t> (</a:t>
            </a:r>
            <a:r>
              <a:rPr lang="en-GB" sz="1600" dirty="0" smtClean="0"/>
              <a:t>Chemical and Radiation Risk Assessment Network</a:t>
            </a:r>
            <a:r>
              <a:rPr lang="hu-HU" sz="1600" dirty="0" smtClean="0"/>
              <a:t>) kiépítés alatt</a:t>
            </a:r>
            <a:endParaRPr lang="hu-HU" sz="1200" dirty="0" smtClean="0"/>
          </a:p>
          <a:p>
            <a:pPr marL="342900" lvl="1" indent="-342900">
              <a:buNone/>
            </a:pPr>
            <a:r>
              <a:rPr lang="en-US" sz="1600" b="1" dirty="0" smtClean="0"/>
              <a:t>RAS-BICHAT</a:t>
            </a:r>
            <a:r>
              <a:rPr lang="en-US" sz="1600" dirty="0" smtClean="0"/>
              <a:t> (Rapid Alert System for</a:t>
            </a:r>
            <a:r>
              <a:rPr lang="hu-HU" sz="1600" dirty="0" smtClean="0"/>
              <a:t> </a:t>
            </a:r>
            <a:r>
              <a:rPr lang="en-US" sz="1600" dirty="0" smtClean="0"/>
              <a:t>Biological</a:t>
            </a:r>
            <a:r>
              <a:rPr lang="hu-HU" sz="1600" dirty="0" smtClean="0"/>
              <a:t> </a:t>
            </a:r>
            <a:r>
              <a:rPr lang="en-US" sz="1600" dirty="0" smtClean="0"/>
              <a:t>and Chemical</a:t>
            </a:r>
            <a:r>
              <a:rPr lang="hu-HU" sz="1600" dirty="0" smtClean="0"/>
              <a:t> </a:t>
            </a:r>
            <a:r>
              <a:rPr lang="en-US" sz="1600" dirty="0" smtClean="0"/>
              <a:t>Attacks</a:t>
            </a:r>
            <a:r>
              <a:rPr lang="hu-HU" sz="1600" dirty="0" smtClean="0"/>
              <a:t> </a:t>
            </a:r>
            <a:r>
              <a:rPr lang="en-US" sz="1600" dirty="0" smtClean="0"/>
              <a:t>and</a:t>
            </a:r>
            <a:r>
              <a:rPr lang="hu-HU" sz="1600" dirty="0" smtClean="0"/>
              <a:t> </a:t>
            </a:r>
            <a:r>
              <a:rPr lang="en-US" sz="1600" dirty="0" smtClean="0"/>
              <a:t>Threats)</a:t>
            </a:r>
            <a:r>
              <a:rPr lang="hu-HU" sz="1600" dirty="0" smtClean="0"/>
              <a:t/>
            </a:r>
            <a:br>
              <a:rPr lang="hu-HU" sz="1600" dirty="0" smtClean="0"/>
            </a:br>
            <a:r>
              <a:rPr lang="hu-HU" sz="1600" dirty="0" smtClean="0"/>
              <a:t>Kémiai, biológiai és nukleáris ágensek szándékos kijuttatása (terrorcselekmény)</a:t>
            </a:r>
          </a:p>
          <a:p>
            <a:pPr marL="342900" lvl="1" indent="-342900">
              <a:buNone/>
            </a:pPr>
            <a:r>
              <a:rPr lang="hu-HU" sz="1600" b="1" dirty="0" smtClean="0"/>
              <a:t>RAS CHEM</a:t>
            </a:r>
            <a:r>
              <a:rPr lang="hu-HU" sz="1600" dirty="0" smtClean="0"/>
              <a:t> információ megosztó platform, kiépítés alatt</a:t>
            </a:r>
          </a:p>
          <a:p>
            <a:endParaRPr lang="hu-HU" sz="1600" dirty="0"/>
          </a:p>
        </p:txBody>
      </p:sp>
    </p:spTree>
    <p:extLst>
      <p:ext uri="{BB962C8B-B14F-4D97-AF65-F5344CB8AC3E}">
        <p14:creationId xmlns="" xmlns:p14="http://schemas.microsoft.com/office/powerpoint/2010/main" val="7953041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u-HU" sz="3200" b="1" dirty="0" smtClean="0"/>
              <a:t>Nemzetközi állategészségügyi, növény-egészségügyi gyors veszélyjelző/információs rendszerek</a:t>
            </a:r>
            <a:endParaRPr lang="hu-HU" sz="3200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TRACES </a:t>
            </a:r>
            <a:r>
              <a:rPr lang="en-US" sz="2800" dirty="0" smtClean="0">
                <a:solidFill>
                  <a:srgbClr val="000099"/>
                </a:solidFill>
              </a:rPr>
              <a:t>(</a:t>
            </a:r>
            <a:r>
              <a:rPr lang="en-US" sz="2800" dirty="0" smtClean="0">
                <a:solidFill>
                  <a:srgbClr val="000099"/>
                </a:solidFill>
                <a:hlinkClick r:id="rId2"/>
              </a:rPr>
              <a:t>Trade Control</a:t>
            </a:r>
            <a:r>
              <a:rPr lang="hu-HU" sz="2800" dirty="0" smtClean="0">
                <a:solidFill>
                  <a:srgbClr val="000099"/>
                </a:solidFill>
                <a:hlinkClick r:id="rId2"/>
              </a:rPr>
              <a:t> </a:t>
            </a:r>
            <a:r>
              <a:rPr lang="en-US" sz="2800" dirty="0" smtClean="0">
                <a:solidFill>
                  <a:srgbClr val="000099"/>
                </a:solidFill>
                <a:hlinkClick r:id="rId2"/>
              </a:rPr>
              <a:t>and Export System</a:t>
            </a:r>
            <a:r>
              <a:rPr lang="en-US" sz="2800" dirty="0" smtClean="0">
                <a:solidFill>
                  <a:srgbClr val="000099"/>
                </a:solidFill>
              </a:rPr>
              <a:t>)</a:t>
            </a:r>
            <a:r>
              <a:rPr lang="hu-HU" sz="2800" dirty="0" smtClean="0">
                <a:solidFill>
                  <a:srgbClr val="000099"/>
                </a:solidFill>
              </a:rPr>
              <a:t> </a:t>
            </a:r>
            <a:r>
              <a:rPr lang="hu-HU" b="1" dirty="0" smtClean="0">
                <a:solidFill>
                  <a:srgbClr val="C00000"/>
                </a:solidFill>
              </a:rPr>
              <a:t/>
            </a:r>
            <a:br>
              <a:rPr lang="hu-HU" b="1" dirty="0" smtClean="0">
                <a:solidFill>
                  <a:srgbClr val="C00000"/>
                </a:solidFill>
              </a:rPr>
            </a:br>
            <a:r>
              <a:rPr lang="hu-HU" dirty="0" smtClean="0"/>
              <a:t>Élőállatok, és állati eredetű termékek szállítása </a:t>
            </a:r>
            <a:br>
              <a:rPr lang="hu-HU" dirty="0" smtClean="0"/>
            </a:br>
            <a:r>
              <a:rPr lang="hu-HU" dirty="0" smtClean="0"/>
              <a:t>(tagállamok között, export, import)</a:t>
            </a:r>
          </a:p>
          <a:p>
            <a:r>
              <a:rPr lang="hu-HU" b="1" dirty="0" smtClean="0">
                <a:solidFill>
                  <a:srgbClr val="C00000"/>
                </a:solidFill>
              </a:rPr>
              <a:t>ADNS</a:t>
            </a:r>
            <a:r>
              <a:rPr lang="hu-HU" dirty="0" smtClean="0">
                <a:solidFill>
                  <a:srgbClr val="000099"/>
                </a:solidFill>
              </a:rPr>
              <a:t> </a:t>
            </a:r>
            <a:r>
              <a:rPr lang="hu-HU" dirty="0" smtClean="0"/>
              <a:t>(</a:t>
            </a:r>
            <a:r>
              <a:rPr lang="en-GB" dirty="0" smtClean="0">
                <a:hlinkClick r:id="rId3"/>
              </a:rPr>
              <a:t>Animal Disease Notification System</a:t>
            </a:r>
            <a:r>
              <a:rPr lang="hu-HU" dirty="0" smtClean="0"/>
              <a:t>) </a:t>
            </a:r>
            <a:br>
              <a:rPr lang="hu-HU" dirty="0" smtClean="0"/>
            </a:br>
            <a:r>
              <a:rPr lang="hu-HU" dirty="0" smtClean="0"/>
              <a:t>Állati betegségek tájékoztató rendszere, bejelentés köteles járvány</a:t>
            </a:r>
          </a:p>
          <a:p>
            <a:r>
              <a:rPr lang="en-US" b="1" dirty="0" smtClean="0">
                <a:solidFill>
                  <a:srgbClr val="C00000"/>
                </a:solidFill>
              </a:rPr>
              <a:t>GLEWS</a:t>
            </a:r>
            <a:r>
              <a:rPr lang="en-US" dirty="0" smtClean="0">
                <a:solidFill>
                  <a:srgbClr val="000099"/>
                </a:solidFill>
              </a:rPr>
              <a:t>: </a:t>
            </a:r>
            <a:r>
              <a:rPr lang="hu-HU" dirty="0" smtClean="0">
                <a:solidFill>
                  <a:srgbClr val="000099"/>
                </a:solidFill>
              </a:rPr>
              <a:t>(</a:t>
            </a:r>
            <a:r>
              <a:rPr lang="en-US" dirty="0" smtClean="0">
                <a:solidFill>
                  <a:srgbClr val="000099"/>
                </a:solidFill>
                <a:hlinkClick r:id="rId4"/>
              </a:rPr>
              <a:t>Global Early Warning System for Major Animal Diseases, including </a:t>
            </a:r>
            <a:r>
              <a:rPr lang="en-US" dirty="0" err="1" smtClean="0">
                <a:solidFill>
                  <a:srgbClr val="000099"/>
                </a:solidFill>
                <a:hlinkClick r:id="rId4"/>
              </a:rPr>
              <a:t>zoonoses</a:t>
            </a:r>
            <a:r>
              <a:rPr lang="hu-HU" dirty="0" smtClean="0">
                <a:solidFill>
                  <a:srgbClr val="000099"/>
                </a:solidFill>
              </a:rPr>
              <a:t>) </a:t>
            </a:r>
            <a:r>
              <a:rPr lang="hu-HU" dirty="0" smtClean="0"/>
              <a:t>WHO-FAO-OIE</a:t>
            </a:r>
          </a:p>
          <a:p>
            <a:endParaRPr lang="hu-HU" b="1" dirty="0" smtClean="0">
              <a:solidFill>
                <a:srgbClr val="C00000"/>
              </a:solidFill>
            </a:endParaRPr>
          </a:p>
          <a:p>
            <a:r>
              <a:rPr lang="en-US" b="1" dirty="0" smtClean="0">
                <a:solidFill>
                  <a:srgbClr val="C00000"/>
                </a:solidFill>
              </a:rPr>
              <a:t>EUROPHYT</a:t>
            </a:r>
            <a:r>
              <a:rPr lang="en-US" dirty="0" smtClean="0"/>
              <a:t> (</a:t>
            </a:r>
            <a:r>
              <a:rPr lang="en-US" dirty="0" smtClean="0">
                <a:hlinkClick r:id="rId5"/>
              </a:rPr>
              <a:t>European Network of Plant</a:t>
            </a:r>
            <a:r>
              <a:rPr lang="hu-HU" dirty="0" smtClean="0">
                <a:hlinkClick r:id="rId5"/>
              </a:rPr>
              <a:t> </a:t>
            </a:r>
            <a:r>
              <a:rPr lang="en-US" dirty="0" smtClean="0">
                <a:hlinkClick r:id="rId5"/>
              </a:rPr>
              <a:t>Health Information</a:t>
            </a:r>
            <a:r>
              <a:rPr lang="en-US" dirty="0" smtClean="0"/>
              <a:t>)</a:t>
            </a:r>
            <a:r>
              <a:rPr lang="hu-HU" dirty="0" smtClean="0">
                <a:solidFill>
                  <a:srgbClr val="000099"/>
                </a:solidFill>
              </a:rPr>
              <a:t/>
            </a:r>
            <a:br>
              <a:rPr lang="hu-HU" dirty="0" smtClean="0">
                <a:solidFill>
                  <a:srgbClr val="000099"/>
                </a:solidFill>
              </a:rPr>
            </a:br>
            <a:r>
              <a:rPr lang="hu-HU" dirty="0" smtClean="0"/>
              <a:t>Növény-egészségügyi visszautasítások rendszere</a:t>
            </a:r>
          </a:p>
        </p:txBody>
      </p:sp>
      <p:pic>
        <p:nvPicPr>
          <p:cNvPr id="1026" name="Picture 2" descr="C:\Users\ktothm\AppData\Local\Microsoft\Windows\Temporary Internet Files\Content.Outlook\P1GKWVX8\nébih (1) (2)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86710" y="6143644"/>
            <a:ext cx="1136906" cy="4541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Cím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568952" cy="994122"/>
          </a:xfrm>
        </p:spPr>
        <p:txBody>
          <a:bodyPr>
            <a:normAutofit fontScale="90000"/>
          </a:bodyPr>
          <a:lstStyle/>
          <a:p>
            <a:r>
              <a:rPr lang="hu-HU" altLang="hu-HU" sz="3200" b="1" dirty="0" smtClean="0"/>
              <a:t>Összes RASFF bejelentés számának alakulása</a:t>
            </a:r>
            <a:br>
              <a:rPr lang="hu-HU" altLang="hu-HU" sz="3200" b="1" dirty="0" smtClean="0"/>
            </a:br>
            <a:r>
              <a:rPr lang="hu-HU" altLang="hu-HU" sz="3200" b="1" dirty="0" smtClean="0"/>
              <a:t>EU 2000 - 2015</a:t>
            </a:r>
          </a:p>
        </p:txBody>
      </p:sp>
      <p:graphicFrame>
        <p:nvGraphicFramePr>
          <p:cNvPr id="2" name="Tartalom hely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80019784"/>
              </p:ext>
            </p:extLst>
          </p:nvPr>
        </p:nvGraphicFramePr>
        <p:xfrm>
          <a:off x="457200" y="1071563"/>
          <a:ext cx="8401050" cy="56435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="" xmlns:p14="http://schemas.microsoft.com/office/powerpoint/2010/main" val="9833403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RASFF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hu-HU" dirty="0" smtClean="0"/>
              <a:t>7/24 órás ügyelet</a:t>
            </a:r>
          </a:p>
          <a:p>
            <a:r>
              <a:rPr lang="hu-HU" dirty="0" smtClean="0"/>
              <a:t>Napi beszámolók, összefoglalók</a:t>
            </a:r>
          </a:p>
          <a:p>
            <a:r>
              <a:rPr lang="hu-HU" dirty="0" smtClean="0"/>
              <a:t>Honlapon megjelenítés</a:t>
            </a:r>
          </a:p>
          <a:p>
            <a:r>
              <a:rPr lang="hu-HU" dirty="0" smtClean="0"/>
              <a:t>Összesítések</a:t>
            </a:r>
          </a:p>
          <a:p>
            <a:r>
              <a:rPr lang="hu-HU" dirty="0" smtClean="0"/>
              <a:t>Elemzések</a:t>
            </a:r>
          </a:p>
          <a:p>
            <a:r>
              <a:rPr lang="hu-HU" dirty="0" smtClean="0"/>
              <a:t>Eseményekhez kötődő kockázatbecslések</a:t>
            </a:r>
          </a:p>
          <a:p>
            <a:pPr>
              <a:buNone/>
            </a:pPr>
            <a:r>
              <a:rPr lang="hu-HU" dirty="0" smtClean="0"/>
              <a:t>(jód, alumínium, dioxin, </a:t>
            </a:r>
            <a:r>
              <a:rPr lang="hu-HU" dirty="0" err="1" smtClean="0"/>
              <a:t>peszticid</a:t>
            </a:r>
            <a:r>
              <a:rPr lang="hu-HU" dirty="0" smtClean="0"/>
              <a:t>, </a:t>
            </a:r>
            <a:r>
              <a:rPr lang="hu-HU" dirty="0" err="1" smtClean="0"/>
              <a:t>étrendkiegészítő</a:t>
            </a:r>
            <a:r>
              <a:rPr lang="hu-HU" dirty="0" smtClean="0"/>
              <a:t> </a:t>
            </a:r>
            <a:r>
              <a:rPr lang="hu-HU" dirty="0" err="1" smtClean="0"/>
              <a:t>stb</a:t>
            </a:r>
            <a:r>
              <a:rPr lang="hu-HU" dirty="0" smtClean="0"/>
              <a:t>)</a:t>
            </a:r>
          </a:p>
          <a:p>
            <a:pPr>
              <a:buNone/>
            </a:pPr>
            <a:r>
              <a:rPr lang="hu-HU" dirty="0" smtClean="0"/>
              <a:t>angol + német + francia</a:t>
            </a:r>
          </a:p>
        </p:txBody>
      </p:sp>
      <p:pic>
        <p:nvPicPr>
          <p:cNvPr id="1026" name="Picture 2" descr="C:\Users\ktothm\AppData\Local\Microsoft\Windows\Temporary Internet Files\Content.Outlook\P1GKWVX8\nébih (1) (2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6710" y="6143644"/>
            <a:ext cx="1136906" cy="4541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2"/>
          <p:cNvPicPr>
            <a:picLocks noChangeAspect="1" noChangeArrowheads="1"/>
          </p:cNvPicPr>
          <p:nvPr/>
        </p:nvPicPr>
        <p:blipFill>
          <a:blip r:embed="rId2" cstate="print"/>
          <a:srcRect r="16239"/>
          <a:stretch>
            <a:fillRect/>
          </a:stretch>
        </p:blipFill>
        <p:spPr bwMode="auto">
          <a:xfrm>
            <a:off x="1475656" y="0"/>
            <a:ext cx="7668344" cy="6849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zövegdoboz 2"/>
          <p:cNvSpPr txBox="1"/>
          <p:nvPr/>
        </p:nvSpPr>
        <p:spPr>
          <a:xfrm>
            <a:off x="0" y="1484784"/>
            <a:ext cx="2339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600" b="1" dirty="0" smtClean="0"/>
              <a:t>Egy példa:</a:t>
            </a:r>
            <a:endParaRPr lang="hu-HU" sz="36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b="1" dirty="0" smtClean="0"/>
              <a:t>Események kiindulási pontja (2014)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hu-HU" dirty="0" smtClean="0"/>
              <a:t>Nemzetközi bejelentés: 114 ügy</a:t>
            </a:r>
          </a:p>
          <a:p>
            <a:pPr>
              <a:buNone/>
            </a:pPr>
            <a:r>
              <a:rPr lang="hu-HU" dirty="0" smtClean="0"/>
              <a:t> </a:t>
            </a:r>
          </a:p>
          <a:p>
            <a:r>
              <a:rPr lang="hu-HU" dirty="0" smtClean="0"/>
              <a:t>Lakossági bejelentés (zöldszám): 700</a:t>
            </a:r>
          </a:p>
          <a:p>
            <a:pPr>
              <a:buNone/>
            </a:pPr>
            <a:r>
              <a:rPr lang="hu-HU" dirty="0" smtClean="0"/>
              <a:t>		(lehetséges ügy)</a:t>
            </a:r>
          </a:p>
          <a:p>
            <a:pPr>
              <a:buNone/>
            </a:pPr>
            <a:endParaRPr lang="hu-HU" dirty="0" smtClean="0"/>
          </a:p>
          <a:p>
            <a:r>
              <a:rPr lang="hu-HU" dirty="0" smtClean="0"/>
              <a:t>Társhatósági bejelentés</a:t>
            </a:r>
          </a:p>
          <a:p>
            <a:pPr>
              <a:buNone/>
            </a:pPr>
            <a:endParaRPr lang="hu-HU" dirty="0" smtClean="0"/>
          </a:p>
          <a:p>
            <a:r>
              <a:rPr lang="hu-HU" dirty="0" smtClean="0"/>
              <a:t>Monitoring mintavétel: 1 millió</a:t>
            </a:r>
          </a:p>
          <a:p>
            <a:pPr lvl="2">
              <a:buNone/>
            </a:pPr>
            <a:r>
              <a:rPr lang="hu-HU" sz="3200" dirty="0" smtClean="0"/>
              <a:t>(meg nem felelés?)</a:t>
            </a:r>
          </a:p>
        </p:txBody>
      </p:sp>
      <p:pic>
        <p:nvPicPr>
          <p:cNvPr id="1026" name="Picture 2" descr="C:\Users\ktothm\AppData\Local\Microsoft\Windows\Temporary Internet Files\Content.Outlook\P1GKWVX8\nébih (1) (2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6710" y="6143644"/>
            <a:ext cx="1136906" cy="4541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err="1" smtClean="0"/>
              <a:t>Guar</a:t>
            </a:r>
            <a:r>
              <a:rPr lang="hu-HU" b="1" dirty="0" smtClean="0"/>
              <a:t> gumi krízis (</a:t>
            </a:r>
            <a:r>
              <a:rPr lang="hu-HU" b="1" dirty="0" smtClean="0"/>
              <a:t>2007)</a:t>
            </a:r>
            <a:endParaRPr lang="hu-HU" b="1" dirty="0"/>
          </a:p>
        </p:txBody>
      </p:sp>
      <p:pic>
        <p:nvPicPr>
          <p:cNvPr id="4" name="Tartalom helye 3" descr="C:\Users\barnas\AppData\Local\Microsoft\Windows\Temporary Internet Files\Content.IE5\BBAUUTV1\guargumi2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40" y="2281685"/>
            <a:ext cx="5760720" cy="3162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err="1" smtClean="0"/>
              <a:t>Guar</a:t>
            </a:r>
            <a:r>
              <a:rPr lang="hu-HU" b="1" dirty="0" smtClean="0"/>
              <a:t> gumi krízis (</a:t>
            </a:r>
            <a:r>
              <a:rPr lang="hu-HU" b="1" dirty="0" smtClean="0"/>
              <a:t>2007)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hu-HU" dirty="0" smtClean="0"/>
              <a:t>Német vizsgálat (július 13.) – formabontó jellegű (olaj- és zsírtartalmú összetevőkben vizsgálták eddig)</a:t>
            </a:r>
          </a:p>
          <a:p>
            <a:r>
              <a:rPr lang="hu-HU" dirty="0" smtClean="0"/>
              <a:t>Figyelmeztetés az Európai Bizottságtól (július 25.)</a:t>
            </a:r>
          </a:p>
          <a:p>
            <a:r>
              <a:rPr lang="hu-HU" dirty="0" smtClean="0"/>
              <a:t>9 tagállam és 4 egyéb állam</a:t>
            </a:r>
          </a:p>
          <a:p>
            <a:r>
              <a:rPr lang="hu-HU" dirty="0" smtClean="0"/>
              <a:t>Élénk médiafigyelem, sokszor naponta több cikk, 5 héten keresztül</a:t>
            </a:r>
          </a:p>
          <a:p>
            <a:r>
              <a:rPr lang="hu-HU" dirty="0" smtClean="0"/>
              <a:t>Kockázatcsökkentés céljából élénk kommunikáció</a:t>
            </a:r>
          </a:p>
        </p:txBody>
      </p:sp>
      <p:pic>
        <p:nvPicPr>
          <p:cNvPr id="1026" name="Picture 2" descr="C:\Users\ktothm\AppData\Local\Microsoft\Windows\Temporary Internet Files\Content.Outlook\P1GKWVX8\nébih (1) (2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6710" y="6143644"/>
            <a:ext cx="1136906" cy="4541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Hogyan kezdődött?</a:t>
            </a:r>
            <a:endParaRPr lang="hu-HU" b="1" dirty="0"/>
          </a:p>
        </p:txBody>
      </p:sp>
      <p:pic>
        <p:nvPicPr>
          <p:cNvPr id="1026" name="Picture 2" descr="C:\Users\ktothm\AppData\Local\Microsoft\Windows\Temporary Internet Files\Content.Outlook\P1GKWVX8\nébih (1) (2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6710" y="6143644"/>
            <a:ext cx="1136906" cy="454153"/>
          </a:xfrm>
          <a:prstGeom prst="rect">
            <a:avLst/>
          </a:prstGeom>
          <a:noFill/>
        </p:spPr>
      </p:pic>
      <p:pic>
        <p:nvPicPr>
          <p:cNvPr id="5" name="Tartalom helye 4"/>
          <p:cNvPicPr>
            <a:picLocks noGrp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827584" y="1412776"/>
            <a:ext cx="7632848" cy="45365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Tiszafüredi lépfene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hu-HU" dirty="0" smtClean="0"/>
              <a:t>Tiszafüred-Kócsújfalu (Június 30) – helyszíni mintavétel</a:t>
            </a:r>
          </a:p>
          <a:p>
            <a:r>
              <a:rPr lang="hu-HU" dirty="0" smtClean="0"/>
              <a:t>ÁDI eredmény július 2.</a:t>
            </a:r>
          </a:p>
          <a:p>
            <a:r>
              <a:rPr lang="hu-HU" dirty="0" smtClean="0"/>
              <a:t>Azonnali járványügyi intézkedések és NSZSZ értesítése (</a:t>
            </a:r>
            <a:r>
              <a:rPr lang="hu-HU" dirty="0" err="1" smtClean="0"/>
              <a:t>Bőrantrax</a:t>
            </a:r>
            <a:r>
              <a:rPr lang="hu-HU" dirty="0" smtClean="0"/>
              <a:t>, célzott AB kezelések)</a:t>
            </a:r>
          </a:p>
          <a:p>
            <a:r>
              <a:rPr lang="hu-HU" dirty="0" smtClean="0"/>
              <a:t>Helyi zárlat, legeltetési tilalom, oltás elrendelése</a:t>
            </a:r>
          </a:p>
          <a:p>
            <a:r>
              <a:rPr lang="hu-HU" dirty="0" smtClean="0"/>
              <a:t>Járványügyi nyomozás (</a:t>
            </a:r>
            <a:r>
              <a:rPr lang="hu-HU" dirty="0" err="1" smtClean="0"/>
              <a:t>Jún</a:t>
            </a:r>
            <a:r>
              <a:rPr lang="hu-HU" dirty="0" smtClean="0"/>
              <a:t> 21. illegális vágás)</a:t>
            </a:r>
          </a:p>
          <a:p>
            <a:r>
              <a:rPr lang="hu-HU" dirty="0" smtClean="0"/>
              <a:t>Július 4-én intézmények értesítése</a:t>
            </a:r>
          </a:p>
          <a:p>
            <a:r>
              <a:rPr lang="hu-HU" dirty="0" smtClean="0"/>
              <a:t>2 konyha több mint ezer adag</a:t>
            </a:r>
          </a:p>
          <a:p>
            <a:r>
              <a:rPr lang="hu-HU" dirty="0" smtClean="0"/>
              <a:t>Bezárás, szigorított fertőtlenítés</a:t>
            </a:r>
          </a:p>
          <a:p>
            <a:r>
              <a:rPr lang="hu-HU" dirty="0" smtClean="0"/>
              <a:t>29 M Ft bírság, rendőrségi feljelentés</a:t>
            </a:r>
            <a:endParaRPr lang="hu-HU" dirty="0"/>
          </a:p>
        </p:txBody>
      </p:sp>
      <p:pic>
        <p:nvPicPr>
          <p:cNvPr id="1026" name="Picture 2" descr="C:\Users\ktothm\AppData\Local\Microsoft\Windows\Temporary Internet Files\Content.Outlook\P1GKWVX8\nébih (1) (2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6710" y="6143644"/>
            <a:ext cx="1136906" cy="4541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Tiszafüredi lépfene</a:t>
            </a:r>
            <a:endParaRPr lang="hu-HU" b="1" dirty="0"/>
          </a:p>
        </p:txBody>
      </p:sp>
      <p:pic>
        <p:nvPicPr>
          <p:cNvPr id="4" name="Tartalom helye 3" descr="C:\Users\barnas\AppData\Local\Microsoft\Windows\Temporary Internet Files\Content.IE5\7MN3R4Q0\MarhĂˇk 047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196753"/>
            <a:ext cx="4536504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Kép 4" descr="C:\Users\barnas\AppData\Local\Microsoft\Windows\Temporary Internet Files\Content.IE5\BBAUUTV1\fotolia_83766162_kĂ¶zĂ©tkeztetĂ©s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3284984"/>
            <a:ext cx="5544616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Tiszafüredi lépfene 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hu-HU" dirty="0" smtClean="0"/>
              <a:t>3 gazdaság korlátozás alatt</a:t>
            </a:r>
          </a:p>
          <a:p>
            <a:r>
              <a:rPr lang="hu-HU" dirty="0" smtClean="0"/>
              <a:t>Vakcinázás, fertőzött állományban 2x, védőkörzetben 1x</a:t>
            </a:r>
          </a:p>
          <a:p>
            <a:r>
              <a:rPr lang="hu-HU" dirty="0" smtClean="0"/>
              <a:t>Augusztus  19-én zárlat feloldása </a:t>
            </a:r>
          </a:p>
          <a:p>
            <a:r>
              <a:rPr lang="hu-HU" dirty="0" smtClean="0"/>
              <a:t>11 000 négyzetméter fertőtlenítése, kutak betemetése</a:t>
            </a:r>
          </a:p>
          <a:p>
            <a:r>
              <a:rPr lang="hu-HU" dirty="0" smtClean="0"/>
              <a:t>Hajdú Bihar és Borsod megyében is </a:t>
            </a:r>
          </a:p>
          <a:p>
            <a:r>
              <a:rPr lang="hu-HU" dirty="0" smtClean="0"/>
              <a:t>Központi adatbázis, vakcinázás állami támogatása</a:t>
            </a:r>
            <a:endParaRPr lang="hu-HU" dirty="0"/>
          </a:p>
        </p:txBody>
      </p:sp>
      <p:pic>
        <p:nvPicPr>
          <p:cNvPr id="1026" name="Picture 2" descr="C:\Users\ktothm\AppData\Local\Microsoft\Windows\Temporary Internet Files\Content.Outlook\P1GKWVX8\nébih (1) (2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6710" y="6143644"/>
            <a:ext cx="1136906" cy="4541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Mire figyelünk?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dirty="0" smtClean="0"/>
              <a:t>Feketekereskedelem – ismeretlen kockázat</a:t>
            </a:r>
          </a:p>
          <a:p>
            <a:r>
              <a:rPr lang="hu-HU" dirty="0" smtClean="0"/>
              <a:t>Kockázatkommunikáció (tanácsadás vállalkozóknak, tudatos vásárló)</a:t>
            </a:r>
          </a:p>
          <a:p>
            <a:r>
              <a:rPr lang="hu-HU" dirty="0" smtClean="0"/>
              <a:t>Innováció, fejlesztések (új eszközök, eljárások, anyagok, új termékkategóriák)</a:t>
            </a:r>
          </a:p>
          <a:p>
            <a:r>
              <a:rPr lang="hu-HU" dirty="0" smtClean="0"/>
              <a:t>Új területek lehetnek: élelmiszerpazarlás</a:t>
            </a:r>
            <a:endParaRPr lang="hu-HU" dirty="0"/>
          </a:p>
        </p:txBody>
      </p:sp>
      <p:pic>
        <p:nvPicPr>
          <p:cNvPr id="1026" name="Picture 2" descr="C:\Users\ktothm\AppData\Local\Microsoft\Windows\Temporary Internet Files\Content.Outlook\P1GKWVX8\nébih (1) (2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6710" y="6143644"/>
            <a:ext cx="1136906" cy="4541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395536" y="3786190"/>
            <a:ext cx="8462744" cy="1731042"/>
          </a:xfrm>
        </p:spPr>
        <p:txBody>
          <a:bodyPr>
            <a:normAutofit fontScale="47500" lnSpcReduction="20000"/>
          </a:bodyPr>
          <a:lstStyle/>
          <a:p>
            <a:r>
              <a:rPr lang="hu-HU" sz="3700" b="1" dirty="0" smtClean="0">
                <a:solidFill>
                  <a:schemeClr val="tx1"/>
                </a:solidFill>
              </a:rPr>
              <a:t>dr. Barna Sarolta</a:t>
            </a:r>
          </a:p>
          <a:p>
            <a:r>
              <a:rPr lang="hu-HU" sz="3700" b="1" dirty="0" smtClean="0">
                <a:solidFill>
                  <a:schemeClr val="tx1"/>
                </a:solidFill>
              </a:rPr>
              <a:t>igazgató</a:t>
            </a:r>
          </a:p>
          <a:p>
            <a:r>
              <a:rPr lang="hu-HU" sz="3700" b="1" dirty="0" smtClean="0">
                <a:solidFill>
                  <a:schemeClr val="tx1"/>
                </a:solidFill>
              </a:rPr>
              <a:t>NÉBIH</a:t>
            </a:r>
          </a:p>
          <a:p>
            <a:r>
              <a:rPr lang="hu-HU" sz="3700" b="1" dirty="0" smtClean="0">
                <a:solidFill>
                  <a:schemeClr val="tx1"/>
                </a:solidFill>
              </a:rPr>
              <a:t>Élelmiszerbiztonsági Kockázatértékelési Igazgatóság</a:t>
            </a:r>
          </a:p>
          <a:p>
            <a:r>
              <a:rPr lang="hu-HU" sz="3800" b="1" dirty="0" err="1" smtClean="0">
                <a:solidFill>
                  <a:schemeClr val="tx1"/>
                </a:solidFill>
              </a:rPr>
              <a:t>barnas@nebih.gov.hu</a:t>
            </a:r>
          </a:p>
          <a:p>
            <a:r>
              <a:rPr lang="hu-HU" sz="3700" b="1" dirty="0" err="1" smtClean="0">
                <a:solidFill>
                  <a:schemeClr val="tx1"/>
                </a:solidFill>
              </a:rPr>
              <a:t>portal.nebih.gov.hu</a:t>
            </a:r>
            <a:endParaRPr lang="hu-HU" sz="3700" b="1" dirty="0" smtClean="0">
              <a:solidFill>
                <a:schemeClr val="tx1"/>
              </a:solidFill>
            </a:endParaRPr>
          </a:p>
          <a:p>
            <a:endParaRPr lang="hu-HU" dirty="0"/>
          </a:p>
        </p:txBody>
      </p:sp>
      <p:pic>
        <p:nvPicPr>
          <p:cNvPr id="4" name="Picture 2" descr="C:\Users\ktothm\AppData\Local\Microsoft\Windows\Temporary Internet Files\Content.Outlook\P1GKWVX8\nébih (1) (2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1730732"/>
            <a:ext cx="4536504" cy="18121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Élelmiszerbiztonság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hu-HU" dirty="0" smtClean="0"/>
              <a:t>Annak biztosítása, hogy az élelmiszer sem rövid, sem hosszú távon nem okoz egészségügyi ártalmat, ha </a:t>
            </a:r>
            <a:r>
              <a:rPr lang="hu-HU" dirty="0" smtClean="0">
                <a:solidFill>
                  <a:srgbClr val="FF0000"/>
                </a:solidFill>
              </a:rPr>
              <a:t>rendeltetésszerűen</a:t>
            </a:r>
            <a:r>
              <a:rPr lang="hu-HU" dirty="0" smtClean="0"/>
              <a:t> készítik és fogyasztják el.</a:t>
            </a:r>
          </a:p>
          <a:p>
            <a:pPr>
              <a:buNone/>
            </a:pPr>
            <a:endParaRPr lang="hu-HU" dirty="0" smtClean="0"/>
          </a:p>
          <a:p>
            <a:pPr lvl="1"/>
            <a:r>
              <a:rPr lang="hu-HU" dirty="0" smtClean="0"/>
              <a:t>Élelm</a:t>
            </a:r>
            <a:r>
              <a:rPr lang="hu-HU" dirty="0" smtClean="0">
                <a:solidFill>
                  <a:srgbClr val="FF0000"/>
                </a:solidFill>
              </a:rPr>
              <a:t>iszer</a:t>
            </a:r>
            <a:r>
              <a:rPr lang="hu-HU" dirty="0" smtClean="0"/>
              <a:t>biztonság ≠ táplálkozástudomány</a:t>
            </a:r>
          </a:p>
          <a:p>
            <a:pPr lvl="1"/>
            <a:r>
              <a:rPr lang="hu-HU" dirty="0" smtClean="0"/>
              <a:t>Élelmiszerbiztonság ≠ élelm</a:t>
            </a:r>
            <a:r>
              <a:rPr lang="hu-HU" dirty="0" smtClean="0">
                <a:solidFill>
                  <a:srgbClr val="FF0000"/>
                </a:solidFill>
              </a:rPr>
              <a:t>ezés</a:t>
            </a:r>
            <a:r>
              <a:rPr lang="hu-HU" dirty="0" smtClean="0"/>
              <a:t>biztonság</a:t>
            </a:r>
          </a:p>
          <a:p>
            <a:pPr lvl="1"/>
            <a:r>
              <a:rPr lang="hu-HU" dirty="0" smtClean="0"/>
              <a:t>Élelmiszerbiztonság ≠ élelm</a:t>
            </a:r>
            <a:r>
              <a:rPr lang="hu-HU" dirty="0" smtClean="0">
                <a:solidFill>
                  <a:srgbClr val="FF0000"/>
                </a:solidFill>
              </a:rPr>
              <a:t>iszerlánc</a:t>
            </a:r>
            <a:r>
              <a:rPr lang="hu-HU" dirty="0" smtClean="0"/>
              <a:t>-biztonság</a:t>
            </a:r>
          </a:p>
        </p:txBody>
      </p:sp>
      <p:pic>
        <p:nvPicPr>
          <p:cNvPr id="1026" name="Picture 2" descr="C:\Users\ktothm\AppData\Local\Microsoft\Windows\Temporary Internet Files\Content.Outlook\P1GKWVX8\nébih (1) (2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6710" y="6143644"/>
            <a:ext cx="1136906" cy="4541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>
                <a:latin typeface="Calibri" pitchFamily="34" charset="0"/>
              </a:rPr>
              <a:t>Élelmezésbiztonság</a:t>
            </a:r>
            <a:endParaRPr lang="hu-HU" b="1" dirty="0">
              <a:latin typeface="Calibri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Az élelmiszer-ellátás biztonsága</a:t>
            </a:r>
          </a:p>
          <a:p>
            <a:endParaRPr lang="hu-HU" dirty="0" smtClean="0"/>
          </a:p>
          <a:p>
            <a:pPr>
              <a:buFontTx/>
              <a:buChar char="-"/>
            </a:pPr>
            <a:r>
              <a:rPr lang="hu-HU" dirty="0" smtClean="0"/>
              <a:t>Elegendő mennyiség</a:t>
            </a:r>
          </a:p>
          <a:p>
            <a:pPr>
              <a:buFontTx/>
              <a:buChar char="-"/>
            </a:pPr>
            <a:r>
              <a:rPr lang="hu-HU" dirty="0" smtClean="0"/>
              <a:t>Megfelelő minőség (táplálóérték)</a:t>
            </a:r>
          </a:p>
          <a:p>
            <a:pPr>
              <a:buFontTx/>
              <a:buChar char="-"/>
            </a:pPr>
            <a:r>
              <a:rPr lang="hu-HU" dirty="0" smtClean="0"/>
              <a:t>Biztonság</a:t>
            </a:r>
          </a:p>
          <a:p>
            <a:pPr>
              <a:buFontTx/>
              <a:buChar char="-"/>
            </a:pPr>
            <a:r>
              <a:rPr lang="hu-HU" dirty="0" smtClean="0"/>
              <a:t>Fenntarthatóság</a:t>
            </a:r>
            <a:endParaRPr lang="en-US" dirty="0"/>
          </a:p>
        </p:txBody>
      </p:sp>
      <p:pic>
        <p:nvPicPr>
          <p:cNvPr id="1026" name="Picture 2" descr="C:\Users\ktothm\AppData\Local\Microsoft\Windows\Temporary Internet Files\Content.Outlook\P1GKWVX8\nébih (1) (2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6710" y="6143644"/>
            <a:ext cx="1136906" cy="4541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Élelmiszerlánc-biztonság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90000"/>
              </a:lnSpc>
              <a:buNone/>
            </a:pPr>
            <a:r>
              <a:rPr lang="hu-HU" b="1" dirty="0" smtClean="0"/>
              <a:t>Új világ, új körülmények</a:t>
            </a:r>
          </a:p>
          <a:p>
            <a:pPr>
              <a:lnSpc>
                <a:spcPct val="90000"/>
              </a:lnSpc>
              <a:buNone/>
            </a:pPr>
            <a:endParaRPr lang="hu-HU" b="1" dirty="0" smtClean="0"/>
          </a:p>
          <a:p>
            <a:pPr>
              <a:lnSpc>
                <a:spcPct val="90000"/>
              </a:lnSpc>
            </a:pPr>
            <a:r>
              <a:rPr lang="hu-HU" dirty="0" smtClean="0"/>
              <a:t>elszennyeződő környezet</a:t>
            </a:r>
          </a:p>
          <a:p>
            <a:pPr>
              <a:lnSpc>
                <a:spcPct val="90000"/>
              </a:lnSpc>
            </a:pPr>
            <a:r>
              <a:rPr lang="hu-HU" dirty="0" smtClean="0"/>
              <a:t>nagyüzemi mezőgazdaság</a:t>
            </a:r>
          </a:p>
          <a:p>
            <a:pPr>
              <a:lnSpc>
                <a:spcPct val="90000"/>
              </a:lnSpc>
            </a:pPr>
            <a:r>
              <a:rPr lang="hu-HU" dirty="0" smtClean="0"/>
              <a:t>tömegtermelés, óriási tételek, többmilliós adagok</a:t>
            </a:r>
          </a:p>
          <a:p>
            <a:pPr>
              <a:lnSpc>
                <a:spcPct val="90000"/>
              </a:lnSpc>
            </a:pPr>
            <a:r>
              <a:rPr lang="hu-HU" dirty="0" smtClean="0"/>
              <a:t>az áruk szabad áramlása – nyomon követhetőség </a:t>
            </a:r>
          </a:p>
          <a:p>
            <a:pPr>
              <a:lnSpc>
                <a:spcPct val="90000"/>
              </a:lnSpc>
            </a:pPr>
            <a:r>
              <a:rPr lang="hu-HU" dirty="0" smtClean="0"/>
              <a:t>felgyorsult áruszállítás – kórokozók gyors terjedése</a:t>
            </a:r>
          </a:p>
          <a:p>
            <a:pPr>
              <a:lnSpc>
                <a:spcPct val="90000"/>
              </a:lnSpc>
            </a:pPr>
            <a:r>
              <a:rPr lang="hu-HU" dirty="0" smtClean="0"/>
              <a:t>új élelmiszerek, új technológiák</a:t>
            </a:r>
          </a:p>
          <a:p>
            <a:pPr>
              <a:lnSpc>
                <a:spcPct val="90000"/>
              </a:lnSpc>
            </a:pPr>
            <a:r>
              <a:rPr lang="hu-HU" dirty="0" smtClean="0"/>
              <a:t>globalizáció – ismeretlen veszélyek</a:t>
            </a:r>
          </a:p>
          <a:p>
            <a:pPr>
              <a:lnSpc>
                <a:spcPct val="90000"/>
              </a:lnSpc>
            </a:pPr>
            <a:r>
              <a:rPr lang="hu-HU" dirty="0" smtClean="0"/>
              <a:t>klímaváltozás</a:t>
            </a:r>
          </a:p>
          <a:p>
            <a:pPr>
              <a:lnSpc>
                <a:spcPct val="90000"/>
              </a:lnSpc>
            </a:pPr>
            <a:r>
              <a:rPr lang="hu-HU" dirty="0" smtClean="0"/>
              <a:t>terrorizmus</a:t>
            </a:r>
          </a:p>
        </p:txBody>
      </p:sp>
      <p:pic>
        <p:nvPicPr>
          <p:cNvPr id="1026" name="Picture 2" descr="C:\Users\ktothm\AppData\Local\Microsoft\Windows\Temporary Internet Files\Content.Outlook\P1GKWVX8\nébih (1) (2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6710" y="6143644"/>
            <a:ext cx="1136906" cy="4541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u-HU" altLang="hu-HU" b="1" dirty="0" err="1" smtClean="0"/>
              <a:t>Bioterrorizmus</a:t>
            </a:r>
            <a:r>
              <a:rPr lang="hu-HU" altLang="hu-HU" b="1" dirty="0" smtClean="0"/>
              <a:t/>
            </a:r>
            <a:br>
              <a:rPr lang="hu-HU" altLang="hu-HU" b="1" dirty="0" smtClean="0"/>
            </a:br>
            <a:r>
              <a:rPr lang="hu-HU" altLang="hu-HU" b="1" dirty="0" smtClean="0"/>
              <a:t>Élelmiszerterrorizmus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hu-HU" sz="2800" dirty="0" smtClean="0"/>
              <a:t>TOMMY THOMPSON, SECRETARY, HEALTH AND HUMAN SERVICES</a:t>
            </a:r>
            <a:r>
              <a:rPr lang="hu-HU" altLang="hu-HU" sz="2800" dirty="0" smtClean="0"/>
              <a:t> (2004)</a:t>
            </a:r>
            <a:r>
              <a:rPr lang="en-US" altLang="hu-HU" sz="2800" dirty="0" smtClean="0"/>
              <a:t>: For the life of me, I cannot understand why the terrorists have not, you know, attacked our food supply. Because it is so easy to do.</a:t>
            </a:r>
            <a:endParaRPr lang="hu-HU" altLang="hu-HU" sz="2800" dirty="0" smtClean="0"/>
          </a:p>
        </p:txBody>
      </p:sp>
      <p:pic>
        <p:nvPicPr>
          <p:cNvPr id="1026" name="Picture 2" descr="C:\Users\ktothm\AppData\Local\Microsoft\Windows\Temporary Internet Files\Content.Outlook\P1GKWVX8\nébih (1) (2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6710" y="6143644"/>
            <a:ext cx="1136906" cy="454153"/>
          </a:xfrm>
          <a:prstGeom prst="rect">
            <a:avLst/>
          </a:prstGeom>
          <a:noFill/>
        </p:spPr>
      </p:pic>
      <p:pic>
        <p:nvPicPr>
          <p:cNvPr id="5" name="Kép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950" y="4210050"/>
            <a:ext cx="2095500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912" y="4221088"/>
            <a:ext cx="3810000" cy="2636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A JAFFA eset (1978)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sz="2800" dirty="0" smtClean="0"/>
              <a:t>1978-ban az Arab </a:t>
            </a:r>
            <a:r>
              <a:rPr lang="hu-HU" sz="2800" dirty="0" err="1" smtClean="0"/>
              <a:t>Revolutionary</a:t>
            </a:r>
            <a:r>
              <a:rPr lang="hu-HU" sz="2800" dirty="0" smtClean="0"/>
              <a:t> </a:t>
            </a:r>
            <a:r>
              <a:rPr lang="hu-HU" sz="2800" dirty="0" err="1" smtClean="0"/>
              <a:t>Army</a:t>
            </a:r>
            <a:r>
              <a:rPr lang="hu-HU" sz="2800" dirty="0" smtClean="0"/>
              <a:t> </a:t>
            </a:r>
            <a:r>
              <a:rPr lang="hu-HU" altLang="hu-HU" sz="2800" dirty="0" smtClean="0"/>
              <a:t>narancsszedőként dolgozó terroristái higanyt fecskendeztek az exportra szánt izraeli narancsba</a:t>
            </a:r>
          </a:p>
          <a:p>
            <a:r>
              <a:rPr lang="en-US" altLang="hu-HU" sz="2800" dirty="0" smtClean="0"/>
              <a:t>5 </a:t>
            </a:r>
            <a:r>
              <a:rPr lang="hu-HU" altLang="hu-HU" sz="2800" dirty="0" smtClean="0"/>
              <a:t>holland gyerek megbetegedett</a:t>
            </a:r>
          </a:p>
          <a:p>
            <a:r>
              <a:rPr lang="hu-HU" altLang="hu-HU" sz="2800" dirty="0" smtClean="0"/>
              <a:t>14 további narancsot találtak a vizsgálatok során a tételben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3261" y="4077072"/>
            <a:ext cx="4360739" cy="2780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b="1" dirty="0" smtClean="0"/>
              <a:t>A </a:t>
            </a:r>
            <a:r>
              <a:rPr lang="hu-HU" b="1" dirty="0" err="1" smtClean="0"/>
              <a:t>Rajneesh</a:t>
            </a:r>
            <a:r>
              <a:rPr lang="hu-HU" b="1" dirty="0" smtClean="0"/>
              <a:t> </a:t>
            </a:r>
            <a:r>
              <a:rPr lang="hu-HU" b="1" dirty="0" err="1" smtClean="0"/>
              <a:t>bioterror</a:t>
            </a:r>
            <a:r>
              <a:rPr lang="hu-HU" b="1" dirty="0" smtClean="0"/>
              <a:t> támadás (1984)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sz="1800" dirty="0" err="1" smtClean="0"/>
              <a:t>Dalles</a:t>
            </a:r>
            <a:r>
              <a:rPr lang="hu-HU" sz="1800" dirty="0" smtClean="0"/>
              <a:t>, Oregon (USA) - 751 fő megfertőzése (</a:t>
            </a:r>
            <a:r>
              <a:rPr lang="hu-HU" sz="1800" dirty="0" err="1" smtClean="0"/>
              <a:t>salmonellosis</a:t>
            </a:r>
            <a:r>
              <a:rPr lang="hu-HU" sz="1800" dirty="0" smtClean="0"/>
              <a:t>), 45 kórházi kezelésre szorult</a:t>
            </a:r>
          </a:p>
          <a:p>
            <a:r>
              <a:rPr lang="hu-HU" sz="1800" dirty="0" smtClean="0"/>
              <a:t>Elkövetők: </a:t>
            </a:r>
            <a:r>
              <a:rPr lang="hu-HU" sz="1800" dirty="0" err="1" smtClean="0"/>
              <a:t>Rajneesh</a:t>
            </a:r>
            <a:r>
              <a:rPr lang="hu-HU" sz="1800" dirty="0" smtClean="0"/>
              <a:t> (</a:t>
            </a:r>
            <a:r>
              <a:rPr lang="hu-HU" sz="1800" dirty="0" err="1" smtClean="0"/>
              <a:t>Osho</a:t>
            </a:r>
            <a:r>
              <a:rPr lang="hu-HU" sz="1800" dirty="0" smtClean="0"/>
              <a:t>) vallási szektája</a:t>
            </a:r>
          </a:p>
          <a:p>
            <a:r>
              <a:rPr lang="hu-HU" sz="1800" dirty="0" smtClean="0"/>
              <a:t>Cél: helyhatósági választások manipulálása</a:t>
            </a:r>
          </a:p>
          <a:p>
            <a:r>
              <a:rPr lang="hu-HU" sz="1800" i="1" dirty="0" smtClean="0"/>
              <a:t>Salmonella </a:t>
            </a:r>
            <a:r>
              <a:rPr lang="hu-HU" sz="1800" i="1" dirty="0" err="1" smtClean="0"/>
              <a:t>Typhimuriumot</a:t>
            </a:r>
            <a:r>
              <a:rPr lang="hu-HU" sz="1800" dirty="0" smtClean="0"/>
              <a:t> tartalmazó folyadékkal 10 étterem salátabárjában található szószokat fertőzték meg</a:t>
            </a:r>
          </a:p>
          <a:p>
            <a:r>
              <a:rPr lang="hu-HU" sz="1800" dirty="0" smtClean="0"/>
              <a:t>Előtte próbálkoztak ajtókilincsek, piacon kapható zöldségek megfertőzésével is</a:t>
            </a:r>
            <a:endParaRPr lang="hu-HU" sz="1800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48064" y="4077072"/>
            <a:ext cx="3816424" cy="2780928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03" y="4005064"/>
            <a:ext cx="4177480" cy="28829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u-HU" altLang="hu-HU" sz="2000" dirty="0" smtClean="0">
                <a:solidFill>
                  <a:srgbClr val="333333"/>
                </a:solidFill>
              </a:rPr>
              <a:t>U</a:t>
            </a:r>
            <a:r>
              <a:rPr lang="en-US" altLang="hu-HU" sz="2000" dirty="0" err="1" smtClean="0">
                <a:solidFill>
                  <a:srgbClr val="333333"/>
                </a:solidFill>
              </a:rPr>
              <a:t>niversity</a:t>
            </a:r>
            <a:r>
              <a:rPr lang="en-US" altLang="hu-HU" sz="2000" dirty="0" smtClean="0">
                <a:solidFill>
                  <a:srgbClr val="333333"/>
                </a:solidFill>
              </a:rPr>
              <a:t> of South Carolina</a:t>
            </a:r>
            <a:r>
              <a:rPr lang="hu-HU" altLang="hu-HU" sz="2000" dirty="0" smtClean="0">
                <a:solidFill>
                  <a:srgbClr val="333333"/>
                </a:solidFill>
              </a:rPr>
              <a:t>, 2015. február 4.</a:t>
            </a:r>
            <a:br>
              <a:rPr lang="hu-HU" altLang="hu-HU" sz="2000" dirty="0" smtClean="0">
                <a:solidFill>
                  <a:srgbClr val="333333"/>
                </a:solidFill>
              </a:rPr>
            </a:br>
            <a:r>
              <a:rPr lang="hu-HU" altLang="hu-HU" sz="2000" dirty="0" smtClean="0">
                <a:solidFill>
                  <a:srgbClr val="333333"/>
                </a:solidFill>
              </a:rPr>
              <a:t>Rejtett kamera rögzíti, hogy </a:t>
            </a:r>
            <a:r>
              <a:rPr lang="hu-HU" altLang="hu-HU" sz="2000" dirty="0" err="1" smtClean="0">
                <a:solidFill>
                  <a:srgbClr val="333333"/>
                </a:solidFill>
              </a:rPr>
              <a:t>Hayley</a:t>
            </a:r>
            <a:r>
              <a:rPr lang="hu-HU" altLang="hu-HU" sz="2000" dirty="0" smtClean="0">
                <a:solidFill>
                  <a:srgbClr val="333333"/>
                </a:solidFill>
              </a:rPr>
              <a:t> King (22) vegyszereket </a:t>
            </a:r>
            <a:r>
              <a:rPr lang="en-US" altLang="hu-HU" sz="2000" dirty="0" smtClean="0">
                <a:solidFill>
                  <a:srgbClr val="333333"/>
                </a:solidFill>
              </a:rPr>
              <a:t> </a:t>
            </a:r>
            <a:r>
              <a:rPr lang="hu-HU" altLang="hu-HU" sz="2000" dirty="0" smtClean="0">
                <a:solidFill>
                  <a:srgbClr val="333333"/>
                </a:solidFill>
              </a:rPr>
              <a:t>önt és beleköpköd a kollégiumi szobatársai ételeibe</a:t>
            </a:r>
            <a:r>
              <a:rPr lang="en-US" altLang="hu-HU" sz="2000" dirty="0" smtClean="0">
                <a:solidFill>
                  <a:srgbClr val="333333"/>
                </a:solidFill>
                <a:latin typeface="proxima-nova"/>
              </a:rPr>
              <a:t/>
            </a:r>
            <a:br>
              <a:rPr lang="en-US" altLang="hu-HU" sz="2000" dirty="0" smtClean="0">
                <a:solidFill>
                  <a:srgbClr val="333333"/>
                </a:solidFill>
                <a:latin typeface="proxima-nova"/>
              </a:rPr>
            </a:br>
            <a:endParaRPr lang="hu-HU" sz="2000" dirty="0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aught: Hayley King (above) a 22-year-old University of South Carolina student was arrested after allegedly trying to poison her roommate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25828" y="4797152"/>
            <a:ext cx="3218172" cy="20608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686</TotalTime>
  <Words>639</Words>
  <Application>Microsoft Office PowerPoint</Application>
  <PresentationFormat>Diavetítés a képernyőre (4:3 oldalarány)</PresentationFormat>
  <Paragraphs>132</Paragraphs>
  <Slides>24</Slides>
  <Notes>3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24</vt:i4>
      </vt:variant>
    </vt:vector>
  </HeadingPairs>
  <TitlesOfParts>
    <vt:vector size="25" baseType="lpstr">
      <vt:lpstr>Office-téma</vt:lpstr>
      <vt:lpstr>Az állatorvos szerepe az élelmiszerlánc- biztonság megteremtésében </vt:lpstr>
      <vt:lpstr>Hogyan kezdődött?</vt:lpstr>
      <vt:lpstr>Élelmiszerbiztonság</vt:lpstr>
      <vt:lpstr>Élelmezésbiztonság</vt:lpstr>
      <vt:lpstr>Élelmiszerlánc-biztonság</vt:lpstr>
      <vt:lpstr>Bioterrorizmus Élelmiszerterrorizmus</vt:lpstr>
      <vt:lpstr>A JAFFA eset (1978)</vt:lpstr>
      <vt:lpstr>A Rajneesh bioterror támadás (1984)</vt:lpstr>
      <vt:lpstr>University of South Carolina, 2015. február 4. Rejtett kamera rögzíti, hogy Hayley King (22) vegyszereket  önt és beleköpköd a kollégiumi szobatársai ételeibe </vt:lpstr>
      <vt:lpstr>Veszély és kockázat</vt:lpstr>
      <vt:lpstr>Nemzetközi élelmiszer-biztonsági gyors veszélyjelző/információs rendszerek</vt:lpstr>
      <vt:lpstr>Nemzetközi humán-egészségügyi gyors veszélyjelző/információs rendszerek</vt:lpstr>
      <vt:lpstr>Nemzetközi állategészségügyi, növény-egészségügyi gyors veszélyjelző/információs rendszerek</vt:lpstr>
      <vt:lpstr>Összes RASFF bejelentés számának alakulása EU 2000 - 2015</vt:lpstr>
      <vt:lpstr>RASFF</vt:lpstr>
      <vt:lpstr>16. dia</vt:lpstr>
      <vt:lpstr>Események kiindulási pontja (2014)</vt:lpstr>
      <vt:lpstr>Guar gumi krízis (2007)</vt:lpstr>
      <vt:lpstr>Guar gumi krízis (2007)</vt:lpstr>
      <vt:lpstr>Tiszafüredi lépfene</vt:lpstr>
      <vt:lpstr>Tiszafüredi lépfene</vt:lpstr>
      <vt:lpstr>Tiszafüredi lépfene </vt:lpstr>
      <vt:lpstr>Mire figyelünk?</vt:lpstr>
      <vt:lpstr>24. dia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dia</dc:title>
  <dc:creator>ktothm</dc:creator>
  <cp:lastModifiedBy>ktothm</cp:lastModifiedBy>
  <cp:revision>91</cp:revision>
  <dcterms:created xsi:type="dcterms:W3CDTF">2016-01-19T08:54:33Z</dcterms:created>
  <dcterms:modified xsi:type="dcterms:W3CDTF">2016-03-17T11:42:58Z</dcterms:modified>
</cp:coreProperties>
</file>