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67" r:id="rId5"/>
    <p:sldId id="291" r:id="rId6"/>
    <p:sldId id="292" r:id="rId7"/>
    <p:sldId id="293" r:id="rId8"/>
    <p:sldId id="327" r:id="rId9"/>
    <p:sldId id="328" r:id="rId10"/>
    <p:sldId id="329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30" r:id="rId19"/>
    <p:sldId id="331" r:id="rId20"/>
    <p:sldId id="332" r:id="rId21"/>
    <p:sldId id="333" r:id="rId22"/>
    <p:sldId id="334" r:id="rId23"/>
    <p:sldId id="335" r:id="rId24"/>
    <p:sldId id="301" r:id="rId25"/>
    <p:sldId id="302" r:id="rId26"/>
    <p:sldId id="303" r:id="rId27"/>
    <p:sldId id="304" r:id="rId28"/>
    <p:sldId id="336" r:id="rId29"/>
    <p:sldId id="337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270" r:id="rId4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8889" autoAdjust="0"/>
  </p:normalViewPr>
  <p:slideViewPr>
    <p:cSldViewPr snapToGrid="0">
      <p:cViewPr varScale="1">
        <p:scale>
          <a:sx n="65" d="100"/>
          <a:sy n="65" d="100"/>
        </p:scale>
        <p:origin x="-94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olbln\Desktop\Oszt&#225;ly\1.%20Cara%20&#201;va\2016\&#201;M\&#201;M%20&#225;br&#225;k%20H&#201;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lbln\Desktop\Oszt&#225;ly\1.%20Cara%20&#201;va\2016\&#201;M\&#201;M%20&#225;br&#225;k%20H&#201;%20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lbln\Desktop\Oszt&#225;ly\1.%20Cara%20&#201;va\2016\&#201;M\&#201;M%20&#225;br&#225;k%20H&#201;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0537383177570541E-2"/>
          <c:y val="0.12019219030281079"/>
          <c:w val="0.82359813084112155"/>
          <c:h val="0.7956733048771000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4.9758189948478811E-3"/>
                  <c:y val="-0.37656825740731881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Gyermek-étkeztetés; 841</a:t>
                    </a: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445343637600846E-2"/>
                  <c:y val="-9.9908019575060764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75503062117267E-2"/>
                  <c:y val="-5.4395937394981025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213400408282326"/>
                  <c:y val="5.8982364637094907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577282006415894E-2"/>
                  <c:y val="-1.653570742845227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dLblPos val="outEnd"/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'4. sz. táblázat (hely)'!$A$38:$A$43</c:f>
              <c:strCache>
                <c:ptCount val="6"/>
                <c:pt idx="0">
                  <c:v>Gyermekétkeztetés</c:v>
                </c:pt>
                <c:pt idx="1">
                  <c:v>Munkahelyi étkeztetés</c:v>
                </c:pt>
                <c:pt idx="2">
                  <c:v>Idős-, ápolási intézményi étkeztetés</c:v>
                </c:pt>
                <c:pt idx="3">
                  <c:v>Vendéglátás</c:v>
                </c:pt>
                <c:pt idx="4">
                  <c:v>Közétkeztetés, össesen: 1145 fő</c:v>
                </c:pt>
                <c:pt idx="5">
                  <c:v>Kistermelői előállítás</c:v>
                </c:pt>
              </c:strCache>
            </c:strRef>
          </c:cat>
          <c:val>
            <c:numRef>
              <c:f>'4. sz. táblázat (hely)'!$B$38:$B$43</c:f>
              <c:numCache>
                <c:formatCode>General</c:formatCode>
                <c:ptCount val="6"/>
                <c:pt idx="0">
                  <c:v>841</c:v>
                </c:pt>
                <c:pt idx="1">
                  <c:v>176</c:v>
                </c:pt>
                <c:pt idx="2">
                  <c:v>128</c:v>
                </c:pt>
                <c:pt idx="3">
                  <c:v>236</c:v>
                </c:pt>
                <c:pt idx="4">
                  <c:v>0</c:v>
                </c:pt>
                <c:pt idx="5">
                  <c:v>35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132650845011836"/>
          <c:y val="0.15567873094810519"/>
          <c:w val="0.76981075121570564"/>
          <c:h val="0.7459905116462972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C0C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9410469524642754"/>
                  <c:y val="6.7064401542832025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2000" dirty="0" err="1" smtClean="0"/>
                      <a:t>ismeretlen</a:t>
                    </a:r>
                    <a:r>
                      <a:rPr lang="en-US" sz="2000" dirty="0" smtClean="0"/>
                      <a:t> : 20</a:t>
                    </a:r>
                    <a:endParaRPr lang="en-US" sz="2000" dirty="0"/>
                  </a:p>
                </c:rich>
              </c:tx>
              <c:spPr/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15470982793819"/>
                  <c:y val="-0.2931276724975441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353480120540489"/>
                  <c:y val="3.5198696940297577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577282006415838"/>
                  <c:y val="3.7516877623613018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649557694177224E-3"/>
                  <c:y val="-2.2371371573298406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2867332555653034E-2"/>
                  <c:y val="-4.8595182947805881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outEnd"/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'4. sz. ábra (ok)'!$A$3:$A$8</c:f>
              <c:strCache>
                <c:ptCount val="6"/>
                <c:pt idx="0">
                  <c:v>ismeretlen</c:v>
                </c:pt>
                <c:pt idx="1">
                  <c:v>utófertőzés személytől, eszköztől</c:v>
                </c:pt>
                <c:pt idx="2">
                  <c:v>elégtelen hőkezelés</c:v>
                </c:pt>
                <c:pt idx="3">
                  <c:v>vegyi mérgezés</c:v>
                </c:pt>
                <c:pt idx="4">
                  <c:v>nem megfelelő mosogatás és fertőtlenítés</c:v>
                </c:pt>
                <c:pt idx="5">
                  <c:v>szennyezett nyersanyag</c:v>
                </c:pt>
              </c:strCache>
            </c:strRef>
          </c:cat>
          <c:val>
            <c:numRef>
              <c:f>'4. sz. ábra (ok)'!$B$3:$B$8</c:f>
              <c:numCache>
                <c:formatCode>General</c:formatCode>
                <c:ptCount val="6"/>
                <c:pt idx="0">
                  <c:v>20</c:v>
                </c:pt>
                <c:pt idx="1">
                  <c:v>12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rotX val="50"/>
      <c:rotY val="10"/>
      <c:perspective val="0"/>
    </c:view3D>
    <c:plotArea>
      <c:layout>
        <c:manualLayout>
          <c:layoutTarget val="inner"/>
          <c:xMode val="edge"/>
          <c:yMode val="edge"/>
          <c:x val="1.1369203849518799E-3"/>
          <c:y val="8.1964434972181643E-2"/>
          <c:w val="0.89330752405949243"/>
          <c:h val="0.8876004951874331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FFCC0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7.7366579177602889E-3"/>
                  <c:y val="2.141754141604781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hu-HU"/>
                </a:p>
              </c:txPr>
              <c:dLblPos val="in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471347331583548E-2"/>
                  <c:y val="-0.134904328647847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Salmonella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T. </a:t>
                    </a:r>
                    <a:r>
                      <a:rPr lang="en-US" dirty="0" err="1"/>
                      <a:t>murium</a:t>
                    </a:r>
                    <a:r>
                      <a:rPr lang="en-US" dirty="0"/>
                      <a:t>; 33</a:t>
                    </a:r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269378827646558"/>
                  <c:y val="-0.1245582431849311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360553368328973"/>
                  <c:y val="-3.1160882225506479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06003937007886"/>
                  <c:y val="2.2408490745505442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553805774278543E-2"/>
                  <c:y val="5.678636789562801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C. perfringens </a:t>
                    </a:r>
                  </a:p>
                  <a:p>
                    <a:r>
                      <a:rPr lang="en-US" sz="1600" b="1"/>
                      <a:t>+ B. cereus; 43</a:t>
                    </a:r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8903105861766778E-3"/>
                  <c:y val="-5.356627970666136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dLblPos val="in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962270341207386E-2"/>
                  <c:y val="6.0625329902166694E-2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700568678915152E-2"/>
                  <c:y val="-7.03825904012030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Gomba; </a:t>
                    </a:r>
                    <a:r>
                      <a:rPr lang="en-US" dirty="0"/>
                      <a:t>8</a:t>
                    </a:r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4794936570428718"/>
                  <c:y val="0.12018039033902835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hu-H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5967989938757654"/>
                  <c:y val="-1.5620984970491358E-3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4425382764654418"/>
                  <c:y val="1.101025350847985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'8. sz. táblázat (b-kórok) '!$A$20:$A$31</c:f>
              <c:strCache>
                <c:ptCount val="12"/>
                <c:pt idx="0">
                  <c:v>Salmonella enteritidis</c:v>
                </c:pt>
                <c:pt idx="1">
                  <c:v>Salmonella T. murium</c:v>
                </c:pt>
                <c:pt idx="2">
                  <c:v>Campylobacter</c:v>
                </c:pt>
                <c:pt idx="3">
                  <c:v>C. perfringens</c:v>
                </c:pt>
                <c:pt idx="4">
                  <c:v>S. aureus</c:v>
                </c:pt>
                <c:pt idx="5">
                  <c:v>C. perfringens + B. cereus</c:v>
                </c:pt>
                <c:pt idx="6">
                  <c:v>Norovírus (Calicivírus)</c:v>
                </c:pt>
                <c:pt idx="7">
                  <c:v>Hepatitis A</c:v>
                </c:pt>
                <c:pt idx="8">
                  <c:v>Gomba (20 perc hőkezelés után fogyasztható)</c:v>
                </c:pt>
                <c:pt idx="9">
                  <c:v>Negatív</c:v>
                </c:pt>
                <c:pt idx="10">
                  <c:v>Nem vizsgált</c:v>
                </c:pt>
                <c:pt idx="11">
                  <c:v>Vegyi méreg</c:v>
                </c:pt>
              </c:strCache>
            </c:strRef>
          </c:cat>
          <c:val>
            <c:numRef>
              <c:f>'8. sz. táblázat (b-kórok) '!$B$20:$B$31</c:f>
              <c:numCache>
                <c:formatCode>General</c:formatCode>
                <c:ptCount val="12"/>
                <c:pt idx="0">
                  <c:v>273</c:v>
                </c:pt>
                <c:pt idx="1">
                  <c:v>33</c:v>
                </c:pt>
                <c:pt idx="2">
                  <c:v>23</c:v>
                </c:pt>
                <c:pt idx="3">
                  <c:v>27</c:v>
                </c:pt>
                <c:pt idx="4">
                  <c:v>56</c:v>
                </c:pt>
                <c:pt idx="5">
                  <c:v>43</c:v>
                </c:pt>
                <c:pt idx="6">
                  <c:v>504</c:v>
                </c:pt>
                <c:pt idx="7">
                  <c:v>49</c:v>
                </c:pt>
                <c:pt idx="8">
                  <c:v>8</c:v>
                </c:pt>
                <c:pt idx="9">
                  <c:v>320</c:v>
                </c:pt>
                <c:pt idx="10">
                  <c:v>77</c:v>
                </c:pt>
                <c:pt idx="11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88793-DBCD-4510-AE55-85F7EF1926C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C91F15B6-CCC7-4B81-8DF9-CFCC4975DAB7}">
      <dgm:prSet phldrT="[Szöveg]"/>
      <dgm:spPr/>
      <dgm:t>
        <a:bodyPr/>
        <a:lstStyle/>
        <a:p>
          <a:r>
            <a:rPr lang="hu-HU" dirty="0" smtClean="0"/>
            <a:t>Közbeszerzések és szolgáltatók árversenye, elszámolási árak</a:t>
          </a:r>
          <a:endParaRPr lang="hu-HU" dirty="0"/>
        </a:p>
      </dgm:t>
    </dgm:pt>
    <dgm:pt modelId="{364CC917-EE54-417E-B8FE-4E32E1E2639A}" type="parTrans" cxnId="{3AC58917-DF05-4AC5-8D52-AD13CADEE5DA}">
      <dgm:prSet/>
      <dgm:spPr/>
      <dgm:t>
        <a:bodyPr/>
        <a:lstStyle/>
        <a:p>
          <a:endParaRPr lang="hu-HU"/>
        </a:p>
      </dgm:t>
    </dgm:pt>
    <dgm:pt modelId="{C007D0EF-4564-4916-8C76-1732C9981211}" type="sibTrans" cxnId="{3AC58917-DF05-4AC5-8D52-AD13CADEE5DA}">
      <dgm:prSet/>
      <dgm:spPr/>
      <dgm:t>
        <a:bodyPr/>
        <a:lstStyle/>
        <a:p>
          <a:endParaRPr lang="hu-HU"/>
        </a:p>
      </dgm:t>
    </dgm:pt>
    <dgm:pt modelId="{985F4762-8953-4877-A1C4-E308EB8E35D6}">
      <dgm:prSet phldrT="[Szöveg]"/>
      <dgm:spPr/>
      <dgm:t>
        <a:bodyPr/>
        <a:lstStyle/>
        <a:p>
          <a:r>
            <a:rPr lang="hu-HU" dirty="0" smtClean="0"/>
            <a:t>Elavult technológia, túlfőzött, túlbiztosított  ételek, elhúzódó készen tartás</a:t>
          </a:r>
          <a:endParaRPr lang="hu-HU" dirty="0"/>
        </a:p>
      </dgm:t>
    </dgm:pt>
    <dgm:pt modelId="{49C53E01-A879-4AE5-829B-316AA47ADCF2}" type="parTrans" cxnId="{07FEEC38-83E0-4EE2-9BEC-C5106BD2CA9B}">
      <dgm:prSet/>
      <dgm:spPr/>
      <dgm:t>
        <a:bodyPr/>
        <a:lstStyle/>
        <a:p>
          <a:endParaRPr lang="hu-HU"/>
        </a:p>
      </dgm:t>
    </dgm:pt>
    <dgm:pt modelId="{B3F2DB72-0C21-4DBB-B8C1-58A8ED70E686}" type="sibTrans" cxnId="{07FEEC38-83E0-4EE2-9BEC-C5106BD2CA9B}">
      <dgm:prSet/>
      <dgm:spPr/>
      <dgm:t>
        <a:bodyPr/>
        <a:lstStyle/>
        <a:p>
          <a:endParaRPr lang="hu-HU"/>
        </a:p>
      </dgm:t>
    </dgm:pt>
    <dgm:pt modelId="{2E411AF6-BDA1-41D1-82DF-938B3D08B229}">
      <dgm:prSet phldrT="[Szöveg]"/>
      <dgm:spPr/>
      <dgm:t>
        <a:bodyPr/>
        <a:lstStyle/>
        <a:p>
          <a:r>
            <a:rPr lang="hu-HU" dirty="0" smtClean="0"/>
            <a:t>Rossz ízek, ízléstelen tálalás, rossz étkezdei környezet, motiválatlan személyzet</a:t>
          </a:r>
          <a:endParaRPr lang="hu-HU" dirty="0"/>
        </a:p>
      </dgm:t>
    </dgm:pt>
    <dgm:pt modelId="{2AB17E79-ADBE-4E43-B3E8-609FB2830036}" type="parTrans" cxnId="{0749C768-432A-43A9-A468-9F62F0FB5092}">
      <dgm:prSet/>
      <dgm:spPr/>
      <dgm:t>
        <a:bodyPr/>
        <a:lstStyle/>
        <a:p>
          <a:endParaRPr lang="hu-HU"/>
        </a:p>
      </dgm:t>
    </dgm:pt>
    <dgm:pt modelId="{D5B279B3-8093-42DD-B231-74A14F6DB978}" type="sibTrans" cxnId="{0749C768-432A-43A9-A468-9F62F0FB5092}">
      <dgm:prSet/>
      <dgm:spPr/>
      <dgm:t>
        <a:bodyPr/>
        <a:lstStyle/>
        <a:p>
          <a:endParaRPr lang="hu-HU"/>
        </a:p>
      </dgm:t>
    </dgm:pt>
    <dgm:pt modelId="{6470CE58-B92F-4F85-B4B9-9A1AE0D057D2}">
      <dgm:prSet phldrT="[Szöveg]"/>
      <dgm:spPr/>
      <dgm:t>
        <a:bodyPr/>
        <a:lstStyle/>
        <a:p>
          <a:r>
            <a:rPr lang="hu-HU" dirty="0" smtClean="0"/>
            <a:t>Fogyasztók, élelmiszerlánc szereplők, </a:t>
          </a:r>
        </a:p>
        <a:p>
          <a:r>
            <a:rPr lang="hu-HU" dirty="0" smtClean="0"/>
            <a:t>döntést hozók </a:t>
          </a:r>
          <a:endParaRPr lang="hu-HU" dirty="0"/>
        </a:p>
      </dgm:t>
    </dgm:pt>
    <dgm:pt modelId="{270357E5-FD9C-494A-B3CA-914D8DE98814}" type="parTrans" cxnId="{665392B6-FC60-40F1-900B-CEFD27EF07D1}">
      <dgm:prSet/>
      <dgm:spPr/>
      <dgm:t>
        <a:bodyPr/>
        <a:lstStyle/>
        <a:p>
          <a:endParaRPr lang="hu-HU"/>
        </a:p>
      </dgm:t>
    </dgm:pt>
    <dgm:pt modelId="{B0EA5FA6-6514-469E-9720-1B26D3A567C6}" type="sibTrans" cxnId="{665392B6-FC60-40F1-900B-CEFD27EF07D1}">
      <dgm:prSet/>
      <dgm:spPr/>
      <dgm:t>
        <a:bodyPr/>
        <a:lstStyle/>
        <a:p>
          <a:endParaRPr lang="hu-HU"/>
        </a:p>
      </dgm:t>
    </dgm:pt>
    <dgm:pt modelId="{8108277C-FCFE-473A-91EF-7DC95EB399A0}" type="pres">
      <dgm:prSet presAssocID="{41088793-DBCD-4510-AE55-85F7EF1926C7}" presName="Name0" presStyleCnt="0">
        <dgm:presLayoutVars>
          <dgm:dir/>
          <dgm:resizeHandles val="exact"/>
        </dgm:presLayoutVars>
      </dgm:prSet>
      <dgm:spPr/>
    </dgm:pt>
    <dgm:pt modelId="{95E91AEE-E6A1-4D0E-A618-928285093547}" type="pres">
      <dgm:prSet presAssocID="{41088793-DBCD-4510-AE55-85F7EF1926C7}" presName="fgShape" presStyleLbl="fgShp" presStyleIdx="0" presStyleCnt="1"/>
      <dgm:spPr/>
    </dgm:pt>
    <dgm:pt modelId="{9C1022E0-F3E5-4C52-AC10-9F488C037D27}" type="pres">
      <dgm:prSet presAssocID="{41088793-DBCD-4510-AE55-85F7EF1926C7}" presName="linComp" presStyleCnt="0"/>
      <dgm:spPr/>
    </dgm:pt>
    <dgm:pt modelId="{884E473A-FC78-4B78-A4B7-ABE22F97CB31}" type="pres">
      <dgm:prSet presAssocID="{C91F15B6-CCC7-4B81-8DF9-CFCC4975DAB7}" presName="compNode" presStyleCnt="0"/>
      <dgm:spPr/>
    </dgm:pt>
    <dgm:pt modelId="{71724798-4F7B-424E-9D9F-E8941F661BB4}" type="pres">
      <dgm:prSet presAssocID="{C91F15B6-CCC7-4B81-8DF9-CFCC4975DAB7}" presName="bkgdShape" presStyleLbl="node1" presStyleIdx="0" presStyleCnt="4"/>
      <dgm:spPr/>
      <dgm:t>
        <a:bodyPr/>
        <a:lstStyle/>
        <a:p>
          <a:endParaRPr lang="hu-HU"/>
        </a:p>
      </dgm:t>
    </dgm:pt>
    <dgm:pt modelId="{8A5187CA-59DB-4818-932E-E46A7A63652A}" type="pres">
      <dgm:prSet presAssocID="{C91F15B6-CCC7-4B81-8DF9-CFCC4975DAB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FE49F4-4111-472B-9DCA-E202D9522F07}" type="pres">
      <dgm:prSet presAssocID="{C91F15B6-CCC7-4B81-8DF9-CFCC4975DAB7}" presName="invisiNode" presStyleLbl="node1" presStyleIdx="0" presStyleCnt="4"/>
      <dgm:spPr/>
    </dgm:pt>
    <dgm:pt modelId="{E8AA408B-3DA1-468E-8561-0DE64138C661}" type="pres">
      <dgm:prSet presAssocID="{C91F15B6-CCC7-4B81-8DF9-CFCC4975DAB7}" presName="imagNode" presStyleLbl="fgImgPlace1" presStyleIdx="0" presStyleCnt="4" custFlipVert="1" custScaleX="9172" custScaleY="12499" custLinFactNeighborX="-5871" custLinFactNeighborY="44035"/>
      <dgm:spPr/>
    </dgm:pt>
    <dgm:pt modelId="{DB2A6D84-A49B-4F87-87E3-80B2EBE38FE8}" type="pres">
      <dgm:prSet presAssocID="{C007D0EF-4564-4916-8C76-1732C9981211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7F01FBF-9738-47CE-8B88-647F757DE9FD}" type="pres">
      <dgm:prSet presAssocID="{985F4762-8953-4877-A1C4-E308EB8E35D6}" presName="compNode" presStyleCnt="0"/>
      <dgm:spPr/>
    </dgm:pt>
    <dgm:pt modelId="{6AF4E8CA-0E0D-4FD6-930B-490032BBDE89}" type="pres">
      <dgm:prSet presAssocID="{985F4762-8953-4877-A1C4-E308EB8E35D6}" presName="bkgdShape" presStyleLbl="node1" presStyleIdx="1" presStyleCnt="4"/>
      <dgm:spPr/>
      <dgm:t>
        <a:bodyPr/>
        <a:lstStyle/>
        <a:p>
          <a:endParaRPr lang="hu-HU"/>
        </a:p>
      </dgm:t>
    </dgm:pt>
    <dgm:pt modelId="{86F241EB-1AD1-4348-92BA-72C929D9FDCD}" type="pres">
      <dgm:prSet presAssocID="{985F4762-8953-4877-A1C4-E308EB8E35D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0F9EB3-4089-4C60-91CE-E581004ED972}" type="pres">
      <dgm:prSet presAssocID="{985F4762-8953-4877-A1C4-E308EB8E35D6}" presName="invisiNode" presStyleLbl="node1" presStyleIdx="1" presStyleCnt="4"/>
      <dgm:spPr/>
    </dgm:pt>
    <dgm:pt modelId="{0F49A8F7-89FA-42E5-AC18-F9B1DFA3399E}" type="pres">
      <dgm:prSet presAssocID="{985F4762-8953-4877-A1C4-E308EB8E35D6}" presName="imagNode" presStyleLbl="fgImgPlace1" presStyleIdx="1" presStyleCnt="4" custFlipVert="1" custScaleX="9172" custScaleY="12499" custLinFactNeighborX="-5871" custLinFactNeighborY="44035"/>
      <dgm:spPr/>
    </dgm:pt>
    <dgm:pt modelId="{64A47258-2733-4CA6-86F5-1D88F3D6B9A7}" type="pres">
      <dgm:prSet presAssocID="{B3F2DB72-0C21-4DBB-B8C1-58A8ED70E68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D22D790-D0B1-4352-A143-FADE926AE7C0}" type="pres">
      <dgm:prSet presAssocID="{2E411AF6-BDA1-41D1-82DF-938B3D08B229}" presName="compNode" presStyleCnt="0"/>
      <dgm:spPr/>
    </dgm:pt>
    <dgm:pt modelId="{8B1950AE-B265-4D7C-A68D-154BC374CE4F}" type="pres">
      <dgm:prSet presAssocID="{2E411AF6-BDA1-41D1-82DF-938B3D08B229}" presName="bkgdShape" presStyleLbl="node1" presStyleIdx="2" presStyleCnt="4"/>
      <dgm:spPr/>
      <dgm:t>
        <a:bodyPr/>
        <a:lstStyle/>
        <a:p>
          <a:endParaRPr lang="hu-HU"/>
        </a:p>
      </dgm:t>
    </dgm:pt>
    <dgm:pt modelId="{3021DDBC-6436-48D1-9E36-79175B44CE35}" type="pres">
      <dgm:prSet presAssocID="{2E411AF6-BDA1-41D1-82DF-938B3D08B22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D5EDE1-D39C-4F10-A945-A72C492842C3}" type="pres">
      <dgm:prSet presAssocID="{2E411AF6-BDA1-41D1-82DF-938B3D08B229}" presName="invisiNode" presStyleLbl="node1" presStyleIdx="2" presStyleCnt="4"/>
      <dgm:spPr/>
    </dgm:pt>
    <dgm:pt modelId="{72C236C6-3A19-4A3A-BE64-9BE5A2A8A610}" type="pres">
      <dgm:prSet presAssocID="{2E411AF6-BDA1-41D1-82DF-938B3D08B229}" presName="imagNode" presStyleLbl="fgImgPlace1" presStyleIdx="2" presStyleCnt="4" custFlipVert="1" custScaleX="9172" custScaleY="12499" custLinFactNeighborX="-5871" custLinFactNeighborY="44035"/>
      <dgm:spPr/>
    </dgm:pt>
    <dgm:pt modelId="{D178F382-C2B2-4AA3-A3A2-007658A94C89}" type="pres">
      <dgm:prSet presAssocID="{D5B279B3-8093-42DD-B231-74A14F6DB97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24DDDAA-F825-43A7-ACB0-CA1EB5A82525}" type="pres">
      <dgm:prSet presAssocID="{6470CE58-B92F-4F85-B4B9-9A1AE0D057D2}" presName="compNode" presStyleCnt="0"/>
      <dgm:spPr/>
    </dgm:pt>
    <dgm:pt modelId="{5EAD4E78-8751-464D-889C-8266791FA628}" type="pres">
      <dgm:prSet presAssocID="{6470CE58-B92F-4F85-B4B9-9A1AE0D057D2}" presName="bkgdShape" presStyleLbl="node1" presStyleIdx="3" presStyleCnt="4"/>
      <dgm:spPr/>
      <dgm:t>
        <a:bodyPr/>
        <a:lstStyle/>
        <a:p>
          <a:endParaRPr lang="hu-HU"/>
        </a:p>
      </dgm:t>
    </dgm:pt>
    <dgm:pt modelId="{DFD6C7E2-0BD4-403D-A6E0-5D8EE75F4DAB}" type="pres">
      <dgm:prSet presAssocID="{6470CE58-B92F-4F85-B4B9-9A1AE0D057D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C08C9A-7A18-455B-B706-C1132A9AA5DD}" type="pres">
      <dgm:prSet presAssocID="{6470CE58-B92F-4F85-B4B9-9A1AE0D057D2}" presName="invisiNode" presStyleLbl="node1" presStyleIdx="3" presStyleCnt="4"/>
      <dgm:spPr/>
    </dgm:pt>
    <dgm:pt modelId="{5080D44F-489C-4620-AA49-4731C054EEEE}" type="pres">
      <dgm:prSet presAssocID="{6470CE58-B92F-4F85-B4B9-9A1AE0D057D2}" presName="imagNode" presStyleLbl="fgImgPlace1" presStyleIdx="3" presStyleCnt="4" custFlipVert="1" custScaleX="9172" custScaleY="12499" custLinFactNeighborX="-5871" custLinFactNeighborY="44035"/>
      <dgm:spPr/>
    </dgm:pt>
  </dgm:ptLst>
  <dgm:cxnLst>
    <dgm:cxn modelId="{C841D328-1E06-404C-A6AE-2BDC250DB4CB}" type="presOf" srcId="{985F4762-8953-4877-A1C4-E308EB8E35D6}" destId="{86F241EB-1AD1-4348-92BA-72C929D9FDCD}" srcOrd="1" destOrd="0" presId="urn:microsoft.com/office/officeart/2005/8/layout/hList7#1"/>
    <dgm:cxn modelId="{3AC58917-DF05-4AC5-8D52-AD13CADEE5DA}" srcId="{41088793-DBCD-4510-AE55-85F7EF1926C7}" destId="{C91F15B6-CCC7-4B81-8DF9-CFCC4975DAB7}" srcOrd="0" destOrd="0" parTransId="{364CC917-EE54-417E-B8FE-4E32E1E2639A}" sibTransId="{C007D0EF-4564-4916-8C76-1732C9981211}"/>
    <dgm:cxn modelId="{77FABCA9-4BEE-426B-8C41-174BDA447E6F}" type="presOf" srcId="{C91F15B6-CCC7-4B81-8DF9-CFCC4975DAB7}" destId="{71724798-4F7B-424E-9D9F-E8941F661BB4}" srcOrd="0" destOrd="0" presId="urn:microsoft.com/office/officeart/2005/8/layout/hList7#1"/>
    <dgm:cxn modelId="{07FEEC38-83E0-4EE2-9BEC-C5106BD2CA9B}" srcId="{41088793-DBCD-4510-AE55-85F7EF1926C7}" destId="{985F4762-8953-4877-A1C4-E308EB8E35D6}" srcOrd="1" destOrd="0" parTransId="{49C53E01-A879-4AE5-829B-316AA47ADCF2}" sibTransId="{B3F2DB72-0C21-4DBB-B8C1-58A8ED70E686}"/>
    <dgm:cxn modelId="{25262249-0A54-444F-BA18-143312F4F59F}" type="presOf" srcId="{2E411AF6-BDA1-41D1-82DF-938B3D08B229}" destId="{8B1950AE-B265-4D7C-A68D-154BC374CE4F}" srcOrd="0" destOrd="0" presId="urn:microsoft.com/office/officeart/2005/8/layout/hList7#1"/>
    <dgm:cxn modelId="{AB9E0F67-A88F-44A6-B876-0355920637BA}" type="presOf" srcId="{C007D0EF-4564-4916-8C76-1732C9981211}" destId="{DB2A6D84-A49B-4F87-87E3-80B2EBE38FE8}" srcOrd="0" destOrd="0" presId="urn:microsoft.com/office/officeart/2005/8/layout/hList7#1"/>
    <dgm:cxn modelId="{E7762892-9E8A-44E0-8C54-0A9A23DEA9C4}" type="presOf" srcId="{6470CE58-B92F-4F85-B4B9-9A1AE0D057D2}" destId="{DFD6C7E2-0BD4-403D-A6E0-5D8EE75F4DAB}" srcOrd="1" destOrd="0" presId="urn:microsoft.com/office/officeart/2005/8/layout/hList7#1"/>
    <dgm:cxn modelId="{665392B6-FC60-40F1-900B-CEFD27EF07D1}" srcId="{41088793-DBCD-4510-AE55-85F7EF1926C7}" destId="{6470CE58-B92F-4F85-B4B9-9A1AE0D057D2}" srcOrd="3" destOrd="0" parTransId="{270357E5-FD9C-494A-B3CA-914D8DE98814}" sibTransId="{B0EA5FA6-6514-469E-9720-1B26D3A567C6}"/>
    <dgm:cxn modelId="{291E7919-1299-4858-AE27-6426D88C3FCD}" type="presOf" srcId="{985F4762-8953-4877-A1C4-E308EB8E35D6}" destId="{6AF4E8CA-0E0D-4FD6-930B-490032BBDE89}" srcOrd="0" destOrd="0" presId="urn:microsoft.com/office/officeart/2005/8/layout/hList7#1"/>
    <dgm:cxn modelId="{522AC406-5F8A-4B2B-8E5C-622B97BF4A5E}" type="presOf" srcId="{6470CE58-B92F-4F85-B4B9-9A1AE0D057D2}" destId="{5EAD4E78-8751-464D-889C-8266791FA628}" srcOrd="0" destOrd="0" presId="urn:microsoft.com/office/officeart/2005/8/layout/hList7#1"/>
    <dgm:cxn modelId="{4748FBD0-7EE2-44F0-88FC-F41450E949EB}" type="presOf" srcId="{2E411AF6-BDA1-41D1-82DF-938B3D08B229}" destId="{3021DDBC-6436-48D1-9E36-79175B44CE35}" srcOrd="1" destOrd="0" presId="urn:microsoft.com/office/officeart/2005/8/layout/hList7#1"/>
    <dgm:cxn modelId="{927ADD09-F273-4CD9-A037-9347E8E843DC}" type="presOf" srcId="{B3F2DB72-0C21-4DBB-B8C1-58A8ED70E686}" destId="{64A47258-2733-4CA6-86F5-1D88F3D6B9A7}" srcOrd="0" destOrd="0" presId="urn:microsoft.com/office/officeart/2005/8/layout/hList7#1"/>
    <dgm:cxn modelId="{0749C768-432A-43A9-A468-9F62F0FB5092}" srcId="{41088793-DBCD-4510-AE55-85F7EF1926C7}" destId="{2E411AF6-BDA1-41D1-82DF-938B3D08B229}" srcOrd="2" destOrd="0" parTransId="{2AB17E79-ADBE-4E43-B3E8-609FB2830036}" sibTransId="{D5B279B3-8093-42DD-B231-74A14F6DB978}"/>
    <dgm:cxn modelId="{44626CF4-C6AF-4B93-9E03-8C6F198E9D47}" type="presOf" srcId="{C91F15B6-CCC7-4B81-8DF9-CFCC4975DAB7}" destId="{8A5187CA-59DB-4818-932E-E46A7A63652A}" srcOrd="1" destOrd="0" presId="urn:microsoft.com/office/officeart/2005/8/layout/hList7#1"/>
    <dgm:cxn modelId="{748B64AD-25EF-4ED9-BF6F-C9AB9FB7810C}" type="presOf" srcId="{D5B279B3-8093-42DD-B231-74A14F6DB978}" destId="{D178F382-C2B2-4AA3-A3A2-007658A94C89}" srcOrd="0" destOrd="0" presId="urn:microsoft.com/office/officeart/2005/8/layout/hList7#1"/>
    <dgm:cxn modelId="{57F5286F-69A7-475D-8030-FE674D949E72}" type="presOf" srcId="{41088793-DBCD-4510-AE55-85F7EF1926C7}" destId="{8108277C-FCFE-473A-91EF-7DC95EB399A0}" srcOrd="0" destOrd="0" presId="urn:microsoft.com/office/officeart/2005/8/layout/hList7#1"/>
    <dgm:cxn modelId="{5C74AD83-B3C5-40A3-9D3B-4CB4C77B4DD1}" type="presParOf" srcId="{8108277C-FCFE-473A-91EF-7DC95EB399A0}" destId="{95E91AEE-E6A1-4D0E-A618-928285093547}" srcOrd="0" destOrd="0" presId="urn:microsoft.com/office/officeart/2005/8/layout/hList7#1"/>
    <dgm:cxn modelId="{59C17B56-DEBF-42D2-A9D7-CA2A82229126}" type="presParOf" srcId="{8108277C-FCFE-473A-91EF-7DC95EB399A0}" destId="{9C1022E0-F3E5-4C52-AC10-9F488C037D27}" srcOrd="1" destOrd="0" presId="urn:microsoft.com/office/officeart/2005/8/layout/hList7#1"/>
    <dgm:cxn modelId="{73ED6844-A6A7-4B26-B9BF-EFA34412DA31}" type="presParOf" srcId="{9C1022E0-F3E5-4C52-AC10-9F488C037D27}" destId="{884E473A-FC78-4B78-A4B7-ABE22F97CB31}" srcOrd="0" destOrd="0" presId="urn:microsoft.com/office/officeart/2005/8/layout/hList7#1"/>
    <dgm:cxn modelId="{29D1EFD5-CB33-4E97-B2CF-17F82B37CD29}" type="presParOf" srcId="{884E473A-FC78-4B78-A4B7-ABE22F97CB31}" destId="{71724798-4F7B-424E-9D9F-E8941F661BB4}" srcOrd="0" destOrd="0" presId="urn:microsoft.com/office/officeart/2005/8/layout/hList7#1"/>
    <dgm:cxn modelId="{33BF8B9D-8220-447E-BB78-51C1CB754688}" type="presParOf" srcId="{884E473A-FC78-4B78-A4B7-ABE22F97CB31}" destId="{8A5187CA-59DB-4818-932E-E46A7A63652A}" srcOrd="1" destOrd="0" presId="urn:microsoft.com/office/officeart/2005/8/layout/hList7#1"/>
    <dgm:cxn modelId="{90A4DB70-5647-4098-B62A-4AB61DB41908}" type="presParOf" srcId="{884E473A-FC78-4B78-A4B7-ABE22F97CB31}" destId="{67FE49F4-4111-472B-9DCA-E202D9522F07}" srcOrd="2" destOrd="0" presId="urn:microsoft.com/office/officeart/2005/8/layout/hList7#1"/>
    <dgm:cxn modelId="{75FF6FF9-63E7-4DB0-998A-FAC007D6289C}" type="presParOf" srcId="{884E473A-FC78-4B78-A4B7-ABE22F97CB31}" destId="{E8AA408B-3DA1-468E-8561-0DE64138C661}" srcOrd="3" destOrd="0" presId="urn:microsoft.com/office/officeart/2005/8/layout/hList7#1"/>
    <dgm:cxn modelId="{2B1541DA-853A-42F2-BD83-095D28C60512}" type="presParOf" srcId="{9C1022E0-F3E5-4C52-AC10-9F488C037D27}" destId="{DB2A6D84-A49B-4F87-87E3-80B2EBE38FE8}" srcOrd="1" destOrd="0" presId="urn:microsoft.com/office/officeart/2005/8/layout/hList7#1"/>
    <dgm:cxn modelId="{DAC5F55D-29C7-4E6A-B8F4-C16EE26B08A7}" type="presParOf" srcId="{9C1022E0-F3E5-4C52-AC10-9F488C037D27}" destId="{07F01FBF-9738-47CE-8B88-647F757DE9FD}" srcOrd="2" destOrd="0" presId="urn:microsoft.com/office/officeart/2005/8/layout/hList7#1"/>
    <dgm:cxn modelId="{41DAC16D-8659-452C-B92D-EDF7C089E187}" type="presParOf" srcId="{07F01FBF-9738-47CE-8B88-647F757DE9FD}" destId="{6AF4E8CA-0E0D-4FD6-930B-490032BBDE89}" srcOrd="0" destOrd="0" presId="urn:microsoft.com/office/officeart/2005/8/layout/hList7#1"/>
    <dgm:cxn modelId="{95CD45A2-AA26-464A-92DC-F420E15DBE57}" type="presParOf" srcId="{07F01FBF-9738-47CE-8B88-647F757DE9FD}" destId="{86F241EB-1AD1-4348-92BA-72C929D9FDCD}" srcOrd="1" destOrd="0" presId="urn:microsoft.com/office/officeart/2005/8/layout/hList7#1"/>
    <dgm:cxn modelId="{0A1B7ADA-F8CA-4C12-8374-8F1C549607CE}" type="presParOf" srcId="{07F01FBF-9738-47CE-8B88-647F757DE9FD}" destId="{D20F9EB3-4089-4C60-91CE-E581004ED972}" srcOrd="2" destOrd="0" presId="urn:microsoft.com/office/officeart/2005/8/layout/hList7#1"/>
    <dgm:cxn modelId="{1E70266B-29AA-4A07-9053-D022160B7F10}" type="presParOf" srcId="{07F01FBF-9738-47CE-8B88-647F757DE9FD}" destId="{0F49A8F7-89FA-42E5-AC18-F9B1DFA3399E}" srcOrd="3" destOrd="0" presId="urn:microsoft.com/office/officeart/2005/8/layout/hList7#1"/>
    <dgm:cxn modelId="{AEDBF871-4328-45CC-91CB-EE9549788C02}" type="presParOf" srcId="{9C1022E0-F3E5-4C52-AC10-9F488C037D27}" destId="{64A47258-2733-4CA6-86F5-1D88F3D6B9A7}" srcOrd="3" destOrd="0" presId="urn:microsoft.com/office/officeart/2005/8/layout/hList7#1"/>
    <dgm:cxn modelId="{EE9701F3-B35B-4033-AFAD-691E91B7282A}" type="presParOf" srcId="{9C1022E0-F3E5-4C52-AC10-9F488C037D27}" destId="{6D22D790-D0B1-4352-A143-FADE926AE7C0}" srcOrd="4" destOrd="0" presId="urn:microsoft.com/office/officeart/2005/8/layout/hList7#1"/>
    <dgm:cxn modelId="{0680B090-C9AA-47FD-B377-CF610AC0DC14}" type="presParOf" srcId="{6D22D790-D0B1-4352-A143-FADE926AE7C0}" destId="{8B1950AE-B265-4D7C-A68D-154BC374CE4F}" srcOrd="0" destOrd="0" presId="urn:microsoft.com/office/officeart/2005/8/layout/hList7#1"/>
    <dgm:cxn modelId="{9F391C6B-8B9C-4B33-967E-5DF13A058077}" type="presParOf" srcId="{6D22D790-D0B1-4352-A143-FADE926AE7C0}" destId="{3021DDBC-6436-48D1-9E36-79175B44CE35}" srcOrd="1" destOrd="0" presId="urn:microsoft.com/office/officeart/2005/8/layout/hList7#1"/>
    <dgm:cxn modelId="{36D4943C-4765-4B38-922B-43893D64F86A}" type="presParOf" srcId="{6D22D790-D0B1-4352-A143-FADE926AE7C0}" destId="{CED5EDE1-D39C-4F10-A945-A72C492842C3}" srcOrd="2" destOrd="0" presId="urn:microsoft.com/office/officeart/2005/8/layout/hList7#1"/>
    <dgm:cxn modelId="{D1536381-2DE5-4F1C-8917-DA56A0B698DB}" type="presParOf" srcId="{6D22D790-D0B1-4352-A143-FADE926AE7C0}" destId="{72C236C6-3A19-4A3A-BE64-9BE5A2A8A610}" srcOrd="3" destOrd="0" presId="urn:microsoft.com/office/officeart/2005/8/layout/hList7#1"/>
    <dgm:cxn modelId="{1FF1DE5B-6D45-46A1-B42E-36AF12DDD881}" type="presParOf" srcId="{9C1022E0-F3E5-4C52-AC10-9F488C037D27}" destId="{D178F382-C2B2-4AA3-A3A2-007658A94C89}" srcOrd="5" destOrd="0" presId="urn:microsoft.com/office/officeart/2005/8/layout/hList7#1"/>
    <dgm:cxn modelId="{24A3F5C3-D910-407F-8430-05E218B5CD3D}" type="presParOf" srcId="{9C1022E0-F3E5-4C52-AC10-9F488C037D27}" destId="{624DDDAA-F825-43A7-ACB0-CA1EB5A82525}" srcOrd="6" destOrd="0" presId="urn:microsoft.com/office/officeart/2005/8/layout/hList7#1"/>
    <dgm:cxn modelId="{34208F0F-BE8E-49DE-8EA5-95E9E2926E47}" type="presParOf" srcId="{624DDDAA-F825-43A7-ACB0-CA1EB5A82525}" destId="{5EAD4E78-8751-464D-889C-8266791FA628}" srcOrd="0" destOrd="0" presId="urn:microsoft.com/office/officeart/2005/8/layout/hList7#1"/>
    <dgm:cxn modelId="{26E3AAA9-C02C-4D41-89FC-E16577B203D5}" type="presParOf" srcId="{624DDDAA-F825-43A7-ACB0-CA1EB5A82525}" destId="{DFD6C7E2-0BD4-403D-A6E0-5D8EE75F4DAB}" srcOrd="1" destOrd="0" presId="urn:microsoft.com/office/officeart/2005/8/layout/hList7#1"/>
    <dgm:cxn modelId="{6B0F5A67-72AB-4F4C-834B-9F0618D26035}" type="presParOf" srcId="{624DDDAA-F825-43A7-ACB0-CA1EB5A82525}" destId="{F7C08C9A-7A18-455B-B706-C1132A9AA5DD}" srcOrd="2" destOrd="0" presId="urn:microsoft.com/office/officeart/2005/8/layout/hList7#1"/>
    <dgm:cxn modelId="{3CDFF27D-F7D6-4023-9915-FEBDC822B32F}" type="presParOf" srcId="{624DDDAA-F825-43A7-ACB0-CA1EB5A82525}" destId="{5080D44F-489C-4620-AA49-4731C054EEEE}" srcOrd="3" destOrd="0" presId="urn:microsoft.com/office/officeart/2005/8/layout/hList7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0.15064</cdr:x>
      <cdr:y>0.44502</cdr:y>
    </cdr:from>
    <cdr:to>
      <cdr:x>0.86968</cdr:x>
      <cdr:y>0.58821</cdr:y>
    </cdr:to>
    <cdr:sp macro="" textlink="">
      <cdr:nvSpPr>
        <cdr:cNvPr id="2" name="Szövegdoboz 1"/>
        <cdr:cNvSpPr txBox="1"/>
      </cdr:nvSpPr>
      <cdr:spPr>
        <a:xfrm xmlns:a="http://schemas.openxmlformats.org/drawingml/2006/main" rot="505456">
          <a:off x="1239684" y="2014136"/>
          <a:ext cx="591740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hu-H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KÖZÉTKEZTETÉS: 80,9 %</a:t>
          </a:r>
          <a:endParaRPr lang="hu-H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4620-F275-4F56-9096-DDA351B7A0BF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BBF15-C190-483F-8FD4-BB1AB4980AD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94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751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049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89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38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158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62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37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449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3566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862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9DC6-1D26-424D-B5F4-FED13941197B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6389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ankonyvtar.hu/en/tartalom/tamop425/2011_0001_533_ElelmiszerHigienia/ch01.html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805089"/>
            <a:ext cx="65902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>
                <a:solidFill>
                  <a:schemeClr val="bg1"/>
                </a:solidFill>
                <a:latin typeface="Cronos Pro" panose="020C0702030403020304" pitchFamily="34" charset="0"/>
              </a:rPr>
              <a:t>Az élelmiszer-biztonság aktuális kérdései</a:t>
            </a:r>
            <a:endParaRPr lang="hu-HU" sz="3200" b="1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endParaRPr lang="hu-HU" sz="2400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Dr. </a:t>
            </a:r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Pleva György</a:t>
            </a:r>
            <a:endParaRPr lang="hu-HU" sz="24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  <a:p>
            <a:endParaRPr lang="hu-HU" sz="24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ÉLBS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ÉLBS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2477729" y="494071"/>
            <a:ext cx="4038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pillér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Élelmiszerlánc-biztonsági tudásmenedzsment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Élelmiszerlánc-kockázatok kezelése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stratégiai cél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 tematikus program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ÉLBS_celfa.pdf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668729" y="747562"/>
            <a:ext cx="4038600" cy="40189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ÉLBS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ÉLBS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68880" y="543709"/>
            <a:ext cx="9326880" cy="56241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11 tematikus program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7744" y="376964"/>
            <a:ext cx="4936565" cy="164051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1108" y="2336546"/>
            <a:ext cx="6966898" cy="169167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5384" y="4419823"/>
            <a:ext cx="6883932" cy="16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ÉLBS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ÉLBS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2507226" y="46457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Tudáscentrum kiépítése és működtetése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Tudáshálózat kialakítása és innováció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Ismert kockázatok felügyelete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Ismeretlen veszélyek és elfogadhatatlan mértékű kockázatok kezelése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70993" y="4358906"/>
            <a:ext cx="397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Ellenőrzés alapú élelmiszerbiztonság</a:t>
            </a:r>
            <a:endParaRPr lang="hu-HU" sz="1600" b="1" dirty="0"/>
          </a:p>
        </p:txBody>
      </p:sp>
      <p:sp>
        <p:nvSpPr>
          <p:cNvPr id="11" name="Lefelé nyíl 10"/>
          <p:cNvSpPr/>
          <p:nvPr/>
        </p:nvSpPr>
        <p:spPr>
          <a:xfrm rot="16200000">
            <a:off x="6353566" y="3966885"/>
            <a:ext cx="216024" cy="1184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7342106" y="428790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 b="1"/>
            </a:lvl1pPr>
          </a:lstStyle>
          <a:p>
            <a:r>
              <a:rPr lang="hu-HU" dirty="0">
                <a:solidFill>
                  <a:srgbClr val="00B050"/>
                </a:solidFill>
              </a:rPr>
              <a:t>Proaktív, audit </a:t>
            </a:r>
            <a:r>
              <a:rPr lang="hu-HU" dirty="0" smtClean="0">
                <a:solidFill>
                  <a:srgbClr val="00B050"/>
                </a:solidFill>
              </a:rPr>
              <a:t>alapú megelőzés 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165642" y="5282189"/>
            <a:ext cx="296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 b="1"/>
            </a:lvl1pPr>
          </a:lstStyle>
          <a:p>
            <a:r>
              <a:rPr lang="hu-HU" sz="1600" dirty="0"/>
              <a:t>Végtermék ellenőrzés</a:t>
            </a:r>
          </a:p>
        </p:txBody>
      </p:sp>
      <p:sp>
        <p:nvSpPr>
          <p:cNvPr id="15" name="Lefelé nyíl 14"/>
          <p:cNvSpPr/>
          <p:nvPr/>
        </p:nvSpPr>
        <p:spPr>
          <a:xfrm rot="16200000">
            <a:off x="6353566" y="4867719"/>
            <a:ext cx="216024" cy="1184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7308506" y="5225403"/>
            <a:ext cx="296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 b="1"/>
            </a:lvl1pPr>
          </a:lstStyle>
          <a:p>
            <a:r>
              <a:rPr lang="hu-HU" dirty="0" smtClean="0">
                <a:solidFill>
                  <a:srgbClr val="00B050"/>
                </a:solidFill>
              </a:rPr>
              <a:t>Folyamat </a:t>
            </a:r>
            <a:r>
              <a:rPr lang="hu-HU" dirty="0">
                <a:solidFill>
                  <a:srgbClr val="00B050"/>
                </a:solidFill>
              </a:rPr>
              <a:t>ellenőrzés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4029" y="2467724"/>
            <a:ext cx="2844546" cy="17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749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ÉLBS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ÉLBS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5271213" y="2099585"/>
            <a:ext cx="4392488" cy="3184104"/>
            <a:chOff x="2555776" y="1844824"/>
            <a:chExt cx="4120190" cy="3765043"/>
          </a:xfrm>
        </p:grpSpPr>
        <p:sp>
          <p:nvSpPr>
            <p:cNvPr id="10" name="Háromszög 9"/>
            <p:cNvSpPr/>
            <p:nvPr/>
          </p:nvSpPr>
          <p:spPr>
            <a:xfrm>
              <a:off x="2555776" y="1844824"/>
              <a:ext cx="4120190" cy="3654701"/>
            </a:xfrm>
            <a:prstGeom prst="triangle">
              <a:avLst>
                <a:gd name="adj" fmla="val 47907"/>
              </a:avLst>
            </a:prstGeom>
            <a:gradFill flip="none" rotWithShape="1">
              <a:gsLst>
                <a:gs pos="5000">
                  <a:srgbClr val="92D050"/>
                </a:gs>
                <a:gs pos="82000">
                  <a:schemeClr val="accent6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reflection stA="45000" endPos="14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987824" y="4918400"/>
              <a:ext cx="3168352" cy="69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Biztonság</a:t>
              </a:r>
              <a:endParaRPr lang="hu-HU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 rot="18113420">
              <a:off x="2216210" y="3507405"/>
              <a:ext cx="3168352" cy="490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>
                      <a:lumMod val="50000"/>
                    </a:schemeClr>
                  </a:solidFill>
                </a:rPr>
                <a:t>Minőség</a:t>
              </a:r>
              <a:endParaRPr lang="hu-HU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 rot="3289494">
              <a:off x="3708650" y="3474250"/>
              <a:ext cx="3168352" cy="490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>
                      <a:lumMod val="50000"/>
                    </a:schemeClr>
                  </a:solidFill>
                </a:rPr>
                <a:t>Egészségesség</a:t>
              </a:r>
              <a:endParaRPr lang="hu-HU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4458105" y="597012"/>
            <a:ext cx="647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Nem lehet önállóan kezelni az </a:t>
            </a:r>
            <a:r>
              <a:rPr lang="hu-HU" sz="2000" b="1" dirty="0" smtClean="0"/>
              <a:t>élelmiszer-biztonság</a:t>
            </a:r>
            <a:r>
              <a:rPr lang="hu-HU" sz="2000" dirty="0" smtClean="0"/>
              <a:t> kérdését</a:t>
            </a:r>
            <a:endParaRPr lang="hu-HU" sz="2000" dirty="0"/>
          </a:p>
        </p:txBody>
      </p:sp>
      <p:cxnSp>
        <p:nvCxnSpPr>
          <p:cNvPr id="16" name="Egyenes összekötő nyíllal 15"/>
          <p:cNvCxnSpPr>
            <a:stCxn id="15" idx="2"/>
            <a:endCxn id="17" idx="0"/>
          </p:cNvCxnSpPr>
          <p:nvPr/>
        </p:nvCxnSpPr>
        <p:spPr>
          <a:xfrm rot="5400000">
            <a:off x="7492819" y="1079773"/>
            <a:ext cx="285330" cy="1200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831053" y="128245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Hiszen számos ponton kapcsolódik az </a:t>
            </a:r>
            <a:br>
              <a:rPr lang="hu-HU" sz="2000" dirty="0" smtClean="0"/>
            </a:br>
            <a:r>
              <a:rPr lang="hu-HU" sz="2000" b="1" dirty="0" smtClean="0"/>
              <a:t>élelmiszer-minőség és – egészségesség </a:t>
            </a:r>
            <a:r>
              <a:rPr lang="hu-HU" sz="2000" dirty="0" smtClean="0"/>
              <a:t>területéhez</a:t>
            </a:r>
            <a:endParaRPr lang="hu-HU" sz="2000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3418" y="2417444"/>
            <a:ext cx="2877188" cy="1141741"/>
          </a:xfrm>
          <a:prstGeom prst="rect">
            <a:avLst/>
          </a:prstGeom>
        </p:spPr>
      </p:pic>
      <p:pic>
        <p:nvPicPr>
          <p:cNvPr id="20" name="Picture 2" descr="http://www.kemco.com/images/quality_standard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23418" y="3565664"/>
            <a:ext cx="2616225" cy="5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93440" y="2264043"/>
            <a:ext cx="2694394" cy="1608938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041" b="100000" l="0" r="99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27153" y="4698293"/>
            <a:ext cx="2450744" cy="1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Ismeretlen veszélyek és új kihívások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Ismeretlen veszélyek és új kihívások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19224" y="728166"/>
            <a:ext cx="3676394" cy="437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2493275" y="729084"/>
            <a:ext cx="8229600" cy="34889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természeti hatások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szándékos visszaélések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tisztességtelen piaci magatartás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új előállítási és kereskedelmi formák elterjedése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amelyeket  csak a hagyományos ellenőrzési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rendszerekkel alapvetően nem lehet kézben tartani.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Ismeretlen veszélyek és új kihívások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Ismeretlen veszélyek és új kihívások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2832487" y="355754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természeti hatások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éghajlatváltozások (hó- és fagymentes telek, aszályos nyarak)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toxinok okozta élelmiszerbiztonsági problémák növekvő száma </a:t>
            </a:r>
          </a:p>
          <a:p>
            <a:pPr marL="457200" lvl="1" indent="0">
              <a:buFont typeface="Arial" pitchFamily="34" charset="0"/>
              <a:buNone/>
            </a:pPr>
            <a:r>
              <a:rPr lang="hu-HU" sz="2000" dirty="0" smtClean="0"/>
              <a:t>      (</a:t>
            </a:r>
            <a:r>
              <a:rPr lang="hu-HU" sz="2000" dirty="0" err="1" smtClean="0"/>
              <a:t>aflatoxin</a:t>
            </a:r>
            <a:r>
              <a:rPr lang="hu-HU" sz="2000" dirty="0" smtClean="0"/>
              <a:t> jelenléte takarmányban, élelmiszerekben)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/>
              <a:t>Ipari balesetek: </a:t>
            </a:r>
            <a:r>
              <a:rPr lang="hu-HU" sz="2000" dirty="0" err="1" smtClean="0"/>
              <a:t>fukusimai</a:t>
            </a:r>
            <a:r>
              <a:rPr lang="hu-HU" sz="2000" dirty="0" smtClean="0"/>
              <a:t> atomerőmű-baleset 2011.</a:t>
            </a: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613354" y="2212258"/>
            <a:ext cx="5483511" cy="2433484"/>
            <a:chOff x="32388" y="3212976"/>
            <a:chExt cx="5503152" cy="2343594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8" y="3212976"/>
              <a:ext cx="5503152" cy="2343594"/>
            </a:xfrm>
            <a:prstGeom prst="rect">
              <a:avLst/>
            </a:prstGeom>
          </p:spPr>
        </p:pic>
        <p:cxnSp>
          <p:nvCxnSpPr>
            <p:cNvPr id="15" name="Egyenes összekötő 14"/>
            <p:cNvCxnSpPr/>
            <p:nvPr/>
          </p:nvCxnSpPr>
          <p:spPr>
            <a:xfrm>
              <a:off x="2783964" y="5013176"/>
              <a:ext cx="972428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Kép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11632" y="635972"/>
            <a:ext cx="2080368" cy="130249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380" y="4514860"/>
            <a:ext cx="7885553" cy="14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Ismeretlen veszélyek és új kihívások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Ismeretlen veszélyek és új kihívások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572258" y="345347"/>
            <a:ext cx="6318448" cy="127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u-HU" sz="2400" dirty="0"/>
              <a:t>szándékos visszaélések </a:t>
            </a:r>
            <a:endParaRPr lang="hu-HU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400" b="1" i="1" dirty="0">
                <a:solidFill>
                  <a:prstClr val="black"/>
                </a:solidFill>
              </a:rPr>
              <a:t>Fűszerpaprika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91" y="4085441"/>
            <a:ext cx="5558358" cy="187384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938" y="0"/>
            <a:ext cx="4275011" cy="2713703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742" y="1209368"/>
            <a:ext cx="4503895" cy="302090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81319" y="2704876"/>
            <a:ext cx="2063469" cy="15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Ismeretlen veszélyek és új kihívások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Ismeretlen veszélyek és új kihívások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594777" y="626767"/>
            <a:ext cx="8136904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b="1" i="1" u="sng" dirty="0">
                <a:solidFill>
                  <a:prstClr val="black"/>
                </a:solidFill>
              </a:rPr>
              <a:t>Méz</a:t>
            </a:r>
            <a:r>
              <a:rPr lang="hu-HU" sz="2000" b="1" i="1" u="sng" dirty="0" smtClean="0">
                <a:solidFill>
                  <a:prstClr val="black"/>
                </a:solidFill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sz="1050" b="1" u="sng" dirty="0">
              <a:solidFill>
                <a:prstClr val="black"/>
              </a:solidFill>
            </a:endParaRPr>
          </a:p>
          <a:p>
            <a:r>
              <a:rPr lang="hu-HU" sz="1600" i="1" dirty="0" smtClean="0"/>
              <a:t>„</a:t>
            </a:r>
            <a:r>
              <a:rPr lang="hu-HU" sz="1600" i="1" dirty="0"/>
              <a:t>Semmi féle terméket nem hamisítanak olyannyira, mint a mézet, mely annál alkalmasabb erre, mivel a fogyasztó közönség – dacára, hogy a hamisított méz rendesen rossz minőségű – alig ismeri föl.”„Ilyen célra többnyire burgonya, répa és </a:t>
            </a:r>
            <a:r>
              <a:rPr lang="hu-HU" sz="1600" i="1" dirty="0" smtClean="0"/>
              <a:t>keményítőszörpöt - </a:t>
            </a:r>
            <a:r>
              <a:rPr lang="hu-HU" sz="1600" i="1" dirty="0"/>
              <a:t>melynek előállítása igen olcsó, s ezért a méz árát nagyon </a:t>
            </a:r>
            <a:r>
              <a:rPr lang="hu-HU" sz="1600" i="1" dirty="0" smtClean="0"/>
              <a:t>nyomja- használják.” </a:t>
            </a:r>
            <a:r>
              <a:rPr lang="hu-HU" sz="1400" i="1" dirty="0" smtClean="0"/>
              <a:t>(</a:t>
            </a:r>
            <a:r>
              <a:rPr lang="hu-HU" sz="1400" i="1" dirty="0"/>
              <a:t>Báró </a:t>
            </a:r>
            <a:r>
              <a:rPr lang="hu-HU" sz="1400" i="1" dirty="0" err="1"/>
              <a:t>Ambrózy</a:t>
            </a:r>
            <a:r>
              <a:rPr lang="hu-HU" sz="1400" i="1" dirty="0"/>
              <a:t> Béla </a:t>
            </a:r>
            <a:r>
              <a:rPr lang="hu-HU" sz="2000" b="1" i="1" dirty="0" smtClean="0"/>
              <a:t>1896</a:t>
            </a:r>
            <a:r>
              <a:rPr lang="hu-HU" sz="1400" i="1" dirty="0" smtClean="0"/>
              <a:t>, </a:t>
            </a:r>
            <a:r>
              <a:rPr lang="hu-HU" sz="1400" i="1" dirty="0"/>
              <a:t>A </a:t>
            </a:r>
            <a:r>
              <a:rPr lang="hu-HU" sz="1400" i="1" dirty="0" smtClean="0"/>
              <a:t>méh)</a:t>
            </a:r>
            <a:endParaRPr lang="hu-HU" sz="1400" i="1" dirty="0"/>
          </a:p>
          <a:p>
            <a:endParaRPr lang="hu-HU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sz="900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sz="2000" b="1" u="sng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b="1" i="1" u="sng" dirty="0" smtClean="0">
                <a:solidFill>
                  <a:prstClr val="black"/>
                </a:solidFill>
              </a:rPr>
              <a:t>Extra </a:t>
            </a:r>
            <a:r>
              <a:rPr lang="hu-HU" sz="2000" b="1" i="1" u="sng" dirty="0">
                <a:solidFill>
                  <a:prstClr val="black"/>
                </a:solidFill>
              </a:rPr>
              <a:t>szűz </a:t>
            </a:r>
            <a:r>
              <a:rPr lang="hu-HU" sz="2000" b="1" i="1" u="sng" dirty="0" smtClean="0">
                <a:solidFill>
                  <a:prstClr val="black"/>
                </a:solidFill>
              </a:rPr>
              <a:t>olívaolaj</a:t>
            </a:r>
            <a:endParaRPr lang="hu-HU" i="1" dirty="0" smtClean="0">
              <a:solidFill>
                <a:prstClr val="black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8247" y="2363986"/>
            <a:ext cx="6192688" cy="173054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9113" y="4670243"/>
            <a:ext cx="4719836" cy="117995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7671" y="4803231"/>
            <a:ext cx="2055290" cy="1225963"/>
          </a:xfrm>
          <a:prstGeom prst="rect">
            <a:avLst/>
          </a:prstGeom>
        </p:spPr>
      </p:pic>
      <p:sp>
        <p:nvSpPr>
          <p:cNvPr id="22" name="Téglalap 21"/>
          <p:cNvSpPr/>
          <p:nvPr/>
        </p:nvSpPr>
        <p:spPr>
          <a:xfrm>
            <a:off x="2501093" y="202743"/>
            <a:ext cx="344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u-HU" sz="2400" dirty="0"/>
              <a:t>szándékos visszaélések </a:t>
            </a: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Ismeretlen veszélyek és új kihívások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Ismeretlen veszélyek és új kihívások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506289" y="409009"/>
            <a:ext cx="71194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 tisztességtelen </a:t>
            </a:r>
            <a:r>
              <a:rPr lang="hu-HU" sz="2400" dirty="0"/>
              <a:t>piaci </a:t>
            </a:r>
            <a:r>
              <a:rPr lang="hu-HU" sz="2400" dirty="0" smtClean="0"/>
              <a:t>magatartás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 hazai érdekek védelme 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hu-HU" sz="2400" dirty="0" smtClean="0"/>
              <a:t> terméktanácsok és szakmaközi szervezetek        támogatása</a:t>
            </a:r>
            <a:br>
              <a:rPr lang="hu-HU" sz="2400" dirty="0" smtClean="0"/>
            </a:br>
            <a:endParaRPr lang="hu-HU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 negatív </a:t>
            </a:r>
            <a:r>
              <a:rPr lang="hu-HU" dirty="0"/>
              <a:t>hatások a hazai termékek eladásaira </a:t>
            </a:r>
          </a:p>
          <a:p>
            <a:pPr lvl="1"/>
            <a:r>
              <a:rPr lang="hu-HU" dirty="0"/>
              <a:t>        (pl. magyar és külföldi tejek árképzésének különbsége)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68481" y="3001297"/>
            <a:ext cx="5256584" cy="250844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35102" y="2949678"/>
            <a:ext cx="3976206" cy="26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Ismeretlen veszélyek és új kihívások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Ismeretlen veszélyek és új kihívások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433767" y="239950"/>
            <a:ext cx="759663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/>
              <a:t> új </a:t>
            </a:r>
            <a:r>
              <a:rPr lang="hu-HU" sz="2800" dirty="0"/>
              <a:t>előállítási és kereskedelmi formák elterjedése </a:t>
            </a:r>
          </a:p>
          <a:p>
            <a:pPr marL="717550" lvl="1">
              <a:buFont typeface="Wingdings" panose="05000000000000000000" pitchFamily="2" charset="2"/>
              <a:buChar char="§"/>
            </a:pPr>
            <a:r>
              <a:rPr lang="hu-HU" sz="2000" dirty="0" smtClean="0"/>
              <a:t> </a:t>
            </a:r>
            <a:r>
              <a:rPr lang="hu-HU" sz="2000" dirty="0" err="1" smtClean="0"/>
              <a:t>nanoélelmiszerek</a:t>
            </a:r>
            <a:r>
              <a:rPr lang="hu-HU" sz="2000" dirty="0"/>
              <a:t>, </a:t>
            </a:r>
            <a:r>
              <a:rPr lang="hu-HU" sz="2000" dirty="0" smtClean="0"/>
              <a:t>műhús, rovar </a:t>
            </a:r>
            <a:r>
              <a:rPr lang="hu-HU" sz="2000" dirty="0"/>
              <a:t>fogyasztás </a:t>
            </a:r>
            <a:endParaRPr lang="hu-HU" sz="2000" dirty="0" smtClean="0"/>
          </a:p>
          <a:p>
            <a:pPr marL="717550" lvl="1"/>
            <a:r>
              <a:rPr lang="hu-HU" sz="2000" i="1" dirty="0" smtClean="0"/>
              <a:t>   (Új élelmiszerek, „</a:t>
            </a:r>
            <a:r>
              <a:rPr lang="hu-HU" sz="2000" i="1" dirty="0" err="1" smtClean="0"/>
              <a:t>Novel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Food</a:t>
            </a:r>
            <a:r>
              <a:rPr lang="hu-HU" sz="2000" i="1" dirty="0" smtClean="0"/>
              <a:t>”, EU szabályozás)</a:t>
            </a:r>
            <a:endParaRPr lang="hu-HU" sz="2000" i="1" dirty="0"/>
          </a:p>
        </p:txBody>
      </p:sp>
      <p:sp>
        <p:nvSpPr>
          <p:cNvPr id="11" name="Téglalap 10"/>
          <p:cNvSpPr/>
          <p:nvPr/>
        </p:nvSpPr>
        <p:spPr>
          <a:xfrm>
            <a:off x="2527141" y="3583440"/>
            <a:ext cx="798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1">
              <a:buFont typeface="Wingdings" panose="05000000000000000000" pitchFamily="2" charset="2"/>
              <a:buChar char="§"/>
            </a:pPr>
            <a:r>
              <a:rPr lang="hu-HU" sz="2000" dirty="0"/>
              <a:t>@</a:t>
            </a:r>
            <a:r>
              <a:rPr lang="hu-HU" sz="2000" dirty="0" err="1"/>
              <a:t>-kereskedelem</a:t>
            </a:r>
            <a:r>
              <a:rPr lang="hu-HU" sz="2000" dirty="0"/>
              <a:t>, dobozrendszer, </a:t>
            </a:r>
            <a:r>
              <a:rPr lang="hu-HU" sz="2000" dirty="0" smtClean="0"/>
              <a:t>lakásétterem </a:t>
            </a:r>
            <a:br>
              <a:rPr lang="hu-HU" sz="2000" dirty="0" smtClean="0"/>
            </a:br>
            <a:r>
              <a:rPr lang="hu-HU" sz="2000" i="1" dirty="0" smtClean="0"/>
              <a:t>(megfelelő szabályozás, új ellenőrzési módszerek kialakítása)</a:t>
            </a:r>
            <a:endParaRPr lang="hu-HU" sz="2000" i="1" dirty="0"/>
          </a:p>
        </p:txBody>
      </p:sp>
      <p:pic>
        <p:nvPicPr>
          <p:cNvPr id="14" name="Picture 2" descr="https://static-secure.guim.co.uk/sys-images/Guardian/Pix/commercial/2013/4/25/1366890608691/Nanotechnology-in-food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26775" y="1404505"/>
            <a:ext cx="3471470" cy="20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5751" y="1391048"/>
            <a:ext cx="2788712" cy="205363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523" y="1855248"/>
            <a:ext cx="1950186" cy="125369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31" b="99569" l="9217" r="99078">
                        <a14:foregroundMark x1="49309" y1="68534" x2="49309" y2="68534"/>
                        <a14:foregroundMark x1="54378" y1="75000" x2="5437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93135" y="1155230"/>
            <a:ext cx="898758" cy="960884"/>
          </a:xfrm>
          <a:prstGeom prst="rect">
            <a:avLst/>
          </a:prstGeom>
        </p:spPr>
      </p:pic>
      <p:pic>
        <p:nvPicPr>
          <p:cNvPr id="20" name="Picture 4" descr="http://www.theage.com.au/ffximage/2006/10/24/25N_PC_wideweb__470x282,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40446" y="4431437"/>
            <a:ext cx="2685370" cy="16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702" y="4560256"/>
            <a:ext cx="1784040" cy="142649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1087" y="4416726"/>
            <a:ext cx="3076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élelmiszer-ellenőrzés története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Az élelmiszer-ellenőrzés története 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68880" y="322489"/>
            <a:ext cx="9326880" cy="7983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Az élelmiszer-biztonság</a:t>
            </a:r>
            <a:r>
              <a:rPr kumimoji="0" lang="hu-H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korokon átívelő fogalom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790772" y="1274433"/>
            <a:ext cx="8229600" cy="37228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Vallási gyökerű szabályozások </a:t>
            </a: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(vallási tilalmakban)</a:t>
            </a:r>
          </a:p>
          <a:p>
            <a:pPr marL="623888" marR="0" lvl="2" indent="-1793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Ókori Egyiptom </a:t>
            </a:r>
            <a:r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(papok vizsgálták meg az áldozati állatokat, amelyeket azután elfogyasztottak.) </a:t>
            </a:r>
          </a:p>
          <a:p>
            <a:pPr marL="1076325" marR="0" lvl="3" indent="-273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múmiák hasfalában Trichinella</a:t>
            </a:r>
          </a:p>
          <a:p>
            <a:pPr marL="623888" marR="0" lvl="2" indent="-1793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Zsidó és iszlám vallás</a:t>
            </a:r>
          </a:p>
          <a:p>
            <a:pPr marL="1076325" marR="0" lvl="3" indent="-273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elterjedtebb sertésbetegségek</a:t>
            </a:r>
          </a:p>
          <a:p>
            <a:pPr marL="1076325" marR="0" lvl="3" indent="-273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trópusi időjárás miatt vérfogyasztás tilalma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67247" y="7618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/>
              <a:t>Eredete:</a:t>
            </a:r>
            <a:endParaRPr lang="hu-HU" sz="2800" b="1" i="1" dirty="0"/>
          </a:p>
        </p:txBody>
      </p:sp>
      <p:pic>
        <p:nvPicPr>
          <p:cNvPr id="11" name="Picture 2" descr="http://theplate.nationalgeographic.com/files/2015/04/KLG-ZHTG-090414-06093-1125x7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39217" y="2051252"/>
            <a:ext cx="2587713" cy="17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3/3d/Schec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7560" y="3568691"/>
            <a:ext cx="2761675" cy="18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5148023" y="389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rituális vizsgálat során megkülönböztették az alkalmas (kóser) és a tisztátalan (</a:t>
            </a:r>
            <a:r>
              <a:rPr lang="hu-HU" dirty="0" err="1"/>
              <a:t>trefa</a:t>
            </a:r>
            <a:r>
              <a:rPr lang="hu-HU" dirty="0"/>
              <a:t>) húst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iszlám ugyanezt  „</a:t>
            </a:r>
            <a:r>
              <a:rPr lang="hu-HU" dirty="0" err="1" smtClean="0"/>
              <a:t>halal</a:t>
            </a:r>
            <a:r>
              <a:rPr lang="hu-HU" dirty="0" smtClean="0"/>
              <a:t>” és „</a:t>
            </a:r>
            <a:r>
              <a:rPr lang="hu-HU" dirty="0" err="1" smtClean="0"/>
              <a:t>haram</a:t>
            </a:r>
            <a:r>
              <a:rPr lang="hu-HU" dirty="0" smtClean="0"/>
              <a:t>” fogalmakkal illeti.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5289115" y="50899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hu-HU" sz="1400" i="1" dirty="0"/>
              <a:t>A higiénia szót a görög kultúra teremtette meg. </a:t>
            </a:r>
            <a:r>
              <a:rPr lang="hu-HU" sz="1400" i="1" dirty="0" smtClean="0"/>
              <a:t/>
            </a:r>
            <a:br>
              <a:rPr lang="hu-HU" sz="1400" i="1" dirty="0" smtClean="0"/>
            </a:br>
            <a:r>
              <a:rPr lang="hu-HU" sz="1400" i="1" dirty="0" err="1" smtClean="0"/>
              <a:t>Higieia</a:t>
            </a:r>
            <a:r>
              <a:rPr lang="hu-HU" sz="1400" i="1" dirty="0" smtClean="0"/>
              <a:t> </a:t>
            </a:r>
            <a:r>
              <a:rPr lang="hu-HU" sz="1400" i="1" dirty="0"/>
              <a:t>istennő a görög mitológiában az egészség istenasszonya. </a:t>
            </a:r>
          </a:p>
        </p:txBody>
      </p:sp>
      <p:pic>
        <p:nvPicPr>
          <p:cNvPr id="16" name="Picture 6" descr="http://praktijkhygeia.be/site/wp-content/uploads/2010/11/hygeia-e12905360949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85840" y="4331887"/>
            <a:ext cx="934336" cy="11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5760" y="2060255"/>
            <a:ext cx="1271828" cy="1068336"/>
          </a:xfrm>
          <a:prstGeom prst="rect">
            <a:avLst/>
          </a:prstGeom>
        </p:spPr>
      </p:pic>
      <p:cxnSp>
        <p:nvCxnSpPr>
          <p:cNvPr id="18" name="Egyenes összekötő nyíllal 17"/>
          <p:cNvCxnSpPr/>
          <p:nvPr/>
        </p:nvCxnSpPr>
        <p:spPr>
          <a:xfrm>
            <a:off x="6499695" y="2488571"/>
            <a:ext cx="530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749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Ismeretlen veszélyek és új kihívások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Ismeretlen veszélyek és új kihívások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433768" y="328440"/>
            <a:ext cx="8746690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 hagyományos tartósítási és elkészítési eljárások „</a:t>
            </a:r>
            <a:r>
              <a:rPr lang="hu-HU" sz="2400" dirty="0" smtClean="0"/>
              <a:t>megreformálása</a:t>
            </a:r>
            <a:r>
              <a:rPr lang="hu-HU" sz="2400" dirty="0" smtClean="0"/>
              <a:t>”</a:t>
            </a:r>
            <a:endParaRPr lang="hu-HU" sz="2400" dirty="0"/>
          </a:p>
          <a:p>
            <a:pPr marL="717550" lvl="1">
              <a:buFont typeface="Wingdings" panose="05000000000000000000" pitchFamily="2" charset="2"/>
              <a:buChar char="§"/>
            </a:pPr>
            <a:r>
              <a:rPr lang="hu-HU" b="1" i="1" dirty="0" smtClean="0"/>
              <a:t> </a:t>
            </a:r>
            <a:r>
              <a:rPr lang="hu-HU" sz="2000" b="1" i="1" dirty="0" err="1" smtClean="0"/>
              <a:t>Teljeskiőrlésű</a:t>
            </a:r>
            <a:r>
              <a:rPr lang="hu-HU" sz="2000" b="1" i="1" dirty="0" smtClean="0"/>
              <a:t> </a:t>
            </a:r>
            <a:r>
              <a:rPr lang="hu-HU" sz="2000" b="1" i="1" dirty="0" smtClean="0"/>
              <a:t>élelmiszerek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717550" lvl="1">
              <a:buFont typeface="Wingdings" panose="05000000000000000000" pitchFamily="2" charset="2"/>
              <a:buChar char="§"/>
            </a:pPr>
            <a:endParaRPr lang="hu-HU" dirty="0"/>
          </a:p>
          <a:p>
            <a:pPr marL="717550" lvl="1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717550" lvl="1">
              <a:buFont typeface="Wingdings" panose="05000000000000000000" pitchFamily="2" charset="2"/>
              <a:buChar char="§"/>
            </a:pPr>
            <a:endParaRPr lang="hu-HU" dirty="0"/>
          </a:p>
          <a:p>
            <a:pPr marL="717550" lvl="1"/>
            <a:endParaRPr lang="hu-HU" dirty="0" smtClean="0"/>
          </a:p>
          <a:p>
            <a:pPr marL="717550" lvl="1"/>
            <a:endParaRPr lang="hu-HU" dirty="0"/>
          </a:p>
          <a:p>
            <a:pPr marL="1003300" lvl="1" indent="-285750">
              <a:buFont typeface="Wingdings" panose="05000000000000000000" pitchFamily="2" charset="2"/>
              <a:buChar char="§"/>
            </a:pPr>
            <a:r>
              <a:rPr lang="hu-HU" sz="2000" b="1" i="1" dirty="0" smtClean="0"/>
              <a:t>Cukor helyett édesítőszerek, só csökkentése </a:t>
            </a:r>
            <a:r>
              <a:rPr lang="hu-HU" sz="2000" b="1" i="1" dirty="0" smtClean="0">
                <a:sym typeface="Wingdings" panose="05000000000000000000" pitchFamily="2" charset="2"/>
              </a:rPr>
              <a:t> tartósítószerek?</a:t>
            </a:r>
          </a:p>
          <a:p>
            <a:pPr marL="1003300" lvl="1" indent="-285750">
              <a:buFont typeface="Wingdings" panose="05000000000000000000" pitchFamily="2" charset="2"/>
              <a:buChar char="§"/>
            </a:pPr>
            <a:endParaRPr lang="hu-HU" b="1" i="1" dirty="0" smtClean="0">
              <a:sym typeface="Wingdings" panose="05000000000000000000" pitchFamily="2" charset="2"/>
            </a:endParaRPr>
          </a:p>
          <a:p>
            <a:pPr marL="1003300" lvl="1" indent="-285750">
              <a:buFont typeface="Wingdings" panose="05000000000000000000" pitchFamily="2" charset="2"/>
              <a:buChar char="§"/>
            </a:pPr>
            <a:r>
              <a:rPr lang="hu-HU" sz="2000" b="1" i="1" dirty="0" smtClean="0">
                <a:sym typeface="Wingdings" panose="05000000000000000000" pitchFamily="2" charset="2"/>
              </a:rPr>
              <a:t>Új eljárások (</a:t>
            </a:r>
            <a:r>
              <a:rPr lang="hu-HU" sz="2000" b="1" i="1" dirty="0" err="1" smtClean="0">
                <a:sym typeface="Wingdings" panose="05000000000000000000" pitchFamily="2" charset="2"/>
              </a:rPr>
              <a:t>pesto</a:t>
            </a:r>
            <a:r>
              <a:rPr lang="hu-HU" sz="2000" b="1" i="1" dirty="0" smtClean="0">
                <a:sym typeface="Wingdings" panose="05000000000000000000" pitchFamily="2" charset="2"/>
              </a:rPr>
              <a:t> botrány)</a:t>
            </a:r>
            <a:endParaRPr lang="hu-HU" sz="2000" b="1" i="1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15480" y="2356099"/>
            <a:ext cx="1642223" cy="91964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1339" y="3989604"/>
            <a:ext cx="3581797" cy="14593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0432" y="3503062"/>
            <a:ext cx="3931245" cy="25848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grpSp>
        <p:nvGrpSpPr>
          <p:cNvPr id="29" name="Csoportba foglalás 28"/>
          <p:cNvGrpSpPr/>
          <p:nvPr/>
        </p:nvGrpSpPr>
        <p:grpSpPr>
          <a:xfrm>
            <a:off x="7976809" y="782387"/>
            <a:ext cx="2676834" cy="1573467"/>
            <a:chOff x="6137399" y="1627133"/>
            <a:chExt cx="2676834" cy="1573467"/>
          </a:xfrm>
        </p:grpSpPr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37399" y="1627133"/>
              <a:ext cx="2676834" cy="1449621"/>
            </a:xfrm>
            <a:prstGeom prst="rect">
              <a:avLst/>
            </a:prstGeom>
          </p:spPr>
        </p:pic>
        <p:sp>
          <p:nvSpPr>
            <p:cNvPr id="31" name="Szövegdoboz 30"/>
            <p:cNvSpPr txBox="1"/>
            <p:nvPr/>
          </p:nvSpPr>
          <p:spPr>
            <a:xfrm>
              <a:off x="8033145" y="2985156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dirty="0" smtClean="0"/>
                <a:t>24.hu</a:t>
              </a:r>
              <a:endParaRPr lang="hu-HU" sz="800" dirty="0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2790048" y="1234537"/>
            <a:ext cx="5174332" cy="1550948"/>
            <a:chOff x="1835696" y="3109001"/>
            <a:chExt cx="5174332" cy="1550948"/>
          </a:xfrm>
        </p:grpSpPr>
        <p:grpSp>
          <p:nvGrpSpPr>
            <p:cNvPr id="33" name="Csoportba foglalás 7"/>
            <p:cNvGrpSpPr/>
            <p:nvPr/>
          </p:nvGrpSpPr>
          <p:grpSpPr>
            <a:xfrm>
              <a:off x="1835696" y="3109001"/>
              <a:ext cx="5174332" cy="1473781"/>
              <a:chOff x="3518781" y="3163098"/>
              <a:chExt cx="5174332" cy="1473781"/>
            </a:xfrm>
          </p:grpSpPr>
          <p:pic>
            <p:nvPicPr>
              <p:cNvPr id="35" name="Kép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8781" y="3163098"/>
                <a:ext cx="5174332" cy="1469255"/>
              </a:xfrm>
              <a:prstGeom prst="rect">
                <a:avLst/>
              </a:prstGeom>
            </p:spPr>
          </p:pic>
          <p:sp>
            <p:nvSpPr>
              <p:cNvPr id="36" name="Ellipszis 5"/>
              <p:cNvSpPr/>
              <p:nvPr/>
            </p:nvSpPr>
            <p:spPr>
              <a:xfrm>
                <a:off x="5868144" y="3606937"/>
                <a:ext cx="1872208" cy="2907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Ellipszis 36"/>
              <p:cNvSpPr/>
              <p:nvPr/>
            </p:nvSpPr>
            <p:spPr>
              <a:xfrm>
                <a:off x="4788024" y="4346091"/>
                <a:ext cx="1872208" cy="2907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4" name="Téglalap 33"/>
            <p:cNvSpPr/>
            <p:nvPr/>
          </p:nvSpPr>
          <p:spPr>
            <a:xfrm>
              <a:off x="4638238" y="4444505"/>
              <a:ext cx="20120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17550" lvl="1"/>
              <a:r>
                <a:rPr lang="hu-HU" sz="800" dirty="0"/>
                <a:t>http://palyazatfigyelo.info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élelmiszerlánc komplexitása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i="1" baseline="30000" dirty="0" smtClean="0">
                <a:latin typeface="Cronos Pro Caption" panose="020C0502030503020304" pitchFamily="34" charset="0"/>
              </a:rPr>
              <a:t>Az élelmiszerlánc komplexitása</a:t>
            </a:r>
            <a:endParaRPr lang="hu-HU" sz="28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9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6200000">
            <a:off x="1880343" y="1119127"/>
            <a:ext cx="504837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6708784" y="755180"/>
            <a:ext cx="4067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élelmiszerbiztonság eseményei azt mutatják, hogy </a:t>
            </a:r>
            <a:endParaRPr lang="hu-HU" sz="2400" dirty="0" smtClean="0"/>
          </a:p>
          <a:p>
            <a:pPr>
              <a:buFontTx/>
              <a:buChar char="-"/>
            </a:pPr>
            <a:r>
              <a:rPr lang="hu-HU" sz="2400" dirty="0" smtClean="0"/>
              <a:t>a </a:t>
            </a:r>
            <a:r>
              <a:rPr lang="hu-HU" sz="2400" b="1" dirty="0"/>
              <a:t>termelési lánc </a:t>
            </a:r>
            <a:r>
              <a:rPr lang="hu-HU" sz="2400" b="1" dirty="0" smtClean="0"/>
              <a:t>összetettsége </a:t>
            </a:r>
            <a:r>
              <a:rPr lang="hu-HU" sz="2400" dirty="0"/>
              <a:t>(a farmtól az </a:t>
            </a:r>
            <a:r>
              <a:rPr lang="hu-HU" sz="2400" dirty="0" smtClean="0"/>
              <a:t>asztalig), </a:t>
            </a:r>
          </a:p>
          <a:p>
            <a:r>
              <a:rPr lang="hu-HU" sz="2400" dirty="0" smtClean="0"/>
              <a:t>- a </a:t>
            </a:r>
            <a:r>
              <a:rPr lang="hu-HU" sz="2400" b="1" dirty="0"/>
              <a:t>fogyasztói </a:t>
            </a:r>
            <a:r>
              <a:rPr lang="hu-HU" sz="2400" b="1" dirty="0" smtClean="0"/>
              <a:t>csoportok érzékenysége </a:t>
            </a:r>
            <a:r>
              <a:rPr lang="hu-HU" sz="2400" dirty="0"/>
              <a:t>(csecsemőktől az </a:t>
            </a:r>
            <a:r>
              <a:rPr lang="hu-HU" sz="2400" dirty="0" smtClean="0"/>
              <a:t>idősekig), </a:t>
            </a:r>
          </a:p>
          <a:p>
            <a:pPr>
              <a:buFontTx/>
              <a:buChar char="-"/>
            </a:pPr>
            <a:r>
              <a:rPr lang="hu-HU" sz="2400" dirty="0" smtClean="0"/>
              <a:t> a </a:t>
            </a:r>
            <a:r>
              <a:rPr lang="hu-HU" sz="2400" b="1" dirty="0" smtClean="0"/>
              <a:t>helyi érdekek védelme </a:t>
            </a:r>
            <a:r>
              <a:rPr lang="hu-HU" sz="2400" dirty="0" smtClean="0"/>
              <a:t>megköveteli, hogy a lánc felügyelete ne csupán </a:t>
            </a:r>
            <a:r>
              <a:rPr lang="hu-HU" sz="2400" dirty="0"/>
              <a:t>a szigorodó szabályozások formális betartására korlátozódjon.</a:t>
            </a: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Nemzetközi rendszerek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Nemzetközi rendszerek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16947" y="253929"/>
            <a:ext cx="4761472" cy="3665838"/>
          </a:xfrm>
          <a:prstGeom prst="rect">
            <a:avLst/>
          </a:prstGeom>
        </p:spPr>
      </p:pic>
      <p:pic>
        <p:nvPicPr>
          <p:cNvPr id="17" name="Picture 2" descr="C:\Users\borse\Desktop\letölté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5223" y="111814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2750223" y="1591022"/>
            <a:ext cx="3888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50" b="1" dirty="0"/>
              <a:t>EU tagországokban működő, az élelmiszerekre és a takarmányokra vonatkozó gyorsvészjelző </a:t>
            </a:r>
            <a:r>
              <a:rPr lang="hu-HU" sz="1650" b="1" dirty="0" smtClean="0"/>
              <a:t>rendszer</a:t>
            </a:r>
          </a:p>
          <a:p>
            <a:pPr algn="just"/>
            <a:r>
              <a:rPr lang="hu-HU" sz="1650" dirty="0" smtClean="0"/>
              <a:t>A rendszeren keresztül jelentik a tagállamok a </a:t>
            </a:r>
            <a:r>
              <a:rPr lang="hu-HU" sz="1650" dirty="0"/>
              <a:t>Bizottságnak </a:t>
            </a:r>
            <a:r>
              <a:rPr lang="hu-HU" sz="1650" dirty="0" smtClean="0"/>
              <a:t>az </a:t>
            </a:r>
            <a:r>
              <a:rPr lang="hu-HU" sz="1650" dirty="0"/>
              <a:t>élelmiszerekből és takarmányokból származó, az emberi egészséget közvetve vagy közvetlenül érintő </a:t>
            </a:r>
            <a:r>
              <a:rPr lang="hu-HU" sz="1650" dirty="0" smtClean="0"/>
              <a:t>veszélyt.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50" b="1" dirty="0" smtClean="0"/>
              <a:t>Riasztás </a:t>
            </a:r>
            <a:r>
              <a:rPr lang="hu-HU" sz="1650" dirty="0" smtClean="0"/>
              <a:t>(</a:t>
            </a:r>
            <a:r>
              <a:rPr lang="hu-HU" sz="1650" dirty="0" err="1" smtClean="0"/>
              <a:t>salmonella</a:t>
            </a:r>
            <a:r>
              <a:rPr lang="hu-HU" sz="1650" dirty="0" smtClean="0"/>
              <a:t> </a:t>
            </a:r>
            <a:r>
              <a:rPr lang="hu-HU" sz="1650" dirty="0" err="1" smtClean="0"/>
              <a:t>kebapban</a:t>
            </a:r>
            <a:r>
              <a:rPr lang="hu-HU" sz="165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50" b="1" dirty="0" smtClean="0"/>
              <a:t>Információ </a:t>
            </a:r>
            <a:r>
              <a:rPr lang="hu-HU" sz="1650" dirty="0" smtClean="0"/>
              <a:t>(nem engedélyezett színezék kandírozott narancsban)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50" b="1" dirty="0" smtClean="0"/>
              <a:t>Hír </a:t>
            </a:r>
            <a:r>
              <a:rPr lang="hu-HU" sz="1650" dirty="0" smtClean="0"/>
              <a:t>(</a:t>
            </a:r>
            <a:r>
              <a:rPr lang="hu-HU" sz="1650" dirty="0" err="1" smtClean="0"/>
              <a:t>norovírus</a:t>
            </a:r>
            <a:r>
              <a:rPr lang="hu-HU" sz="1650" dirty="0" smtClean="0"/>
              <a:t> eperben)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50" b="1" dirty="0" err="1" smtClean="0"/>
              <a:t>Határvisszautasítás</a:t>
            </a:r>
            <a:r>
              <a:rPr lang="hu-HU" sz="1650" b="1" dirty="0" smtClean="0"/>
              <a:t> </a:t>
            </a:r>
            <a:r>
              <a:rPr lang="hu-HU" sz="1650" dirty="0" smtClean="0"/>
              <a:t>(határon történt mintavétel eredményét követő bejelentés </a:t>
            </a:r>
            <a:r>
              <a:rPr lang="hu-HU" sz="1650" dirty="0" err="1" smtClean="0"/>
              <a:t>pl</a:t>
            </a:r>
            <a:r>
              <a:rPr lang="hu-HU" sz="1650" dirty="0" smtClean="0"/>
              <a:t>: </a:t>
            </a:r>
            <a:r>
              <a:rPr lang="hu-HU" sz="1650" dirty="0" err="1" smtClean="0"/>
              <a:t>aflatoxin</a:t>
            </a:r>
            <a:r>
              <a:rPr lang="hu-HU" sz="1650" dirty="0" smtClean="0"/>
              <a:t> szerecsendióban)</a:t>
            </a:r>
          </a:p>
          <a:p>
            <a:pPr algn="just"/>
            <a:r>
              <a:rPr lang="hu-HU" sz="1650" dirty="0" smtClean="0"/>
              <a:t>Harmadik országot érintő bejelentés esetén az INFOSAN közreműködik.</a:t>
            </a:r>
            <a:endParaRPr lang="hu-HU" sz="1650" dirty="0"/>
          </a:p>
        </p:txBody>
      </p:sp>
      <p:pic>
        <p:nvPicPr>
          <p:cNvPr id="20" name="Picture 4" descr="C:\Users\borse\Desktop\infosan_omega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24411" y="4908254"/>
            <a:ext cx="1174646" cy="11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Jobbra nyíl 20"/>
          <p:cNvSpPr/>
          <p:nvPr/>
        </p:nvSpPr>
        <p:spPr>
          <a:xfrm rot="5400000">
            <a:off x="9837609" y="4167893"/>
            <a:ext cx="8028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Nemzetközi rendszerek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Nemzetközi rendszerek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53256" y="1061467"/>
            <a:ext cx="4539050" cy="504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404784" y="1349499"/>
            <a:ext cx="39604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/>
              <a:t>Élelmiszerhamisítással kapcsolatos információs hálózat</a:t>
            </a:r>
            <a:r>
              <a:rPr lang="hu-HU" dirty="0"/>
              <a:t>, amely a határon átnyúló élelmiszerhamisítással kapcsolatos ügyek információcseréjét biztosítja. </a:t>
            </a:r>
            <a:r>
              <a:rPr lang="hu-HU" i="1" dirty="0" smtClean="0"/>
              <a:t>(IT rendszere: AAC)</a:t>
            </a:r>
          </a:p>
          <a:p>
            <a:pPr algn="just"/>
            <a:r>
              <a:rPr lang="hu-HU" b="1" dirty="0" smtClean="0"/>
              <a:t>Célja</a:t>
            </a:r>
            <a:r>
              <a:rPr lang="hu-HU" b="1" dirty="0"/>
              <a:t>: </a:t>
            </a:r>
            <a:r>
              <a:rPr lang="hu-HU" dirty="0"/>
              <a:t>közös fellépés a mezőgazdasági és élelmiszeripari termékek hamisításával szemben. </a:t>
            </a:r>
          </a:p>
          <a:p>
            <a:r>
              <a:rPr lang="hu-HU" sz="1600" i="1" dirty="0" smtClean="0"/>
              <a:t>A </a:t>
            </a:r>
            <a:r>
              <a:rPr lang="hu-HU" sz="1600" i="1" dirty="0"/>
              <a:t>legfőbb különbség a RASFF és az FFN között az, hogy a </a:t>
            </a:r>
            <a:r>
              <a:rPr lang="hu-HU" sz="1600" i="1" dirty="0" err="1"/>
              <a:t>RASFF-al</a:t>
            </a:r>
            <a:r>
              <a:rPr lang="hu-HU" sz="1600" i="1" dirty="0"/>
              <a:t> szemben az FFN olyan ügyekkel foglalkozik, amik egészségügyi kockázattal nem járnak és kimerítik az élelmiszerhamisítás definícióját (vagyis szándékos és profitszerzési célzatú ügyek</a:t>
            </a:r>
            <a:r>
              <a:rPr lang="hu-HU" sz="1600" i="1" dirty="0" smtClean="0"/>
              <a:t>).</a:t>
            </a:r>
          </a:p>
          <a:p>
            <a:endParaRPr lang="hu-HU" sz="1600" i="1" dirty="0" smtClean="0"/>
          </a:p>
          <a:p>
            <a:r>
              <a:rPr lang="hu-HU" b="1" dirty="0" smtClean="0"/>
              <a:t>Nemzeti kontakt pont </a:t>
            </a:r>
            <a:r>
              <a:rPr lang="hu-HU" dirty="0" smtClean="0"/>
              <a:t>NÉBIH </a:t>
            </a:r>
            <a:r>
              <a:rPr lang="hu-HU" dirty="0" err="1" smtClean="0"/>
              <a:t>ÉTbI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1" name="Picture 3" descr="C:\Users\borse\Desktop\logo_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48800" y="0"/>
            <a:ext cx="1638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4203291" y="22122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Food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Fraud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Network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Ellenőrzések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Ellenőrzések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9" name="Picture 2" descr="C:\Users\borse\Desktop\gad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71884" y="575172"/>
            <a:ext cx="2217841" cy="25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artalom helye 2"/>
          <p:cNvSpPr txBox="1">
            <a:spLocks/>
          </p:cNvSpPr>
          <p:nvPr/>
        </p:nvSpPr>
        <p:spPr>
          <a:xfrm>
            <a:off x="2458576" y="59044"/>
            <a:ext cx="8229600" cy="48028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Létesítmények terv szerinti ellenőrzése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előállító, kereskedelem, vendéglátás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Termékellenőrzés, mintavétel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helyszínen, laboratóriumban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Célellenőrzések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pl. komplex tejpiaci ellenőrzés, harmadik országból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származó mézek ellenőrzése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Eseti ellenőrzések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Nemzetközi rendszereken keresztül érkező bejelentések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NÉBIH „Zöldszám” 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napi 24 órás szolgáltatás, gyors ügyintézés, jelentési rendszer, adatok zártan történő kezelése, bejelentők tájékoztatása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NÉBIH Navigátor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NÉBIH KÜI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A létrehozott központi ellenőrzési csoport a hivatal teljes hatáskörében hajt végre          ellenőrzéseket olyan kiemelt ügyekben, ahol csalás, hamisítás, nemzetközi, vagy több megyét érintő kivizsgálás szükségessége, illetve nagyszámú fogyasztó  egészsége veszélyeztetésének gyanúja merül föl.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749" y="0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Ellenőrzések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Ellenőrzések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993711" y="414721"/>
            <a:ext cx="4048040" cy="1069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Tavaszi szezonális ellenőrzés 2016.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borse\Desktop\szezonális záró_eredménye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343" y="117984"/>
            <a:ext cx="3327714" cy="59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borse\Desktop\szezonális záró_megy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66531" y="1740298"/>
            <a:ext cx="6030492" cy="43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749" y="0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Ellenőrzések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Ellenőrzések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9986" y="358877"/>
            <a:ext cx="7707407" cy="55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2831690" y="151647"/>
            <a:ext cx="6963699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latin typeface="+mj-lt"/>
                <a:ea typeface="+mj-ea"/>
                <a:cs typeface="+mj-cs"/>
              </a:rPr>
              <a:t>Az e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llenőrzéseken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túl….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NÉBIH Projektek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NÉBIH Projektek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9" name="Picture 3" descr="C:\Users\borse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6942" y="3920334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borse\Desktop\231510_tudomány-kémia-felirat-laboratórium-vegyi-lán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05000" y="1406268"/>
            <a:ext cx="2304243" cy="23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5031488" y="-15478"/>
            <a:ext cx="4320479" cy="53578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Egyes feladatok megvalósítása során nem érhető el eredmény úgy, ha csak egyes elemekre fókuszálunk, sokszor több szakterület </a:t>
            </a: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összefogás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összehangolt adatgyűjtése, majd intézkedése szükséges.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programok célja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Mintavételek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felmérések eredményeként feltárt hamisítási arány jelentős csökkenése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több működő rendszer felállítása, látható eredmény elérése a mézhamisítás elleni küzdelemben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laboratóriumi módszerek fejlesztése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eredettérkép fejlesztés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oktatás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NÉBIH által indított projektek keretén belül keressük azokat a lehetőségeket, amelyek egyértelmű eredményt adnak a hamisítás kiküszöbölésére.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16942" y="31522"/>
            <a:ext cx="2174789" cy="3286897"/>
          </a:xfrm>
          <a:prstGeom prst="rect">
            <a:avLst/>
          </a:prstGeom>
        </p:spPr>
      </p:pic>
      <p:pic>
        <p:nvPicPr>
          <p:cNvPr id="14" name="Picture 2" descr="C:\Users\borse\Desktop\szuperment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77174" y="0"/>
            <a:ext cx="2483768" cy="10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borse\Desktop\eteltcsakoksa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77423" y="3909306"/>
            <a:ext cx="1483270" cy="18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Új értékesítési módszerek vizsgálata, ellenőrzése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Új értékesítési módszerek vizsgálata, ellenőrzése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462981" y="479322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Internetes kereskedelem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Üzlettel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Üzlet nélkül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Szolgáltatásként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Kuponos értékesítés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Dobozrendszer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Pick-pack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Web-box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Kép 9" descr="kupon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3885" y="435914"/>
            <a:ext cx="2880320" cy="1751629"/>
          </a:xfrm>
          <a:prstGeom prst="rect">
            <a:avLst/>
          </a:prstGeom>
        </p:spPr>
      </p:pic>
      <p:pic>
        <p:nvPicPr>
          <p:cNvPr id="11" name="Picture 2" descr="http://organikuskert.hu/wp-content/uploads/2013/02/zoldsegdoboz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7661" y="3604266"/>
            <a:ext cx="2350094" cy="1844824"/>
          </a:xfrm>
          <a:prstGeom prst="rect">
            <a:avLst/>
          </a:prstGeom>
          <a:noFill/>
        </p:spPr>
      </p:pic>
      <p:pic>
        <p:nvPicPr>
          <p:cNvPr id="13" name="Kép 12" descr="postapont-logo-pn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7821" y="2308122"/>
            <a:ext cx="2232248" cy="1569920"/>
          </a:xfrm>
          <a:prstGeom prst="rect">
            <a:avLst/>
          </a:prstGeom>
        </p:spPr>
      </p:pic>
      <p:pic>
        <p:nvPicPr>
          <p:cNvPr id="14" name="Kép 13" descr="ppp_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05851" y="3621648"/>
            <a:ext cx="1651141" cy="1238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Működő minőségi rendszerek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Működő minőségi rendszerek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9" name="Kép 8" descr="magyar-termé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1429" y="3342359"/>
            <a:ext cx="5004048" cy="2142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C:\Users\borse\Desktop\elelmiszernap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5875" y="373243"/>
            <a:ext cx="4985276" cy="331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2418739" y="37609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Öko</a:t>
            </a:r>
            <a:endParaRPr kumimoji="0" lang="hu-H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Eredetjelző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Magyar termék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Kiváló Magyar Élelmiszer</a:t>
            </a:r>
            <a:endParaRPr kumimoji="0" lang="hu-HU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Kép 12" descr="hu_IGP_4c-page-0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4899" y="3342359"/>
            <a:ext cx="1941116" cy="193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Kép 13" descr="km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8233">
            <a:off x="9239144" y="3629216"/>
            <a:ext cx="1696665" cy="16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élelmiszer-ellenőrzés története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Az élelmiszer-ellenőrzés története 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484926" y="288430"/>
            <a:ext cx="8229600" cy="55666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Középkori, kora újkori fejlődés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Korai középkori pápai rendelet szerint a sertéshúst és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-szalonnát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csak főzés után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 szabad fogyasztani.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beteg, elhullott állatok húsának fogyasztását tiltották. 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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nagy jelentőségű rendelkezések, szinte megfelelnek a mai húsvizsgálati elbírálás alapjainak.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Céhek felügyelete alatti húslátók (XIII. sz.)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Céhlevél – forgalmazási szabály (1573)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Helyhatósági szabályozások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Piacon minőség ellenőrzése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Vizsgálati előírások kidolgozása (1792)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Tolnay Sándor – Pesti Egyetem Orvosi Kar Állatgyógyászati Tanszék és Állatgyógyintézet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Húsvizsgálat életbelépése – III. Nemzetközi Állatorvosi Kongresszus, Zürich (1862)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025" y="2367981"/>
            <a:ext cx="1369321" cy="17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Ökológiai gazdálkodás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Ökológiai gazdálkodás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462981" y="538316"/>
            <a:ext cx="9917282" cy="29249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Adalékanyagok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Antibiotikum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Növényvédőszer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Besugárzás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 NEM mentes!)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16200000" flipH="1">
            <a:off x="5406801" y="1628182"/>
            <a:ext cx="2327213" cy="14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721796" y="566916"/>
            <a:ext cx="451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3200" dirty="0" smtClean="0"/>
              <a:t>Toxinok</a:t>
            </a:r>
          </a:p>
        </p:txBody>
      </p:sp>
      <p:pic>
        <p:nvPicPr>
          <p:cNvPr id="13" name="Picture 2" descr="http://louise.hu/poet/wp-content/uploads/2008/10/balanced-brass-scale-300x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629" y="3015188"/>
            <a:ext cx="3447834" cy="2792746"/>
          </a:xfrm>
          <a:prstGeom prst="rect">
            <a:avLst/>
          </a:prstGeom>
          <a:noFill/>
        </p:spPr>
      </p:pic>
      <p:pic>
        <p:nvPicPr>
          <p:cNvPr id="14" name="Picture 4" descr="http://oklahomafarmreport.com/wire/news/2011/07/media/01627_corn_dama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89948" y="2151092"/>
            <a:ext cx="2719625" cy="203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6" descr="http://www.cookinwitgus.com/images/NoAdN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1357" y="3159204"/>
            <a:ext cx="2518566" cy="2468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Közétkeztetés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Közétkeztetés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503079" y="313583"/>
            <a:ext cx="8964612" cy="53292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Naponta 1,5-2 millió étkező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többségük gyermek és kiszolgáltatott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gyenge érdekérvényesítés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4.525 főzőkonyha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5336 tálalókonyha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Összesen :</a:t>
            </a: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hu-HU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9861 helyszínen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Nő a kiszállítással ellátottak aránya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Fokozatosan romlik  a minőség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Elégedetlen, egyre hangosabb  fogyasztók  és társadalom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Legnagyobb probléma a </a:t>
            </a:r>
            <a:r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minőség  hiánya, és az egysíkú  „választék”</a:t>
            </a: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Gyereknél  korai lemorzsolódás, éhezés, pazarlás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Felnőtteknél elégedetlenség, rossz hangulat.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6686345" y="1970139"/>
            <a:ext cx="503238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7545187" y="974765"/>
            <a:ext cx="3708400" cy="2831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r">
              <a:defRPr/>
            </a:pPr>
            <a:endParaRPr lang="hu-HU" sz="2000" dirty="0"/>
          </a:p>
          <a:p>
            <a:pPr marL="442913">
              <a:defRPr/>
            </a:pPr>
            <a:r>
              <a:rPr lang="hu-HU" sz="2000" dirty="0" smtClean="0"/>
              <a:t>Főzőkonyhák </a:t>
            </a:r>
            <a:r>
              <a:rPr lang="hu-HU" sz="2000" dirty="0"/>
              <a:t>száma csökken, </a:t>
            </a:r>
          </a:p>
          <a:p>
            <a:pPr marL="442913">
              <a:defRPr/>
            </a:pPr>
            <a:r>
              <a:rPr lang="hu-HU" sz="2000" dirty="0"/>
              <a:t>Tálalókonyhák  száma nő</a:t>
            </a:r>
          </a:p>
          <a:p>
            <a:pPr marL="442913">
              <a:defRPr/>
            </a:pPr>
            <a:r>
              <a:rPr lang="hu-HU" sz="2000" dirty="0"/>
              <a:t>Hosszú ellátási lánc</a:t>
            </a:r>
          </a:p>
          <a:p>
            <a:pPr marL="442913">
              <a:defRPr/>
            </a:pPr>
            <a:r>
              <a:rPr lang="hu-HU" sz="2000" dirty="0"/>
              <a:t>Olcsó külföldi </a:t>
            </a:r>
            <a:r>
              <a:rPr lang="hu-HU" sz="2000" dirty="0" smtClean="0"/>
              <a:t>alapanyagok</a:t>
            </a:r>
          </a:p>
          <a:p>
            <a:pPr marL="442913">
              <a:defRPr/>
            </a:pPr>
            <a:r>
              <a:rPr lang="hu-HU" sz="2000" dirty="0" smtClean="0"/>
              <a:t>Konzervek</a:t>
            </a:r>
            <a:endParaRPr lang="hu-HU" sz="2000" dirty="0"/>
          </a:p>
          <a:p>
            <a:pPr marL="442913">
              <a:defRPr/>
            </a:pPr>
            <a:r>
              <a:rPr lang="hu-HU" sz="2000" dirty="0"/>
              <a:t>Évtizedek óta változatlan technológia és kínálat</a:t>
            </a:r>
          </a:p>
          <a:p>
            <a:pPr algn="ctr"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Közétkeztetés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Közétkeztetés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24464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Problémák</a:t>
            </a:r>
          </a:p>
        </p:txBody>
      </p:sp>
      <p:graphicFrame>
        <p:nvGraphicFramePr>
          <p:cNvPr id="10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8395264"/>
              </p:ext>
            </p:extLst>
          </p:nvPr>
        </p:nvGraphicFramePr>
        <p:xfrm>
          <a:off x="3244645" y="132556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4263820" y="5099050"/>
            <a:ext cx="6767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/>
              <a:t> Rossz minőség, elégedetlen fogyasztók, hulladék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rot="10800000" flipV="1">
            <a:off x="5055983" y="777875"/>
            <a:ext cx="1008062" cy="431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5400000">
            <a:off x="6605383" y="1028700"/>
            <a:ext cx="358775" cy="31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8727870" y="776758"/>
            <a:ext cx="865188" cy="4333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4046333" y="5797404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Meghatározzák a beavatkozási pontokat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 rot="5400000">
            <a:off x="7973808" y="1028700"/>
            <a:ext cx="358775" cy="31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3398633" y="1777335"/>
            <a:ext cx="1655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dirty="0"/>
              <a:t>Rossz alapanyag</a:t>
            </a:r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5487783" y="1705897"/>
            <a:ext cx="1655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dirty="0"/>
              <a:t>Rossz ételkészítés           </a:t>
            </a:r>
          </a:p>
        </p:txBody>
      </p:sp>
      <p:sp>
        <p:nvSpPr>
          <p:cNvPr id="20" name="Szövegdoboz 19"/>
          <p:cNvSpPr txBox="1">
            <a:spLocks noChangeArrowheads="1"/>
          </p:cNvSpPr>
          <p:nvPr/>
        </p:nvSpPr>
        <p:spPr bwMode="auto">
          <a:xfrm>
            <a:off x="7575345" y="1632872"/>
            <a:ext cx="1657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dirty="0"/>
              <a:t>Alacsony fogyasztási kedv</a:t>
            </a:r>
          </a:p>
        </p:txBody>
      </p:sp>
      <p:sp>
        <p:nvSpPr>
          <p:cNvPr id="21" name="Szövegdoboz 13"/>
          <p:cNvSpPr txBox="1">
            <a:spLocks noChangeArrowheads="1"/>
          </p:cNvSpPr>
          <p:nvPr/>
        </p:nvSpPr>
        <p:spPr bwMode="auto">
          <a:xfrm>
            <a:off x="9662908" y="1993235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 smtClean="0"/>
              <a:t>Tudatlanság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Közétkeztetés</a:t>
            </a:r>
            <a:endParaRPr lang="hu-HU" sz="28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  <a:p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Közétkeztetés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476792" y="216403"/>
            <a:ext cx="6562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Megbetegedettek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megoszlása előfordulási hely szerint, 2015.</a:t>
            </a:r>
            <a:endParaRPr lang="hu-HU" sz="3200" dirty="0"/>
          </a:p>
        </p:txBody>
      </p:sp>
      <p:graphicFrame>
        <p:nvGraphicFramePr>
          <p:cNvPr id="10" name="Tartalom helye 6"/>
          <p:cNvGraphicFramePr>
            <a:graphicFrameLocks/>
          </p:cNvGraphicFramePr>
          <p:nvPr/>
        </p:nvGraphicFramePr>
        <p:xfrm>
          <a:off x="2620808" y="158455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2803868" y="54348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N=1416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Közétkeztetés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Közétkeztetés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462981" y="274638"/>
            <a:ext cx="6635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események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számának megoszlása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előidéző tényezők szerint, 2015</a:t>
            </a:r>
            <a:endParaRPr lang="hu-HU" sz="3600" b="1" dirty="0" smtClean="0"/>
          </a:p>
        </p:txBody>
      </p:sp>
      <p:graphicFrame>
        <p:nvGraphicFramePr>
          <p:cNvPr id="10" name="Tartalom helye 7"/>
          <p:cNvGraphicFramePr>
            <a:graphicFrameLocks/>
          </p:cNvGraphicFramePr>
          <p:nvPr/>
        </p:nvGraphicFramePr>
        <p:xfrm>
          <a:off x="2462981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2800400" y="53185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N= 47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Közétkeztetés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Közétkeztetés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008671" y="289387"/>
            <a:ext cx="6562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2015-ben nyilvántartott élelmiszer eredetű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megbetegedések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kórokok szerint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rtalom helye 9"/>
          <p:cNvGraphicFramePr>
            <a:graphicFrameLocks/>
          </p:cNvGraphicFramePr>
          <p:nvPr/>
        </p:nvGraphicFramePr>
        <p:xfrm>
          <a:off x="2551471" y="1715557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Összefoglalás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20487"/>
            <a:ext cx="205740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Összefoglalás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451429" y="289882"/>
            <a:ext cx="8358246" cy="57864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Visszakanyarodva az előadás elején elhangzottakra, remélem sikerült rávilágítanom, miért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 rekedhet meg az élelmiszer-biztonság területén ténykedő állatorvos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húsvizsgálatnál, az állat(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ról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emberre terjedő) betegségek megelőzésénél és gyógyításánál.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húsvizsgáló baromorvos nem foglalkozott a vitustánc-járványok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okaival és áldozataival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 napjainkban nem engedhető meg.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élelmiszerláncban fellépő bármely kockázat, vagy hatás olyan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szakemberek összehangolt munkáját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követeli meg, akik tudásuknál és képzettségüknél fogva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képesek átlátni az összefüggéseket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megtalálni 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száraz adatok közötti kapcsolatot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ezekből kiszűrni az emberi egészség védelméhez szükséges információkat és ezt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komplex, hatékony rendszerre tudják szintetizálni.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922087"/>
            <a:ext cx="65902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>
                <a:solidFill>
                  <a:schemeClr val="bg1"/>
                </a:solidFill>
                <a:latin typeface="Cronos Pro" panose="020C0702030403020304" pitchFamily="34" charset="0"/>
              </a:rPr>
              <a:t>Köszönöm a figyelmet!</a:t>
            </a:r>
          </a:p>
          <a:p>
            <a:endParaRPr lang="hu-HU" sz="3000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Dr. </a:t>
            </a:r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Pleva György</a:t>
            </a:r>
            <a:endParaRPr lang="hu-HU" sz="24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élelmiszer-ellenőrzés története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Az élelmiszer-ellenőrzés története 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98160" y="531425"/>
            <a:ext cx="187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Céhlevél 1840-ből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4616" y="1535926"/>
            <a:ext cx="4585179" cy="3257891"/>
          </a:xfrm>
          <a:prstGeom prst="rect">
            <a:avLst/>
          </a:prstGeom>
        </p:spPr>
      </p:pic>
      <p:pic>
        <p:nvPicPr>
          <p:cNvPr id="11" name="Picture 2" descr="Ké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41588" y="1266804"/>
            <a:ext cx="2880320" cy="37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7221508" y="392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A tatai tó partján a víz fölé épített </a:t>
            </a:r>
            <a:r>
              <a:rPr lang="hu-HU" dirty="0" smtClean="0"/>
              <a:t>műemlék </a:t>
            </a:r>
            <a:r>
              <a:rPr lang="hu-HU" dirty="0"/>
              <a:t>vágóhely a 18. század közepéről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433483" y="5584915"/>
            <a:ext cx="73446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100" i="1" dirty="0">
              <a:hlinkClick r:id="rId5"/>
            </a:endParaRPr>
          </a:p>
          <a:p>
            <a:r>
              <a:rPr lang="hu-HU" sz="1600" b="1" i="1" dirty="0" smtClean="0"/>
              <a:t>Forrás: </a:t>
            </a:r>
            <a:r>
              <a:rPr lang="hu-HU" sz="1600" i="1" dirty="0" err="1"/>
              <a:t>Biró</a:t>
            </a:r>
            <a:r>
              <a:rPr lang="hu-HU" sz="1600" i="1" dirty="0"/>
              <a:t> Géza (2014</a:t>
            </a:r>
            <a:r>
              <a:rPr lang="hu-HU" sz="1600" i="1" dirty="0" smtClean="0"/>
              <a:t>), </a:t>
            </a:r>
            <a:r>
              <a:rPr lang="hu-HU" sz="1600" b="1" i="1" dirty="0" smtClean="0"/>
              <a:t>Élelmiszer-higiénia, </a:t>
            </a:r>
            <a:r>
              <a:rPr lang="hu-HU" sz="1600" i="1" dirty="0" err="1" smtClean="0"/>
              <a:t>Agroinform</a:t>
            </a:r>
            <a:r>
              <a:rPr lang="hu-HU" sz="1600" i="1" dirty="0" smtClean="0"/>
              <a:t> </a:t>
            </a:r>
            <a:r>
              <a:rPr lang="hu-HU" sz="1600" i="1" dirty="0"/>
              <a:t>Kiadó </a:t>
            </a:r>
          </a:p>
          <a:p>
            <a:endParaRPr lang="hu-HU" sz="1100" i="1" dirty="0"/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élelmiszer-ellenőrzés története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Az élelmiszer-ellenőrzés története 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2510940" y="46249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XIX-XX. századi előrelépések Magyarországon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1876. évi XIV. törvény a közegészségügyről rendelkezik a húsvizsgálatról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1874-1881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Zlamál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Vilmos, 1882-1888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Azary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János, majd Hutyra Ferenc oktatja a hússzemlét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1888: a szervezett állategészségügyi szolgálat létrejötte </a:t>
            </a:r>
            <a:b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-Előírásokat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tartalmaz a ragadós betegségek megelőzésére.</a:t>
            </a:r>
            <a:b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-Közfogyasztásra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szánt állatokat </a:t>
            </a: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állatorvos vagy vágatási biztos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vizsgálja. Községeknek gondoskodni a húsvizsgálatról.)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1890. évi 37.485 sz. FM szabályrendelet: csak állatorvos jelenlétében vágható le közfogyasztásra állat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626106" y="4366443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A bakteriológiai nagy felfedezések kora után az </a:t>
            </a:r>
            <a:r>
              <a:rPr lang="hu-HU" sz="2000" b="1" dirty="0"/>
              <a:t>1900-as években </a:t>
            </a:r>
            <a:r>
              <a:rPr lang="hu-HU" sz="2000" dirty="0"/>
              <a:t>a drezdai Richard </a:t>
            </a:r>
            <a:r>
              <a:rPr lang="hu-HU" sz="2000" dirty="0" err="1"/>
              <a:t>Edelmann</a:t>
            </a:r>
            <a:r>
              <a:rPr lang="hu-HU" sz="2000" dirty="0"/>
              <a:t>, a berlini </a:t>
            </a:r>
            <a:r>
              <a:rPr lang="hu-HU" sz="2000" dirty="0" err="1"/>
              <a:t>Eugen</a:t>
            </a:r>
            <a:r>
              <a:rPr lang="hu-HU" sz="2000" dirty="0"/>
              <a:t> </a:t>
            </a:r>
            <a:r>
              <a:rPr lang="hu-HU" sz="2000" dirty="0" err="1"/>
              <a:t>Fröhner</a:t>
            </a:r>
            <a:r>
              <a:rPr lang="hu-HU" sz="2000" dirty="0"/>
              <a:t> és a stuttgarti Robert von </a:t>
            </a:r>
            <a:r>
              <a:rPr lang="hu-HU" sz="2000" dirty="0" err="1"/>
              <a:t>Ostertag</a:t>
            </a:r>
            <a:r>
              <a:rPr lang="hu-HU" sz="2000" dirty="0"/>
              <a:t> professzorok teremtették meg és alakították ki a </a:t>
            </a:r>
            <a:r>
              <a:rPr lang="hu-HU" sz="2000" b="1" dirty="0"/>
              <a:t>német húsvizsgálati szabályokat</a:t>
            </a:r>
            <a:r>
              <a:rPr lang="hu-HU" sz="2000" dirty="0"/>
              <a:t>, amelyek </a:t>
            </a:r>
            <a:r>
              <a:rPr lang="hu-HU" sz="2000" b="1" u="sng" dirty="0"/>
              <a:t>még ma is az európai modern húsvizsgálat alapjait képezik.</a:t>
            </a: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élelmiszer-ellenőrzés története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Az élelmiszer-ellenőrzés története 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507225" y="4498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XIX-XX. századi előrelépések Magyarországon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1891-től a vágóhídi gyakorlat, 1906-tól a hússzemle és a tejhigiénia oktatása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1908. évi 54.300 FM sz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rendelet a húsvizsgálat végrehajtására egységes szabályozást adott ki. </a:t>
            </a:r>
          </a:p>
          <a:p>
            <a:pPr marL="1600200" marR="0" lvl="3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vágóhidak működését, a vágás, a húsvizsgálat, a húsfeldolgozás, a vásárcsarnoki, piaci húsforgalmazás feltételeit.</a:t>
            </a:r>
          </a:p>
          <a:p>
            <a:pPr marL="1600200" marR="0" lvl="3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meghatározza a </a:t>
            </a: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húsvizsgálati elbírálás szabályait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 húsvizsgálatot a községek feladatává teszi és azt a területén lévő állatorvosok végzik. Intézkedik a rendelet a hatósági húsboltról, annak kezelési módjáról és a nyerészkedés kizárásáról.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1949 önálló élelmiszerhigiéniai tanszék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élelmiszer-ellenőrzés története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Az élelmiszer-ellenőrzés története 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66177" y="459027"/>
            <a:ext cx="8229600" cy="341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Jelenkori szabályozások alakulása</a:t>
            </a:r>
            <a:b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u-HU" sz="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1976. évi IV. törvény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1988. évi IV törvény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1995. évi XC. törvény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Higiéniai csomag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Hatósági állatorvos szerepe és feladatai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2005. évi CLIX. törvény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2008. évi XLVI. törvény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Egységes, az</a:t>
            </a:r>
            <a:r>
              <a:rPr kumimoji="0" lang="hu-HU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élelmiszerlánc </a:t>
            </a:r>
            <a:r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minden területét lefedi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641945" y="3741077"/>
            <a:ext cx="86258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Uniós szabályozások</a:t>
            </a:r>
            <a:r>
              <a:rPr lang="hu-HU" dirty="0" smtClean="0"/>
              <a:t>: </a:t>
            </a:r>
            <a:br>
              <a:rPr lang="hu-HU" dirty="0" smtClean="0"/>
            </a:br>
            <a:endParaRPr lang="hu-HU" sz="8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/>
              <a:t>Az Európai Parlament és a Tanács </a:t>
            </a:r>
            <a:r>
              <a:rPr lang="hu-HU" b="1" dirty="0"/>
              <a:t>178/2002/EK </a:t>
            </a:r>
            <a:r>
              <a:rPr lang="hu-HU" b="1" dirty="0" smtClean="0"/>
              <a:t>rendelete </a:t>
            </a:r>
            <a:r>
              <a:rPr lang="hu-HU" dirty="0"/>
              <a:t>az élelmiszerjog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általános </a:t>
            </a:r>
            <a:r>
              <a:rPr lang="hu-HU" dirty="0"/>
              <a:t>elveiről és követelményeiről, az Európai Élelmiszerbiztonsági Hatóság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létrehozásáról </a:t>
            </a:r>
            <a:r>
              <a:rPr lang="hu-HU" dirty="0"/>
              <a:t>és az élelmiszerbiztonságra vonatkozó eljárások megállapításáról 	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Európai Parlament és a Tanács </a:t>
            </a:r>
            <a:r>
              <a:rPr lang="hu-HU" b="1" dirty="0"/>
              <a:t>852/2004/EK rendelete </a:t>
            </a:r>
            <a:r>
              <a:rPr lang="hu-HU" dirty="0"/>
              <a:t>az </a:t>
            </a:r>
            <a:r>
              <a:rPr lang="hu-HU" dirty="0" smtClean="0"/>
              <a:t>élelmiszerhigiéniáról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Stb.</a:t>
            </a:r>
            <a:endParaRPr lang="hu-HU" dirty="0"/>
          </a:p>
        </p:txBody>
      </p:sp>
      <p:pic>
        <p:nvPicPr>
          <p:cNvPr id="11" name="Picture 2" descr="http://www.rfid-f2f.eu/images/consumer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11731" y="259571"/>
            <a:ext cx="2694593" cy="18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Egyenes összekötő nyíllal 12"/>
          <p:cNvCxnSpPr/>
          <p:nvPr/>
        </p:nvCxnSpPr>
        <p:spPr>
          <a:xfrm flipV="1">
            <a:off x="6592529" y="2233137"/>
            <a:ext cx="3390435" cy="105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Paradigmaváltás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Paradigma-váltás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33782" y="1091322"/>
            <a:ext cx="3316552" cy="232158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16823" y="368231"/>
            <a:ext cx="7673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globalizáció, a világkereskedelem, az élelmiszerpiac felszabadítása, az ezekkel járó hatások felismerése új élelmiszerbiztonsági rendszer kialakítását követelte ki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Az élelmiszerbiztonság egyik célja napjainkban a </a:t>
            </a:r>
            <a:br>
              <a:rPr lang="hu-HU" dirty="0" smtClean="0"/>
            </a:br>
            <a:r>
              <a:rPr lang="hu-HU" b="1" u="sng" dirty="0" smtClean="0"/>
              <a:t>megosztott felelősség</a:t>
            </a:r>
            <a:endParaRPr lang="hu-HU" b="1" u="sng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2676763" y="2220489"/>
            <a:ext cx="8640960" cy="3163933"/>
            <a:chOff x="287524" y="2780928"/>
            <a:chExt cx="8640960" cy="3163933"/>
          </a:xfrm>
        </p:grpSpPr>
        <p:sp>
          <p:nvSpPr>
            <p:cNvPr id="13" name="Szövegdoboz 12"/>
            <p:cNvSpPr txBox="1"/>
            <p:nvPr/>
          </p:nvSpPr>
          <p:spPr>
            <a:xfrm>
              <a:off x="3563888" y="278092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dirty="0" smtClean="0"/>
                <a:t>HATÓSÁG</a:t>
              </a:r>
              <a:endParaRPr lang="hu-HU" sz="2800" b="1" dirty="0"/>
            </a:p>
          </p:txBody>
        </p:sp>
        <p:cxnSp>
          <p:nvCxnSpPr>
            <p:cNvPr id="14" name="Egyenes összekötő nyíllal 13"/>
            <p:cNvCxnSpPr/>
            <p:nvPr/>
          </p:nvCxnSpPr>
          <p:spPr>
            <a:xfrm flipV="1">
              <a:off x="2231740" y="3304148"/>
              <a:ext cx="1440160" cy="673545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>
              <a:off x="287524" y="3977693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Fogyasztók, vásárlók</a:t>
              </a:r>
              <a:endParaRPr lang="hu-HU" sz="2400" dirty="0"/>
            </a:p>
          </p:txBody>
        </p:sp>
        <p:cxnSp>
          <p:nvCxnSpPr>
            <p:cNvPr id="16" name="Egyenes összekötő nyíllal 15"/>
            <p:cNvCxnSpPr/>
            <p:nvPr/>
          </p:nvCxnSpPr>
          <p:spPr>
            <a:xfrm>
              <a:off x="4968044" y="3294097"/>
              <a:ext cx="1224136" cy="760963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5976156" y="3977693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2400"/>
              </a:lvl1pPr>
            </a:lstStyle>
            <a:p>
              <a:r>
                <a:rPr lang="hu-HU" dirty="0"/>
                <a:t>Előállítók forgalmazók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428992" y="4929198"/>
              <a:ext cx="2196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sz="2000" i="1" dirty="0" smtClean="0"/>
                <a:t>Szemléletváltás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sz="2000" i="1" dirty="0" smtClean="0"/>
                <a:t>Kommunikáció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sz="2000" i="1" dirty="0" smtClean="0"/>
                <a:t>Segítségnyújtás</a:t>
              </a:r>
              <a:endParaRPr lang="hu-HU" sz="2000" i="1" dirty="0"/>
            </a:p>
          </p:txBody>
        </p:sp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1209" y="4236713"/>
            <a:ext cx="1768965" cy="176896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6763" y="1578316"/>
            <a:ext cx="21383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03714" y="533398"/>
            <a:ext cx="8991598" cy="5442857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ÉLBS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ÉLBS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3398915" y="1904160"/>
            <a:ext cx="8229600" cy="37739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élelmiszerlánc-biztonság jövőjét meghatározó program (2013-2022)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folyamatos ellenőrzési szemléletet költséghatékonyabb megközelítések váltják fel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élelmiszerláncban előforduló kockázatok közvetlen kezelése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élelmiszerekkel kapcsolatba kerülő személyek (előállítók, forgalmazók, vállalkozók, fogyasztók) tudásszintjének javítása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5293" y="0"/>
            <a:ext cx="6336704" cy="16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8F46CA453FEE7498972A3A2901EA6A1" ma:contentTypeVersion="0" ma:contentTypeDescription="Új dokumentum létrehozása." ma:contentTypeScope="" ma:versionID="8924816bdfe1576813d56b86afd468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5D6ED-6785-4448-90CD-48844D4E3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2672E-7209-4DE4-8A2C-32C5CAD3C81C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C99314-4DAE-4B8B-AE95-D3244F0A6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1708</Words>
  <Application>Microsoft Office PowerPoint</Application>
  <PresentationFormat>Egyéni</PresentationFormat>
  <Paragraphs>385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Nati</dc:creator>
  <cp:lastModifiedBy>ktothm</cp:lastModifiedBy>
  <cp:revision>106</cp:revision>
  <dcterms:created xsi:type="dcterms:W3CDTF">2016-10-20T08:16:35Z</dcterms:created>
  <dcterms:modified xsi:type="dcterms:W3CDTF">2017-05-10T09:22:53Z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0x010100A8F46CA453FEE7498972A3A2901EA6A1</vt:lpwstr>
  </property>
  <property fmtid="{D5CDD505-2E9C-101B-9397-08002B2CF9AE}" pid="3" name="Order">
    <vt:r8>10700</vt:r8>
  </property>
  <property fmtid="{D5CDD505-2E9C-101B-9397-08002B2CF9AE}" pid="4" name="_CopySource">
    <vt:lpwstr>https://intra.nebih.gov.hu/dokumentumtar/ArculatiElemek/Új arculati elemek/NEBIH_PPT/NÉBIH_ppt_alap_magyar_sablon.pptx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