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67" r:id="rId5"/>
    <p:sldId id="269" r:id="rId6"/>
    <p:sldId id="271" r:id="rId7"/>
    <p:sldId id="273" r:id="rId8"/>
    <p:sldId id="274" r:id="rId9"/>
    <p:sldId id="275" r:id="rId10"/>
    <p:sldId id="276" r:id="rId11"/>
    <p:sldId id="294" r:id="rId12"/>
    <p:sldId id="295"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70" r:id="rId29"/>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247" autoAdjust="0"/>
  </p:normalViewPr>
  <p:slideViewPr>
    <p:cSldViewPr snapToGrid="0">
      <p:cViewPr varScale="1">
        <p:scale>
          <a:sx n="108" d="100"/>
          <a:sy n="108" d="100"/>
        </p:scale>
        <p:origin x="714"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AC4620-F275-4F56-9096-DDA351B7A0BF}" type="datetimeFigureOut">
              <a:rPr lang="hu-HU" smtClean="0"/>
              <a:t>2017.05.11.</a:t>
            </a:fld>
            <a:endParaRPr lang="hu-HU"/>
          </a:p>
        </p:txBody>
      </p:sp>
      <p:sp>
        <p:nvSpPr>
          <p:cNvPr id="4" name="Diakép hely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4BBF15-C190-483F-8FD4-BB1AB4980AD9}" type="slidenum">
              <a:rPr lang="hu-HU" smtClean="0"/>
              <a:t>‹#›</a:t>
            </a:fld>
            <a:endParaRPr lang="hu-HU"/>
          </a:p>
        </p:txBody>
      </p:sp>
    </p:spTree>
    <p:extLst>
      <p:ext uri="{BB962C8B-B14F-4D97-AF65-F5344CB8AC3E}">
        <p14:creationId xmlns:p14="http://schemas.microsoft.com/office/powerpoint/2010/main" val="1615136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eaLnBrk="1" hangingPunct="1">
              <a:spcBef>
                <a:spcPct val="0"/>
              </a:spcBef>
            </a:pPr>
            <a:r>
              <a:rPr lang="hu-HU" altLang="hu-HU" dirty="0" smtClean="0"/>
              <a:t>A Konyhasziget magazin első száma 2013-ban jelent meg. A nagyközönségnek szóló, az élelmiszer-biztonsággal kapcsolatos ismeretek bővítését célzó és a hivatal fogyasztóbarát szemléletét tükröző, ingyenes kiadvány 400 ezer példányban jelenik meg, évente 6-szor. A magazinhoz a nagyobb bevásárlóközpontokban és élelmiszer-áruházakban lehet hozzájutni. Mindamellett valamennyi lapszám megtalálható a NÉBIH </a:t>
            </a:r>
            <a:r>
              <a:rPr lang="hu-HU" altLang="hu-HU" i="1" dirty="0" smtClean="0"/>
              <a:t>Ételt csak okosan!</a:t>
            </a:r>
            <a:r>
              <a:rPr lang="hu-HU" altLang="hu-HU" dirty="0" smtClean="0"/>
              <a:t> nevű programjának honlapján.</a:t>
            </a:r>
          </a:p>
          <a:p>
            <a:pPr eaLnBrk="1" hangingPunct="1">
              <a:spcBef>
                <a:spcPct val="0"/>
              </a:spcBef>
            </a:pPr>
            <a:r>
              <a:rPr lang="hu-HU" altLang="hu-HU" dirty="0" smtClean="0"/>
              <a:t>Mivel az élelmiszer-eredetű megbetegedések közel 70%-a vezethető vissza az otthoni, helytelenül elkészített ételekhez, a hatékony ismeretterjesztés és tudatformálás érdekében egy olyan eszközre van szükség, amely eljut a nagyközönség minél szélesebb rétegeihez. Két év alatt népszerű és keresett ingyenes magazinná vált, még külföldön is olvassák. Olyan vásárlói rétegekhez is eljut, akik az elektronikus médián keresztül nem, vagy csak nehezen érhetőek el (pl. fogyatékkal élők, nyugdíjasok). A magazinban közérthetően adunk át fontos, hasznos és valódi ismereteket nemcsak a biztonságos élelmiszer-fogyasztásról és a tudatos élelmiszer-vásárlásról, hanem az élelmiszerlánc-felügyelet működésének egészéről, az élelmiszerlánc-biztonsági stratégiáról is szólhatunk köznapi nyelven – mindezt reklámok nélküli felületen. A kiadvány indirekt módon a kormányzati kommunikáció számára is megfelelő, hiszen az élelmiszerlánc-biztonságért felelős államtitkár úr nemcsak a magazin köszöntőjében szólal meg, hanem állandó rovatában kiemeli az aktuális kérdéseket, melyekre a NÉBIH szakértői is válaszolnak.</a:t>
            </a:r>
          </a:p>
        </p:txBody>
      </p:sp>
      <p:sp>
        <p:nvSpPr>
          <p:cNvPr id="4" name="Dia számának helye 3"/>
          <p:cNvSpPr>
            <a:spLocks noGrp="1"/>
          </p:cNvSpPr>
          <p:nvPr>
            <p:ph type="sldNum" sz="quarter" idx="10"/>
          </p:nvPr>
        </p:nvSpPr>
        <p:spPr/>
        <p:txBody>
          <a:bodyPr/>
          <a:lstStyle/>
          <a:p>
            <a:fld id="{EB4BBF15-C190-483F-8FD4-BB1AB4980AD9}" type="slidenum">
              <a:rPr lang="hu-HU" smtClean="0"/>
              <a:t>18</a:t>
            </a:fld>
            <a:endParaRPr lang="hu-HU"/>
          </a:p>
        </p:txBody>
      </p:sp>
    </p:spTree>
    <p:extLst>
      <p:ext uri="{BB962C8B-B14F-4D97-AF65-F5344CB8AC3E}">
        <p14:creationId xmlns:p14="http://schemas.microsoft.com/office/powerpoint/2010/main" val="3051103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eaLnBrk="1" hangingPunct="1">
              <a:spcBef>
                <a:spcPct val="0"/>
              </a:spcBef>
            </a:pPr>
            <a:r>
              <a:rPr lang="hu-HU" altLang="hu-HU" dirty="0" smtClean="0"/>
              <a:t>Fontos, hogy a vásárlókat kellő mennyiségű és minőségű információval lássuk el, megfelelő kommunikációs csatorna választásával. Törekedni kell az ingyenes és modern médiafelületeken való rendszeres jelenlétre.</a:t>
            </a:r>
          </a:p>
          <a:p>
            <a:pPr eaLnBrk="1" hangingPunct="1">
              <a:spcBef>
                <a:spcPct val="0"/>
              </a:spcBef>
            </a:pPr>
            <a:r>
              <a:rPr lang="hu-HU" altLang="hu-HU" dirty="0" smtClean="0"/>
              <a:t>Erre kiváló példa a modern kommunikációs elveket követő, az „Élelmiszerminőség” kampányhoz kapcsolódó „Szupermenta”, ahol tudatos közösségépítéssel osztja meg a hivatal egy-egy termékkörhöz kapcsolódó szakmai információit.</a:t>
            </a:r>
          </a:p>
          <a:p>
            <a:pPr eaLnBrk="1" hangingPunct="1">
              <a:spcBef>
                <a:spcPct val="0"/>
              </a:spcBef>
            </a:pPr>
            <a:r>
              <a:rPr lang="hu-HU" altLang="hu-HU" dirty="0" smtClean="0"/>
              <a:t>Az Élelmiszerminőség kampányunkhoz kapcsolódó terméktesztet, mint komplex, élelmiszerek esetében kedveltségi tesztet is tartalmazó, vizsgálati rendszert azért hoztuk létre, hogy a klasszikus hatósági ellenőrzési célokon (megfelelőség ellenőrzés) túl, közérthető módon tudjunk tájékoztatást nyújtani a kockázatoknak leginkább kitett (érdeklődő, vagy erre fogékony, tudatos) vásárlók számára. Nem szabad szem elől vesztenünk azt, hogy manapság egy államigazgatási hivatalnak nem elegendő professzionális szaktudással elemeznie egy-egy termékkört, hanem azt megfelelően, közérthető módon kell tudnia kommunikálni, az adófizetők igényeit szem előtt tartva. (Eddig vizsgált termékek: epres joghurtok, rizs, piros fűszerpaprika, narancs, kávé, kutyatápok, só, tápoldatok).</a:t>
            </a:r>
          </a:p>
        </p:txBody>
      </p:sp>
      <p:sp>
        <p:nvSpPr>
          <p:cNvPr id="4" name="Dia számának helye 3"/>
          <p:cNvSpPr>
            <a:spLocks noGrp="1"/>
          </p:cNvSpPr>
          <p:nvPr>
            <p:ph type="sldNum" sz="quarter" idx="10"/>
          </p:nvPr>
        </p:nvSpPr>
        <p:spPr/>
        <p:txBody>
          <a:bodyPr/>
          <a:lstStyle/>
          <a:p>
            <a:fld id="{EB4BBF15-C190-483F-8FD4-BB1AB4980AD9}" type="slidenum">
              <a:rPr lang="hu-HU" smtClean="0"/>
              <a:t>19</a:t>
            </a:fld>
            <a:endParaRPr lang="hu-HU"/>
          </a:p>
        </p:txBody>
      </p:sp>
    </p:spTree>
    <p:extLst>
      <p:ext uri="{BB962C8B-B14F-4D97-AF65-F5344CB8AC3E}">
        <p14:creationId xmlns:p14="http://schemas.microsoft.com/office/powerpoint/2010/main" val="3300393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altLang="hu-HU" b="1" dirty="0" err="1" smtClean="0"/>
              <a:t>VET-élkedő</a:t>
            </a:r>
            <a:r>
              <a:rPr lang="hu-HU" altLang="hu-HU" b="1" dirty="0" smtClean="0"/>
              <a:t>: </a:t>
            </a:r>
            <a:r>
              <a:rPr lang="hu-HU" altLang="hu-HU" dirty="0" smtClean="0"/>
              <a:t>A Nemzeti Élelmiszerlánc-biztonsági Hivatal (NÉBIH) és a </a:t>
            </a:r>
            <a:r>
              <a:rPr lang="hu-HU" altLang="hu-HU" dirty="0" err="1" smtClean="0"/>
              <a:t>Termelői.Hu</a:t>
            </a:r>
            <a:r>
              <a:rPr lang="hu-HU" altLang="hu-HU" dirty="0" smtClean="0"/>
              <a:t> közösség harmadik és negyedik osztályos gyerekek részére játékos vetélkedőt szervezett, </a:t>
            </a:r>
            <a:r>
              <a:rPr lang="hu-HU" altLang="hu-HU" dirty="0" err="1" smtClean="0"/>
              <a:t>VET-élkedő</a:t>
            </a:r>
            <a:r>
              <a:rPr lang="hu-HU" altLang="hu-HU" dirty="0" smtClean="0"/>
              <a:t> néven.</a:t>
            </a:r>
          </a:p>
          <a:p>
            <a:r>
              <a:rPr lang="hu-HU" altLang="hu-HU" dirty="0" smtClean="0"/>
              <a:t>A verseny célja, hogy a fiatalok megismerjék és megszeressék a hazai termelők termékeit, tudatosan keressék a kiváló alapanyagokat, s nem utolsó sorban konyhai élelmiszerbiztonsági tapasztalatokat szerezhessenek.</a:t>
            </a:r>
          </a:p>
          <a:p>
            <a:endParaRPr lang="hu-HU" altLang="hu-HU" dirty="0" smtClean="0"/>
          </a:p>
          <a:p>
            <a:r>
              <a:rPr lang="hu-HU" altLang="hu-HU" b="1" dirty="0" smtClean="0"/>
              <a:t>Tuti biztos?:  </a:t>
            </a:r>
            <a:r>
              <a:rPr lang="hu-HU" altLang="hu-HU" dirty="0" smtClean="0"/>
              <a:t>A Nemzeti Élelmiszerlánc-biztonsági Hivatal (NÉBIH) és a </a:t>
            </a:r>
            <a:r>
              <a:rPr lang="hu-HU" altLang="hu-HU" dirty="0" err="1" smtClean="0"/>
              <a:t>PontVelem</a:t>
            </a:r>
            <a:r>
              <a:rPr lang="hu-HU" altLang="hu-HU" dirty="0" smtClean="0"/>
              <a:t> új, „Tuti biztos?” névre keresztelt tudáspróbája. A témák: mit gondolnak a gyerekek az élelmiszerek minőségéről és biztonságosságáról, mennyire ismerik az élelmiszerlánc fogalmát, a </a:t>
            </a:r>
            <a:r>
              <a:rPr lang="hu-HU" altLang="hu-HU" dirty="0" err="1" smtClean="0"/>
              <a:t>hungarikumokat</a:t>
            </a:r>
            <a:r>
              <a:rPr lang="hu-HU" altLang="hu-HU" dirty="0" smtClean="0"/>
              <a:t>?</a:t>
            </a:r>
          </a:p>
          <a:p>
            <a:endParaRPr lang="hu-HU" dirty="0"/>
          </a:p>
        </p:txBody>
      </p:sp>
      <p:sp>
        <p:nvSpPr>
          <p:cNvPr id="4" name="Dia számának helye 3"/>
          <p:cNvSpPr>
            <a:spLocks noGrp="1"/>
          </p:cNvSpPr>
          <p:nvPr>
            <p:ph type="sldNum" sz="quarter" idx="10"/>
          </p:nvPr>
        </p:nvSpPr>
        <p:spPr/>
        <p:txBody>
          <a:bodyPr/>
          <a:lstStyle/>
          <a:p>
            <a:fld id="{EB4BBF15-C190-483F-8FD4-BB1AB4980AD9}" type="slidenum">
              <a:rPr lang="hu-HU" smtClean="0"/>
              <a:t>20</a:t>
            </a:fld>
            <a:endParaRPr lang="hu-HU"/>
          </a:p>
        </p:txBody>
      </p:sp>
    </p:spTree>
    <p:extLst>
      <p:ext uri="{BB962C8B-B14F-4D97-AF65-F5344CB8AC3E}">
        <p14:creationId xmlns:p14="http://schemas.microsoft.com/office/powerpoint/2010/main" val="1341564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F5DD9DC6-1D26-424D-B5F4-FED13941197B}" type="datetimeFigureOut">
              <a:rPr lang="hu-HU" smtClean="0"/>
              <a:pPr/>
              <a:t>2017.05.11.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4396A2B-CB16-48D8-9C50-74D76CBA7F6B}" type="slidenum">
              <a:rPr lang="hu-HU" smtClean="0"/>
              <a:pPr/>
              <a:t>‹#›</a:t>
            </a:fld>
            <a:endParaRPr lang="hu-HU"/>
          </a:p>
        </p:txBody>
      </p:sp>
    </p:spTree>
    <p:extLst>
      <p:ext uri="{BB962C8B-B14F-4D97-AF65-F5344CB8AC3E}">
        <p14:creationId xmlns:p14="http://schemas.microsoft.com/office/powerpoint/2010/main" val="1209478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F5DD9DC6-1D26-424D-B5F4-FED13941197B}" type="datetimeFigureOut">
              <a:rPr lang="hu-HU" smtClean="0"/>
              <a:pPr/>
              <a:t>2017.05.11.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4396A2B-CB16-48D8-9C50-74D76CBA7F6B}" type="slidenum">
              <a:rPr lang="hu-HU" smtClean="0"/>
              <a:pPr/>
              <a:t>‹#›</a:t>
            </a:fld>
            <a:endParaRPr lang="hu-HU"/>
          </a:p>
        </p:txBody>
      </p:sp>
    </p:spTree>
    <p:extLst>
      <p:ext uri="{BB962C8B-B14F-4D97-AF65-F5344CB8AC3E}">
        <p14:creationId xmlns:p14="http://schemas.microsoft.com/office/powerpoint/2010/main" val="1907517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F5DD9DC6-1D26-424D-B5F4-FED13941197B}" type="datetimeFigureOut">
              <a:rPr lang="hu-HU" smtClean="0"/>
              <a:pPr/>
              <a:t>2017.05.11.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4396A2B-CB16-48D8-9C50-74D76CBA7F6B}" type="slidenum">
              <a:rPr lang="hu-HU" smtClean="0"/>
              <a:pPr/>
              <a:t>‹#›</a:t>
            </a:fld>
            <a:endParaRPr lang="hu-HU"/>
          </a:p>
        </p:txBody>
      </p:sp>
    </p:spTree>
    <p:extLst>
      <p:ext uri="{BB962C8B-B14F-4D97-AF65-F5344CB8AC3E}">
        <p14:creationId xmlns:p14="http://schemas.microsoft.com/office/powerpoint/2010/main" val="3380494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F5DD9DC6-1D26-424D-B5F4-FED13941197B}" type="datetimeFigureOut">
              <a:rPr lang="hu-HU" smtClean="0"/>
              <a:pPr/>
              <a:t>2017.05.11.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4396A2B-CB16-48D8-9C50-74D76CBA7F6B}" type="slidenum">
              <a:rPr lang="hu-HU" smtClean="0"/>
              <a:pPr/>
              <a:t>‹#›</a:t>
            </a:fld>
            <a:endParaRPr lang="hu-HU"/>
          </a:p>
        </p:txBody>
      </p:sp>
    </p:spTree>
    <p:extLst>
      <p:ext uri="{BB962C8B-B14F-4D97-AF65-F5344CB8AC3E}">
        <p14:creationId xmlns:p14="http://schemas.microsoft.com/office/powerpoint/2010/main" val="3368909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F5DD9DC6-1D26-424D-B5F4-FED13941197B}" type="datetimeFigureOut">
              <a:rPr lang="hu-HU" smtClean="0"/>
              <a:pPr/>
              <a:t>2017.05.11.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4396A2B-CB16-48D8-9C50-74D76CBA7F6B}" type="slidenum">
              <a:rPr lang="hu-HU" smtClean="0"/>
              <a:pPr/>
              <a:t>‹#›</a:t>
            </a:fld>
            <a:endParaRPr lang="hu-HU"/>
          </a:p>
        </p:txBody>
      </p:sp>
    </p:spTree>
    <p:extLst>
      <p:ext uri="{BB962C8B-B14F-4D97-AF65-F5344CB8AC3E}">
        <p14:creationId xmlns:p14="http://schemas.microsoft.com/office/powerpoint/2010/main" val="3183823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F5DD9DC6-1D26-424D-B5F4-FED13941197B}" type="datetimeFigureOut">
              <a:rPr lang="hu-HU" smtClean="0"/>
              <a:pPr/>
              <a:t>2017.05.11.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4396A2B-CB16-48D8-9C50-74D76CBA7F6B}" type="slidenum">
              <a:rPr lang="hu-HU" smtClean="0"/>
              <a:pPr/>
              <a:t>‹#›</a:t>
            </a:fld>
            <a:endParaRPr lang="hu-HU"/>
          </a:p>
        </p:txBody>
      </p:sp>
    </p:spTree>
    <p:extLst>
      <p:ext uri="{BB962C8B-B14F-4D97-AF65-F5344CB8AC3E}">
        <p14:creationId xmlns:p14="http://schemas.microsoft.com/office/powerpoint/2010/main" val="147158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F5DD9DC6-1D26-424D-B5F4-FED13941197B}" type="datetimeFigureOut">
              <a:rPr lang="hu-HU" smtClean="0"/>
              <a:pPr/>
              <a:t>2017.05.11.</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A4396A2B-CB16-48D8-9C50-74D76CBA7F6B}" type="slidenum">
              <a:rPr lang="hu-HU" smtClean="0"/>
              <a:pPr/>
              <a:t>‹#›</a:t>
            </a:fld>
            <a:endParaRPr lang="hu-HU"/>
          </a:p>
        </p:txBody>
      </p:sp>
    </p:spTree>
    <p:extLst>
      <p:ext uri="{BB962C8B-B14F-4D97-AF65-F5344CB8AC3E}">
        <p14:creationId xmlns:p14="http://schemas.microsoft.com/office/powerpoint/2010/main" val="38762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F5DD9DC6-1D26-424D-B5F4-FED13941197B}" type="datetimeFigureOut">
              <a:rPr lang="hu-HU" smtClean="0"/>
              <a:pPr/>
              <a:t>2017.05.11.</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A4396A2B-CB16-48D8-9C50-74D76CBA7F6B}" type="slidenum">
              <a:rPr lang="hu-HU" smtClean="0"/>
              <a:pPr/>
              <a:t>‹#›</a:t>
            </a:fld>
            <a:endParaRPr lang="hu-HU"/>
          </a:p>
        </p:txBody>
      </p:sp>
    </p:spTree>
    <p:extLst>
      <p:ext uri="{BB962C8B-B14F-4D97-AF65-F5344CB8AC3E}">
        <p14:creationId xmlns:p14="http://schemas.microsoft.com/office/powerpoint/2010/main" val="3172378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F5DD9DC6-1D26-424D-B5F4-FED13941197B}" type="datetimeFigureOut">
              <a:rPr lang="hu-HU" smtClean="0"/>
              <a:pPr/>
              <a:t>2017.05.11.</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A4396A2B-CB16-48D8-9C50-74D76CBA7F6B}" type="slidenum">
              <a:rPr lang="hu-HU" smtClean="0"/>
              <a:pPr/>
              <a:t>‹#›</a:t>
            </a:fld>
            <a:endParaRPr lang="hu-HU"/>
          </a:p>
        </p:txBody>
      </p:sp>
    </p:spTree>
    <p:extLst>
      <p:ext uri="{BB962C8B-B14F-4D97-AF65-F5344CB8AC3E}">
        <p14:creationId xmlns:p14="http://schemas.microsoft.com/office/powerpoint/2010/main" val="3744921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F5DD9DC6-1D26-424D-B5F4-FED13941197B}" type="datetimeFigureOut">
              <a:rPr lang="hu-HU" smtClean="0"/>
              <a:pPr/>
              <a:t>2017.05.11.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4396A2B-CB16-48D8-9C50-74D76CBA7F6B}" type="slidenum">
              <a:rPr lang="hu-HU" smtClean="0"/>
              <a:pPr/>
              <a:t>‹#›</a:t>
            </a:fld>
            <a:endParaRPr lang="hu-HU"/>
          </a:p>
        </p:txBody>
      </p:sp>
    </p:spTree>
    <p:extLst>
      <p:ext uri="{BB962C8B-B14F-4D97-AF65-F5344CB8AC3E}">
        <p14:creationId xmlns:p14="http://schemas.microsoft.com/office/powerpoint/2010/main" val="1535663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F5DD9DC6-1D26-424D-B5F4-FED13941197B}" type="datetimeFigureOut">
              <a:rPr lang="hu-HU" smtClean="0"/>
              <a:pPr/>
              <a:t>2017.05.11.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4396A2B-CB16-48D8-9C50-74D76CBA7F6B}" type="slidenum">
              <a:rPr lang="hu-HU" smtClean="0"/>
              <a:pPr/>
              <a:t>‹#›</a:t>
            </a:fld>
            <a:endParaRPr lang="hu-HU"/>
          </a:p>
        </p:txBody>
      </p:sp>
    </p:spTree>
    <p:extLst>
      <p:ext uri="{BB962C8B-B14F-4D97-AF65-F5344CB8AC3E}">
        <p14:creationId xmlns:p14="http://schemas.microsoft.com/office/powerpoint/2010/main" val="4198627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DD9DC6-1D26-424D-B5F4-FED13941197B}" type="datetimeFigureOut">
              <a:rPr lang="hu-HU" smtClean="0"/>
              <a:pPr/>
              <a:t>2017.05.11.</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396A2B-CB16-48D8-9C50-74D76CBA7F6B}" type="slidenum">
              <a:rPr lang="hu-HU" smtClean="0"/>
              <a:pPr/>
              <a:t>‹#›</a:t>
            </a:fld>
            <a:endParaRPr lang="hu-HU"/>
          </a:p>
        </p:txBody>
      </p:sp>
    </p:spTree>
    <p:extLst>
      <p:ext uri="{BB962C8B-B14F-4D97-AF65-F5344CB8AC3E}">
        <p14:creationId xmlns:p14="http://schemas.microsoft.com/office/powerpoint/2010/main" val="2863899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32749" cy="6857003"/>
          </a:xfrm>
          <a:prstGeom prst="rect">
            <a:avLst/>
          </a:prstGeom>
        </p:spPr>
      </p:pic>
      <p:sp>
        <p:nvSpPr>
          <p:cNvPr id="7" name="Szövegdoboz 6"/>
          <p:cNvSpPr txBox="1"/>
          <p:nvPr/>
        </p:nvSpPr>
        <p:spPr>
          <a:xfrm>
            <a:off x="2253342" y="3344091"/>
            <a:ext cx="6590212" cy="3077766"/>
          </a:xfrm>
          <a:prstGeom prst="rect">
            <a:avLst/>
          </a:prstGeom>
          <a:noFill/>
        </p:spPr>
        <p:txBody>
          <a:bodyPr wrap="square" rtlCol="0">
            <a:spAutoFit/>
          </a:bodyPr>
          <a:lstStyle/>
          <a:p>
            <a:r>
              <a:rPr lang="hu-HU" sz="3200" i="1" dirty="0" smtClean="0">
                <a:solidFill>
                  <a:schemeClr val="bg1"/>
                </a:solidFill>
                <a:latin typeface="Cronos Pro" panose="020C0702030403020304" pitchFamily="34" charset="0"/>
              </a:rPr>
              <a:t>Átalakuló állatorvosi feladatok az élelmiszerláncban</a:t>
            </a:r>
          </a:p>
          <a:p>
            <a:endParaRPr lang="hu-HU" sz="3200" i="1" dirty="0" smtClean="0">
              <a:solidFill>
                <a:schemeClr val="bg1"/>
              </a:solidFill>
              <a:latin typeface="Cronos Pro" panose="020C0702030403020304" pitchFamily="34" charset="0"/>
            </a:endParaRPr>
          </a:p>
          <a:p>
            <a:r>
              <a:rPr lang="hu-HU" sz="2600" i="1" dirty="0" smtClean="0">
                <a:solidFill>
                  <a:schemeClr val="bg1"/>
                </a:solidFill>
                <a:latin typeface="Cronos Pro" panose="020C0702030403020304" pitchFamily="34" charset="0"/>
              </a:rPr>
              <a:t>- Karrierlehetőségek, gyakorlati képzés -</a:t>
            </a:r>
          </a:p>
          <a:p>
            <a:endParaRPr lang="hu-HU" sz="2400" i="1" dirty="0" smtClean="0">
              <a:solidFill>
                <a:schemeClr val="bg1"/>
              </a:solidFill>
              <a:latin typeface="Cronos Pro" panose="020C0702030403020304" pitchFamily="34" charset="0"/>
            </a:endParaRPr>
          </a:p>
          <a:p>
            <a:r>
              <a:rPr lang="hu-HU" sz="2400" i="1" dirty="0" smtClean="0">
                <a:solidFill>
                  <a:schemeClr val="bg1"/>
                </a:solidFill>
                <a:latin typeface="Cronos Pro Caption" panose="020C0502030503020304" pitchFamily="34" charset="0"/>
              </a:rPr>
              <a:t>Dr. Oravecz Márton, elnök</a:t>
            </a:r>
          </a:p>
          <a:p>
            <a:endParaRPr lang="hu-HU" sz="2400" i="1" dirty="0" smtClean="0">
              <a:solidFill>
                <a:schemeClr val="bg1"/>
              </a:solidFill>
              <a:latin typeface="Cronos Pro Caption" panose="020C0502030503020304" pitchFamily="34" charset="0"/>
            </a:endParaRPr>
          </a:p>
        </p:txBody>
      </p:sp>
    </p:spTree>
    <p:extLst>
      <p:ext uri="{BB962C8B-B14F-4D97-AF65-F5344CB8AC3E}">
        <p14:creationId xmlns:p14="http://schemas.microsoft.com/office/powerpoint/2010/main" val="611776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2769"/>
            <a:ext cx="12232749" cy="6835231"/>
          </a:xfrm>
          <a:prstGeom prst="rect">
            <a:avLst/>
          </a:prstGeom>
        </p:spPr>
      </p:pic>
      <p:sp>
        <p:nvSpPr>
          <p:cNvPr id="4" name="Szövegdoboz 3"/>
          <p:cNvSpPr txBox="1"/>
          <p:nvPr/>
        </p:nvSpPr>
        <p:spPr>
          <a:xfrm>
            <a:off x="2503714" y="533398"/>
            <a:ext cx="8991598" cy="5442857"/>
          </a:xfrm>
          <a:prstGeom prst="rect">
            <a:avLst/>
          </a:prstGeom>
          <a:noFill/>
        </p:spPr>
        <p:txBody>
          <a:bodyPr wrap="square" numCol="1" spcCol="180000" rtlCol="0">
            <a:noAutofit/>
          </a:bodyPr>
          <a:lstStyle/>
          <a:p>
            <a:endParaRPr lang="hu-HU" dirty="0"/>
          </a:p>
        </p:txBody>
      </p:sp>
      <p:sp>
        <p:nvSpPr>
          <p:cNvPr id="5" name="Szövegdoboz 4"/>
          <p:cNvSpPr txBox="1"/>
          <p:nvPr/>
        </p:nvSpPr>
        <p:spPr>
          <a:xfrm>
            <a:off x="10831284" y="6357257"/>
            <a:ext cx="664028" cy="461665"/>
          </a:xfrm>
          <a:prstGeom prst="rect">
            <a:avLst/>
          </a:prstGeom>
          <a:noFill/>
        </p:spPr>
        <p:txBody>
          <a:bodyPr wrap="square" rtlCol="0">
            <a:spAutoFit/>
          </a:bodyPr>
          <a:lstStyle/>
          <a:p>
            <a:pPr algn="r"/>
            <a:r>
              <a:rPr lang="hu-HU" sz="2400" b="1" dirty="0" smtClean="0">
                <a:solidFill>
                  <a:schemeClr val="bg1"/>
                </a:solidFill>
                <a:latin typeface="Cronos Pro Caption" panose="020C0502030503020304" pitchFamily="34" charset="0"/>
              </a:rPr>
              <a:t>9</a:t>
            </a:r>
            <a:endParaRPr lang="hu-HU" sz="2400" b="1" dirty="0">
              <a:solidFill>
                <a:schemeClr val="bg1"/>
              </a:solidFill>
              <a:latin typeface="Cronos Pro Caption" panose="020C0502030503020304" pitchFamily="34" charset="0"/>
            </a:endParaRPr>
          </a:p>
        </p:txBody>
      </p:sp>
      <p:sp>
        <p:nvSpPr>
          <p:cNvPr id="6" name="Szövegdoboz 5"/>
          <p:cNvSpPr txBox="1"/>
          <p:nvPr/>
        </p:nvSpPr>
        <p:spPr>
          <a:xfrm>
            <a:off x="2579914" y="6357257"/>
            <a:ext cx="6553200" cy="523220"/>
          </a:xfrm>
          <a:prstGeom prst="rect">
            <a:avLst/>
          </a:prstGeom>
          <a:noFill/>
        </p:spPr>
        <p:txBody>
          <a:bodyPr wrap="square" rtlCol="0">
            <a:spAutoFit/>
          </a:bodyPr>
          <a:lstStyle/>
          <a:p>
            <a:r>
              <a:rPr lang="hu-HU" sz="2800" b="1" i="1" baseline="30000" dirty="0" smtClean="0">
                <a:solidFill>
                  <a:schemeClr val="bg1"/>
                </a:solidFill>
                <a:latin typeface="Cronos Pro Caption" panose="020C0502030503020304" pitchFamily="34" charset="0"/>
              </a:rPr>
              <a:t>Élelmiszer – Mi a fontos?</a:t>
            </a:r>
            <a:endParaRPr lang="hu-HU" sz="2800" i="1" dirty="0">
              <a:solidFill>
                <a:schemeClr val="bg1"/>
              </a:solidFill>
              <a:latin typeface="Cronos Pro Caption" panose="020C0502030503020304" pitchFamily="34" charset="0"/>
            </a:endParaRPr>
          </a:p>
        </p:txBody>
      </p:sp>
      <p:sp>
        <p:nvSpPr>
          <p:cNvPr id="12" name="Szövegdoboz 11"/>
          <p:cNvSpPr txBox="1"/>
          <p:nvPr/>
        </p:nvSpPr>
        <p:spPr>
          <a:xfrm>
            <a:off x="239487" y="620487"/>
            <a:ext cx="1817914" cy="625812"/>
          </a:xfrm>
          <a:prstGeom prst="rect">
            <a:avLst/>
          </a:prstGeom>
          <a:noFill/>
        </p:spPr>
        <p:txBody>
          <a:bodyPr wrap="square" rtlCol="0">
            <a:spAutoFit/>
          </a:bodyPr>
          <a:lstStyle/>
          <a:p>
            <a:pPr algn="r"/>
            <a:r>
              <a:rPr lang="hu-HU" sz="2600" b="1" i="1" baseline="30000" dirty="0" smtClean="0">
                <a:latin typeface="Cronos Pro Caption" panose="020C0502030503020304" pitchFamily="34" charset="0"/>
              </a:rPr>
              <a:t>Élelmiszer </a:t>
            </a:r>
          </a:p>
          <a:p>
            <a:pPr algn="r"/>
            <a:r>
              <a:rPr lang="hu-HU" sz="2600" b="1" i="1" baseline="30000" dirty="0" smtClean="0">
                <a:latin typeface="Cronos Pro Caption" panose="020C0502030503020304" pitchFamily="34" charset="0"/>
              </a:rPr>
              <a:t>– Mi a fontos?</a:t>
            </a:r>
            <a:endParaRPr lang="hu-HU" sz="2600" b="1" i="1" baseline="30000" dirty="0">
              <a:latin typeface="Cronos Pro Caption" panose="020C0502030503020304" pitchFamily="34" charset="0"/>
            </a:endParaRPr>
          </a:p>
        </p:txBody>
      </p:sp>
      <p:sp>
        <p:nvSpPr>
          <p:cNvPr id="8" name="Tartalom helye 2"/>
          <p:cNvSpPr txBox="1">
            <a:spLocks/>
          </p:cNvSpPr>
          <p:nvPr/>
        </p:nvSpPr>
        <p:spPr>
          <a:xfrm>
            <a:off x="2466112" y="1511220"/>
            <a:ext cx="9512528" cy="3870688"/>
          </a:xfrm>
          <a:prstGeom prst="rect">
            <a:avLst/>
          </a:prstGeom>
        </p:spPr>
        <p:txBody>
          <a:bodyPr/>
          <a:lstStyle/>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kumimoji="0" lang="hu-HU" altLang="hu-HU" sz="4000" b="1" i="0" u="none" strike="noStrike" kern="1200" cap="none" spc="0" normalizeH="0" baseline="0" noProof="0" dirty="0" smtClean="0">
                <a:ln>
                  <a:noFill/>
                </a:ln>
                <a:solidFill>
                  <a:srgbClr val="FF0000"/>
                </a:solidFill>
                <a:effectLst/>
                <a:uLnTx/>
                <a:uFillTx/>
                <a:latin typeface="+mn-lt"/>
                <a:ea typeface="+mn-ea"/>
                <a:cs typeface="+mn-cs"/>
              </a:rPr>
              <a:t>minőség</a:t>
            </a:r>
            <a:r>
              <a:rPr kumimoji="0" lang="hu-HU" altLang="hu-HU" sz="4000" b="0" i="0" u="none" strike="noStrike" kern="1200" cap="none" spc="0" normalizeH="0" baseline="0" noProof="0" dirty="0" smtClean="0">
                <a:ln>
                  <a:noFill/>
                </a:ln>
                <a:solidFill>
                  <a:schemeClr val="tx1"/>
                </a:solidFill>
                <a:effectLst/>
                <a:uLnTx/>
                <a:uFillTx/>
                <a:latin typeface="+mn-lt"/>
                <a:ea typeface="+mn-ea"/>
                <a:cs typeface="+mn-cs"/>
              </a:rPr>
              <a:t> </a:t>
            </a:r>
            <a:r>
              <a:rPr kumimoji="0" lang="hu-HU" altLang="hu-HU" sz="40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 biztonság mennyiség</a:t>
            </a: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endParaRPr kumimoji="0" lang="hu-HU" altLang="hu-HU" sz="40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kumimoji="0" lang="hu-HU" altLang="hu-HU" sz="4000" b="0"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ma igen</a:t>
            </a:r>
            <a:r>
              <a:rPr kumimoji="0" lang="hu-HU" altLang="hu-HU" sz="40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 holnap?   meddig kell visszaugrani?</a:t>
            </a: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endParaRPr kumimoji="0" lang="hu-HU" altLang="hu-HU" sz="40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kumimoji="0" lang="hu-HU" altLang="hu-HU" sz="40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létfontosságú – a biztonság második „bőre”</a:t>
            </a: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kumimoji="0" lang="hu-HU" altLang="hu-HU" sz="28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   </a:t>
            </a:r>
            <a:endParaRPr kumimoji="0" lang="hu-HU" altLang="hu-HU" sz="28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62361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2769"/>
            <a:ext cx="12232749" cy="6835231"/>
          </a:xfrm>
          <a:prstGeom prst="rect">
            <a:avLst/>
          </a:prstGeom>
        </p:spPr>
      </p:pic>
      <p:sp>
        <p:nvSpPr>
          <p:cNvPr id="4" name="Szövegdoboz 3"/>
          <p:cNvSpPr txBox="1"/>
          <p:nvPr/>
        </p:nvSpPr>
        <p:spPr>
          <a:xfrm>
            <a:off x="2503714" y="533398"/>
            <a:ext cx="8991598" cy="5442857"/>
          </a:xfrm>
          <a:prstGeom prst="rect">
            <a:avLst/>
          </a:prstGeom>
          <a:noFill/>
        </p:spPr>
        <p:txBody>
          <a:bodyPr wrap="square" numCol="1" spcCol="180000" rtlCol="0">
            <a:noAutofit/>
          </a:bodyPr>
          <a:lstStyle/>
          <a:p>
            <a:endParaRPr lang="hu-HU" dirty="0"/>
          </a:p>
        </p:txBody>
      </p:sp>
      <p:sp>
        <p:nvSpPr>
          <p:cNvPr id="5" name="Szövegdoboz 4"/>
          <p:cNvSpPr txBox="1"/>
          <p:nvPr/>
        </p:nvSpPr>
        <p:spPr>
          <a:xfrm>
            <a:off x="10831284" y="6357257"/>
            <a:ext cx="664028" cy="461665"/>
          </a:xfrm>
          <a:prstGeom prst="rect">
            <a:avLst/>
          </a:prstGeom>
          <a:noFill/>
        </p:spPr>
        <p:txBody>
          <a:bodyPr wrap="square" rtlCol="0">
            <a:spAutoFit/>
          </a:bodyPr>
          <a:lstStyle/>
          <a:p>
            <a:pPr algn="r"/>
            <a:r>
              <a:rPr lang="hu-HU" sz="2400" b="1" dirty="0" smtClean="0">
                <a:solidFill>
                  <a:schemeClr val="bg1"/>
                </a:solidFill>
                <a:latin typeface="Cronos Pro Caption" panose="020C0502030503020304" pitchFamily="34" charset="0"/>
              </a:rPr>
              <a:t>10</a:t>
            </a:r>
            <a:endParaRPr lang="hu-HU" sz="2400" b="1" dirty="0">
              <a:solidFill>
                <a:schemeClr val="bg1"/>
              </a:solidFill>
              <a:latin typeface="Cronos Pro Caption" panose="020C0502030503020304" pitchFamily="34" charset="0"/>
            </a:endParaRPr>
          </a:p>
        </p:txBody>
      </p:sp>
      <p:pic>
        <p:nvPicPr>
          <p:cNvPr id="2050" name="Picture 2"/>
          <p:cNvPicPr>
            <a:picLocks noChangeAspect="1" noChangeArrowheads="1"/>
          </p:cNvPicPr>
          <p:nvPr/>
        </p:nvPicPr>
        <p:blipFill>
          <a:blip r:embed="rId3"/>
          <a:srcRect/>
          <a:stretch>
            <a:fillRect/>
          </a:stretch>
        </p:blipFill>
        <p:spPr bwMode="auto">
          <a:xfrm>
            <a:off x="2455818" y="261258"/>
            <a:ext cx="7498080" cy="5789848"/>
          </a:xfrm>
          <a:prstGeom prst="rect">
            <a:avLst/>
          </a:prstGeom>
          <a:noFill/>
          <a:ln w="9525">
            <a:noFill/>
            <a:miter lim="800000"/>
            <a:headEnd/>
            <a:tailEnd/>
          </a:ln>
          <a:effectLst/>
        </p:spPr>
      </p:pic>
    </p:spTree>
    <p:extLst>
      <p:ext uri="{BB962C8B-B14F-4D97-AF65-F5344CB8AC3E}">
        <p14:creationId xmlns:p14="http://schemas.microsoft.com/office/powerpoint/2010/main" val="162361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2769"/>
            <a:ext cx="12232749" cy="6835231"/>
          </a:xfrm>
          <a:prstGeom prst="rect">
            <a:avLst/>
          </a:prstGeom>
        </p:spPr>
      </p:pic>
      <p:sp>
        <p:nvSpPr>
          <p:cNvPr id="4" name="Szövegdoboz 3"/>
          <p:cNvSpPr txBox="1"/>
          <p:nvPr/>
        </p:nvSpPr>
        <p:spPr>
          <a:xfrm>
            <a:off x="2503714" y="533398"/>
            <a:ext cx="8991598" cy="5442857"/>
          </a:xfrm>
          <a:prstGeom prst="rect">
            <a:avLst/>
          </a:prstGeom>
          <a:noFill/>
        </p:spPr>
        <p:txBody>
          <a:bodyPr wrap="square" numCol="1" spcCol="180000" rtlCol="0">
            <a:noAutofit/>
          </a:bodyPr>
          <a:lstStyle/>
          <a:p>
            <a:endParaRPr lang="hu-HU" dirty="0"/>
          </a:p>
        </p:txBody>
      </p:sp>
      <p:sp>
        <p:nvSpPr>
          <p:cNvPr id="5" name="Szövegdoboz 4"/>
          <p:cNvSpPr txBox="1"/>
          <p:nvPr/>
        </p:nvSpPr>
        <p:spPr>
          <a:xfrm>
            <a:off x="10831284" y="6357257"/>
            <a:ext cx="664028" cy="461665"/>
          </a:xfrm>
          <a:prstGeom prst="rect">
            <a:avLst/>
          </a:prstGeom>
          <a:noFill/>
        </p:spPr>
        <p:txBody>
          <a:bodyPr wrap="square" rtlCol="0">
            <a:spAutoFit/>
          </a:bodyPr>
          <a:lstStyle/>
          <a:p>
            <a:pPr algn="r"/>
            <a:r>
              <a:rPr lang="hu-HU" sz="2400" b="1" dirty="0" smtClean="0">
                <a:solidFill>
                  <a:schemeClr val="bg1"/>
                </a:solidFill>
                <a:latin typeface="Cronos Pro Caption" panose="020C0502030503020304" pitchFamily="34" charset="0"/>
              </a:rPr>
              <a:t>11</a:t>
            </a:r>
            <a:endParaRPr lang="hu-HU" sz="2400" b="1" dirty="0">
              <a:solidFill>
                <a:schemeClr val="bg1"/>
              </a:solidFill>
              <a:latin typeface="Cronos Pro Caption" panose="020C0502030503020304" pitchFamily="34" charset="0"/>
            </a:endParaRPr>
          </a:p>
        </p:txBody>
      </p:sp>
      <p:sp>
        <p:nvSpPr>
          <p:cNvPr id="6" name="Szövegdoboz 5"/>
          <p:cNvSpPr txBox="1"/>
          <p:nvPr/>
        </p:nvSpPr>
        <p:spPr>
          <a:xfrm>
            <a:off x="2579914" y="6357257"/>
            <a:ext cx="6553200" cy="523220"/>
          </a:xfrm>
          <a:prstGeom prst="rect">
            <a:avLst/>
          </a:prstGeom>
          <a:noFill/>
        </p:spPr>
        <p:txBody>
          <a:bodyPr wrap="square" rtlCol="0">
            <a:spAutoFit/>
          </a:bodyPr>
          <a:lstStyle/>
          <a:p>
            <a:r>
              <a:rPr lang="hu-HU" sz="2800" b="1" i="1" baseline="30000" dirty="0" smtClean="0">
                <a:solidFill>
                  <a:schemeClr val="bg1"/>
                </a:solidFill>
                <a:latin typeface="Cronos Pro Caption" panose="020C0502030503020304" pitchFamily="34" charset="0"/>
              </a:rPr>
              <a:t>Létesítmények és gondolkodás</a:t>
            </a:r>
            <a:endParaRPr lang="hu-HU" sz="2800" i="1" dirty="0">
              <a:solidFill>
                <a:schemeClr val="bg1"/>
              </a:solidFill>
              <a:latin typeface="Cronos Pro Caption" panose="020C0502030503020304" pitchFamily="34" charset="0"/>
            </a:endParaRPr>
          </a:p>
        </p:txBody>
      </p:sp>
      <p:sp>
        <p:nvSpPr>
          <p:cNvPr id="12" name="Szövegdoboz 11"/>
          <p:cNvSpPr txBox="1"/>
          <p:nvPr/>
        </p:nvSpPr>
        <p:spPr>
          <a:xfrm>
            <a:off x="0" y="620487"/>
            <a:ext cx="2057401" cy="625812"/>
          </a:xfrm>
          <a:prstGeom prst="rect">
            <a:avLst/>
          </a:prstGeom>
          <a:noFill/>
        </p:spPr>
        <p:txBody>
          <a:bodyPr wrap="square" rtlCol="0">
            <a:spAutoFit/>
          </a:bodyPr>
          <a:lstStyle/>
          <a:p>
            <a:pPr algn="r"/>
            <a:r>
              <a:rPr lang="hu-HU" sz="2600" b="1" i="1" baseline="30000" dirty="0" smtClean="0">
                <a:latin typeface="Cronos Pro Caption" panose="020C0502030503020304" pitchFamily="34" charset="0"/>
              </a:rPr>
              <a:t>Létesítmények és gondolkodás</a:t>
            </a:r>
            <a:endParaRPr lang="hu-HU" sz="2600" b="1" i="1" baseline="30000" dirty="0">
              <a:latin typeface="Cronos Pro Caption" panose="020C0502030503020304" pitchFamily="34" charset="0"/>
            </a:endParaRPr>
          </a:p>
        </p:txBody>
      </p:sp>
      <p:sp>
        <p:nvSpPr>
          <p:cNvPr id="8" name="Cím 1"/>
          <p:cNvSpPr txBox="1">
            <a:spLocks/>
          </p:cNvSpPr>
          <p:nvPr/>
        </p:nvSpPr>
        <p:spPr>
          <a:xfrm>
            <a:off x="2485118" y="338727"/>
            <a:ext cx="6318250" cy="1714500"/>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hu-HU" altLang="hu-HU" sz="4400" b="0" i="0" u="none" strike="noStrike" kern="1200" cap="none" spc="0" normalizeH="0" baseline="0" noProof="0" dirty="0" smtClean="0">
                <a:ln>
                  <a:noFill/>
                </a:ln>
                <a:solidFill>
                  <a:schemeClr val="tx1"/>
                </a:solidFill>
                <a:effectLst/>
                <a:uLnTx/>
                <a:uFillTx/>
                <a:latin typeface="+mj-lt"/>
                <a:ea typeface="+mj-ea"/>
                <a:cs typeface="+mj-cs"/>
              </a:rPr>
              <a:t>létfontosságú v. 	kritikus infrastruktúra</a:t>
            </a:r>
            <a:br>
              <a:rPr kumimoji="0" lang="hu-HU" altLang="hu-HU" sz="4400" b="0" i="0" u="none" strike="noStrike" kern="1200" cap="none" spc="0" normalizeH="0" baseline="0" noProof="0" dirty="0" smtClean="0">
                <a:ln>
                  <a:noFill/>
                </a:ln>
                <a:solidFill>
                  <a:schemeClr val="tx1"/>
                </a:solidFill>
                <a:effectLst/>
                <a:uLnTx/>
                <a:uFillTx/>
                <a:latin typeface="+mj-lt"/>
                <a:ea typeface="+mj-ea"/>
                <a:cs typeface="+mj-cs"/>
              </a:rPr>
            </a:br>
            <a:r>
              <a:rPr kumimoji="0" lang="hu-HU" altLang="hu-HU" sz="3200" b="0" i="0" u="none" strike="noStrike" kern="1200" cap="none" spc="0" normalizeH="0" baseline="0" noProof="0" dirty="0" smtClean="0">
                <a:ln>
                  <a:noFill/>
                </a:ln>
                <a:solidFill>
                  <a:schemeClr val="tx1"/>
                </a:solidFill>
                <a:effectLst/>
                <a:uLnTx/>
                <a:uFillTx/>
                <a:latin typeface="+mj-lt"/>
                <a:ea typeface="+mj-ea"/>
                <a:cs typeface="+mj-cs"/>
              </a:rPr>
              <a:t>létesítmények és gondolkodás  </a:t>
            </a:r>
          </a:p>
        </p:txBody>
      </p:sp>
      <p:sp>
        <p:nvSpPr>
          <p:cNvPr id="9" name="Tartalom helye 2"/>
          <p:cNvSpPr txBox="1">
            <a:spLocks/>
          </p:cNvSpPr>
          <p:nvPr/>
        </p:nvSpPr>
        <p:spPr>
          <a:xfrm>
            <a:off x="2486886" y="2414773"/>
            <a:ext cx="8229600" cy="4525962"/>
          </a:xfrm>
          <a:prstGeom prst="rect">
            <a:avLst/>
          </a:prstGeo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u-HU" sz="3200" b="0" i="0" u="none" strike="noStrike" kern="1200" cap="none" spc="0" normalizeH="0" baseline="0" noProof="0" dirty="0" smtClean="0">
                <a:ln>
                  <a:noFill/>
                </a:ln>
                <a:solidFill>
                  <a:schemeClr val="tx1"/>
                </a:solidFill>
                <a:effectLst/>
                <a:uLnTx/>
                <a:uFillTx/>
                <a:latin typeface="+mn-lt"/>
                <a:ea typeface="+mn-ea"/>
                <a:cs typeface="+mn-cs"/>
              </a:rPr>
              <a:t>HACCP – „normál” üzemi biztonság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u-HU" sz="3200" b="0" i="0" u="none" strike="noStrike" kern="1200" cap="none" spc="0" normalizeH="0" baseline="0" noProof="0" dirty="0" smtClean="0">
                <a:ln>
                  <a:noFill/>
                </a:ln>
                <a:solidFill>
                  <a:schemeClr val="tx1"/>
                </a:solidFill>
                <a:effectLst/>
                <a:uLnTx/>
                <a:uFillTx/>
                <a:latin typeface="+mn-lt"/>
                <a:ea typeface="+mn-ea"/>
                <a:cs typeface="+mn-cs"/>
              </a:rPr>
              <a:t>és a többi helyzetre felkészült?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3200" b="0" i="0" u="none" strike="noStrike" kern="1200" cap="none" spc="0" normalizeH="0" baseline="0" noProof="0" dirty="0" smtClean="0">
                <a:ln>
                  <a:noFill/>
                </a:ln>
                <a:solidFill>
                  <a:schemeClr val="tx1"/>
                </a:solidFill>
                <a:effectLst/>
                <a:uLnTx/>
                <a:uFillTx/>
                <a:latin typeface="+mn-lt"/>
                <a:ea typeface="+mn-ea"/>
                <a:cs typeface="+mn-cs"/>
              </a:rPr>
              <a:t>kirúgott - nem felvett munkavállaló</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3200" b="0" i="0" u="none" strike="noStrike" kern="1200" cap="none" spc="0" normalizeH="0" baseline="0" noProof="0" dirty="0" smtClean="0">
                <a:ln>
                  <a:noFill/>
                </a:ln>
                <a:solidFill>
                  <a:schemeClr val="tx1"/>
                </a:solidFill>
                <a:effectLst/>
                <a:uLnTx/>
                <a:uFillTx/>
                <a:latin typeface="+mn-lt"/>
                <a:ea typeface="+mn-ea"/>
                <a:cs typeface="+mn-cs"/>
              </a:rPr>
              <a:t>nem a vállalkozás a célpont, de nagy és gyors árumozgás (ásványvíz, tej, … )</a:t>
            </a:r>
            <a:endParaRPr kumimoji="0" lang="hu-HU"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62361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2769"/>
            <a:ext cx="12232749" cy="6835231"/>
          </a:xfrm>
          <a:prstGeom prst="rect">
            <a:avLst/>
          </a:prstGeom>
        </p:spPr>
      </p:pic>
      <p:sp>
        <p:nvSpPr>
          <p:cNvPr id="4" name="Szövegdoboz 3"/>
          <p:cNvSpPr txBox="1"/>
          <p:nvPr/>
        </p:nvSpPr>
        <p:spPr>
          <a:xfrm>
            <a:off x="2503714" y="533398"/>
            <a:ext cx="8991598" cy="5442857"/>
          </a:xfrm>
          <a:prstGeom prst="rect">
            <a:avLst/>
          </a:prstGeom>
          <a:noFill/>
        </p:spPr>
        <p:txBody>
          <a:bodyPr wrap="square" numCol="1" spcCol="180000" rtlCol="0">
            <a:noAutofit/>
          </a:bodyPr>
          <a:lstStyle/>
          <a:p>
            <a:endParaRPr lang="hu-HU" dirty="0"/>
          </a:p>
        </p:txBody>
      </p:sp>
      <p:sp>
        <p:nvSpPr>
          <p:cNvPr id="5" name="Szövegdoboz 4"/>
          <p:cNvSpPr txBox="1"/>
          <p:nvPr/>
        </p:nvSpPr>
        <p:spPr>
          <a:xfrm>
            <a:off x="10831284" y="6357257"/>
            <a:ext cx="664028" cy="461665"/>
          </a:xfrm>
          <a:prstGeom prst="rect">
            <a:avLst/>
          </a:prstGeom>
          <a:noFill/>
        </p:spPr>
        <p:txBody>
          <a:bodyPr wrap="square" rtlCol="0">
            <a:spAutoFit/>
          </a:bodyPr>
          <a:lstStyle/>
          <a:p>
            <a:pPr algn="r"/>
            <a:r>
              <a:rPr lang="hu-HU" sz="2400" b="1" dirty="0" smtClean="0">
                <a:solidFill>
                  <a:schemeClr val="bg1"/>
                </a:solidFill>
                <a:latin typeface="Cronos Pro Caption" panose="020C0502030503020304" pitchFamily="34" charset="0"/>
              </a:rPr>
              <a:t>12</a:t>
            </a:r>
            <a:endParaRPr lang="hu-HU" sz="2400" b="1" dirty="0">
              <a:solidFill>
                <a:schemeClr val="bg1"/>
              </a:solidFill>
              <a:latin typeface="Cronos Pro Caption" panose="020C0502030503020304" pitchFamily="34" charset="0"/>
            </a:endParaRPr>
          </a:p>
        </p:txBody>
      </p:sp>
      <p:sp>
        <p:nvSpPr>
          <p:cNvPr id="6" name="Szövegdoboz 5"/>
          <p:cNvSpPr txBox="1"/>
          <p:nvPr/>
        </p:nvSpPr>
        <p:spPr>
          <a:xfrm>
            <a:off x="2579914" y="6357257"/>
            <a:ext cx="6553200" cy="523220"/>
          </a:xfrm>
          <a:prstGeom prst="rect">
            <a:avLst/>
          </a:prstGeom>
          <a:noFill/>
        </p:spPr>
        <p:txBody>
          <a:bodyPr wrap="square" rtlCol="0">
            <a:spAutoFit/>
          </a:bodyPr>
          <a:lstStyle/>
          <a:p>
            <a:r>
              <a:rPr lang="hu-HU" sz="2800" b="1" i="1" baseline="30000" dirty="0" smtClean="0">
                <a:solidFill>
                  <a:schemeClr val="bg1"/>
                </a:solidFill>
                <a:latin typeface="Cronos Pro Caption" panose="020C0502030503020304" pitchFamily="34" charset="0"/>
              </a:rPr>
              <a:t>Tudunk reagálni?</a:t>
            </a:r>
            <a:endParaRPr lang="hu-HU" sz="2800" i="1" dirty="0">
              <a:solidFill>
                <a:schemeClr val="bg1"/>
              </a:solidFill>
              <a:latin typeface="Cronos Pro Caption" panose="020C0502030503020304" pitchFamily="34" charset="0"/>
            </a:endParaRPr>
          </a:p>
        </p:txBody>
      </p:sp>
      <p:sp>
        <p:nvSpPr>
          <p:cNvPr id="12" name="Szövegdoboz 11"/>
          <p:cNvSpPr txBox="1"/>
          <p:nvPr/>
        </p:nvSpPr>
        <p:spPr>
          <a:xfrm>
            <a:off x="239487" y="620487"/>
            <a:ext cx="1817914" cy="625812"/>
          </a:xfrm>
          <a:prstGeom prst="rect">
            <a:avLst/>
          </a:prstGeom>
          <a:noFill/>
        </p:spPr>
        <p:txBody>
          <a:bodyPr wrap="square" rtlCol="0">
            <a:spAutoFit/>
          </a:bodyPr>
          <a:lstStyle/>
          <a:p>
            <a:pPr algn="r"/>
            <a:r>
              <a:rPr lang="hu-HU" sz="2600" b="1" i="1" baseline="30000" dirty="0" smtClean="0">
                <a:latin typeface="Cronos Pro Caption" panose="020C0502030503020304" pitchFamily="34" charset="0"/>
              </a:rPr>
              <a:t>Tudunk reagálni?</a:t>
            </a:r>
            <a:endParaRPr lang="hu-HU" sz="2600" b="1" i="1" baseline="30000" dirty="0">
              <a:latin typeface="Cronos Pro Caption" panose="020C0502030503020304" pitchFamily="34" charset="0"/>
            </a:endParaRPr>
          </a:p>
        </p:txBody>
      </p:sp>
      <p:sp>
        <p:nvSpPr>
          <p:cNvPr id="8" name="Cím 1"/>
          <p:cNvSpPr txBox="1">
            <a:spLocks/>
          </p:cNvSpPr>
          <p:nvPr/>
        </p:nvSpPr>
        <p:spPr>
          <a:xfrm>
            <a:off x="2447608" y="287701"/>
            <a:ext cx="7427912" cy="1714500"/>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hu-HU" altLang="hu-HU" sz="4400" b="0" i="0" u="none" strike="noStrike" kern="1200" cap="none" spc="0" normalizeH="0" baseline="0" noProof="0" dirty="0" smtClean="0">
                <a:ln>
                  <a:noFill/>
                </a:ln>
                <a:solidFill>
                  <a:schemeClr val="tx1"/>
                </a:solidFill>
                <a:effectLst/>
                <a:uLnTx/>
                <a:uFillTx/>
                <a:latin typeface="+mj-lt"/>
                <a:ea typeface="+mj-ea"/>
                <a:cs typeface="+mj-cs"/>
              </a:rPr>
              <a:t>Tudunk reagálni? </a:t>
            </a:r>
            <a:br>
              <a:rPr kumimoji="0" lang="hu-HU" altLang="hu-HU" sz="4400" b="0" i="0" u="none" strike="noStrike" kern="1200" cap="none" spc="0" normalizeH="0" baseline="0" noProof="0" dirty="0" smtClean="0">
                <a:ln>
                  <a:noFill/>
                </a:ln>
                <a:solidFill>
                  <a:schemeClr val="tx1"/>
                </a:solidFill>
                <a:effectLst/>
                <a:uLnTx/>
                <a:uFillTx/>
                <a:latin typeface="+mj-lt"/>
                <a:ea typeface="+mj-ea"/>
                <a:cs typeface="+mj-cs"/>
              </a:rPr>
            </a:br>
            <a:r>
              <a:rPr kumimoji="0" lang="hu-HU" altLang="hu-HU" sz="4400" b="0" i="0" u="none" strike="noStrike" kern="1200" cap="none" spc="0" normalizeH="0" baseline="0" noProof="0" dirty="0" smtClean="0">
                <a:ln>
                  <a:noFill/>
                </a:ln>
                <a:solidFill>
                  <a:schemeClr val="tx1"/>
                </a:solidFill>
                <a:effectLst/>
                <a:uLnTx/>
                <a:uFillTx/>
                <a:latin typeface="+mj-lt"/>
                <a:ea typeface="+mj-ea"/>
                <a:cs typeface="+mj-cs"/>
              </a:rPr>
              <a:t>Miért mi?</a:t>
            </a:r>
          </a:p>
        </p:txBody>
      </p:sp>
      <p:sp>
        <p:nvSpPr>
          <p:cNvPr id="9" name="Tartalom helye 2"/>
          <p:cNvSpPr txBox="1">
            <a:spLocks/>
          </p:cNvSpPr>
          <p:nvPr/>
        </p:nvSpPr>
        <p:spPr>
          <a:xfrm>
            <a:off x="2495005" y="2002930"/>
            <a:ext cx="8229600" cy="3705225"/>
          </a:xfrm>
          <a:prstGeom prst="rect">
            <a:avLst/>
          </a:prstGeom>
        </p:spPr>
        <p:txBody>
          <a:bodyPr/>
          <a:lstStyle/>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kumimoji="0" lang="hu-HU" altLang="hu-HU" sz="2800" b="0" i="0" u="none" strike="noStrike" kern="1200" cap="none" spc="0" normalizeH="0" baseline="0" noProof="0" dirty="0" smtClean="0">
                <a:ln>
                  <a:noFill/>
                </a:ln>
                <a:solidFill>
                  <a:schemeClr val="tx1"/>
                </a:solidFill>
                <a:effectLst/>
                <a:uLnTx/>
                <a:uFillTx/>
                <a:latin typeface="+mn-lt"/>
                <a:ea typeface="+mn-ea"/>
                <a:cs typeface="+mn-cs"/>
              </a:rPr>
              <a:t>állatjárvány v. élelmiszer eredetű „járvány”</a:t>
            </a: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kumimoji="0" lang="hu-HU" altLang="hu-HU" sz="2800" b="0" i="0" u="none" strike="noStrike" kern="1200" cap="none" spc="0" normalizeH="0" baseline="0" noProof="0" dirty="0" smtClean="0">
                <a:ln>
                  <a:noFill/>
                </a:ln>
                <a:solidFill>
                  <a:schemeClr val="tx1"/>
                </a:solidFill>
                <a:effectLst/>
                <a:uLnTx/>
                <a:uFillTx/>
                <a:latin typeface="+mn-lt"/>
                <a:ea typeface="+mn-ea"/>
                <a:cs typeface="+mn-cs"/>
              </a:rPr>
              <a:t>	- azonnali indulás, mobilitás</a:t>
            </a: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kumimoji="0" lang="hu-HU" altLang="hu-HU" sz="2800" b="0" i="0" u="none" strike="noStrike" kern="1200" cap="none" spc="0" normalizeH="0" baseline="0" noProof="0" dirty="0" smtClean="0">
                <a:ln>
                  <a:noFill/>
                </a:ln>
                <a:solidFill>
                  <a:schemeClr val="tx1"/>
                </a:solidFill>
                <a:effectLst/>
                <a:uLnTx/>
                <a:uFillTx/>
                <a:latin typeface="+mn-lt"/>
                <a:ea typeface="+mn-ea"/>
                <a:cs typeface="+mn-cs"/>
              </a:rPr>
              <a:t>	- eszközök (fertőtlenítés, munkaruha, … )</a:t>
            </a: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kumimoji="0" lang="hu-HU" altLang="hu-HU" sz="2800" b="0" i="0" u="none" strike="noStrike" kern="1200" cap="none" spc="0" normalizeH="0" baseline="0" noProof="0" dirty="0" smtClean="0">
                <a:ln>
                  <a:noFill/>
                </a:ln>
                <a:solidFill>
                  <a:schemeClr val="tx1"/>
                </a:solidFill>
                <a:effectLst/>
                <a:uLnTx/>
                <a:uFillTx/>
                <a:latin typeface="+mn-lt"/>
                <a:ea typeface="+mn-ea"/>
                <a:cs typeface="+mn-cs"/>
              </a:rPr>
              <a:t>	- azonnali, helyben hozott önálló döntés</a:t>
            </a: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kumimoji="0" lang="hu-HU" altLang="hu-HU" sz="2800" b="0" i="0" u="none" strike="noStrike" kern="1200" cap="none" spc="0" normalizeH="0" baseline="0" noProof="0" dirty="0" smtClean="0">
                <a:ln>
                  <a:noFill/>
                </a:ln>
                <a:solidFill>
                  <a:schemeClr val="tx1"/>
                </a:solidFill>
                <a:effectLst/>
                <a:uLnTx/>
                <a:uFillTx/>
                <a:latin typeface="+mn-lt"/>
                <a:ea typeface="+mn-ea"/>
                <a:cs typeface="+mn-cs"/>
              </a:rPr>
              <a:t>	- hej’ a helyismeret</a:t>
            </a:r>
          </a:p>
        </p:txBody>
      </p:sp>
    </p:spTree>
    <p:extLst>
      <p:ext uri="{BB962C8B-B14F-4D97-AF65-F5344CB8AC3E}">
        <p14:creationId xmlns:p14="http://schemas.microsoft.com/office/powerpoint/2010/main" val="1623617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2769"/>
            <a:ext cx="12232749" cy="6835231"/>
          </a:xfrm>
          <a:prstGeom prst="rect">
            <a:avLst/>
          </a:prstGeom>
        </p:spPr>
      </p:pic>
      <p:sp>
        <p:nvSpPr>
          <p:cNvPr id="4" name="Szövegdoboz 3"/>
          <p:cNvSpPr txBox="1"/>
          <p:nvPr/>
        </p:nvSpPr>
        <p:spPr>
          <a:xfrm>
            <a:off x="2503714" y="533398"/>
            <a:ext cx="8991598" cy="5442857"/>
          </a:xfrm>
          <a:prstGeom prst="rect">
            <a:avLst/>
          </a:prstGeom>
          <a:noFill/>
        </p:spPr>
        <p:txBody>
          <a:bodyPr wrap="square" numCol="1" spcCol="180000" rtlCol="0">
            <a:noAutofit/>
          </a:bodyPr>
          <a:lstStyle/>
          <a:p>
            <a:endParaRPr lang="hu-HU" dirty="0"/>
          </a:p>
        </p:txBody>
      </p:sp>
      <p:sp>
        <p:nvSpPr>
          <p:cNvPr id="5" name="Szövegdoboz 4"/>
          <p:cNvSpPr txBox="1"/>
          <p:nvPr/>
        </p:nvSpPr>
        <p:spPr>
          <a:xfrm>
            <a:off x="10831284" y="6357257"/>
            <a:ext cx="664028" cy="461665"/>
          </a:xfrm>
          <a:prstGeom prst="rect">
            <a:avLst/>
          </a:prstGeom>
          <a:noFill/>
        </p:spPr>
        <p:txBody>
          <a:bodyPr wrap="square" rtlCol="0">
            <a:spAutoFit/>
          </a:bodyPr>
          <a:lstStyle/>
          <a:p>
            <a:pPr algn="r"/>
            <a:r>
              <a:rPr lang="hu-HU" sz="2400" b="1" dirty="0" smtClean="0">
                <a:solidFill>
                  <a:schemeClr val="bg1"/>
                </a:solidFill>
                <a:latin typeface="Cronos Pro Caption" panose="020C0502030503020304" pitchFamily="34" charset="0"/>
              </a:rPr>
              <a:t>13</a:t>
            </a:r>
            <a:endParaRPr lang="hu-HU" sz="2400" b="1" dirty="0">
              <a:solidFill>
                <a:schemeClr val="bg1"/>
              </a:solidFill>
              <a:latin typeface="Cronos Pro Caption" panose="020C0502030503020304" pitchFamily="34" charset="0"/>
            </a:endParaRPr>
          </a:p>
        </p:txBody>
      </p:sp>
      <p:sp>
        <p:nvSpPr>
          <p:cNvPr id="6" name="Szövegdoboz 5"/>
          <p:cNvSpPr txBox="1"/>
          <p:nvPr/>
        </p:nvSpPr>
        <p:spPr>
          <a:xfrm>
            <a:off x="2579914" y="6357257"/>
            <a:ext cx="6553200" cy="523220"/>
          </a:xfrm>
          <a:prstGeom prst="rect">
            <a:avLst/>
          </a:prstGeom>
          <a:noFill/>
        </p:spPr>
        <p:txBody>
          <a:bodyPr wrap="square" rtlCol="0">
            <a:spAutoFit/>
          </a:bodyPr>
          <a:lstStyle/>
          <a:p>
            <a:r>
              <a:rPr lang="hu-HU" sz="2800" b="1" i="1" baseline="30000" dirty="0" smtClean="0">
                <a:solidFill>
                  <a:schemeClr val="bg1"/>
                </a:solidFill>
                <a:latin typeface="Cronos Pro Caption" panose="020C0502030503020304" pitchFamily="34" charset="0"/>
              </a:rPr>
              <a:t>„Új” állatorvos</a:t>
            </a:r>
            <a:endParaRPr lang="hu-HU" sz="2800" i="1" dirty="0">
              <a:solidFill>
                <a:schemeClr val="bg1"/>
              </a:solidFill>
              <a:latin typeface="Cronos Pro Caption" panose="020C0502030503020304" pitchFamily="34" charset="0"/>
            </a:endParaRPr>
          </a:p>
        </p:txBody>
      </p:sp>
      <p:sp>
        <p:nvSpPr>
          <p:cNvPr id="12" name="Szövegdoboz 11"/>
          <p:cNvSpPr txBox="1"/>
          <p:nvPr/>
        </p:nvSpPr>
        <p:spPr>
          <a:xfrm>
            <a:off x="239487" y="620487"/>
            <a:ext cx="1817914" cy="359073"/>
          </a:xfrm>
          <a:prstGeom prst="rect">
            <a:avLst/>
          </a:prstGeom>
          <a:noFill/>
        </p:spPr>
        <p:txBody>
          <a:bodyPr wrap="square" rtlCol="0">
            <a:spAutoFit/>
          </a:bodyPr>
          <a:lstStyle/>
          <a:p>
            <a:pPr algn="r"/>
            <a:r>
              <a:rPr lang="hu-HU" sz="2600" b="1" i="1" baseline="30000" dirty="0" smtClean="0">
                <a:latin typeface="Cronos Pro Caption" panose="020C0502030503020304" pitchFamily="34" charset="0"/>
              </a:rPr>
              <a:t>„Új” állatorvos</a:t>
            </a:r>
          </a:p>
        </p:txBody>
      </p:sp>
      <p:sp>
        <p:nvSpPr>
          <p:cNvPr id="8" name="Cím 1"/>
          <p:cNvSpPr txBox="1">
            <a:spLocks/>
          </p:cNvSpPr>
          <p:nvPr/>
        </p:nvSpPr>
        <p:spPr>
          <a:xfrm>
            <a:off x="2495006" y="326890"/>
            <a:ext cx="8229600" cy="1143000"/>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hu-HU" altLang="hu-HU" sz="3600" b="1" i="0" u="none" strike="noStrike" kern="1200" cap="none" spc="0" normalizeH="0" baseline="0" noProof="0" dirty="0" smtClean="0">
                <a:ln>
                  <a:noFill/>
                </a:ln>
                <a:solidFill>
                  <a:schemeClr val="tx1"/>
                </a:solidFill>
                <a:effectLst/>
                <a:uLnTx/>
                <a:uFillTx/>
                <a:latin typeface="+mj-lt"/>
                <a:ea typeface="+mj-ea"/>
                <a:cs typeface="+mj-cs"/>
              </a:rPr>
              <a:t>Miért is „új” állatorvos?</a:t>
            </a:r>
          </a:p>
        </p:txBody>
      </p:sp>
      <p:sp>
        <p:nvSpPr>
          <p:cNvPr id="9" name="Tartalom helye 2"/>
          <p:cNvSpPr txBox="1">
            <a:spLocks/>
          </p:cNvSpPr>
          <p:nvPr/>
        </p:nvSpPr>
        <p:spPr>
          <a:xfrm>
            <a:off x="2547258" y="1185365"/>
            <a:ext cx="8229600" cy="4065588"/>
          </a:xfrm>
          <a:prstGeom prst="rect">
            <a:avLst/>
          </a:prstGeom>
        </p:spPr>
        <p:txBody>
          <a:bodyPr/>
          <a:lstStyle/>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kumimoji="0" lang="hu-HU" altLang="hu-HU" sz="2800" b="0" i="0" u="none" strike="noStrike" kern="1200" cap="none" spc="0" normalizeH="0" baseline="0" noProof="0" dirty="0" smtClean="0">
                <a:ln>
                  <a:noFill/>
                </a:ln>
                <a:solidFill>
                  <a:schemeClr val="tx1"/>
                </a:solidFill>
                <a:effectLst/>
                <a:uLnTx/>
                <a:uFillTx/>
                <a:latin typeface="+mn-lt"/>
                <a:ea typeface="+mn-ea"/>
                <a:cs typeface="+mn-cs"/>
              </a:rPr>
              <a:t>adat </a:t>
            </a:r>
            <a:r>
              <a:rPr kumimoji="0" lang="hu-HU" altLang="hu-HU" sz="28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 </a:t>
            </a:r>
            <a:r>
              <a:rPr kumimoji="0" lang="hu-HU" altLang="hu-HU" sz="2800" b="1"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sokkal fontosabb </a:t>
            </a:r>
            <a:r>
              <a:rPr kumimoji="0" lang="hu-HU" altLang="hu-HU" sz="28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 </a:t>
            </a:r>
            <a:r>
              <a:rPr kumimoji="0" lang="hu-HU" altLang="hu-HU" sz="2800" b="1"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következtetés</a:t>
            </a: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kumimoji="0" lang="hu-HU" altLang="hu-HU" sz="28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	kell a holisztikus tudás,</a:t>
            </a: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kumimoji="0" lang="hu-HU" altLang="hu-HU" sz="28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	kémiai, biokémiai, (anatómia) - humán</a:t>
            </a: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endParaRPr kumimoji="0" lang="hu-HU" altLang="hu-HU" sz="28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kumimoji="0" lang="hu-HU" altLang="hu-HU" sz="28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állatorvos  </a:t>
            </a:r>
            <a:r>
              <a:rPr kumimoji="0" lang="hu-HU" altLang="hu-HU" sz="2800" b="1"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minden beavatkozás döntés</a:t>
            </a: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kumimoji="0" lang="hu-HU" altLang="hu-HU" sz="28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	döntésképesség</a:t>
            </a: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kumimoji="0" lang="hu-HU" altLang="hu-HU" sz="28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	ismeret holisztikus</a:t>
            </a:r>
          </a:p>
        </p:txBody>
      </p:sp>
    </p:spTree>
    <p:extLst>
      <p:ext uri="{BB962C8B-B14F-4D97-AF65-F5344CB8AC3E}">
        <p14:creationId xmlns:p14="http://schemas.microsoft.com/office/powerpoint/2010/main" val="1623617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2769"/>
            <a:ext cx="12232749" cy="6835231"/>
          </a:xfrm>
          <a:prstGeom prst="rect">
            <a:avLst/>
          </a:prstGeom>
        </p:spPr>
      </p:pic>
      <p:sp>
        <p:nvSpPr>
          <p:cNvPr id="4" name="Szövegdoboz 3"/>
          <p:cNvSpPr txBox="1"/>
          <p:nvPr/>
        </p:nvSpPr>
        <p:spPr>
          <a:xfrm>
            <a:off x="2503714" y="533398"/>
            <a:ext cx="8991598" cy="5442857"/>
          </a:xfrm>
          <a:prstGeom prst="rect">
            <a:avLst/>
          </a:prstGeom>
          <a:noFill/>
        </p:spPr>
        <p:txBody>
          <a:bodyPr wrap="square" numCol="1" spcCol="180000" rtlCol="0">
            <a:noAutofit/>
          </a:bodyPr>
          <a:lstStyle/>
          <a:p>
            <a:endParaRPr lang="hu-HU" dirty="0"/>
          </a:p>
        </p:txBody>
      </p:sp>
      <p:sp>
        <p:nvSpPr>
          <p:cNvPr id="5" name="Szövegdoboz 4"/>
          <p:cNvSpPr txBox="1"/>
          <p:nvPr/>
        </p:nvSpPr>
        <p:spPr>
          <a:xfrm>
            <a:off x="10831284" y="6357257"/>
            <a:ext cx="664028" cy="461665"/>
          </a:xfrm>
          <a:prstGeom prst="rect">
            <a:avLst/>
          </a:prstGeom>
          <a:noFill/>
        </p:spPr>
        <p:txBody>
          <a:bodyPr wrap="square" rtlCol="0">
            <a:spAutoFit/>
          </a:bodyPr>
          <a:lstStyle/>
          <a:p>
            <a:pPr algn="r"/>
            <a:r>
              <a:rPr lang="hu-HU" sz="2400" b="1" dirty="0" smtClean="0">
                <a:solidFill>
                  <a:schemeClr val="bg1"/>
                </a:solidFill>
                <a:latin typeface="Cronos Pro Caption" panose="020C0502030503020304" pitchFamily="34" charset="0"/>
              </a:rPr>
              <a:t>14</a:t>
            </a:r>
            <a:endParaRPr lang="hu-HU" sz="2400" b="1" dirty="0">
              <a:solidFill>
                <a:schemeClr val="bg1"/>
              </a:solidFill>
              <a:latin typeface="Cronos Pro Caption" panose="020C0502030503020304" pitchFamily="34" charset="0"/>
            </a:endParaRPr>
          </a:p>
        </p:txBody>
      </p:sp>
      <p:pic>
        <p:nvPicPr>
          <p:cNvPr id="8" name="Picture 4" descr="http://elelmiszerlanc.kormany.hu/download/a/47/80000/20131014_PEL_7661_496.jpg"/>
          <p:cNvPicPr>
            <a:picLocks noChangeAspect="1" noChangeArrowheads="1"/>
          </p:cNvPicPr>
          <p:nvPr/>
        </p:nvPicPr>
        <p:blipFill>
          <a:blip r:embed="rId3"/>
          <a:srcRect/>
          <a:stretch>
            <a:fillRect/>
          </a:stretch>
        </p:blipFill>
        <p:spPr>
          <a:xfrm>
            <a:off x="2442754" y="352698"/>
            <a:ext cx="7772400" cy="5610184"/>
          </a:xfrm>
          <a:prstGeom prst="rect">
            <a:avLst/>
          </a:prstGeom>
          <a:noFill/>
        </p:spPr>
      </p:pic>
    </p:spTree>
    <p:extLst>
      <p:ext uri="{BB962C8B-B14F-4D97-AF65-F5344CB8AC3E}">
        <p14:creationId xmlns:p14="http://schemas.microsoft.com/office/powerpoint/2010/main" val="1623617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2769"/>
            <a:ext cx="12232749" cy="6835231"/>
          </a:xfrm>
          <a:prstGeom prst="rect">
            <a:avLst/>
          </a:prstGeom>
        </p:spPr>
      </p:pic>
      <p:sp>
        <p:nvSpPr>
          <p:cNvPr id="4" name="Szövegdoboz 3"/>
          <p:cNvSpPr txBox="1"/>
          <p:nvPr/>
        </p:nvSpPr>
        <p:spPr>
          <a:xfrm>
            <a:off x="2503714" y="533398"/>
            <a:ext cx="8991598" cy="5442857"/>
          </a:xfrm>
          <a:prstGeom prst="rect">
            <a:avLst/>
          </a:prstGeom>
          <a:noFill/>
        </p:spPr>
        <p:txBody>
          <a:bodyPr wrap="square" numCol="1" spcCol="180000" rtlCol="0">
            <a:noAutofit/>
          </a:bodyPr>
          <a:lstStyle/>
          <a:p>
            <a:endParaRPr lang="hu-HU" dirty="0"/>
          </a:p>
        </p:txBody>
      </p:sp>
      <p:sp>
        <p:nvSpPr>
          <p:cNvPr id="5" name="Szövegdoboz 4"/>
          <p:cNvSpPr txBox="1"/>
          <p:nvPr/>
        </p:nvSpPr>
        <p:spPr>
          <a:xfrm>
            <a:off x="10831284" y="6357257"/>
            <a:ext cx="664028" cy="461665"/>
          </a:xfrm>
          <a:prstGeom prst="rect">
            <a:avLst/>
          </a:prstGeom>
          <a:noFill/>
        </p:spPr>
        <p:txBody>
          <a:bodyPr wrap="square" rtlCol="0">
            <a:spAutoFit/>
          </a:bodyPr>
          <a:lstStyle/>
          <a:p>
            <a:pPr algn="r"/>
            <a:r>
              <a:rPr lang="hu-HU" sz="2400" b="1" dirty="0" smtClean="0">
                <a:solidFill>
                  <a:schemeClr val="bg1"/>
                </a:solidFill>
                <a:latin typeface="Cronos Pro Caption" panose="020C0502030503020304" pitchFamily="34" charset="0"/>
              </a:rPr>
              <a:t>15</a:t>
            </a:r>
            <a:endParaRPr lang="hu-HU" sz="2400" b="1" dirty="0">
              <a:solidFill>
                <a:schemeClr val="bg1"/>
              </a:solidFill>
              <a:latin typeface="Cronos Pro Caption" panose="020C0502030503020304" pitchFamily="34" charset="0"/>
            </a:endParaRPr>
          </a:p>
        </p:txBody>
      </p:sp>
      <p:sp>
        <p:nvSpPr>
          <p:cNvPr id="6" name="Szövegdoboz 5"/>
          <p:cNvSpPr txBox="1"/>
          <p:nvPr/>
        </p:nvSpPr>
        <p:spPr>
          <a:xfrm>
            <a:off x="2579914" y="6357257"/>
            <a:ext cx="6553200" cy="523220"/>
          </a:xfrm>
          <a:prstGeom prst="rect">
            <a:avLst/>
          </a:prstGeom>
          <a:noFill/>
        </p:spPr>
        <p:txBody>
          <a:bodyPr wrap="square" rtlCol="0">
            <a:spAutoFit/>
          </a:bodyPr>
          <a:lstStyle/>
          <a:p>
            <a:r>
              <a:rPr lang="hu-HU" sz="2800" b="1" i="1" baseline="30000" dirty="0" smtClean="0">
                <a:solidFill>
                  <a:schemeClr val="bg1"/>
                </a:solidFill>
                <a:latin typeface="Cronos Pro Caption" panose="020C0502030503020304" pitchFamily="34" charset="0"/>
              </a:rPr>
              <a:t>NÉBIH</a:t>
            </a:r>
            <a:endParaRPr lang="hu-HU" sz="2800" i="1" dirty="0">
              <a:solidFill>
                <a:schemeClr val="bg1"/>
              </a:solidFill>
              <a:latin typeface="Cronos Pro Caption" panose="020C0502030503020304" pitchFamily="34" charset="0"/>
            </a:endParaRPr>
          </a:p>
        </p:txBody>
      </p:sp>
      <p:sp>
        <p:nvSpPr>
          <p:cNvPr id="12" name="Szövegdoboz 11"/>
          <p:cNvSpPr txBox="1"/>
          <p:nvPr/>
        </p:nvSpPr>
        <p:spPr>
          <a:xfrm>
            <a:off x="239487" y="620487"/>
            <a:ext cx="1817914" cy="359073"/>
          </a:xfrm>
          <a:prstGeom prst="rect">
            <a:avLst/>
          </a:prstGeom>
          <a:noFill/>
        </p:spPr>
        <p:txBody>
          <a:bodyPr wrap="square" rtlCol="0">
            <a:spAutoFit/>
          </a:bodyPr>
          <a:lstStyle/>
          <a:p>
            <a:pPr algn="r"/>
            <a:r>
              <a:rPr lang="hu-HU" sz="2600" b="1" i="1" baseline="30000" dirty="0" smtClean="0">
                <a:latin typeface="Cronos Pro Caption" panose="020C0502030503020304" pitchFamily="34" charset="0"/>
              </a:rPr>
              <a:t>NÉBIH</a:t>
            </a:r>
            <a:endParaRPr lang="hu-HU" sz="2600" b="1" i="1" baseline="30000" dirty="0">
              <a:latin typeface="Cronos Pro Caption" panose="020C0502030503020304" pitchFamily="34" charset="0"/>
            </a:endParaRPr>
          </a:p>
        </p:txBody>
      </p:sp>
      <p:sp>
        <p:nvSpPr>
          <p:cNvPr id="8" name="Cím 1"/>
          <p:cNvSpPr txBox="1">
            <a:spLocks/>
          </p:cNvSpPr>
          <p:nvPr/>
        </p:nvSpPr>
        <p:spPr>
          <a:xfrm>
            <a:off x="2478450" y="366576"/>
            <a:ext cx="7578725" cy="1143000"/>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hu-HU" altLang="hu-HU" sz="4400" b="0" i="0" u="none" strike="noStrike" kern="1200" cap="none" spc="0" normalizeH="0" baseline="0" noProof="0" dirty="0" smtClean="0">
                <a:ln>
                  <a:noFill/>
                </a:ln>
                <a:solidFill>
                  <a:schemeClr val="tx1"/>
                </a:solidFill>
                <a:effectLst/>
                <a:uLnTx/>
                <a:uFillTx/>
                <a:latin typeface="+mj-lt"/>
                <a:ea typeface="+mj-ea"/>
                <a:cs typeface="+mj-cs"/>
              </a:rPr>
              <a:t>Állatorvosi vezetés alatt</a:t>
            </a:r>
            <a:br>
              <a:rPr kumimoji="0" lang="hu-HU" altLang="hu-HU" sz="4400" b="0" i="0" u="none" strike="noStrike" kern="1200" cap="none" spc="0" normalizeH="0" baseline="0" noProof="0" dirty="0" smtClean="0">
                <a:ln>
                  <a:noFill/>
                </a:ln>
                <a:solidFill>
                  <a:schemeClr val="tx1"/>
                </a:solidFill>
                <a:effectLst/>
                <a:uLnTx/>
                <a:uFillTx/>
                <a:latin typeface="+mj-lt"/>
                <a:ea typeface="+mj-ea"/>
                <a:cs typeface="+mj-cs"/>
              </a:rPr>
            </a:br>
            <a:r>
              <a:rPr kumimoji="0" lang="hu-HU" altLang="hu-HU" sz="1800" b="1" i="0" u="none" strike="noStrike" kern="1200" cap="none" spc="0" normalizeH="0" baseline="0" noProof="0" dirty="0" smtClean="0">
                <a:ln>
                  <a:noFill/>
                </a:ln>
                <a:solidFill>
                  <a:schemeClr val="tx1"/>
                </a:solidFill>
                <a:effectLst/>
                <a:uLnTx/>
                <a:uFillTx/>
                <a:latin typeface="Arial Black" pitchFamily="34" charset="0"/>
                <a:ea typeface="+mj-ea"/>
                <a:cs typeface="+mj-cs"/>
              </a:rPr>
              <a:t>Nemzeti Élelmiszerlánc-biztonsági Hivatal</a:t>
            </a:r>
            <a:r>
              <a:rPr kumimoji="0" lang="hu-HU" altLang="hu-HU" sz="1600" b="1" i="0" u="none" strike="noStrike" kern="1200" cap="none" spc="0" normalizeH="0" baseline="0" noProof="0" dirty="0" smtClean="0">
                <a:ln>
                  <a:noFill/>
                </a:ln>
                <a:solidFill>
                  <a:schemeClr val="tx1"/>
                </a:solidFill>
                <a:effectLst/>
                <a:uLnTx/>
                <a:uFillTx/>
                <a:latin typeface="Arial Black" pitchFamily="34" charset="0"/>
                <a:ea typeface="+mj-ea"/>
                <a:cs typeface="+mj-cs"/>
              </a:rPr>
              <a:t/>
            </a:r>
            <a:br>
              <a:rPr kumimoji="0" lang="hu-HU" altLang="hu-HU" sz="1600" b="1" i="0" u="none" strike="noStrike" kern="1200" cap="none" spc="0" normalizeH="0" baseline="0" noProof="0" dirty="0" smtClean="0">
                <a:ln>
                  <a:noFill/>
                </a:ln>
                <a:solidFill>
                  <a:schemeClr val="tx1"/>
                </a:solidFill>
                <a:effectLst/>
                <a:uLnTx/>
                <a:uFillTx/>
                <a:latin typeface="Arial Black" pitchFamily="34" charset="0"/>
                <a:ea typeface="+mj-ea"/>
                <a:cs typeface="+mj-cs"/>
              </a:rPr>
            </a:br>
            <a:endParaRPr kumimoji="0" lang="hu-HU" altLang="hu-HU" sz="1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9" name="Téglalap 8"/>
          <p:cNvSpPr/>
          <p:nvPr/>
        </p:nvSpPr>
        <p:spPr bwMode="auto">
          <a:xfrm>
            <a:off x="2590937" y="1518331"/>
            <a:ext cx="2014537" cy="1295400"/>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10" name="Szövegdoboz 37"/>
          <p:cNvSpPr txBox="1">
            <a:spLocks noChangeArrowheads="1"/>
          </p:cNvSpPr>
          <p:nvPr/>
        </p:nvSpPr>
        <p:spPr bwMode="auto">
          <a:xfrm>
            <a:off x="2589350" y="1518415"/>
            <a:ext cx="2016525" cy="707801"/>
          </a:xfrm>
          <a:prstGeom prst="rect">
            <a:avLst/>
          </a:prstGeom>
          <a:noFill/>
          <a:ln w="9525">
            <a:noFill/>
            <a:miter lim="800000"/>
            <a:headEnd/>
            <a:tailEnd/>
          </a:ln>
        </p:spPr>
        <p:txBody>
          <a:bodyPr>
            <a:spAutoFit/>
          </a:bodyPr>
          <a:lstStyle/>
          <a:p>
            <a:pPr eaLnBrk="1" hangingPunct="1"/>
            <a:r>
              <a:rPr lang="hu-HU" altLang="hu-HU" sz="2000" b="1">
                <a:solidFill>
                  <a:schemeClr val="bg1"/>
                </a:solidFill>
                <a:latin typeface="Arial Narrow" pitchFamily="34" charset="0"/>
              </a:rPr>
              <a:t>élelmiszerlánc-felügyeleti szerv</a:t>
            </a:r>
          </a:p>
        </p:txBody>
      </p:sp>
      <p:sp>
        <p:nvSpPr>
          <p:cNvPr id="11" name="Téglalap 10"/>
          <p:cNvSpPr/>
          <p:nvPr/>
        </p:nvSpPr>
        <p:spPr bwMode="auto">
          <a:xfrm>
            <a:off x="4659449" y="1518331"/>
            <a:ext cx="2016125" cy="12954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13" name="Szövegdoboz 35"/>
          <p:cNvSpPr txBox="1">
            <a:spLocks noChangeArrowheads="1"/>
          </p:cNvSpPr>
          <p:nvPr/>
        </p:nvSpPr>
        <p:spPr bwMode="auto">
          <a:xfrm>
            <a:off x="4606411" y="1518415"/>
            <a:ext cx="2303758" cy="707801"/>
          </a:xfrm>
          <a:prstGeom prst="rect">
            <a:avLst/>
          </a:prstGeom>
          <a:noFill/>
          <a:ln w="9525">
            <a:noFill/>
            <a:miter lim="800000"/>
            <a:headEnd/>
            <a:tailEnd/>
          </a:ln>
        </p:spPr>
        <p:txBody>
          <a:bodyPr>
            <a:spAutoFit/>
          </a:bodyPr>
          <a:lstStyle/>
          <a:p>
            <a:pPr eaLnBrk="1" hangingPunct="1"/>
            <a:r>
              <a:rPr lang="hu-HU" altLang="hu-HU" sz="2000" b="1">
                <a:solidFill>
                  <a:schemeClr val="bg1"/>
                </a:solidFill>
                <a:latin typeface="Arial Narrow" pitchFamily="34" charset="0"/>
              </a:rPr>
              <a:t>növénytermesztési hatóság     </a:t>
            </a:r>
          </a:p>
        </p:txBody>
      </p:sp>
      <p:sp>
        <p:nvSpPr>
          <p:cNvPr id="15" name="Téglalap 14"/>
          <p:cNvSpPr/>
          <p:nvPr/>
        </p:nvSpPr>
        <p:spPr bwMode="auto">
          <a:xfrm>
            <a:off x="6732724" y="1518331"/>
            <a:ext cx="2016125" cy="1295400"/>
          </a:xfrm>
          <a:prstGeom prst="rect">
            <a:avLst/>
          </a:prstGeom>
          <a:solidFill>
            <a:srgbClr val="F6514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16" name="Szövegdoboz 33"/>
          <p:cNvSpPr txBox="1">
            <a:spLocks noChangeArrowheads="1"/>
          </p:cNvSpPr>
          <p:nvPr/>
        </p:nvSpPr>
        <p:spPr bwMode="auto">
          <a:xfrm>
            <a:off x="6732791" y="1518415"/>
            <a:ext cx="2303758" cy="707886"/>
          </a:xfrm>
          <a:prstGeom prst="rect">
            <a:avLst/>
          </a:prstGeom>
          <a:noFill/>
          <a:ln w="9525">
            <a:noFill/>
            <a:miter lim="800000"/>
            <a:headEnd/>
            <a:tailEnd/>
          </a:ln>
        </p:spPr>
        <p:txBody>
          <a:bodyPr>
            <a:spAutoFit/>
          </a:bodyPr>
          <a:lstStyle/>
          <a:p>
            <a:pPr eaLnBrk="1" hangingPunct="1"/>
            <a:r>
              <a:rPr lang="hu-HU" altLang="hu-HU" sz="2000" b="1">
                <a:solidFill>
                  <a:schemeClr val="bg1"/>
                </a:solidFill>
                <a:latin typeface="Arial Narrow" pitchFamily="34" charset="0"/>
              </a:rPr>
              <a:t>talajvédelmi  </a:t>
            </a:r>
          </a:p>
          <a:p>
            <a:pPr eaLnBrk="1" hangingPunct="1"/>
            <a:r>
              <a:rPr lang="hu-HU" altLang="hu-HU" sz="2000" b="1">
                <a:solidFill>
                  <a:schemeClr val="bg1"/>
                </a:solidFill>
                <a:latin typeface="Arial Narrow" pitchFamily="34" charset="0"/>
              </a:rPr>
              <a:t>hatóság</a:t>
            </a:r>
          </a:p>
        </p:txBody>
      </p:sp>
      <p:sp>
        <p:nvSpPr>
          <p:cNvPr id="17" name="Téglalap 16"/>
          <p:cNvSpPr/>
          <p:nvPr/>
        </p:nvSpPr>
        <p:spPr bwMode="auto">
          <a:xfrm>
            <a:off x="8783774" y="1518331"/>
            <a:ext cx="2016125" cy="1295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18" name="Szövegdoboz 31"/>
          <p:cNvSpPr txBox="1">
            <a:spLocks noChangeArrowheads="1"/>
          </p:cNvSpPr>
          <p:nvPr/>
        </p:nvSpPr>
        <p:spPr bwMode="auto">
          <a:xfrm>
            <a:off x="8783479" y="1518415"/>
            <a:ext cx="2303758" cy="707801"/>
          </a:xfrm>
          <a:prstGeom prst="rect">
            <a:avLst/>
          </a:prstGeom>
          <a:noFill/>
          <a:ln w="9525">
            <a:noFill/>
            <a:miter lim="800000"/>
            <a:headEnd/>
            <a:tailEnd/>
          </a:ln>
        </p:spPr>
        <p:txBody>
          <a:bodyPr>
            <a:spAutoFit/>
          </a:bodyPr>
          <a:lstStyle/>
          <a:p>
            <a:pPr eaLnBrk="1" hangingPunct="1"/>
            <a:r>
              <a:rPr lang="hu-HU" altLang="hu-HU" sz="2000" b="1">
                <a:solidFill>
                  <a:schemeClr val="bg1"/>
                </a:solidFill>
                <a:latin typeface="Arial Narrow" pitchFamily="34" charset="0"/>
              </a:rPr>
              <a:t>tenyésztési </a:t>
            </a:r>
          </a:p>
          <a:p>
            <a:pPr eaLnBrk="1" hangingPunct="1"/>
            <a:r>
              <a:rPr lang="hu-HU" altLang="hu-HU" sz="2000" b="1">
                <a:solidFill>
                  <a:schemeClr val="bg1"/>
                </a:solidFill>
                <a:latin typeface="Arial Narrow" pitchFamily="34" charset="0"/>
              </a:rPr>
              <a:t>hatóság</a:t>
            </a:r>
          </a:p>
        </p:txBody>
      </p:sp>
      <p:sp>
        <p:nvSpPr>
          <p:cNvPr id="19" name="Téglalap 18"/>
          <p:cNvSpPr/>
          <p:nvPr/>
        </p:nvSpPr>
        <p:spPr bwMode="auto">
          <a:xfrm>
            <a:off x="2590937" y="2886756"/>
            <a:ext cx="2014537" cy="1295400"/>
          </a:xfrm>
          <a:prstGeom prst="rect">
            <a:avLst/>
          </a:prstGeom>
          <a:solidFill>
            <a:srgbClr val="42D20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20" name="Szövegdoboz 29"/>
          <p:cNvSpPr txBox="1">
            <a:spLocks noChangeArrowheads="1"/>
          </p:cNvSpPr>
          <p:nvPr/>
        </p:nvSpPr>
        <p:spPr bwMode="auto">
          <a:xfrm>
            <a:off x="2589349" y="2886403"/>
            <a:ext cx="2016525" cy="707886"/>
          </a:xfrm>
          <a:prstGeom prst="rect">
            <a:avLst/>
          </a:prstGeom>
          <a:noFill/>
          <a:ln w="9525">
            <a:noFill/>
            <a:miter lim="800000"/>
            <a:headEnd/>
            <a:tailEnd/>
          </a:ln>
        </p:spPr>
        <p:txBody>
          <a:bodyPr>
            <a:spAutoFit/>
          </a:bodyPr>
          <a:lstStyle/>
          <a:p>
            <a:pPr eaLnBrk="1" hangingPunct="1"/>
            <a:r>
              <a:rPr lang="hu-HU" altLang="hu-HU" sz="2000" b="1">
                <a:solidFill>
                  <a:schemeClr val="bg1"/>
                </a:solidFill>
                <a:latin typeface="Arial Narrow" pitchFamily="34" charset="0"/>
              </a:rPr>
              <a:t>erdészeti </a:t>
            </a:r>
          </a:p>
          <a:p>
            <a:pPr eaLnBrk="1" hangingPunct="1"/>
            <a:r>
              <a:rPr lang="hu-HU" altLang="hu-HU" sz="2000" b="1">
                <a:solidFill>
                  <a:schemeClr val="bg1"/>
                </a:solidFill>
                <a:latin typeface="Arial Narrow" pitchFamily="34" charset="0"/>
              </a:rPr>
              <a:t>hatóság</a:t>
            </a:r>
          </a:p>
        </p:txBody>
      </p:sp>
      <p:sp>
        <p:nvSpPr>
          <p:cNvPr id="21" name="Téglalap 20"/>
          <p:cNvSpPr/>
          <p:nvPr/>
        </p:nvSpPr>
        <p:spPr bwMode="auto">
          <a:xfrm>
            <a:off x="4659449" y="2886756"/>
            <a:ext cx="2016125" cy="1295400"/>
          </a:xfrm>
          <a:prstGeom prst="rect">
            <a:avLst/>
          </a:prstGeom>
          <a:solidFill>
            <a:srgbClr val="622F1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22" name="Szövegdoboz 27"/>
          <p:cNvSpPr txBox="1">
            <a:spLocks noChangeArrowheads="1"/>
          </p:cNvSpPr>
          <p:nvPr/>
        </p:nvSpPr>
        <p:spPr bwMode="auto">
          <a:xfrm>
            <a:off x="4606411" y="2886403"/>
            <a:ext cx="2303758" cy="707801"/>
          </a:xfrm>
          <a:prstGeom prst="rect">
            <a:avLst/>
          </a:prstGeom>
          <a:noFill/>
          <a:ln w="9525">
            <a:noFill/>
            <a:miter lim="800000"/>
            <a:headEnd/>
            <a:tailEnd/>
          </a:ln>
        </p:spPr>
        <p:txBody>
          <a:bodyPr>
            <a:spAutoFit/>
          </a:bodyPr>
          <a:lstStyle/>
          <a:p>
            <a:pPr eaLnBrk="1" hangingPunct="1"/>
            <a:r>
              <a:rPr lang="hu-HU" altLang="hu-HU" sz="2000" b="1">
                <a:solidFill>
                  <a:schemeClr val="bg1"/>
                </a:solidFill>
                <a:latin typeface="Arial Narrow" pitchFamily="34" charset="0"/>
              </a:rPr>
              <a:t>vadászati </a:t>
            </a:r>
          </a:p>
          <a:p>
            <a:pPr eaLnBrk="1" hangingPunct="1"/>
            <a:r>
              <a:rPr lang="hu-HU" altLang="hu-HU" sz="2000" b="1">
                <a:solidFill>
                  <a:schemeClr val="bg1"/>
                </a:solidFill>
                <a:latin typeface="Arial Narrow" pitchFamily="34" charset="0"/>
              </a:rPr>
              <a:t>hatóság</a:t>
            </a:r>
          </a:p>
        </p:txBody>
      </p:sp>
      <p:sp>
        <p:nvSpPr>
          <p:cNvPr id="23" name="Téglalap 22"/>
          <p:cNvSpPr/>
          <p:nvPr/>
        </p:nvSpPr>
        <p:spPr bwMode="auto">
          <a:xfrm>
            <a:off x="6713674" y="2875643"/>
            <a:ext cx="2016125" cy="1296988"/>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24" name="Szövegdoboz 25"/>
          <p:cNvSpPr txBox="1">
            <a:spLocks noChangeArrowheads="1"/>
          </p:cNvSpPr>
          <p:nvPr/>
        </p:nvSpPr>
        <p:spPr bwMode="auto">
          <a:xfrm>
            <a:off x="6713041" y="2876096"/>
            <a:ext cx="2303758" cy="707801"/>
          </a:xfrm>
          <a:prstGeom prst="rect">
            <a:avLst/>
          </a:prstGeom>
          <a:noFill/>
          <a:ln w="9525">
            <a:noFill/>
            <a:miter lim="800000"/>
            <a:headEnd/>
            <a:tailEnd/>
          </a:ln>
        </p:spPr>
        <p:txBody>
          <a:bodyPr>
            <a:spAutoFit/>
          </a:bodyPr>
          <a:lstStyle/>
          <a:p>
            <a:pPr eaLnBrk="1" hangingPunct="1"/>
            <a:r>
              <a:rPr lang="hu-HU" altLang="hu-HU" sz="2000" b="1" dirty="0">
                <a:solidFill>
                  <a:schemeClr val="bg1"/>
                </a:solidFill>
                <a:latin typeface="Arial Narrow" pitchFamily="34" charset="0"/>
              </a:rPr>
              <a:t>halászati </a:t>
            </a:r>
          </a:p>
          <a:p>
            <a:pPr eaLnBrk="1" hangingPunct="1"/>
            <a:r>
              <a:rPr lang="hu-HU" altLang="hu-HU" sz="2000" b="1" dirty="0">
                <a:solidFill>
                  <a:schemeClr val="bg1"/>
                </a:solidFill>
                <a:latin typeface="Arial Narrow" pitchFamily="34" charset="0"/>
              </a:rPr>
              <a:t>hatóság</a:t>
            </a:r>
          </a:p>
        </p:txBody>
      </p:sp>
      <p:sp>
        <p:nvSpPr>
          <p:cNvPr id="25" name="Téglalap 24"/>
          <p:cNvSpPr/>
          <p:nvPr/>
        </p:nvSpPr>
        <p:spPr bwMode="auto">
          <a:xfrm>
            <a:off x="4665799" y="4253593"/>
            <a:ext cx="2016125" cy="1296988"/>
          </a:xfrm>
          <a:prstGeom prst="rect">
            <a:avLst/>
          </a:prstGeom>
          <a:solidFill>
            <a:srgbClr val="F72DA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26" name="Szövegdoboz 21"/>
          <p:cNvSpPr txBox="1">
            <a:spLocks noChangeArrowheads="1"/>
          </p:cNvSpPr>
          <p:nvPr/>
        </p:nvSpPr>
        <p:spPr bwMode="auto">
          <a:xfrm>
            <a:off x="4666256" y="4254391"/>
            <a:ext cx="2303758" cy="1015663"/>
          </a:xfrm>
          <a:prstGeom prst="rect">
            <a:avLst/>
          </a:prstGeom>
          <a:noFill/>
          <a:ln w="9525">
            <a:noFill/>
            <a:miter lim="800000"/>
            <a:headEnd/>
            <a:tailEnd/>
          </a:ln>
        </p:spPr>
        <p:txBody>
          <a:bodyPr>
            <a:spAutoFit/>
          </a:bodyPr>
          <a:lstStyle/>
          <a:p>
            <a:pPr eaLnBrk="1" hangingPunct="1"/>
            <a:r>
              <a:rPr lang="hu-HU" altLang="hu-HU" sz="2000" b="1">
                <a:solidFill>
                  <a:schemeClr val="bg1"/>
                </a:solidFill>
                <a:latin typeface="Arial Narrow" pitchFamily="34" charset="0"/>
              </a:rPr>
              <a:t>mezőgazdasági- igazgatási </a:t>
            </a:r>
          </a:p>
          <a:p>
            <a:pPr eaLnBrk="1" hangingPunct="1"/>
            <a:r>
              <a:rPr lang="hu-HU" altLang="hu-HU" sz="2000" b="1">
                <a:solidFill>
                  <a:schemeClr val="bg1"/>
                </a:solidFill>
                <a:latin typeface="Arial Narrow" pitchFamily="34" charset="0"/>
              </a:rPr>
              <a:t>hatóság</a:t>
            </a:r>
          </a:p>
        </p:txBody>
      </p:sp>
      <p:sp>
        <p:nvSpPr>
          <p:cNvPr id="27" name="Téglalap 26"/>
          <p:cNvSpPr/>
          <p:nvPr/>
        </p:nvSpPr>
        <p:spPr bwMode="auto">
          <a:xfrm>
            <a:off x="8783774" y="2875643"/>
            <a:ext cx="2016125" cy="1296988"/>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28" name="Szövegdoboz 23"/>
          <p:cNvSpPr txBox="1">
            <a:spLocks noChangeArrowheads="1"/>
          </p:cNvSpPr>
          <p:nvPr/>
        </p:nvSpPr>
        <p:spPr bwMode="auto">
          <a:xfrm>
            <a:off x="8783479" y="2876096"/>
            <a:ext cx="2303758" cy="707801"/>
          </a:xfrm>
          <a:prstGeom prst="rect">
            <a:avLst/>
          </a:prstGeom>
          <a:noFill/>
          <a:ln w="9525">
            <a:noFill/>
            <a:miter lim="800000"/>
            <a:headEnd/>
            <a:tailEnd/>
          </a:ln>
        </p:spPr>
        <p:txBody>
          <a:bodyPr>
            <a:spAutoFit/>
          </a:bodyPr>
          <a:lstStyle/>
          <a:p>
            <a:pPr eaLnBrk="1" hangingPunct="1"/>
            <a:r>
              <a:rPr lang="hu-HU" altLang="hu-HU" sz="2000" b="1">
                <a:solidFill>
                  <a:schemeClr val="bg1"/>
                </a:solidFill>
                <a:latin typeface="Arial Narrow" pitchFamily="34" charset="0"/>
              </a:rPr>
              <a:t>borászati </a:t>
            </a:r>
          </a:p>
          <a:p>
            <a:pPr eaLnBrk="1" hangingPunct="1"/>
            <a:r>
              <a:rPr lang="hu-HU" altLang="hu-HU" sz="2000" b="1">
                <a:solidFill>
                  <a:schemeClr val="bg1"/>
                </a:solidFill>
                <a:latin typeface="Arial Narrow" pitchFamily="34" charset="0"/>
              </a:rPr>
              <a:t>hatóság</a:t>
            </a:r>
          </a:p>
        </p:txBody>
      </p:sp>
      <p:sp>
        <p:nvSpPr>
          <p:cNvPr id="29" name="Téglalap 28"/>
          <p:cNvSpPr/>
          <p:nvPr/>
        </p:nvSpPr>
        <p:spPr bwMode="auto">
          <a:xfrm>
            <a:off x="6735899" y="4255181"/>
            <a:ext cx="2014538" cy="1295400"/>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30" name="Szövegdoboz 19"/>
          <p:cNvSpPr txBox="1">
            <a:spLocks noChangeArrowheads="1"/>
          </p:cNvSpPr>
          <p:nvPr/>
        </p:nvSpPr>
        <p:spPr bwMode="auto">
          <a:xfrm>
            <a:off x="6733681" y="4254391"/>
            <a:ext cx="2016525" cy="707801"/>
          </a:xfrm>
          <a:prstGeom prst="rect">
            <a:avLst/>
          </a:prstGeom>
          <a:noFill/>
          <a:ln w="9525">
            <a:noFill/>
            <a:miter lim="800000"/>
            <a:headEnd/>
            <a:tailEnd/>
          </a:ln>
        </p:spPr>
        <p:txBody>
          <a:bodyPr>
            <a:spAutoFit/>
          </a:bodyPr>
          <a:lstStyle/>
          <a:p>
            <a:pPr eaLnBrk="1" hangingPunct="1"/>
            <a:r>
              <a:rPr lang="hu-HU" altLang="hu-HU" sz="2000" b="1">
                <a:solidFill>
                  <a:schemeClr val="bg1"/>
                </a:solidFill>
                <a:latin typeface="Arial Narrow" pitchFamily="34" charset="0"/>
              </a:rPr>
              <a:t>pálinkaellenőrző hatóság</a:t>
            </a:r>
          </a:p>
        </p:txBody>
      </p:sp>
      <p:pic>
        <p:nvPicPr>
          <p:cNvPr id="31" name="Kép 38"/>
          <p:cNvPicPr>
            <a:picLocks noChangeAspect="1"/>
          </p:cNvPicPr>
          <p:nvPr/>
        </p:nvPicPr>
        <p:blipFill>
          <a:blip r:embed="rId3"/>
          <a:srcRect/>
          <a:stretch>
            <a:fillRect/>
          </a:stretch>
        </p:blipFill>
        <p:spPr bwMode="auto">
          <a:xfrm>
            <a:off x="3833515" y="2166409"/>
            <a:ext cx="571547" cy="584794"/>
          </a:xfrm>
          <a:prstGeom prst="rect">
            <a:avLst/>
          </a:prstGeom>
          <a:noFill/>
          <a:ln w="9525">
            <a:noFill/>
            <a:miter lim="800000"/>
            <a:headEnd/>
            <a:tailEnd/>
          </a:ln>
        </p:spPr>
      </p:pic>
      <p:pic>
        <p:nvPicPr>
          <p:cNvPr id="32" name="Kép 39"/>
          <p:cNvPicPr>
            <a:picLocks noChangeAspect="1"/>
          </p:cNvPicPr>
          <p:nvPr/>
        </p:nvPicPr>
        <p:blipFill>
          <a:blip r:embed="rId4"/>
          <a:srcRect/>
          <a:stretch>
            <a:fillRect/>
          </a:stretch>
        </p:blipFill>
        <p:spPr bwMode="auto">
          <a:xfrm rot="20307494">
            <a:off x="5150859" y="2017465"/>
            <a:ext cx="1451423" cy="831583"/>
          </a:xfrm>
          <a:prstGeom prst="rect">
            <a:avLst/>
          </a:prstGeom>
          <a:noFill/>
          <a:ln w="9525">
            <a:noFill/>
            <a:miter lim="800000"/>
            <a:headEnd/>
            <a:tailEnd/>
          </a:ln>
        </p:spPr>
      </p:pic>
      <p:pic>
        <p:nvPicPr>
          <p:cNvPr id="33" name="Kép 40"/>
          <p:cNvPicPr>
            <a:picLocks noChangeAspect="1"/>
          </p:cNvPicPr>
          <p:nvPr/>
        </p:nvPicPr>
        <p:blipFill>
          <a:blip r:embed="rId5"/>
          <a:srcRect/>
          <a:stretch>
            <a:fillRect/>
          </a:stretch>
        </p:blipFill>
        <p:spPr bwMode="auto">
          <a:xfrm>
            <a:off x="9529068" y="1416479"/>
            <a:ext cx="1428829" cy="1669957"/>
          </a:xfrm>
          <a:prstGeom prst="rect">
            <a:avLst/>
          </a:prstGeom>
          <a:noFill/>
          <a:ln w="9525">
            <a:noFill/>
            <a:miter lim="800000"/>
            <a:headEnd/>
            <a:tailEnd/>
          </a:ln>
        </p:spPr>
      </p:pic>
      <p:pic>
        <p:nvPicPr>
          <p:cNvPr id="34" name="Kép 41"/>
          <p:cNvPicPr>
            <a:picLocks noChangeAspect="1"/>
          </p:cNvPicPr>
          <p:nvPr/>
        </p:nvPicPr>
        <p:blipFill>
          <a:blip r:embed="rId6"/>
          <a:srcRect/>
          <a:stretch>
            <a:fillRect/>
          </a:stretch>
        </p:blipFill>
        <p:spPr bwMode="auto">
          <a:xfrm>
            <a:off x="3375708" y="3165100"/>
            <a:ext cx="915615" cy="1070134"/>
          </a:xfrm>
          <a:prstGeom prst="rect">
            <a:avLst/>
          </a:prstGeom>
          <a:noFill/>
          <a:ln w="9525">
            <a:noFill/>
            <a:miter lim="800000"/>
            <a:headEnd/>
            <a:tailEnd/>
          </a:ln>
        </p:spPr>
      </p:pic>
      <p:pic>
        <p:nvPicPr>
          <p:cNvPr id="35" name="Kép 42"/>
          <p:cNvPicPr>
            <a:picLocks noChangeAspect="1"/>
          </p:cNvPicPr>
          <p:nvPr/>
        </p:nvPicPr>
        <p:blipFill>
          <a:blip r:embed="rId7"/>
          <a:srcRect/>
          <a:stretch>
            <a:fillRect/>
          </a:stretch>
        </p:blipFill>
        <p:spPr bwMode="auto">
          <a:xfrm>
            <a:off x="5848666" y="4686387"/>
            <a:ext cx="784234" cy="916581"/>
          </a:xfrm>
          <a:prstGeom prst="rect">
            <a:avLst/>
          </a:prstGeom>
          <a:noFill/>
          <a:ln w="9525">
            <a:noFill/>
            <a:miter lim="800000"/>
            <a:headEnd/>
            <a:tailEnd/>
          </a:ln>
        </p:spPr>
      </p:pic>
      <p:pic>
        <p:nvPicPr>
          <p:cNvPr id="36" name="Kép 43"/>
          <p:cNvPicPr>
            <a:picLocks noChangeAspect="1"/>
          </p:cNvPicPr>
          <p:nvPr/>
        </p:nvPicPr>
        <p:blipFill>
          <a:blip r:embed="rId8"/>
          <a:srcRect/>
          <a:stretch>
            <a:fillRect/>
          </a:stretch>
        </p:blipFill>
        <p:spPr bwMode="auto">
          <a:xfrm>
            <a:off x="3900997" y="3195628"/>
            <a:ext cx="887991" cy="1037848"/>
          </a:xfrm>
          <a:prstGeom prst="rect">
            <a:avLst/>
          </a:prstGeom>
          <a:noFill/>
          <a:ln w="9525">
            <a:noFill/>
            <a:miter lim="800000"/>
            <a:headEnd/>
            <a:tailEnd/>
          </a:ln>
        </p:spPr>
      </p:pic>
      <p:pic>
        <p:nvPicPr>
          <p:cNvPr id="37" name="Kép 44"/>
          <p:cNvPicPr>
            <a:picLocks noChangeAspect="1"/>
          </p:cNvPicPr>
          <p:nvPr/>
        </p:nvPicPr>
        <p:blipFill>
          <a:blip r:embed="rId9"/>
          <a:srcRect/>
          <a:stretch>
            <a:fillRect/>
          </a:stretch>
        </p:blipFill>
        <p:spPr bwMode="auto">
          <a:xfrm>
            <a:off x="5450548" y="2908132"/>
            <a:ext cx="1224156" cy="1252530"/>
          </a:xfrm>
          <a:prstGeom prst="rect">
            <a:avLst/>
          </a:prstGeom>
          <a:noFill/>
          <a:ln w="9525">
            <a:noFill/>
            <a:miter lim="800000"/>
            <a:headEnd/>
            <a:tailEnd/>
          </a:ln>
        </p:spPr>
      </p:pic>
      <p:pic>
        <p:nvPicPr>
          <p:cNvPr id="38" name="Kép 45"/>
          <p:cNvPicPr>
            <a:picLocks noChangeAspect="1"/>
          </p:cNvPicPr>
          <p:nvPr/>
        </p:nvPicPr>
        <p:blipFill>
          <a:blip r:embed="rId10"/>
          <a:srcRect/>
          <a:stretch>
            <a:fillRect/>
          </a:stretch>
        </p:blipFill>
        <p:spPr bwMode="auto">
          <a:xfrm>
            <a:off x="7429447" y="2912641"/>
            <a:ext cx="1215344" cy="1243513"/>
          </a:xfrm>
          <a:prstGeom prst="rect">
            <a:avLst/>
          </a:prstGeom>
          <a:noFill/>
          <a:ln w="9525">
            <a:noFill/>
            <a:miter lim="800000"/>
            <a:headEnd/>
            <a:tailEnd/>
          </a:ln>
        </p:spPr>
      </p:pic>
      <p:pic>
        <p:nvPicPr>
          <p:cNvPr id="39" name="Kép 46"/>
          <p:cNvPicPr>
            <a:picLocks noChangeAspect="1"/>
          </p:cNvPicPr>
          <p:nvPr/>
        </p:nvPicPr>
        <p:blipFill>
          <a:blip r:embed="rId11"/>
          <a:srcRect/>
          <a:stretch>
            <a:fillRect/>
          </a:stretch>
        </p:blipFill>
        <p:spPr bwMode="auto">
          <a:xfrm>
            <a:off x="9712025" y="2946234"/>
            <a:ext cx="1151879" cy="1178577"/>
          </a:xfrm>
          <a:prstGeom prst="rect">
            <a:avLst/>
          </a:prstGeom>
          <a:noFill/>
          <a:ln w="9525">
            <a:noFill/>
            <a:miter lim="800000"/>
            <a:headEnd/>
            <a:tailEnd/>
          </a:ln>
        </p:spPr>
      </p:pic>
      <p:pic>
        <p:nvPicPr>
          <p:cNvPr id="40" name="Kép 47"/>
          <p:cNvPicPr>
            <a:picLocks noChangeAspect="1"/>
          </p:cNvPicPr>
          <p:nvPr/>
        </p:nvPicPr>
        <p:blipFill>
          <a:blip r:embed="rId12"/>
          <a:srcRect/>
          <a:stretch>
            <a:fillRect/>
          </a:stretch>
        </p:blipFill>
        <p:spPr bwMode="auto">
          <a:xfrm>
            <a:off x="7735227" y="4686387"/>
            <a:ext cx="779090" cy="797147"/>
          </a:xfrm>
          <a:prstGeom prst="rect">
            <a:avLst/>
          </a:prstGeom>
          <a:noFill/>
          <a:ln w="9525">
            <a:noFill/>
            <a:miter lim="800000"/>
            <a:headEnd/>
            <a:tailEnd/>
          </a:ln>
        </p:spPr>
      </p:pic>
      <p:pic>
        <p:nvPicPr>
          <p:cNvPr id="41" name="Kép 48"/>
          <p:cNvPicPr>
            <a:picLocks noChangeAspect="1"/>
          </p:cNvPicPr>
          <p:nvPr/>
        </p:nvPicPr>
        <p:blipFill>
          <a:blip r:embed="rId13"/>
          <a:srcRect/>
          <a:stretch>
            <a:fillRect/>
          </a:stretch>
        </p:blipFill>
        <p:spPr bwMode="auto">
          <a:xfrm>
            <a:off x="7669175" y="1715190"/>
            <a:ext cx="1048236" cy="1072532"/>
          </a:xfrm>
          <a:prstGeom prst="rect">
            <a:avLst/>
          </a:prstGeom>
          <a:noFill/>
          <a:ln w="9525">
            <a:noFill/>
            <a:miter lim="800000"/>
            <a:headEnd/>
            <a:tailEnd/>
          </a:ln>
        </p:spPr>
      </p:pic>
    </p:spTree>
    <p:extLst>
      <p:ext uri="{BB962C8B-B14F-4D97-AF65-F5344CB8AC3E}">
        <p14:creationId xmlns:p14="http://schemas.microsoft.com/office/powerpoint/2010/main" val="162361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2769"/>
            <a:ext cx="12232749" cy="6835231"/>
          </a:xfrm>
          <a:prstGeom prst="rect">
            <a:avLst/>
          </a:prstGeom>
        </p:spPr>
      </p:pic>
      <p:sp>
        <p:nvSpPr>
          <p:cNvPr id="4" name="Szövegdoboz 3"/>
          <p:cNvSpPr txBox="1"/>
          <p:nvPr/>
        </p:nvSpPr>
        <p:spPr>
          <a:xfrm>
            <a:off x="2503714" y="533398"/>
            <a:ext cx="8991598" cy="5442857"/>
          </a:xfrm>
          <a:prstGeom prst="rect">
            <a:avLst/>
          </a:prstGeom>
          <a:noFill/>
        </p:spPr>
        <p:txBody>
          <a:bodyPr wrap="square" numCol="1" spcCol="180000" rtlCol="0">
            <a:noAutofit/>
          </a:bodyPr>
          <a:lstStyle/>
          <a:p>
            <a:endParaRPr lang="hu-HU" dirty="0"/>
          </a:p>
        </p:txBody>
      </p:sp>
      <p:sp>
        <p:nvSpPr>
          <p:cNvPr id="5" name="Szövegdoboz 4"/>
          <p:cNvSpPr txBox="1"/>
          <p:nvPr/>
        </p:nvSpPr>
        <p:spPr>
          <a:xfrm>
            <a:off x="10831284" y="6357257"/>
            <a:ext cx="664028" cy="461665"/>
          </a:xfrm>
          <a:prstGeom prst="rect">
            <a:avLst/>
          </a:prstGeom>
          <a:noFill/>
        </p:spPr>
        <p:txBody>
          <a:bodyPr wrap="square" rtlCol="0">
            <a:spAutoFit/>
          </a:bodyPr>
          <a:lstStyle/>
          <a:p>
            <a:pPr algn="r"/>
            <a:r>
              <a:rPr lang="hu-HU" sz="2400" b="1" dirty="0" smtClean="0">
                <a:solidFill>
                  <a:schemeClr val="bg1"/>
                </a:solidFill>
                <a:latin typeface="Cronos Pro Caption" panose="020C0502030503020304" pitchFamily="34" charset="0"/>
              </a:rPr>
              <a:t>16</a:t>
            </a:r>
            <a:endParaRPr lang="hu-HU" sz="2400" b="1" dirty="0">
              <a:solidFill>
                <a:schemeClr val="bg1"/>
              </a:solidFill>
              <a:latin typeface="Cronos Pro Caption" panose="020C0502030503020304" pitchFamily="34" charset="0"/>
            </a:endParaRPr>
          </a:p>
        </p:txBody>
      </p:sp>
      <p:sp>
        <p:nvSpPr>
          <p:cNvPr id="6" name="Szövegdoboz 5"/>
          <p:cNvSpPr txBox="1"/>
          <p:nvPr/>
        </p:nvSpPr>
        <p:spPr>
          <a:xfrm>
            <a:off x="2579914" y="6357257"/>
            <a:ext cx="6553200" cy="523220"/>
          </a:xfrm>
          <a:prstGeom prst="rect">
            <a:avLst/>
          </a:prstGeom>
          <a:noFill/>
        </p:spPr>
        <p:txBody>
          <a:bodyPr wrap="square" rtlCol="0">
            <a:spAutoFit/>
          </a:bodyPr>
          <a:lstStyle/>
          <a:p>
            <a:r>
              <a:rPr lang="hu-HU" sz="2800" b="1" i="1" baseline="30000" dirty="0" smtClean="0">
                <a:solidFill>
                  <a:schemeClr val="bg1"/>
                </a:solidFill>
                <a:latin typeface="Cronos Pro Caption" panose="020C0502030503020304" pitchFamily="34" charset="0"/>
              </a:rPr>
              <a:t>Mit teszünk mi holnap?</a:t>
            </a:r>
            <a:endParaRPr lang="hu-HU" sz="2800" i="1" dirty="0">
              <a:solidFill>
                <a:schemeClr val="bg1"/>
              </a:solidFill>
              <a:latin typeface="Cronos Pro Caption" panose="020C0502030503020304" pitchFamily="34" charset="0"/>
            </a:endParaRPr>
          </a:p>
        </p:txBody>
      </p:sp>
      <p:sp>
        <p:nvSpPr>
          <p:cNvPr id="12" name="Szövegdoboz 11"/>
          <p:cNvSpPr txBox="1"/>
          <p:nvPr/>
        </p:nvSpPr>
        <p:spPr>
          <a:xfrm>
            <a:off x="239487" y="620487"/>
            <a:ext cx="1817914" cy="625812"/>
          </a:xfrm>
          <a:prstGeom prst="rect">
            <a:avLst/>
          </a:prstGeom>
          <a:noFill/>
        </p:spPr>
        <p:txBody>
          <a:bodyPr wrap="square" rtlCol="0">
            <a:spAutoFit/>
          </a:bodyPr>
          <a:lstStyle/>
          <a:p>
            <a:pPr algn="r"/>
            <a:r>
              <a:rPr lang="hu-HU" sz="2600" b="1" i="1" baseline="30000" dirty="0" smtClean="0">
                <a:latin typeface="Cronos Pro Caption" panose="020C0502030503020304" pitchFamily="34" charset="0"/>
              </a:rPr>
              <a:t>Mit teszünk mi holnap?</a:t>
            </a:r>
            <a:endParaRPr lang="hu-HU" sz="2600" b="1" i="1" baseline="30000" dirty="0">
              <a:latin typeface="Cronos Pro Caption" panose="020C0502030503020304" pitchFamily="34" charset="0"/>
            </a:endParaRPr>
          </a:p>
        </p:txBody>
      </p:sp>
      <p:sp>
        <p:nvSpPr>
          <p:cNvPr id="9" name="Tartalom helye 2"/>
          <p:cNvSpPr txBox="1">
            <a:spLocks/>
          </p:cNvSpPr>
          <p:nvPr/>
        </p:nvSpPr>
        <p:spPr>
          <a:xfrm>
            <a:off x="2408463" y="404949"/>
            <a:ext cx="9073788" cy="5002759"/>
          </a:xfrm>
          <a:prstGeom prst="rect">
            <a:avLst/>
          </a:prstGeom>
        </p:spPr>
        <p:txBody>
          <a:bodyPr/>
          <a:lstStyle/>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kumimoji="0" lang="hu-HU" altLang="hu-HU" sz="4000" b="0" i="0" u="none" strike="noStrike" kern="1200" cap="none" spc="0" normalizeH="0" baseline="0" noProof="0" dirty="0" smtClean="0">
                <a:ln>
                  <a:noFill/>
                </a:ln>
                <a:solidFill>
                  <a:schemeClr val="tx1"/>
                </a:solidFill>
                <a:effectLst/>
                <a:uLnTx/>
                <a:uFillTx/>
                <a:latin typeface="+mn-lt"/>
                <a:ea typeface="+mn-ea"/>
                <a:cs typeface="+mn-cs"/>
              </a:rPr>
              <a:t>Ügyfélbarát, hiteles, következetes hatóság</a:t>
            </a: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kumimoji="0" lang="hu-HU" altLang="hu-HU" sz="4000" b="0" i="0" u="none" strike="noStrike" kern="1200" cap="none" spc="0" normalizeH="0" baseline="0" noProof="0" dirty="0" smtClean="0">
                <a:ln>
                  <a:noFill/>
                </a:ln>
                <a:solidFill>
                  <a:schemeClr val="tx1"/>
                </a:solidFill>
                <a:effectLst/>
                <a:uLnTx/>
                <a:uFillTx/>
                <a:latin typeface="+mn-lt"/>
                <a:ea typeface="+mn-ea"/>
                <a:cs typeface="+mn-cs"/>
              </a:rPr>
              <a:t>Kommunikáció és sajtó</a:t>
            </a: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kumimoji="0" lang="hu-HU" altLang="hu-HU" sz="4000" b="0" i="0" u="none" strike="noStrike" kern="1200" cap="none" spc="0" normalizeH="0" baseline="0" noProof="0" dirty="0" smtClean="0">
                <a:ln>
                  <a:noFill/>
                </a:ln>
                <a:solidFill>
                  <a:schemeClr val="tx1"/>
                </a:solidFill>
                <a:effectLst/>
                <a:uLnTx/>
                <a:uFillTx/>
                <a:latin typeface="+mn-lt"/>
                <a:ea typeface="+mn-ea"/>
                <a:cs typeface="+mn-cs"/>
              </a:rPr>
              <a:t>Kockázatkezelés – reagálás erősítés</a:t>
            </a: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kumimoji="0" lang="hu-HU" altLang="hu-HU" sz="4000" b="0" i="0" u="none" strike="noStrike" kern="1200" cap="none" spc="0" normalizeH="0" baseline="0" noProof="0" dirty="0" smtClean="0">
                <a:ln>
                  <a:noFill/>
                </a:ln>
                <a:solidFill>
                  <a:schemeClr val="tx1"/>
                </a:solidFill>
                <a:effectLst/>
                <a:uLnTx/>
                <a:uFillTx/>
                <a:latin typeface="+mn-lt"/>
                <a:ea typeface="+mn-ea"/>
                <a:cs typeface="+mn-cs"/>
              </a:rPr>
              <a:t>Feketegazdaság, hamisítás-csalás elleni fellépés</a:t>
            </a: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kumimoji="0" lang="hu-HU" altLang="hu-HU" sz="4000" b="0" i="0" u="none" strike="noStrike" kern="1200" cap="none" spc="0" normalizeH="0" baseline="0" noProof="0" dirty="0" smtClean="0">
                <a:ln>
                  <a:noFill/>
                </a:ln>
                <a:solidFill>
                  <a:schemeClr val="tx1"/>
                </a:solidFill>
                <a:effectLst/>
                <a:uLnTx/>
                <a:uFillTx/>
                <a:latin typeface="+mn-lt"/>
                <a:ea typeface="+mn-ea"/>
                <a:cs typeface="+mn-cs"/>
              </a:rPr>
              <a:t>Oktatás, képzés, szemléletformálás</a:t>
            </a: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kumimoji="0" lang="hu-HU" altLang="hu-HU" sz="4000" b="0" i="0" u="none" strike="noStrike" kern="1200" cap="none" spc="0" normalizeH="0" baseline="0" noProof="0" dirty="0" smtClean="0">
                <a:ln>
                  <a:noFill/>
                </a:ln>
                <a:solidFill>
                  <a:schemeClr val="tx1"/>
                </a:solidFill>
                <a:effectLst/>
                <a:uLnTx/>
                <a:uFillTx/>
                <a:latin typeface="+mn-lt"/>
                <a:ea typeface="+mn-ea"/>
                <a:cs typeface="+mn-cs"/>
              </a:rPr>
              <a:t>Kutatási – innovációs nyitás</a:t>
            </a: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endParaRPr kumimoji="0" lang="hu-HU" altLang="hu-HU"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kumimoji="0" lang="hu-HU" altLang="hu-HU" sz="2800" b="0" i="0"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endParaRPr kumimoji="0" lang="hu-HU" altLang="hu-HU" sz="28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62361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2769"/>
            <a:ext cx="12232749" cy="6835231"/>
          </a:xfrm>
          <a:prstGeom prst="rect">
            <a:avLst/>
          </a:prstGeom>
        </p:spPr>
      </p:pic>
      <p:sp>
        <p:nvSpPr>
          <p:cNvPr id="4" name="Szövegdoboz 3"/>
          <p:cNvSpPr txBox="1"/>
          <p:nvPr/>
        </p:nvSpPr>
        <p:spPr>
          <a:xfrm>
            <a:off x="2503714" y="533398"/>
            <a:ext cx="8991598" cy="5442857"/>
          </a:xfrm>
          <a:prstGeom prst="rect">
            <a:avLst/>
          </a:prstGeom>
          <a:noFill/>
        </p:spPr>
        <p:txBody>
          <a:bodyPr wrap="square" numCol="1" spcCol="180000" rtlCol="0">
            <a:noAutofit/>
          </a:bodyPr>
          <a:lstStyle/>
          <a:p>
            <a:endParaRPr lang="hu-HU" dirty="0"/>
          </a:p>
        </p:txBody>
      </p:sp>
      <p:sp>
        <p:nvSpPr>
          <p:cNvPr id="5" name="Szövegdoboz 4"/>
          <p:cNvSpPr txBox="1"/>
          <p:nvPr/>
        </p:nvSpPr>
        <p:spPr>
          <a:xfrm>
            <a:off x="10831284" y="6357257"/>
            <a:ext cx="664028" cy="461665"/>
          </a:xfrm>
          <a:prstGeom prst="rect">
            <a:avLst/>
          </a:prstGeom>
          <a:noFill/>
        </p:spPr>
        <p:txBody>
          <a:bodyPr wrap="square" rtlCol="0">
            <a:spAutoFit/>
          </a:bodyPr>
          <a:lstStyle/>
          <a:p>
            <a:pPr algn="r"/>
            <a:r>
              <a:rPr lang="hu-HU" sz="2400" b="1" dirty="0" smtClean="0">
                <a:solidFill>
                  <a:schemeClr val="bg1"/>
                </a:solidFill>
                <a:latin typeface="Cronos Pro Caption" panose="020C0502030503020304" pitchFamily="34" charset="0"/>
              </a:rPr>
              <a:t>17</a:t>
            </a:r>
            <a:endParaRPr lang="hu-HU" sz="2400" b="1" dirty="0">
              <a:solidFill>
                <a:schemeClr val="bg1"/>
              </a:solidFill>
              <a:latin typeface="Cronos Pro Caption" panose="020C0502030503020304" pitchFamily="34" charset="0"/>
            </a:endParaRPr>
          </a:p>
        </p:txBody>
      </p:sp>
      <p:sp>
        <p:nvSpPr>
          <p:cNvPr id="6" name="Szövegdoboz 5"/>
          <p:cNvSpPr txBox="1"/>
          <p:nvPr/>
        </p:nvSpPr>
        <p:spPr>
          <a:xfrm>
            <a:off x="2579914" y="6357257"/>
            <a:ext cx="6553200" cy="523220"/>
          </a:xfrm>
          <a:prstGeom prst="rect">
            <a:avLst/>
          </a:prstGeom>
          <a:noFill/>
        </p:spPr>
        <p:txBody>
          <a:bodyPr wrap="square" rtlCol="0">
            <a:spAutoFit/>
          </a:bodyPr>
          <a:lstStyle/>
          <a:p>
            <a:r>
              <a:rPr lang="hu-HU" sz="2800" b="1" i="1" baseline="30000" dirty="0" smtClean="0">
                <a:solidFill>
                  <a:schemeClr val="bg1"/>
                </a:solidFill>
                <a:latin typeface="Cronos Pro Caption" panose="020C0502030503020304" pitchFamily="34" charset="0"/>
              </a:rPr>
              <a:t>Ételt csak okosan!</a:t>
            </a:r>
            <a:endParaRPr lang="hu-HU" sz="2800" i="1" dirty="0">
              <a:solidFill>
                <a:schemeClr val="bg1"/>
              </a:solidFill>
              <a:latin typeface="Cronos Pro Caption" panose="020C0502030503020304" pitchFamily="34" charset="0"/>
            </a:endParaRPr>
          </a:p>
        </p:txBody>
      </p:sp>
      <p:sp>
        <p:nvSpPr>
          <p:cNvPr id="12" name="Szövegdoboz 11"/>
          <p:cNvSpPr txBox="1"/>
          <p:nvPr/>
        </p:nvSpPr>
        <p:spPr>
          <a:xfrm>
            <a:off x="239487" y="620487"/>
            <a:ext cx="1817914" cy="625812"/>
          </a:xfrm>
          <a:prstGeom prst="rect">
            <a:avLst/>
          </a:prstGeom>
          <a:noFill/>
        </p:spPr>
        <p:txBody>
          <a:bodyPr wrap="square" rtlCol="0">
            <a:spAutoFit/>
          </a:bodyPr>
          <a:lstStyle/>
          <a:p>
            <a:pPr algn="r"/>
            <a:r>
              <a:rPr lang="hu-HU" sz="2600" b="1" i="1" baseline="30000" dirty="0" smtClean="0">
                <a:latin typeface="Cronos Pro Caption" panose="020C0502030503020304" pitchFamily="34" charset="0"/>
              </a:rPr>
              <a:t>Ételt csak okosan!</a:t>
            </a:r>
            <a:endParaRPr lang="hu-HU" sz="2600" b="1" i="1" baseline="30000" dirty="0">
              <a:latin typeface="Cronos Pro Caption" panose="020C0502030503020304" pitchFamily="34" charset="0"/>
            </a:endParaRPr>
          </a:p>
        </p:txBody>
      </p:sp>
      <p:sp>
        <p:nvSpPr>
          <p:cNvPr id="10" name="Tartalom helye 7"/>
          <p:cNvSpPr txBox="1">
            <a:spLocks/>
          </p:cNvSpPr>
          <p:nvPr/>
        </p:nvSpPr>
        <p:spPr>
          <a:xfrm>
            <a:off x="2423884" y="365761"/>
            <a:ext cx="9241246" cy="1410788"/>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charset="0"/>
              <a:buNone/>
              <a:tabLst/>
              <a:defRPr/>
            </a:pPr>
            <a:r>
              <a:rPr kumimoji="0" lang="hu-HU" altLang="hu-HU" sz="2400" i="0" u="none" strike="noStrike" kern="1200" cap="none" spc="0" normalizeH="0" baseline="0" noProof="0" dirty="0" smtClean="0">
                <a:ln>
                  <a:noFill/>
                </a:ln>
                <a:solidFill>
                  <a:schemeClr val="tx1"/>
                </a:solidFill>
                <a:effectLst/>
                <a:uLnTx/>
                <a:uFillTx/>
                <a:ea typeface="Dotum" pitchFamily="34" charset="-127"/>
                <a:cs typeface="+mn-cs"/>
              </a:rPr>
              <a:t>Az élelmiszer-eredetű megbetegedések közel</a:t>
            </a:r>
            <a:r>
              <a:rPr kumimoji="0" lang="hu-HU" altLang="hu-HU" sz="2400" i="0" u="none" strike="noStrike" kern="1200" cap="none" spc="0" normalizeH="0" noProof="0" dirty="0" smtClean="0">
                <a:ln>
                  <a:noFill/>
                </a:ln>
                <a:solidFill>
                  <a:schemeClr val="tx1"/>
                </a:solidFill>
                <a:effectLst/>
                <a:uLnTx/>
                <a:uFillTx/>
                <a:ea typeface="Dotum" pitchFamily="34" charset="-127"/>
                <a:cs typeface="+mn-cs"/>
              </a:rPr>
              <a:t> </a:t>
            </a:r>
            <a:r>
              <a:rPr kumimoji="0" lang="hu-HU" altLang="hu-HU" sz="2400" i="0" u="none" strike="noStrike" kern="1200" cap="none" spc="0" normalizeH="0" baseline="0" noProof="0" dirty="0" smtClean="0">
                <a:ln>
                  <a:noFill/>
                </a:ln>
                <a:solidFill>
                  <a:schemeClr val="tx1"/>
                </a:solidFill>
                <a:effectLst/>
                <a:uLnTx/>
                <a:uFillTx/>
                <a:ea typeface="Dotum" pitchFamily="34" charset="-127"/>
                <a:cs typeface="+mn-cs"/>
              </a:rPr>
              <a:t>70%-a megelőzhető lenne</a:t>
            </a:r>
          </a:p>
        </p:txBody>
      </p:sp>
      <p:pic>
        <p:nvPicPr>
          <p:cNvPr id="3074" name="Picture 2"/>
          <p:cNvPicPr>
            <a:picLocks noChangeAspect="1" noChangeArrowheads="1"/>
          </p:cNvPicPr>
          <p:nvPr/>
        </p:nvPicPr>
        <p:blipFill>
          <a:blip r:embed="rId4"/>
          <a:srcRect/>
          <a:stretch>
            <a:fillRect/>
          </a:stretch>
        </p:blipFill>
        <p:spPr bwMode="auto">
          <a:xfrm>
            <a:off x="2482157" y="953589"/>
            <a:ext cx="9457294" cy="5094514"/>
          </a:xfrm>
          <a:prstGeom prst="rect">
            <a:avLst/>
          </a:prstGeom>
          <a:noFill/>
          <a:ln w="9525">
            <a:noFill/>
            <a:miter lim="800000"/>
            <a:headEnd/>
            <a:tailEnd/>
          </a:ln>
          <a:effectLst/>
        </p:spPr>
      </p:pic>
    </p:spTree>
    <p:extLst>
      <p:ext uri="{BB962C8B-B14F-4D97-AF65-F5344CB8AC3E}">
        <p14:creationId xmlns:p14="http://schemas.microsoft.com/office/powerpoint/2010/main" val="1623617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2769"/>
            <a:ext cx="12232749" cy="6835231"/>
          </a:xfrm>
          <a:prstGeom prst="rect">
            <a:avLst/>
          </a:prstGeom>
        </p:spPr>
      </p:pic>
      <p:sp>
        <p:nvSpPr>
          <p:cNvPr id="4" name="Szövegdoboz 3"/>
          <p:cNvSpPr txBox="1"/>
          <p:nvPr/>
        </p:nvSpPr>
        <p:spPr>
          <a:xfrm>
            <a:off x="2503714" y="533398"/>
            <a:ext cx="8991598" cy="5442857"/>
          </a:xfrm>
          <a:prstGeom prst="rect">
            <a:avLst/>
          </a:prstGeom>
          <a:noFill/>
        </p:spPr>
        <p:txBody>
          <a:bodyPr wrap="square" numCol="1" spcCol="180000" rtlCol="0">
            <a:noAutofit/>
          </a:bodyPr>
          <a:lstStyle/>
          <a:p>
            <a:endParaRPr lang="hu-HU" dirty="0"/>
          </a:p>
        </p:txBody>
      </p:sp>
      <p:sp>
        <p:nvSpPr>
          <p:cNvPr id="5" name="Szövegdoboz 4"/>
          <p:cNvSpPr txBox="1"/>
          <p:nvPr/>
        </p:nvSpPr>
        <p:spPr>
          <a:xfrm>
            <a:off x="10831284" y="6357257"/>
            <a:ext cx="664028" cy="461665"/>
          </a:xfrm>
          <a:prstGeom prst="rect">
            <a:avLst/>
          </a:prstGeom>
          <a:noFill/>
        </p:spPr>
        <p:txBody>
          <a:bodyPr wrap="square" rtlCol="0">
            <a:spAutoFit/>
          </a:bodyPr>
          <a:lstStyle/>
          <a:p>
            <a:pPr algn="r"/>
            <a:r>
              <a:rPr lang="hu-HU" sz="2400" b="1" dirty="0" smtClean="0">
                <a:solidFill>
                  <a:schemeClr val="bg1"/>
                </a:solidFill>
                <a:latin typeface="Cronos Pro Caption" panose="020C0502030503020304" pitchFamily="34" charset="0"/>
              </a:rPr>
              <a:t>18</a:t>
            </a:r>
            <a:endParaRPr lang="hu-HU" sz="2400" b="1" dirty="0">
              <a:solidFill>
                <a:schemeClr val="bg1"/>
              </a:solidFill>
              <a:latin typeface="Cronos Pro Caption" panose="020C0502030503020304" pitchFamily="34" charset="0"/>
            </a:endParaRPr>
          </a:p>
        </p:txBody>
      </p:sp>
      <p:sp>
        <p:nvSpPr>
          <p:cNvPr id="6" name="Szövegdoboz 5"/>
          <p:cNvSpPr txBox="1"/>
          <p:nvPr/>
        </p:nvSpPr>
        <p:spPr>
          <a:xfrm>
            <a:off x="2579914" y="6357257"/>
            <a:ext cx="6553200" cy="523220"/>
          </a:xfrm>
          <a:prstGeom prst="rect">
            <a:avLst/>
          </a:prstGeom>
          <a:noFill/>
        </p:spPr>
        <p:txBody>
          <a:bodyPr wrap="square" rtlCol="0">
            <a:spAutoFit/>
          </a:bodyPr>
          <a:lstStyle/>
          <a:p>
            <a:r>
              <a:rPr lang="hu-HU" sz="2800" b="1" i="1" baseline="30000" dirty="0" smtClean="0">
                <a:solidFill>
                  <a:schemeClr val="bg1"/>
                </a:solidFill>
                <a:latin typeface="Cronos Pro Caption" panose="020C0502030503020304" pitchFamily="34" charset="0"/>
              </a:rPr>
              <a:t>Szupermenta</a:t>
            </a:r>
            <a:endParaRPr lang="hu-HU" sz="2800" i="1" dirty="0">
              <a:solidFill>
                <a:schemeClr val="bg1"/>
              </a:solidFill>
              <a:latin typeface="Cronos Pro Caption" panose="020C0502030503020304" pitchFamily="34" charset="0"/>
            </a:endParaRPr>
          </a:p>
        </p:txBody>
      </p:sp>
      <p:sp>
        <p:nvSpPr>
          <p:cNvPr id="12" name="Szövegdoboz 11"/>
          <p:cNvSpPr txBox="1"/>
          <p:nvPr/>
        </p:nvSpPr>
        <p:spPr>
          <a:xfrm>
            <a:off x="239487" y="620487"/>
            <a:ext cx="1817914" cy="359073"/>
          </a:xfrm>
          <a:prstGeom prst="rect">
            <a:avLst/>
          </a:prstGeom>
          <a:noFill/>
        </p:spPr>
        <p:txBody>
          <a:bodyPr wrap="square" rtlCol="0">
            <a:spAutoFit/>
          </a:bodyPr>
          <a:lstStyle/>
          <a:p>
            <a:pPr algn="r"/>
            <a:r>
              <a:rPr lang="hu-HU" sz="2600" b="1" i="1" baseline="30000" dirty="0" smtClean="0">
                <a:latin typeface="Cronos Pro Caption" panose="020C0502030503020304" pitchFamily="34" charset="0"/>
              </a:rPr>
              <a:t>Szupermenta</a:t>
            </a:r>
            <a:endParaRPr lang="hu-HU" sz="2600" b="1" i="1" baseline="30000" dirty="0">
              <a:latin typeface="Cronos Pro Caption" panose="020C0502030503020304" pitchFamily="34" charset="0"/>
            </a:endParaRPr>
          </a:p>
        </p:txBody>
      </p:sp>
      <p:pic>
        <p:nvPicPr>
          <p:cNvPr id="4098" name="Picture 2"/>
          <p:cNvPicPr>
            <a:picLocks noChangeAspect="1" noChangeArrowheads="1"/>
          </p:cNvPicPr>
          <p:nvPr/>
        </p:nvPicPr>
        <p:blipFill>
          <a:blip r:embed="rId4"/>
          <a:srcRect/>
          <a:stretch>
            <a:fillRect/>
          </a:stretch>
        </p:blipFill>
        <p:spPr bwMode="auto">
          <a:xfrm>
            <a:off x="2481671" y="406036"/>
            <a:ext cx="9327502" cy="5446123"/>
          </a:xfrm>
          <a:prstGeom prst="rect">
            <a:avLst/>
          </a:prstGeom>
          <a:noFill/>
          <a:ln w="9525">
            <a:noFill/>
            <a:miter lim="800000"/>
            <a:headEnd/>
            <a:tailEnd/>
          </a:ln>
          <a:effectLst/>
        </p:spPr>
      </p:pic>
    </p:spTree>
    <p:extLst>
      <p:ext uri="{BB962C8B-B14F-4D97-AF65-F5344CB8AC3E}">
        <p14:creationId xmlns:p14="http://schemas.microsoft.com/office/powerpoint/2010/main" val="162361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2769"/>
            <a:ext cx="12232749" cy="6835231"/>
          </a:xfrm>
          <a:prstGeom prst="rect">
            <a:avLst/>
          </a:prstGeom>
        </p:spPr>
      </p:pic>
      <p:sp>
        <p:nvSpPr>
          <p:cNvPr id="4" name="Szövegdoboz 3"/>
          <p:cNvSpPr txBox="1"/>
          <p:nvPr/>
        </p:nvSpPr>
        <p:spPr>
          <a:xfrm>
            <a:off x="2503714" y="533398"/>
            <a:ext cx="8991598" cy="5442857"/>
          </a:xfrm>
          <a:prstGeom prst="rect">
            <a:avLst/>
          </a:prstGeom>
          <a:noFill/>
        </p:spPr>
        <p:txBody>
          <a:bodyPr wrap="square" numCol="1" spcCol="180000" rtlCol="0">
            <a:noAutofit/>
          </a:bodyPr>
          <a:lstStyle/>
          <a:p>
            <a:endParaRPr lang="hu-HU" dirty="0"/>
          </a:p>
        </p:txBody>
      </p:sp>
      <p:sp>
        <p:nvSpPr>
          <p:cNvPr id="5" name="Szövegdoboz 4"/>
          <p:cNvSpPr txBox="1"/>
          <p:nvPr/>
        </p:nvSpPr>
        <p:spPr>
          <a:xfrm>
            <a:off x="10831284" y="6357257"/>
            <a:ext cx="664028" cy="461665"/>
          </a:xfrm>
          <a:prstGeom prst="rect">
            <a:avLst/>
          </a:prstGeom>
          <a:noFill/>
        </p:spPr>
        <p:txBody>
          <a:bodyPr wrap="square" rtlCol="0">
            <a:spAutoFit/>
          </a:bodyPr>
          <a:lstStyle/>
          <a:p>
            <a:pPr algn="r"/>
            <a:r>
              <a:rPr lang="hu-HU" sz="2400" b="1" dirty="0" smtClean="0">
                <a:solidFill>
                  <a:schemeClr val="bg1"/>
                </a:solidFill>
                <a:latin typeface="Cronos Pro Caption" panose="020C0502030503020304" pitchFamily="34" charset="0"/>
              </a:rPr>
              <a:t>1</a:t>
            </a:r>
            <a:endParaRPr lang="hu-HU" sz="2400" b="1" dirty="0">
              <a:solidFill>
                <a:schemeClr val="bg1"/>
              </a:solidFill>
              <a:latin typeface="Cronos Pro Caption" panose="020C0502030503020304" pitchFamily="34" charset="0"/>
            </a:endParaRPr>
          </a:p>
        </p:txBody>
      </p:sp>
      <p:sp>
        <p:nvSpPr>
          <p:cNvPr id="7" name="Rectangle 3"/>
          <p:cNvSpPr txBox="1">
            <a:spLocks/>
          </p:cNvSpPr>
          <p:nvPr/>
        </p:nvSpPr>
        <p:spPr>
          <a:xfrm>
            <a:off x="2426199" y="1535850"/>
            <a:ext cx="9408750" cy="3806860"/>
          </a:xfrm>
          <a:prstGeom prst="rect">
            <a:avLst/>
          </a:prstGeom>
        </p:spPr>
        <p:txBody>
          <a:bodyPr/>
          <a:lstStyle/>
          <a:p>
            <a:pPr marL="228600" marR="0" lvl="0" indent="-228600" defTabSz="914400" rtl="0" eaLnBrk="1" fontAlgn="auto" latinLnBrk="0" hangingPunct="1">
              <a:lnSpc>
                <a:spcPct val="90000"/>
              </a:lnSpc>
              <a:spcBef>
                <a:spcPts val="1000"/>
              </a:spcBef>
              <a:spcAft>
                <a:spcPts val="0"/>
              </a:spcAft>
              <a:buClrTx/>
              <a:buSzTx/>
              <a:buFont typeface="Arial" charset="0"/>
              <a:buNone/>
              <a:tabLst/>
              <a:defRPr/>
            </a:pPr>
            <a:r>
              <a:rPr kumimoji="0" lang="hu-HU" altLang="hu-HU" sz="4400" b="1" i="0" u="none" strike="noStrike" kern="1200" cap="none" spc="0" normalizeH="0" baseline="0" noProof="0" dirty="0" smtClean="0">
                <a:ln>
                  <a:noFill/>
                </a:ln>
                <a:solidFill>
                  <a:schemeClr val="tx1"/>
                </a:solidFill>
                <a:effectLst/>
                <a:uLnTx/>
                <a:uFillTx/>
                <a:latin typeface="+mn-lt"/>
                <a:ea typeface="+mn-ea"/>
                <a:cs typeface="+mn-cs"/>
              </a:rPr>
              <a:t>MINDEN</a:t>
            </a:r>
            <a:r>
              <a:rPr kumimoji="0" lang="hu-HU" altLang="hu-HU" sz="4400" b="1" i="0" u="none" strike="noStrike" kern="1200" cap="none" spc="0" normalizeH="0" noProof="0" dirty="0" smtClean="0">
                <a:ln>
                  <a:noFill/>
                </a:ln>
                <a:solidFill>
                  <a:schemeClr val="tx1"/>
                </a:solidFill>
                <a:effectLst/>
                <a:uLnTx/>
                <a:uFillTx/>
                <a:latin typeface="+mn-lt"/>
                <a:ea typeface="+mn-ea"/>
                <a:cs typeface="+mn-cs"/>
              </a:rPr>
              <a:t> </a:t>
            </a:r>
            <a:r>
              <a:rPr kumimoji="0" lang="hu-HU" altLang="hu-HU" sz="4400" b="1" i="0" u="none" strike="noStrike" kern="1200" cap="none" spc="0" normalizeH="0" baseline="0" noProof="0" dirty="0" smtClean="0">
                <a:ln>
                  <a:noFill/>
                </a:ln>
                <a:solidFill>
                  <a:schemeClr val="tx1"/>
                </a:solidFill>
                <a:effectLst/>
                <a:uLnTx/>
                <a:uFillTx/>
                <a:latin typeface="+mn-lt"/>
                <a:ea typeface="+mn-ea"/>
                <a:cs typeface="+mn-cs"/>
              </a:rPr>
              <a:t>AZ ÉLELMISZER MIAT</a:t>
            </a:r>
            <a:r>
              <a:rPr lang="hu-HU" altLang="hu-HU" sz="4400" b="1" noProof="0" dirty="0" smtClean="0"/>
              <a:t>T </a:t>
            </a:r>
            <a:r>
              <a:rPr kumimoji="0" lang="hu-HU" altLang="hu-HU" sz="4400" b="1" i="0" u="none" strike="noStrike" kern="1200" cap="none" spc="0" normalizeH="0" baseline="0" noProof="0" dirty="0" smtClean="0">
                <a:ln>
                  <a:noFill/>
                </a:ln>
                <a:solidFill>
                  <a:schemeClr val="tx1"/>
                </a:solidFill>
                <a:effectLst/>
                <a:uLnTx/>
                <a:uFillTx/>
                <a:latin typeface="+mn-lt"/>
                <a:ea typeface="+mn-ea"/>
                <a:cs typeface="+mn-cs"/>
              </a:rPr>
              <a:t>VAN.</a:t>
            </a:r>
          </a:p>
          <a:p>
            <a:pPr marL="228600" marR="0" lvl="0" indent="-228600" defTabSz="914400" rtl="0" eaLnBrk="1" fontAlgn="auto" latinLnBrk="0" hangingPunct="1">
              <a:lnSpc>
                <a:spcPct val="90000"/>
              </a:lnSpc>
              <a:spcBef>
                <a:spcPts val="1000"/>
              </a:spcBef>
              <a:spcAft>
                <a:spcPts val="0"/>
              </a:spcAft>
              <a:buClrTx/>
              <a:buSzTx/>
              <a:buFont typeface="Arial" charset="0"/>
              <a:buNone/>
              <a:tabLst/>
              <a:defRPr/>
            </a:pPr>
            <a:r>
              <a:rPr kumimoji="0" lang="hu-HU" altLang="hu-HU" sz="3200" b="1" i="0" u="none" strike="noStrike" kern="1200" cap="none" spc="0" normalizeH="0" baseline="0" noProof="0" dirty="0" smtClean="0">
                <a:ln>
                  <a:noFill/>
                </a:ln>
                <a:solidFill>
                  <a:schemeClr val="tx1"/>
                </a:solidFill>
                <a:effectLst/>
                <a:uLnTx/>
                <a:uFillTx/>
                <a:latin typeface="+mn-lt"/>
                <a:ea typeface="+mn-ea"/>
                <a:cs typeface="+mn-cs"/>
              </a:rPr>
              <a:t>evolúció </a:t>
            </a:r>
            <a:r>
              <a:rPr kumimoji="0" lang="hu-HU" altLang="hu-HU" sz="3200" b="1"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r>
              <a:rPr kumimoji="0" lang="hu-HU" altLang="hu-HU" sz="3200" b="1" i="0" u="none" strike="noStrike" kern="1200" cap="none" spc="0" normalizeH="0" baseline="0" noProof="0" dirty="0" smtClean="0">
                <a:ln>
                  <a:noFill/>
                </a:ln>
                <a:solidFill>
                  <a:schemeClr val="tx1"/>
                </a:solidFill>
                <a:effectLst/>
                <a:uLnTx/>
                <a:uFillTx/>
                <a:latin typeface="+mn-lt"/>
                <a:ea typeface="+mn-ea"/>
                <a:cs typeface="+mn-cs"/>
              </a:rPr>
              <a:t> szaporodás </a:t>
            </a:r>
            <a:r>
              <a:rPr kumimoji="0" lang="hu-HU" altLang="hu-HU" sz="3200" b="1"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r>
              <a:rPr kumimoji="0" lang="hu-HU" altLang="hu-HU" sz="3200" b="1" i="0" u="none" strike="noStrike" kern="1200" cap="none" spc="0" normalizeH="0" baseline="0" noProof="0" dirty="0" smtClean="0">
                <a:ln>
                  <a:noFill/>
                </a:ln>
                <a:solidFill>
                  <a:schemeClr val="tx1"/>
                </a:solidFill>
                <a:effectLst/>
                <a:uLnTx/>
                <a:uFillTx/>
                <a:latin typeface="+mn-lt"/>
                <a:ea typeface="+mn-ea"/>
                <a:cs typeface="+mn-cs"/>
              </a:rPr>
              <a:t> étel</a:t>
            </a:r>
          </a:p>
          <a:p>
            <a:pPr marL="228600" marR="0" lvl="0" indent="-228600" algn="ctr" defTabSz="914400" rtl="0" eaLnBrk="1" fontAlgn="auto" latinLnBrk="0" hangingPunct="1">
              <a:lnSpc>
                <a:spcPct val="90000"/>
              </a:lnSpc>
              <a:spcBef>
                <a:spcPts val="1000"/>
              </a:spcBef>
              <a:spcAft>
                <a:spcPts val="0"/>
              </a:spcAft>
              <a:buClrTx/>
              <a:buSzTx/>
              <a:buFont typeface="Arial" charset="0"/>
              <a:buNone/>
              <a:tabLst/>
              <a:defRPr/>
            </a:pPr>
            <a:endParaRPr kumimoji="0" lang="hu-HU" altLang="hu-HU" sz="4000" b="1"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defTabSz="914400" rtl="0" eaLnBrk="1" fontAlgn="auto" latinLnBrk="0" hangingPunct="1">
              <a:lnSpc>
                <a:spcPct val="90000"/>
              </a:lnSpc>
              <a:spcBef>
                <a:spcPts val="1000"/>
              </a:spcBef>
              <a:spcAft>
                <a:spcPts val="0"/>
              </a:spcAft>
              <a:buClrTx/>
              <a:buSzTx/>
              <a:buFont typeface="Arial" charset="0"/>
              <a:buNone/>
              <a:tabLst/>
              <a:defRPr/>
            </a:pPr>
            <a:r>
              <a:rPr kumimoji="0" lang="hu-HU" altLang="hu-HU" sz="4000" b="1" i="0" u="none" strike="noStrike" kern="1200" cap="none" spc="0" normalizeH="0" baseline="0" noProof="0" dirty="0" smtClean="0">
                <a:ln>
                  <a:noFill/>
                </a:ln>
                <a:solidFill>
                  <a:schemeClr val="tx1"/>
                </a:solidFill>
                <a:effectLst/>
                <a:uLnTx/>
                <a:uFillTx/>
                <a:latin typeface="+mn-lt"/>
                <a:ea typeface="+mn-ea"/>
                <a:cs typeface="+mn-cs"/>
              </a:rPr>
              <a:t>Az ember élelmiszer nélkül 3 napot bír ki.</a:t>
            </a:r>
          </a:p>
          <a:p>
            <a:pPr marL="228600" marR="0" lvl="0" indent="-228600" defTabSz="914400" rtl="0" eaLnBrk="1" fontAlgn="auto" latinLnBrk="0" hangingPunct="1">
              <a:lnSpc>
                <a:spcPct val="90000"/>
              </a:lnSpc>
              <a:spcBef>
                <a:spcPts val="1000"/>
              </a:spcBef>
              <a:spcAft>
                <a:spcPts val="0"/>
              </a:spcAft>
              <a:buClrTx/>
              <a:buSzTx/>
              <a:tabLst/>
              <a:defRPr/>
            </a:pPr>
            <a:r>
              <a:rPr kumimoji="0" lang="hu-HU" altLang="hu-HU" sz="3200" b="1" i="0" u="none" strike="noStrike" kern="1200" cap="none" spc="0" normalizeH="0" baseline="0" noProof="0" dirty="0" smtClean="0">
                <a:ln>
                  <a:noFill/>
                </a:ln>
                <a:solidFill>
                  <a:schemeClr val="tx1"/>
                </a:solidFill>
                <a:effectLst/>
                <a:uLnTx/>
                <a:uFillTx/>
                <a:latin typeface="+mn-lt"/>
                <a:ea typeface="+mn-ea"/>
                <a:cs typeface="+mn-cs"/>
              </a:rPr>
              <a:t>az ivóvíz is élelmiszer!</a:t>
            </a:r>
          </a:p>
        </p:txBody>
      </p:sp>
    </p:spTree>
    <p:extLst>
      <p:ext uri="{BB962C8B-B14F-4D97-AF65-F5344CB8AC3E}">
        <p14:creationId xmlns:p14="http://schemas.microsoft.com/office/powerpoint/2010/main" val="1623617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2769"/>
            <a:ext cx="12232749" cy="6835231"/>
          </a:xfrm>
          <a:prstGeom prst="rect">
            <a:avLst/>
          </a:prstGeom>
        </p:spPr>
      </p:pic>
      <p:sp>
        <p:nvSpPr>
          <p:cNvPr id="4" name="Szövegdoboz 3"/>
          <p:cNvSpPr txBox="1"/>
          <p:nvPr/>
        </p:nvSpPr>
        <p:spPr>
          <a:xfrm>
            <a:off x="2503714" y="533398"/>
            <a:ext cx="8991598" cy="5442857"/>
          </a:xfrm>
          <a:prstGeom prst="rect">
            <a:avLst/>
          </a:prstGeom>
          <a:noFill/>
        </p:spPr>
        <p:txBody>
          <a:bodyPr wrap="square" numCol="1" spcCol="180000" rtlCol="0">
            <a:noAutofit/>
          </a:bodyPr>
          <a:lstStyle/>
          <a:p>
            <a:endParaRPr lang="hu-HU" dirty="0"/>
          </a:p>
        </p:txBody>
      </p:sp>
      <p:sp>
        <p:nvSpPr>
          <p:cNvPr id="5" name="Szövegdoboz 4"/>
          <p:cNvSpPr txBox="1"/>
          <p:nvPr/>
        </p:nvSpPr>
        <p:spPr>
          <a:xfrm>
            <a:off x="10831284" y="6357257"/>
            <a:ext cx="664028" cy="461665"/>
          </a:xfrm>
          <a:prstGeom prst="rect">
            <a:avLst/>
          </a:prstGeom>
          <a:noFill/>
        </p:spPr>
        <p:txBody>
          <a:bodyPr wrap="square" rtlCol="0">
            <a:spAutoFit/>
          </a:bodyPr>
          <a:lstStyle/>
          <a:p>
            <a:pPr algn="r"/>
            <a:r>
              <a:rPr lang="hu-HU" sz="2400" b="1" dirty="0" smtClean="0">
                <a:solidFill>
                  <a:schemeClr val="bg1"/>
                </a:solidFill>
                <a:latin typeface="Cronos Pro Caption" panose="020C0502030503020304" pitchFamily="34" charset="0"/>
              </a:rPr>
              <a:t>19</a:t>
            </a:r>
            <a:endParaRPr lang="hu-HU" sz="2400" b="1" dirty="0">
              <a:solidFill>
                <a:schemeClr val="bg1"/>
              </a:solidFill>
              <a:latin typeface="Cronos Pro Caption" panose="020C0502030503020304" pitchFamily="34" charset="0"/>
            </a:endParaRPr>
          </a:p>
        </p:txBody>
      </p:sp>
      <p:sp>
        <p:nvSpPr>
          <p:cNvPr id="6" name="Szövegdoboz 5"/>
          <p:cNvSpPr txBox="1"/>
          <p:nvPr/>
        </p:nvSpPr>
        <p:spPr>
          <a:xfrm>
            <a:off x="2579914" y="6357257"/>
            <a:ext cx="6553200" cy="523220"/>
          </a:xfrm>
          <a:prstGeom prst="rect">
            <a:avLst/>
          </a:prstGeom>
          <a:noFill/>
        </p:spPr>
        <p:txBody>
          <a:bodyPr wrap="square" rtlCol="0">
            <a:spAutoFit/>
          </a:bodyPr>
          <a:lstStyle/>
          <a:p>
            <a:r>
              <a:rPr lang="hu-HU" sz="2800" b="1" i="1" baseline="30000" dirty="0" smtClean="0">
                <a:solidFill>
                  <a:schemeClr val="bg1"/>
                </a:solidFill>
                <a:latin typeface="Cronos Pro Caption" panose="020C0502030503020304" pitchFamily="34" charset="0"/>
              </a:rPr>
              <a:t>Szemléletformáló programok</a:t>
            </a:r>
            <a:endParaRPr lang="hu-HU" sz="2800" i="1" dirty="0">
              <a:solidFill>
                <a:schemeClr val="bg1"/>
              </a:solidFill>
              <a:latin typeface="Cronos Pro Caption" panose="020C0502030503020304" pitchFamily="34" charset="0"/>
            </a:endParaRPr>
          </a:p>
        </p:txBody>
      </p:sp>
      <p:sp>
        <p:nvSpPr>
          <p:cNvPr id="12" name="Szövegdoboz 11"/>
          <p:cNvSpPr txBox="1"/>
          <p:nvPr/>
        </p:nvSpPr>
        <p:spPr>
          <a:xfrm>
            <a:off x="0" y="620487"/>
            <a:ext cx="2057401" cy="625812"/>
          </a:xfrm>
          <a:prstGeom prst="rect">
            <a:avLst/>
          </a:prstGeom>
          <a:noFill/>
        </p:spPr>
        <p:txBody>
          <a:bodyPr wrap="square" rtlCol="0">
            <a:spAutoFit/>
          </a:bodyPr>
          <a:lstStyle/>
          <a:p>
            <a:pPr algn="r"/>
            <a:r>
              <a:rPr lang="hu-HU" sz="2600" b="1" i="1" baseline="30000" dirty="0" smtClean="0">
                <a:latin typeface="Cronos Pro Caption" panose="020C0502030503020304" pitchFamily="34" charset="0"/>
              </a:rPr>
              <a:t>Szemléletformáló programok</a:t>
            </a:r>
            <a:endParaRPr lang="hu-HU" sz="2600" b="1" i="1" baseline="30000" dirty="0">
              <a:latin typeface="Cronos Pro Caption" panose="020C0502030503020304" pitchFamily="34" charset="0"/>
            </a:endParaRPr>
          </a:p>
        </p:txBody>
      </p:sp>
      <p:pic>
        <p:nvPicPr>
          <p:cNvPr id="8" name="Kép 6" descr="kistermeloi_vegleges.jpg"/>
          <p:cNvPicPr>
            <a:picLocks noChangeAspect="1"/>
          </p:cNvPicPr>
          <p:nvPr/>
        </p:nvPicPr>
        <p:blipFill>
          <a:blip r:embed="rId4" cstate="print"/>
          <a:srcRect/>
          <a:stretch>
            <a:fillRect/>
          </a:stretch>
        </p:blipFill>
        <p:spPr bwMode="auto">
          <a:xfrm>
            <a:off x="2416630" y="870779"/>
            <a:ext cx="3585964" cy="5071416"/>
          </a:xfrm>
          <a:prstGeom prst="rect">
            <a:avLst/>
          </a:prstGeom>
          <a:noFill/>
          <a:ln w="9525">
            <a:noFill/>
            <a:miter lim="800000"/>
            <a:headEnd/>
            <a:tailEnd/>
          </a:ln>
        </p:spPr>
      </p:pic>
      <p:pic>
        <p:nvPicPr>
          <p:cNvPr id="9" name="Picture 2"/>
          <p:cNvPicPr>
            <a:picLocks noChangeAspect="1" noChangeArrowheads="1"/>
          </p:cNvPicPr>
          <p:nvPr/>
        </p:nvPicPr>
        <p:blipFill>
          <a:blip r:embed="rId5"/>
          <a:srcRect/>
          <a:stretch>
            <a:fillRect/>
          </a:stretch>
        </p:blipFill>
        <p:spPr bwMode="auto">
          <a:xfrm>
            <a:off x="6553654" y="1281294"/>
            <a:ext cx="5059226" cy="3176883"/>
          </a:xfrm>
          <a:prstGeom prst="rect">
            <a:avLst/>
          </a:prstGeom>
          <a:noFill/>
          <a:ln w="9525">
            <a:noFill/>
            <a:miter lim="800000"/>
            <a:headEnd/>
            <a:tailEnd/>
          </a:ln>
        </p:spPr>
      </p:pic>
      <p:sp>
        <p:nvSpPr>
          <p:cNvPr id="11" name="Téglalap 7"/>
          <p:cNvSpPr>
            <a:spLocks noChangeArrowheads="1"/>
          </p:cNvSpPr>
          <p:nvPr/>
        </p:nvSpPr>
        <p:spPr bwMode="auto">
          <a:xfrm>
            <a:off x="2594078" y="397746"/>
            <a:ext cx="7038975" cy="708025"/>
          </a:xfrm>
          <a:prstGeom prst="rect">
            <a:avLst/>
          </a:prstGeom>
          <a:noFill/>
          <a:ln w="9525">
            <a:noFill/>
            <a:miter lim="800000"/>
            <a:headEnd/>
            <a:tailEnd/>
          </a:ln>
        </p:spPr>
        <p:txBody>
          <a:bodyPr>
            <a:spAutoFit/>
          </a:bodyPr>
          <a:lstStyle/>
          <a:p>
            <a:r>
              <a:rPr lang="hu-HU" altLang="hu-HU" sz="2000" b="1" dirty="0" err="1">
                <a:ea typeface="Dotum" pitchFamily="34" charset="-127"/>
              </a:rPr>
              <a:t>VET-élkedő</a:t>
            </a:r>
            <a:r>
              <a:rPr lang="hu-HU" altLang="hu-HU" sz="2000" b="1" dirty="0">
                <a:ea typeface="Dotum" pitchFamily="34" charset="-127"/>
              </a:rPr>
              <a:t> </a:t>
            </a:r>
          </a:p>
          <a:p>
            <a:r>
              <a:rPr lang="hu-HU" altLang="hu-HU" sz="2000" dirty="0">
                <a:ea typeface="Dotum" pitchFamily="34" charset="-127"/>
              </a:rPr>
              <a:t>(Vegyél! Egyél! Tegyél! az egészségedért)</a:t>
            </a:r>
          </a:p>
        </p:txBody>
      </p:sp>
    </p:spTree>
    <p:extLst>
      <p:ext uri="{BB962C8B-B14F-4D97-AF65-F5344CB8AC3E}">
        <p14:creationId xmlns:p14="http://schemas.microsoft.com/office/powerpoint/2010/main" val="1623617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189"/>
            <a:ext cx="12232749" cy="6835231"/>
          </a:xfrm>
          <a:prstGeom prst="rect">
            <a:avLst/>
          </a:prstGeom>
        </p:spPr>
      </p:pic>
      <p:sp>
        <p:nvSpPr>
          <p:cNvPr id="4" name="Szövegdoboz 3"/>
          <p:cNvSpPr txBox="1"/>
          <p:nvPr/>
        </p:nvSpPr>
        <p:spPr>
          <a:xfrm>
            <a:off x="2503714" y="533398"/>
            <a:ext cx="8991598" cy="5442857"/>
          </a:xfrm>
          <a:prstGeom prst="rect">
            <a:avLst/>
          </a:prstGeom>
          <a:noFill/>
        </p:spPr>
        <p:txBody>
          <a:bodyPr wrap="square" numCol="1" spcCol="180000" rtlCol="0">
            <a:noAutofit/>
          </a:bodyPr>
          <a:lstStyle/>
          <a:p>
            <a:endParaRPr lang="hu-HU" dirty="0"/>
          </a:p>
        </p:txBody>
      </p:sp>
      <p:sp>
        <p:nvSpPr>
          <p:cNvPr id="5" name="Szövegdoboz 4"/>
          <p:cNvSpPr txBox="1"/>
          <p:nvPr/>
        </p:nvSpPr>
        <p:spPr>
          <a:xfrm>
            <a:off x="10831284" y="6357257"/>
            <a:ext cx="664028" cy="461665"/>
          </a:xfrm>
          <a:prstGeom prst="rect">
            <a:avLst/>
          </a:prstGeom>
          <a:noFill/>
        </p:spPr>
        <p:txBody>
          <a:bodyPr wrap="square" rtlCol="0">
            <a:spAutoFit/>
          </a:bodyPr>
          <a:lstStyle/>
          <a:p>
            <a:pPr algn="r"/>
            <a:r>
              <a:rPr lang="hu-HU" sz="2400" b="1" dirty="0" smtClean="0">
                <a:solidFill>
                  <a:schemeClr val="bg1"/>
                </a:solidFill>
                <a:latin typeface="Cronos Pro Caption" panose="020C0502030503020304" pitchFamily="34" charset="0"/>
              </a:rPr>
              <a:t>20</a:t>
            </a:r>
            <a:endParaRPr lang="hu-HU" sz="2400" b="1" dirty="0">
              <a:solidFill>
                <a:schemeClr val="bg1"/>
              </a:solidFill>
              <a:latin typeface="Cronos Pro Caption" panose="020C0502030503020304" pitchFamily="34" charset="0"/>
            </a:endParaRPr>
          </a:p>
        </p:txBody>
      </p:sp>
      <p:sp>
        <p:nvSpPr>
          <p:cNvPr id="6" name="Szövegdoboz 5"/>
          <p:cNvSpPr txBox="1"/>
          <p:nvPr/>
        </p:nvSpPr>
        <p:spPr>
          <a:xfrm>
            <a:off x="2579914" y="6357257"/>
            <a:ext cx="6553200" cy="523220"/>
          </a:xfrm>
          <a:prstGeom prst="rect">
            <a:avLst/>
          </a:prstGeom>
          <a:noFill/>
        </p:spPr>
        <p:txBody>
          <a:bodyPr wrap="square" rtlCol="0">
            <a:spAutoFit/>
          </a:bodyPr>
          <a:lstStyle/>
          <a:p>
            <a:r>
              <a:rPr lang="hu-HU" sz="2800" b="1" i="1" baseline="30000" dirty="0" smtClean="0">
                <a:solidFill>
                  <a:schemeClr val="bg1"/>
                </a:solidFill>
                <a:latin typeface="Cronos Pro Caption" panose="020C0502030503020304" pitchFamily="34" charset="0"/>
              </a:rPr>
              <a:t>Mit kell tennünk holnapután?</a:t>
            </a:r>
            <a:endParaRPr lang="hu-HU" sz="2800" i="1" dirty="0">
              <a:solidFill>
                <a:schemeClr val="bg1"/>
              </a:solidFill>
              <a:latin typeface="Cronos Pro Caption" panose="020C0502030503020304" pitchFamily="34" charset="0"/>
            </a:endParaRPr>
          </a:p>
        </p:txBody>
      </p:sp>
      <p:sp>
        <p:nvSpPr>
          <p:cNvPr id="12" name="Szövegdoboz 11"/>
          <p:cNvSpPr txBox="1"/>
          <p:nvPr/>
        </p:nvSpPr>
        <p:spPr>
          <a:xfrm>
            <a:off x="239487" y="620487"/>
            <a:ext cx="1817914" cy="892552"/>
          </a:xfrm>
          <a:prstGeom prst="rect">
            <a:avLst/>
          </a:prstGeom>
          <a:noFill/>
        </p:spPr>
        <p:txBody>
          <a:bodyPr wrap="square" rtlCol="0">
            <a:spAutoFit/>
          </a:bodyPr>
          <a:lstStyle/>
          <a:p>
            <a:pPr algn="r"/>
            <a:r>
              <a:rPr lang="hu-HU" sz="2600" b="1" i="1" baseline="30000" dirty="0" smtClean="0">
                <a:latin typeface="Cronos Pro Caption" panose="020C0502030503020304" pitchFamily="34" charset="0"/>
              </a:rPr>
              <a:t>Mit kell tennünk holnapután?</a:t>
            </a:r>
            <a:endParaRPr lang="hu-HU" sz="2600" b="1" i="1" baseline="30000" dirty="0">
              <a:latin typeface="Cronos Pro Caption" panose="020C0502030503020304" pitchFamily="34" charset="0"/>
            </a:endParaRPr>
          </a:p>
        </p:txBody>
      </p:sp>
      <p:sp>
        <p:nvSpPr>
          <p:cNvPr id="8" name="Tartalom helye 2"/>
          <p:cNvSpPr txBox="1">
            <a:spLocks/>
          </p:cNvSpPr>
          <p:nvPr/>
        </p:nvSpPr>
        <p:spPr>
          <a:xfrm>
            <a:off x="2455818" y="649064"/>
            <a:ext cx="9548948" cy="5033282"/>
          </a:xfrm>
          <a:prstGeom prst="rect">
            <a:avLst/>
          </a:prstGeom>
        </p:spPr>
        <p:txBody>
          <a:bodyPr/>
          <a:lstStyle/>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kumimoji="0" lang="hu-HU" altLang="hu-HU" sz="3200" b="1" i="0" u="none" strike="noStrike" kern="1200" cap="none" spc="0" normalizeH="0" baseline="0" noProof="0" dirty="0" smtClean="0">
                <a:ln>
                  <a:noFill/>
                </a:ln>
                <a:solidFill>
                  <a:schemeClr val="tx1"/>
                </a:solidFill>
                <a:effectLst/>
                <a:uLnTx/>
                <a:uFillTx/>
                <a:latin typeface="+mn-lt"/>
                <a:ea typeface="+mn-ea"/>
                <a:cs typeface="+mn-cs"/>
              </a:rPr>
              <a:t>fejlődni kell</a:t>
            </a:r>
            <a:r>
              <a:rPr lang="hu-HU" altLang="hu-HU" sz="3200" dirty="0" smtClean="0"/>
              <a:t> –</a:t>
            </a:r>
            <a:r>
              <a:rPr kumimoji="0" lang="hu-HU" altLang="hu-HU" sz="3200" b="0" i="0" u="none" strike="noStrike" kern="1200" cap="none" spc="0" normalizeH="0" baseline="0" noProof="0" dirty="0" smtClean="0">
                <a:ln>
                  <a:noFill/>
                </a:ln>
                <a:solidFill>
                  <a:schemeClr val="tx1"/>
                </a:solidFill>
                <a:effectLst/>
                <a:uLnTx/>
                <a:uFillTx/>
                <a:latin typeface="+mn-lt"/>
                <a:ea typeface="+mn-ea"/>
                <a:cs typeface="+mn-cs"/>
              </a:rPr>
              <a:t> nem csak érdemes,</a:t>
            </a:r>
            <a:r>
              <a:rPr kumimoji="0" lang="hu-HU" altLang="hu-HU" sz="3200" b="0" i="0" u="none" strike="noStrike" kern="1200" cap="none" spc="0" normalizeH="0" noProof="0" dirty="0" smtClean="0">
                <a:ln>
                  <a:noFill/>
                </a:ln>
                <a:solidFill>
                  <a:schemeClr val="tx1"/>
                </a:solidFill>
                <a:effectLst/>
                <a:uLnTx/>
                <a:uFillTx/>
                <a:latin typeface="+mn-lt"/>
                <a:ea typeface="+mn-ea"/>
                <a:cs typeface="+mn-cs"/>
              </a:rPr>
              <a:t> </a:t>
            </a:r>
            <a:r>
              <a:rPr kumimoji="0" lang="hu-HU" altLang="hu-HU" sz="3200" b="0" i="0" u="none" strike="noStrike" kern="1200" cap="none" spc="0" normalizeH="0" baseline="0" noProof="0" dirty="0" smtClean="0">
                <a:ln>
                  <a:noFill/>
                </a:ln>
                <a:solidFill>
                  <a:schemeClr val="tx1"/>
                </a:solidFill>
                <a:effectLst/>
                <a:uLnTx/>
                <a:uFillTx/>
                <a:latin typeface="+mn-lt"/>
                <a:ea typeface="+mn-ea"/>
                <a:cs typeface="+mn-cs"/>
              </a:rPr>
              <a:t>hanem képesnek is kell rá lennünk</a:t>
            </a: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endParaRPr kumimoji="0" lang="hu-HU" altLang="hu-HU"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kumimoji="0" lang="hu-HU" altLang="hu-HU" sz="3200" b="0" i="0" u="none" strike="noStrike" kern="1200" cap="none" spc="0" normalizeH="0" baseline="0" noProof="0" dirty="0" smtClean="0">
                <a:ln>
                  <a:noFill/>
                </a:ln>
                <a:solidFill>
                  <a:schemeClr val="tx1"/>
                </a:solidFill>
                <a:effectLst/>
                <a:uLnTx/>
                <a:uFillTx/>
                <a:latin typeface="+mn-lt"/>
                <a:ea typeface="+mn-ea"/>
                <a:cs typeface="+mn-cs"/>
              </a:rPr>
              <a:t>Mi legyen az állatorvos szerepe?</a:t>
            </a: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kumimoji="0" lang="hu-HU" altLang="hu-HU" sz="3200" b="1" i="0" u="none" strike="noStrike" kern="1200" cap="none" spc="0" normalizeH="0" baseline="0" noProof="0" dirty="0" smtClean="0">
                <a:ln>
                  <a:noFill/>
                </a:ln>
                <a:solidFill>
                  <a:schemeClr val="tx1"/>
                </a:solidFill>
                <a:effectLst/>
                <a:uLnTx/>
                <a:uFillTx/>
                <a:latin typeface="+mn-lt"/>
                <a:ea typeface="+mn-ea"/>
                <a:cs typeface="+mn-cs"/>
              </a:rPr>
              <a:t>az élelmiszerlánc közepéből</a:t>
            </a:r>
            <a:r>
              <a:rPr kumimoji="0" lang="hu-HU" altLang="hu-HU" sz="3200" b="1" i="0" u="none" strike="noStrike" kern="1200" cap="none" spc="0" normalizeH="0" noProof="0" dirty="0" smtClean="0">
                <a:ln>
                  <a:noFill/>
                </a:ln>
                <a:solidFill>
                  <a:schemeClr val="tx1"/>
                </a:solidFill>
                <a:effectLst/>
                <a:uLnTx/>
                <a:uFillTx/>
                <a:latin typeface="+mn-lt"/>
                <a:ea typeface="+mn-ea"/>
                <a:cs typeface="+mn-cs"/>
              </a:rPr>
              <a:t> – </a:t>
            </a:r>
            <a:r>
              <a:rPr kumimoji="0" lang="hu-HU" altLang="hu-HU" sz="3200" b="1" i="0" u="none" strike="noStrike" kern="1200" cap="none" spc="0" normalizeH="0" baseline="0" noProof="0" dirty="0" smtClean="0">
                <a:ln>
                  <a:noFill/>
                </a:ln>
                <a:solidFill>
                  <a:schemeClr val="tx1"/>
                </a:solidFill>
                <a:effectLst/>
                <a:uLnTx/>
                <a:uFillTx/>
                <a:latin typeface="+mn-lt"/>
                <a:ea typeface="+mn-ea"/>
                <a:cs typeface="+mn-cs"/>
              </a:rPr>
              <a:t>az élére (újra!)</a:t>
            </a: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endParaRPr kumimoji="0" lang="hu-HU" altLang="hu-HU" sz="32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kumimoji="0" lang="hu-HU" altLang="hu-HU" sz="3200" b="0" i="0" u="none" strike="noStrike" kern="1200" cap="none" spc="0" normalizeH="0" baseline="0" noProof="0" dirty="0" smtClean="0">
                <a:ln>
                  <a:noFill/>
                </a:ln>
                <a:solidFill>
                  <a:schemeClr val="tx1"/>
                </a:solidFill>
                <a:effectLst/>
                <a:uLnTx/>
                <a:uFillTx/>
                <a:latin typeface="+mn-lt"/>
                <a:ea typeface="+mn-ea"/>
                <a:cs typeface="+mn-cs"/>
              </a:rPr>
              <a:t>amit elértünk/elérünk, azt rögzíteni</a:t>
            </a:r>
            <a:r>
              <a:rPr kumimoji="0" lang="hu-HU" altLang="hu-HU" sz="3200" b="0" i="0" u="none" strike="noStrike" kern="1200" cap="none" spc="0" normalizeH="0" noProof="0" dirty="0" smtClean="0">
                <a:ln>
                  <a:noFill/>
                </a:ln>
                <a:solidFill>
                  <a:schemeClr val="tx1"/>
                </a:solidFill>
                <a:effectLst/>
                <a:uLnTx/>
                <a:uFillTx/>
                <a:latin typeface="+mn-lt"/>
                <a:ea typeface="+mn-ea"/>
                <a:cs typeface="+mn-cs"/>
              </a:rPr>
              <a:t> a </a:t>
            </a:r>
            <a:r>
              <a:rPr kumimoji="0" lang="hu-HU" altLang="hu-HU" sz="3200" b="1" i="0" u="none" strike="noStrike" kern="1200" cap="none" spc="0" normalizeH="0" baseline="0" noProof="0" dirty="0" smtClean="0">
                <a:ln>
                  <a:noFill/>
                </a:ln>
                <a:solidFill>
                  <a:schemeClr val="tx1"/>
                </a:solidFill>
                <a:effectLst/>
                <a:uLnTx/>
                <a:uFillTx/>
                <a:latin typeface="+mn-lt"/>
                <a:ea typeface="+mn-ea"/>
                <a:cs typeface="+mn-cs"/>
              </a:rPr>
              <a:t>következő évtizedekre ÁOTE tudja!</a:t>
            </a:r>
            <a:r>
              <a:rPr kumimoji="0" lang="hu-HU" altLang="hu-HU" sz="3200" b="0" i="0" u="none" strike="noStrike" kern="1200" cap="none" spc="0" normalizeH="0" baseline="0" noProof="0" dirty="0" smtClean="0">
                <a:ln>
                  <a:noFill/>
                </a:ln>
                <a:solidFill>
                  <a:schemeClr val="tx1"/>
                </a:solidFill>
                <a:effectLst/>
                <a:uLnTx/>
                <a:uFillTx/>
                <a:latin typeface="+mn-lt"/>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endParaRPr kumimoji="0" lang="hu-HU" altLang="hu-HU" sz="32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62361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2769"/>
            <a:ext cx="12232749" cy="6835231"/>
          </a:xfrm>
          <a:prstGeom prst="rect">
            <a:avLst/>
          </a:prstGeom>
        </p:spPr>
      </p:pic>
      <p:sp>
        <p:nvSpPr>
          <p:cNvPr id="4" name="Szövegdoboz 3"/>
          <p:cNvSpPr txBox="1"/>
          <p:nvPr/>
        </p:nvSpPr>
        <p:spPr>
          <a:xfrm>
            <a:off x="2503714" y="533398"/>
            <a:ext cx="8991598" cy="5442857"/>
          </a:xfrm>
          <a:prstGeom prst="rect">
            <a:avLst/>
          </a:prstGeom>
          <a:noFill/>
        </p:spPr>
        <p:txBody>
          <a:bodyPr wrap="square" numCol="1" spcCol="180000" rtlCol="0">
            <a:noAutofit/>
          </a:bodyPr>
          <a:lstStyle/>
          <a:p>
            <a:endParaRPr lang="hu-HU" dirty="0"/>
          </a:p>
        </p:txBody>
      </p:sp>
      <p:sp>
        <p:nvSpPr>
          <p:cNvPr id="5" name="Szövegdoboz 4"/>
          <p:cNvSpPr txBox="1"/>
          <p:nvPr/>
        </p:nvSpPr>
        <p:spPr>
          <a:xfrm>
            <a:off x="10831284" y="6357257"/>
            <a:ext cx="664028" cy="461665"/>
          </a:xfrm>
          <a:prstGeom prst="rect">
            <a:avLst/>
          </a:prstGeom>
          <a:noFill/>
        </p:spPr>
        <p:txBody>
          <a:bodyPr wrap="square" rtlCol="0">
            <a:spAutoFit/>
          </a:bodyPr>
          <a:lstStyle/>
          <a:p>
            <a:pPr algn="r"/>
            <a:r>
              <a:rPr lang="hu-HU" sz="2400" b="1" dirty="0" smtClean="0">
                <a:solidFill>
                  <a:schemeClr val="bg1"/>
                </a:solidFill>
                <a:latin typeface="Cronos Pro Caption" panose="020C0502030503020304" pitchFamily="34" charset="0"/>
              </a:rPr>
              <a:t>21</a:t>
            </a:r>
            <a:endParaRPr lang="hu-HU" sz="2400" b="1" dirty="0">
              <a:solidFill>
                <a:schemeClr val="bg1"/>
              </a:solidFill>
              <a:latin typeface="Cronos Pro Caption" panose="020C0502030503020304" pitchFamily="34" charset="0"/>
            </a:endParaRPr>
          </a:p>
        </p:txBody>
      </p:sp>
      <p:sp>
        <p:nvSpPr>
          <p:cNvPr id="6" name="Szövegdoboz 5"/>
          <p:cNvSpPr txBox="1"/>
          <p:nvPr/>
        </p:nvSpPr>
        <p:spPr>
          <a:xfrm>
            <a:off x="2579914" y="6357257"/>
            <a:ext cx="6553200" cy="523220"/>
          </a:xfrm>
          <a:prstGeom prst="rect">
            <a:avLst/>
          </a:prstGeom>
          <a:noFill/>
        </p:spPr>
        <p:txBody>
          <a:bodyPr wrap="square" rtlCol="0">
            <a:spAutoFit/>
          </a:bodyPr>
          <a:lstStyle/>
          <a:p>
            <a:r>
              <a:rPr lang="hu-HU" sz="2800" b="1" i="1" baseline="30000" dirty="0" smtClean="0">
                <a:solidFill>
                  <a:schemeClr val="bg1"/>
                </a:solidFill>
                <a:latin typeface="Cronos Pro Caption" panose="020C0502030503020304" pitchFamily="34" charset="0"/>
              </a:rPr>
              <a:t>Lehetőségek a </a:t>
            </a:r>
            <a:r>
              <a:rPr lang="hu-HU" sz="2800" b="1" i="1" baseline="30000" dirty="0" err="1" smtClean="0">
                <a:solidFill>
                  <a:schemeClr val="bg1"/>
                </a:solidFill>
                <a:latin typeface="Cronos Pro Caption" panose="020C0502030503020304" pitchFamily="34" charset="0"/>
              </a:rPr>
              <a:t>NÉBIH-ben</a:t>
            </a:r>
            <a:endParaRPr lang="hu-HU" sz="2800" i="1" dirty="0">
              <a:solidFill>
                <a:schemeClr val="bg1"/>
              </a:solidFill>
              <a:latin typeface="Cronos Pro Caption" panose="020C0502030503020304" pitchFamily="34" charset="0"/>
            </a:endParaRPr>
          </a:p>
        </p:txBody>
      </p:sp>
      <p:sp>
        <p:nvSpPr>
          <p:cNvPr id="12" name="Szövegdoboz 11"/>
          <p:cNvSpPr txBox="1"/>
          <p:nvPr/>
        </p:nvSpPr>
        <p:spPr>
          <a:xfrm>
            <a:off x="239487" y="620487"/>
            <a:ext cx="1817914" cy="625812"/>
          </a:xfrm>
          <a:prstGeom prst="rect">
            <a:avLst/>
          </a:prstGeom>
          <a:noFill/>
        </p:spPr>
        <p:txBody>
          <a:bodyPr wrap="square" rtlCol="0">
            <a:spAutoFit/>
          </a:bodyPr>
          <a:lstStyle/>
          <a:p>
            <a:pPr algn="r"/>
            <a:r>
              <a:rPr lang="hu-HU" sz="2600" b="1" i="1" baseline="30000" dirty="0" smtClean="0">
                <a:latin typeface="Cronos Pro Caption" panose="020C0502030503020304" pitchFamily="34" charset="0"/>
              </a:rPr>
              <a:t>Lehetőségek a </a:t>
            </a:r>
            <a:r>
              <a:rPr lang="hu-HU" sz="2600" b="1" i="1" baseline="30000" dirty="0" err="1" smtClean="0">
                <a:latin typeface="Cronos Pro Caption" panose="020C0502030503020304" pitchFamily="34" charset="0"/>
              </a:rPr>
              <a:t>NÉBIH-ben</a:t>
            </a:r>
            <a:endParaRPr lang="hu-HU" sz="2600" b="1" i="1" baseline="30000" dirty="0">
              <a:latin typeface="Cronos Pro Caption" panose="020C0502030503020304" pitchFamily="34" charset="0"/>
            </a:endParaRPr>
          </a:p>
        </p:txBody>
      </p:sp>
      <p:sp>
        <p:nvSpPr>
          <p:cNvPr id="8" name="Tartalom helye 2"/>
          <p:cNvSpPr txBox="1">
            <a:spLocks/>
          </p:cNvSpPr>
          <p:nvPr/>
        </p:nvSpPr>
        <p:spPr>
          <a:xfrm>
            <a:off x="2481943" y="609875"/>
            <a:ext cx="8229600" cy="5529670"/>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4400" b="0" i="0" u="none" strike="noStrike" kern="1200" cap="none" spc="0" normalizeH="0" baseline="0" noProof="0" dirty="0" smtClean="0">
                <a:ln>
                  <a:noFill/>
                </a:ln>
                <a:solidFill>
                  <a:schemeClr val="tx1"/>
                </a:solidFill>
                <a:effectLst/>
                <a:uLnTx/>
                <a:uFillTx/>
                <a:latin typeface="+mn-lt"/>
                <a:ea typeface="+mn-ea"/>
                <a:cs typeface="Times New Roman" pitchFamily="18" charset="0"/>
              </a:rPr>
              <a:t>gyakorlati félév</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4400" b="0" i="0" u="none" strike="noStrike" kern="1200" cap="none" spc="0" normalizeH="0" baseline="0" noProof="0" dirty="0" smtClean="0">
                <a:ln>
                  <a:noFill/>
                </a:ln>
                <a:solidFill>
                  <a:schemeClr val="tx1"/>
                </a:solidFill>
                <a:effectLst/>
                <a:uLnTx/>
                <a:uFillTx/>
                <a:latin typeface="+mn-lt"/>
                <a:ea typeface="+mn-ea"/>
                <a:cs typeface="Times New Roman" pitchFamily="18" charset="0"/>
              </a:rPr>
              <a:t>gyakorlati óra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4400" b="0" i="0" u="none" strike="noStrike" kern="1200" cap="none" spc="0" normalizeH="0" baseline="0" noProof="0" dirty="0" smtClean="0">
                <a:ln>
                  <a:noFill/>
                </a:ln>
                <a:solidFill>
                  <a:schemeClr val="tx1"/>
                </a:solidFill>
                <a:effectLst/>
                <a:uLnTx/>
                <a:uFillTx/>
                <a:latin typeface="+mn-lt"/>
                <a:ea typeface="+mn-ea"/>
                <a:cs typeface="Times New Roman" pitchFamily="18" charset="0"/>
              </a:rPr>
              <a:t>nyári gyakorlat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4400" b="0" i="0" u="none" strike="noStrike" kern="1200" cap="none" spc="0" normalizeH="0" baseline="0" noProof="0" dirty="0" smtClean="0">
                <a:ln>
                  <a:noFill/>
                </a:ln>
                <a:solidFill>
                  <a:schemeClr val="tx1"/>
                </a:solidFill>
                <a:effectLst/>
                <a:uLnTx/>
                <a:uFillTx/>
                <a:latin typeface="+mn-lt"/>
                <a:ea typeface="+mn-ea"/>
                <a:cs typeface="Times New Roman" pitchFamily="18" charset="0"/>
              </a:rPr>
              <a:t>ösztöndíj</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4400" b="0" i="0" u="none" strike="noStrike" kern="1200" cap="none" spc="0" normalizeH="0" baseline="0" noProof="0" dirty="0" smtClean="0">
                <a:ln>
                  <a:noFill/>
                </a:ln>
                <a:solidFill>
                  <a:schemeClr val="tx1"/>
                </a:solidFill>
                <a:effectLst/>
                <a:uLnTx/>
                <a:uFillTx/>
                <a:latin typeface="+mn-lt"/>
                <a:ea typeface="+mn-ea"/>
                <a:cs typeface="Times New Roman" pitchFamily="18" charset="0"/>
              </a:rPr>
              <a:t>TDK, PhD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4400" b="0" i="0" u="none" strike="noStrike" kern="1200" cap="none" spc="0" normalizeH="0" baseline="0" noProof="0" dirty="0" smtClean="0">
                <a:ln>
                  <a:noFill/>
                </a:ln>
                <a:solidFill>
                  <a:schemeClr val="tx1"/>
                </a:solidFill>
                <a:effectLst/>
                <a:uLnTx/>
                <a:uFillTx/>
                <a:latin typeface="+mn-lt"/>
                <a:ea typeface="+mn-ea"/>
                <a:cs typeface="Times New Roman" pitchFamily="18" charset="0"/>
              </a:rPr>
              <a:t>kutatások, pályázatok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4400" b="0" i="0" u="none" strike="noStrike" kern="1200" cap="none" spc="0" normalizeH="0" baseline="0" noProof="0" dirty="0" smtClean="0">
                <a:ln>
                  <a:noFill/>
                </a:ln>
                <a:solidFill>
                  <a:schemeClr val="tx1"/>
                </a:solidFill>
                <a:effectLst/>
                <a:uLnTx/>
                <a:uFillTx/>
                <a:latin typeface="+mn-lt"/>
                <a:ea typeface="+mn-ea"/>
                <a:cs typeface="Times New Roman" pitchFamily="18" charset="0"/>
              </a:rPr>
              <a:t>szakmai rendezvények</a:t>
            </a:r>
          </a:p>
          <a:p>
            <a:pPr marL="228600" marR="0" lvl="0" indent="-228600" algn="l" defTabSz="914400" rtl="0" eaLnBrk="1" fontAlgn="auto" latinLnBrk="0" hangingPunct="1">
              <a:lnSpc>
                <a:spcPct val="90000"/>
              </a:lnSpc>
              <a:spcBef>
                <a:spcPts val="1000"/>
              </a:spcBef>
              <a:spcAft>
                <a:spcPts val="0"/>
              </a:spcAft>
              <a:buClrTx/>
              <a:buSzTx/>
              <a:buFont typeface="Arial" charset="0"/>
              <a:buNone/>
              <a:tabLst/>
              <a:defRPr/>
            </a:pPr>
            <a:endParaRPr kumimoji="0" lang="hu-HU" sz="2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endParaRPr kumimoji="0" lang="hu-HU" sz="2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endParaRPr kumimoji="0" lang="hu-HU"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9" name="Picture 6" descr="C:\Users\Farkas Márk\Downloads\2014-04-01 16.02.42 (1).jpg"/>
          <p:cNvPicPr>
            <a:picLocks noGrp="1" noChangeAspect="1" noChangeArrowheads="1"/>
          </p:cNvPicPr>
          <p:nvPr/>
        </p:nvPicPr>
        <p:blipFill>
          <a:blip r:embed="rId3"/>
          <a:srcRect/>
          <a:stretch>
            <a:fillRect/>
          </a:stretch>
        </p:blipFill>
        <p:spPr bwMode="auto">
          <a:xfrm>
            <a:off x="6609808" y="359762"/>
            <a:ext cx="5212079" cy="3496102"/>
          </a:xfrm>
          <a:prstGeom prst="rect">
            <a:avLst/>
          </a:prstGeom>
          <a:noFill/>
          <a:ln w="9525">
            <a:noFill/>
            <a:miter lim="800000"/>
            <a:headEnd/>
            <a:tailEnd/>
          </a:ln>
        </p:spPr>
      </p:pic>
    </p:spTree>
    <p:extLst>
      <p:ext uri="{BB962C8B-B14F-4D97-AF65-F5344CB8AC3E}">
        <p14:creationId xmlns:p14="http://schemas.microsoft.com/office/powerpoint/2010/main" val="162361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2769"/>
            <a:ext cx="12232749" cy="6835231"/>
          </a:xfrm>
          <a:prstGeom prst="rect">
            <a:avLst/>
          </a:prstGeom>
        </p:spPr>
      </p:pic>
      <p:sp>
        <p:nvSpPr>
          <p:cNvPr id="4" name="Szövegdoboz 3"/>
          <p:cNvSpPr txBox="1"/>
          <p:nvPr/>
        </p:nvSpPr>
        <p:spPr>
          <a:xfrm>
            <a:off x="2503714" y="533398"/>
            <a:ext cx="8991598" cy="5442857"/>
          </a:xfrm>
          <a:prstGeom prst="rect">
            <a:avLst/>
          </a:prstGeom>
          <a:noFill/>
        </p:spPr>
        <p:txBody>
          <a:bodyPr wrap="square" numCol="1" spcCol="180000" rtlCol="0">
            <a:noAutofit/>
          </a:bodyPr>
          <a:lstStyle/>
          <a:p>
            <a:endParaRPr lang="hu-HU" dirty="0"/>
          </a:p>
        </p:txBody>
      </p:sp>
      <p:sp>
        <p:nvSpPr>
          <p:cNvPr id="5" name="Szövegdoboz 4"/>
          <p:cNvSpPr txBox="1"/>
          <p:nvPr/>
        </p:nvSpPr>
        <p:spPr>
          <a:xfrm>
            <a:off x="10831284" y="6357257"/>
            <a:ext cx="664028" cy="461665"/>
          </a:xfrm>
          <a:prstGeom prst="rect">
            <a:avLst/>
          </a:prstGeom>
          <a:noFill/>
        </p:spPr>
        <p:txBody>
          <a:bodyPr wrap="square" rtlCol="0">
            <a:spAutoFit/>
          </a:bodyPr>
          <a:lstStyle/>
          <a:p>
            <a:pPr algn="r"/>
            <a:r>
              <a:rPr lang="hu-HU" sz="2400" b="1" dirty="0" smtClean="0">
                <a:solidFill>
                  <a:schemeClr val="bg1"/>
                </a:solidFill>
                <a:latin typeface="Cronos Pro Caption" panose="020C0502030503020304" pitchFamily="34" charset="0"/>
              </a:rPr>
              <a:t>22</a:t>
            </a:r>
            <a:endParaRPr lang="hu-HU" sz="2400" b="1" dirty="0">
              <a:solidFill>
                <a:schemeClr val="bg1"/>
              </a:solidFill>
              <a:latin typeface="Cronos Pro Caption" panose="020C0502030503020304" pitchFamily="34" charset="0"/>
            </a:endParaRPr>
          </a:p>
        </p:txBody>
      </p:sp>
      <p:sp>
        <p:nvSpPr>
          <p:cNvPr id="6" name="Szövegdoboz 5"/>
          <p:cNvSpPr txBox="1"/>
          <p:nvPr/>
        </p:nvSpPr>
        <p:spPr>
          <a:xfrm>
            <a:off x="2579914" y="6357257"/>
            <a:ext cx="6553200" cy="523220"/>
          </a:xfrm>
          <a:prstGeom prst="rect">
            <a:avLst/>
          </a:prstGeom>
          <a:noFill/>
        </p:spPr>
        <p:txBody>
          <a:bodyPr wrap="square" rtlCol="0">
            <a:spAutoFit/>
          </a:bodyPr>
          <a:lstStyle/>
          <a:p>
            <a:r>
              <a:rPr lang="hu-HU" sz="2800" b="1" i="1" baseline="30000" dirty="0" smtClean="0">
                <a:solidFill>
                  <a:schemeClr val="bg1"/>
                </a:solidFill>
                <a:latin typeface="Cronos Pro Caption" panose="020C0502030503020304" pitchFamily="34" charset="0"/>
              </a:rPr>
              <a:t>Gyakorlati félév</a:t>
            </a:r>
            <a:endParaRPr lang="hu-HU" sz="2800" i="1" dirty="0">
              <a:solidFill>
                <a:schemeClr val="bg1"/>
              </a:solidFill>
              <a:latin typeface="Cronos Pro Caption" panose="020C0502030503020304" pitchFamily="34" charset="0"/>
            </a:endParaRPr>
          </a:p>
        </p:txBody>
      </p:sp>
      <p:sp>
        <p:nvSpPr>
          <p:cNvPr id="12" name="Szövegdoboz 11"/>
          <p:cNvSpPr txBox="1"/>
          <p:nvPr/>
        </p:nvSpPr>
        <p:spPr>
          <a:xfrm>
            <a:off x="239487" y="620487"/>
            <a:ext cx="1817914" cy="625812"/>
          </a:xfrm>
          <a:prstGeom prst="rect">
            <a:avLst/>
          </a:prstGeom>
          <a:noFill/>
        </p:spPr>
        <p:txBody>
          <a:bodyPr wrap="square" rtlCol="0">
            <a:spAutoFit/>
          </a:bodyPr>
          <a:lstStyle/>
          <a:p>
            <a:pPr algn="r"/>
            <a:r>
              <a:rPr lang="hu-HU" sz="2600" b="1" i="1" baseline="30000" dirty="0" smtClean="0">
                <a:latin typeface="Cronos Pro Caption" panose="020C0502030503020304" pitchFamily="34" charset="0"/>
              </a:rPr>
              <a:t>Gyakorlati félév</a:t>
            </a:r>
            <a:endParaRPr lang="hu-HU" sz="2600" b="1" i="1" baseline="30000" dirty="0">
              <a:latin typeface="Cronos Pro Caption" panose="020C0502030503020304" pitchFamily="34" charset="0"/>
            </a:endParaRPr>
          </a:p>
        </p:txBody>
      </p:sp>
      <p:sp>
        <p:nvSpPr>
          <p:cNvPr id="8" name="Tartalom helye 2"/>
          <p:cNvSpPr txBox="1">
            <a:spLocks/>
          </p:cNvSpPr>
          <p:nvPr/>
        </p:nvSpPr>
        <p:spPr>
          <a:xfrm>
            <a:off x="2442754" y="831945"/>
            <a:ext cx="8830491" cy="5686425"/>
          </a:xfrm>
          <a:prstGeom prst="rect">
            <a:avLst/>
          </a:prstGeom>
        </p:spPr>
        <p:txBody>
          <a:bodyPr/>
          <a:lstStyle/>
          <a:p>
            <a:pPr marL="0" marR="0" lvl="0" indent="0" algn="just" defTabSz="914400" rtl="0" eaLnBrk="1" fontAlgn="auto" latinLnBrk="0" hangingPunct="1">
              <a:lnSpc>
                <a:spcPct val="90000"/>
              </a:lnSpc>
              <a:spcBef>
                <a:spcPts val="1000"/>
              </a:spcBef>
              <a:spcAft>
                <a:spcPts val="0"/>
              </a:spcAft>
              <a:buClrTx/>
              <a:buSzTx/>
              <a:buFont typeface="Arial" charset="0"/>
              <a:buNone/>
              <a:tabLst/>
              <a:defRPr/>
            </a:pPr>
            <a:r>
              <a:rPr kumimoji="0" lang="hu-HU" sz="3200" b="0" i="0" u="none" strike="noStrike" kern="1200" cap="none" spc="0" normalizeH="0" baseline="0" noProof="0" dirty="0" smtClean="0">
                <a:ln>
                  <a:noFill/>
                </a:ln>
                <a:solidFill>
                  <a:schemeClr val="tx1"/>
                </a:solidFill>
                <a:effectLst/>
                <a:uLnTx/>
                <a:uFillTx/>
                <a:latin typeface="+mn-lt"/>
                <a:ea typeface="+mn-ea"/>
                <a:cs typeface="Times New Roman" pitchFamily="18" charset="0"/>
              </a:rPr>
              <a:t>A NÉBIH 2 gyakorlati egységben van jelen a gyakorlati félév képzési rendszerében:</a:t>
            </a:r>
          </a:p>
          <a:p>
            <a:pPr marL="514350" marR="0" lvl="0" indent="-514350" algn="just" defTabSz="914400" rtl="0" eaLnBrk="1" fontAlgn="auto" latinLnBrk="0" hangingPunct="1">
              <a:lnSpc>
                <a:spcPct val="90000"/>
              </a:lnSpc>
              <a:spcBef>
                <a:spcPts val="1000"/>
              </a:spcBef>
              <a:spcAft>
                <a:spcPts val="0"/>
              </a:spcAft>
              <a:buClrTx/>
              <a:buSzTx/>
              <a:buFont typeface="Arial" charset="0"/>
              <a:buAutoNum type="arabicPeriod"/>
              <a:tabLst/>
              <a:defRPr/>
            </a:pPr>
            <a:r>
              <a:rPr kumimoji="0" lang="hu-HU" sz="3200" b="0" i="0" u="none" strike="noStrike" kern="1200" cap="none" spc="0" normalizeH="0" baseline="0" noProof="0" dirty="0" smtClean="0">
                <a:ln>
                  <a:noFill/>
                </a:ln>
                <a:solidFill>
                  <a:schemeClr val="tx1"/>
                </a:solidFill>
                <a:effectLst/>
                <a:uLnTx/>
                <a:uFillTx/>
                <a:latin typeface="+mn-lt"/>
                <a:ea typeface="+mn-ea"/>
                <a:cs typeface="Times New Roman" pitchFamily="18" charset="0"/>
              </a:rPr>
              <a:t>Laboratóriumi diagnosztikai (2 hét) ÁDI</a:t>
            </a:r>
          </a:p>
          <a:p>
            <a:pPr marL="0" marR="0" lvl="0" indent="0" algn="just" defTabSz="914400" rtl="0" eaLnBrk="1" fontAlgn="auto" latinLnBrk="0" hangingPunct="1">
              <a:lnSpc>
                <a:spcPct val="90000"/>
              </a:lnSpc>
              <a:spcBef>
                <a:spcPts val="1000"/>
              </a:spcBef>
              <a:spcAft>
                <a:spcPts val="0"/>
              </a:spcAft>
              <a:buClrTx/>
              <a:buSzTx/>
              <a:buFont typeface="Arial" charset="0"/>
              <a:buAutoNum type="arabicPeriod"/>
              <a:tabLst/>
              <a:defRPr/>
            </a:pPr>
            <a:r>
              <a:rPr kumimoji="0" lang="hu-HU" sz="3200" b="0" i="0" u="none" strike="noStrike" kern="1200" cap="none" spc="0" normalizeH="0" baseline="0" noProof="0" dirty="0" smtClean="0">
                <a:ln>
                  <a:noFill/>
                </a:ln>
                <a:solidFill>
                  <a:schemeClr val="tx1"/>
                </a:solidFill>
                <a:effectLst/>
                <a:uLnTx/>
                <a:uFillTx/>
                <a:latin typeface="+mn-lt"/>
                <a:ea typeface="+mn-ea"/>
                <a:cs typeface="Times New Roman" pitchFamily="18" charset="0"/>
              </a:rPr>
              <a:t> 2013/14. tanévtől állat-egészségügyi igazgatás és élelmiszer-higiénia </a:t>
            </a:r>
          </a:p>
          <a:p>
            <a:pPr marL="0" marR="0" lvl="0" indent="0" algn="just" defTabSz="914400" rtl="0" eaLnBrk="1" fontAlgn="auto" latinLnBrk="0" hangingPunct="1">
              <a:lnSpc>
                <a:spcPct val="90000"/>
              </a:lnSpc>
              <a:spcBef>
                <a:spcPts val="1000"/>
              </a:spcBef>
              <a:spcAft>
                <a:spcPts val="0"/>
              </a:spcAft>
              <a:buClrTx/>
              <a:buSzTx/>
              <a:buFont typeface="Arial" charset="0"/>
              <a:buAutoNum type="arabicPeriod"/>
              <a:tabLst/>
              <a:defRPr/>
            </a:pPr>
            <a:endParaRPr kumimoji="0" lang="hu-HU" sz="3200" b="0" i="0" u="none" strike="noStrike" kern="1200" cap="none" spc="0" normalizeH="0" baseline="0" noProof="0" dirty="0" smtClean="0">
              <a:ln>
                <a:noFill/>
              </a:ln>
              <a:solidFill>
                <a:schemeClr val="tx1"/>
              </a:solidFill>
              <a:effectLst/>
              <a:uLnTx/>
              <a:uFillTx/>
              <a:latin typeface="+mn-lt"/>
              <a:ea typeface="+mn-ea"/>
              <a:cs typeface="Times New Roman"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charset="0"/>
              <a:buNone/>
              <a:tabLst/>
              <a:defRPr/>
            </a:pPr>
            <a:r>
              <a:rPr kumimoji="0" lang="hu-HU" sz="3200" b="0" i="0" u="none" strike="noStrike" kern="1200" cap="none" spc="0" normalizeH="0" baseline="0" noProof="0" dirty="0" smtClean="0">
                <a:ln>
                  <a:noFill/>
                </a:ln>
                <a:solidFill>
                  <a:schemeClr val="tx1"/>
                </a:solidFill>
                <a:effectLst/>
                <a:uLnTx/>
                <a:uFillTx/>
                <a:latin typeface="+mn-lt"/>
                <a:ea typeface="+mn-ea"/>
                <a:cs typeface="Times New Roman" pitchFamily="18" charset="0"/>
              </a:rPr>
              <a:t>Az elmúlt </a:t>
            </a:r>
            <a:r>
              <a:rPr kumimoji="0" lang="hu-HU" sz="3200" b="0" i="0" u="none" strike="noStrike" kern="1200" cap="none" spc="0" normalizeH="0" baseline="0" noProof="0" dirty="0" smtClean="0">
                <a:ln>
                  <a:noFill/>
                </a:ln>
                <a:solidFill>
                  <a:schemeClr val="tx1"/>
                </a:solidFill>
                <a:effectLst/>
                <a:uLnTx/>
                <a:uFillTx/>
                <a:latin typeface="+mn-lt"/>
                <a:ea typeface="+mn-ea"/>
                <a:cs typeface="Times New Roman" pitchFamily="18" charset="0"/>
              </a:rPr>
              <a:t>évben</a:t>
            </a:r>
            <a:r>
              <a:rPr kumimoji="0" lang="hu-HU" sz="3200" b="0" i="0" u="none" strike="noStrike" kern="1200" cap="none" spc="0" normalizeH="0" noProof="0" dirty="0" smtClean="0">
                <a:ln>
                  <a:noFill/>
                </a:ln>
                <a:solidFill>
                  <a:schemeClr val="tx1"/>
                </a:solidFill>
                <a:effectLst/>
                <a:uLnTx/>
                <a:uFillTx/>
                <a:latin typeface="+mn-lt"/>
                <a:ea typeface="+mn-ea"/>
                <a:cs typeface="Times New Roman" pitchFamily="18" charset="0"/>
              </a:rPr>
              <a:t> </a:t>
            </a:r>
            <a:r>
              <a:rPr kumimoji="0" lang="hu-HU" sz="3200" b="0" i="0" u="none" strike="noStrike" kern="1200" cap="none" spc="0" normalizeH="0" baseline="0" noProof="0" dirty="0" err="1" smtClean="0">
                <a:ln>
                  <a:noFill/>
                </a:ln>
                <a:solidFill>
                  <a:schemeClr val="tx1"/>
                </a:solidFill>
                <a:effectLst/>
                <a:uLnTx/>
                <a:uFillTx/>
                <a:latin typeface="+mn-lt"/>
                <a:ea typeface="+mn-ea"/>
                <a:cs typeface="Times New Roman" pitchFamily="18" charset="0"/>
              </a:rPr>
              <a:t>él.hig</a:t>
            </a:r>
            <a:r>
              <a:rPr kumimoji="0" lang="hu-HU" sz="3200" b="0" i="0" u="none" strike="noStrike" kern="1200" cap="none" spc="0" normalizeH="0" baseline="0" noProof="0" dirty="0" smtClean="0">
                <a:ln>
                  <a:noFill/>
                </a:ln>
                <a:solidFill>
                  <a:schemeClr val="tx1"/>
                </a:solidFill>
                <a:effectLst/>
                <a:uLnTx/>
                <a:uFillTx/>
                <a:latin typeface="+mn-lt"/>
                <a:ea typeface="+mn-ea"/>
                <a:cs typeface="Times New Roman" pitchFamily="18" charset="0"/>
              </a:rPr>
              <a:t>/igazgatás</a:t>
            </a:r>
            <a:r>
              <a:rPr kumimoji="0" lang="hu-HU" sz="3200" b="0" i="0" u="none" strike="noStrike" kern="1200" cap="none" spc="0" normalizeH="0" baseline="0" noProof="0" dirty="0" smtClean="0">
                <a:ln>
                  <a:noFill/>
                </a:ln>
                <a:solidFill>
                  <a:schemeClr val="tx1"/>
                </a:solidFill>
                <a:effectLst/>
                <a:uLnTx/>
                <a:uFillTx/>
                <a:latin typeface="+mn-lt"/>
                <a:ea typeface="+mn-ea"/>
                <a:cs typeface="Times New Roman" pitchFamily="18" charset="0"/>
              </a:rPr>
              <a:t>: </a:t>
            </a:r>
            <a:r>
              <a:rPr kumimoji="0" lang="hu-HU" sz="3200" b="0" i="0" u="none" strike="noStrike" kern="1200" cap="none" spc="0" normalizeH="0" baseline="0" noProof="0" dirty="0" smtClean="0">
                <a:ln>
                  <a:noFill/>
                </a:ln>
                <a:solidFill>
                  <a:schemeClr val="tx1"/>
                </a:solidFill>
                <a:effectLst/>
                <a:uLnTx/>
                <a:uFillTx/>
                <a:latin typeface="+mn-lt"/>
                <a:ea typeface="+mn-ea"/>
                <a:cs typeface="Times New Roman" pitchFamily="18" charset="0"/>
              </a:rPr>
              <a:t>20 hallgató </a:t>
            </a:r>
            <a:r>
              <a:rPr kumimoji="0" lang="hu-HU" sz="3200" b="0" i="0" u="none" strike="noStrike" kern="1200" cap="none" spc="0" normalizeH="0" baseline="0" noProof="0" dirty="0" smtClean="0">
                <a:ln>
                  <a:noFill/>
                </a:ln>
                <a:solidFill>
                  <a:schemeClr val="tx1"/>
                </a:solidFill>
                <a:effectLst/>
                <a:uLnTx/>
                <a:uFillTx/>
                <a:latin typeface="+mn-lt"/>
                <a:ea typeface="+mn-ea"/>
                <a:cs typeface="Times New Roman" pitchFamily="18" charset="0"/>
              </a:rPr>
              <a:t>teljesítette eredményesen a gyakorlatát a </a:t>
            </a:r>
            <a:r>
              <a:rPr kumimoji="0" lang="hu-HU" sz="3200" b="0" i="0" u="none" strike="noStrike" kern="1200" cap="none" spc="0" normalizeH="0" baseline="0" noProof="0" dirty="0" err="1" smtClean="0">
                <a:ln>
                  <a:noFill/>
                </a:ln>
                <a:solidFill>
                  <a:schemeClr val="tx1"/>
                </a:solidFill>
                <a:effectLst/>
                <a:uLnTx/>
                <a:uFillTx/>
                <a:latin typeface="+mn-lt"/>
                <a:ea typeface="+mn-ea"/>
                <a:cs typeface="Times New Roman" pitchFamily="18" charset="0"/>
              </a:rPr>
              <a:t>NÉBIH-ben</a:t>
            </a:r>
            <a:r>
              <a:rPr kumimoji="0" lang="hu-HU" sz="3200" b="0" i="0" u="none" strike="noStrike" kern="1200" cap="none" spc="0" normalizeH="0" baseline="0" noProof="0" dirty="0" smtClean="0">
                <a:ln>
                  <a:noFill/>
                </a:ln>
                <a:solidFill>
                  <a:schemeClr val="tx1"/>
                </a:solidFill>
                <a:effectLst/>
                <a:uLnTx/>
                <a:uFillTx/>
                <a:latin typeface="+mn-lt"/>
                <a:ea typeface="+mn-ea"/>
                <a:cs typeface="Times New Roman" pitchFamily="18" charset="0"/>
              </a:rPr>
              <a:t>.</a:t>
            </a:r>
          </a:p>
          <a:p>
            <a:pPr marL="228600" marR="0" lvl="0" indent="-228600" algn="l" defTabSz="914400" rtl="0" eaLnBrk="1" fontAlgn="auto" latinLnBrk="0" hangingPunct="1">
              <a:lnSpc>
                <a:spcPct val="90000"/>
              </a:lnSpc>
              <a:spcBef>
                <a:spcPts val="1000"/>
              </a:spcBef>
              <a:spcAft>
                <a:spcPts val="0"/>
              </a:spcAft>
              <a:buClrTx/>
              <a:buSzTx/>
              <a:buFont typeface="Arial" charset="0"/>
              <a:buNone/>
              <a:tabLst/>
              <a:defRPr/>
            </a:pPr>
            <a:endParaRPr kumimoji="0" lang="hu-HU" sz="2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endParaRPr kumimoji="0" lang="hu-HU" sz="2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endParaRPr kumimoji="0" lang="hu-HU" sz="28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623617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2769"/>
            <a:ext cx="12232749" cy="6835231"/>
          </a:xfrm>
          <a:prstGeom prst="rect">
            <a:avLst/>
          </a:prstGeom>
        </p:spPr>
      </p:pic>
      <p:sp>
        <p:nvSpPr>
          <p:cNvPr id="4" name="Szövegdoboz 3"/>
          <p:cNvSpPr txBox="1"/>
          <p:nvPr/>
        </p:nvSpPr>
        <p:spPr>
          <a:xfrm>
            <a:off x="2503714" y="533398"/>
            <a:ext cx="8991598" cy="5442857"/>
          </a:xfrm>
          <a:prstGeom prst="rect">
            <a:avLst/>
          </a:prstGeom>
          <a:noFill/>
        </p:spPr>
        <p:txBody>
          <a:bodyPr wrap="square" numCol="1" spcCol="180000" rtlCol="0">
            <a:noAutofit/>
          </a:bodyPr>
          <a:lstStyle/>
          <a:p>
            <a:endParaRPr lang="hu-HU" dirty="0"/>
          </a:p>
        </p:txBody>
      </p:sp>
      <p:sp>
        <p:nvSpPr>
          <p:cNvPr id="5" name="Szövegdoboz 4"/>
          <p:cNvSpPr txBox="1"/>
          <p:nvPr/>
        </p:nvSpPr>
        <p:spPr>
          <a:xfrm>
            <a:off x="10831284" y="6357257"/>
            <a:ext cx="664028" cy="461665"/>
          </a:xfrm>
          <a:prstGeom prst="rect">
            <a:avLst/>
          </a:prstGeom>
          <a:noFill/>
        </p:spPr>
        <p:txBody>
          <a:bodyPr wrap="square" rtlCol="0">
            <a:spAutoFit/>
          </a:bodyPr>
          <a:lstStyle/>
          <a:p>
            <a:pPr algn="r"/>
            <a:r>
              <a:rPr lang="hu-HU" sz="2400" b="1" dirty="0" smtClean="0">
                <a:solidFill>
                  <a:schemeClr val="bg1"/>
                </a:solidFill>
                <a:latin typeface="Cronos Pro Caption" panose="020C0502030503020304" pitchFamily="34" charset="0"/>
              </a:rPr>
              <a:t>23</a:t>
            </a:r>
            <a:endParaRPr lang="hu-HU" sz="2400" b="1" dirty="0">
              <a:solidFill>
                <a:schemeClr val="bg1"/>
              </a:solidFill>
              <a:latin typeface="Cronos Pro Caption" panose="020C0502030503020304" pitchFamily="34" charset="0"/>
            </a:endParaRPr>
          </a:p>
        </p:txBody>
      </p:sp>
      <p:sp>
        <p:nvSpPr>
          <p:cNvPr id="6" name="Szövegdoboz 5"/>
          <p:cNvSpPr txBox="1"/>
          <p:nvPr/>
        </p:nvSpPr>
        <p:spPr>
          <a:xfrm>
            <a:off x="2579914" y="6357257"/>
            <a:ext cx="6553200" cy="523220"/>
          </a:xfrm>
          <a:prstGeom prst="rect">
            <a:avLst/>
          </a:prstGeom>
          <a:noFill/>
        </p:spPr>
        <p:txBody>
          <a:bodyPr wrap="square" rtlCol="0">
            <a:spAutoFit/>
          </a:bodyPr>
          <a:lstStyle/>
          <a:p>
            <a:r>
              <a:rPr lang="hu-HU" sz="2800" b="1" i="1" baseline="30000" dirty="0" smtClean="0">
                <a:solidFill>
                  <a:schemeClr val="bg1"/>
                </a:solidFill>
                <a:latin typeface="Cronos Pro Caption" panose="020C0502030503020304" pitchFamily="34" charset="0"/>
              </a:rPr>
              <a:t>Gyakorlat a </a:t>
            </a:r>
            <a:r>
              <a:rPr lang="hu-HU" sz="2800" b="1" i="1" baseline="30000" dirty="0" err="1" smtClean="0">
                <a:solidFill>
                  <a:schemeClr val="bg1"/>
                </a:solidFill>
                <a:latin typeface="Cronos Pro Caption" panose="020C0502030503020304" pitchFamily="34" charset="0"/>
              </a:rPr>
              <a:t>NÉBIH-ben</a:t>
            </a:r>
            <a:endParaRPr lang="hu-HU" sz="2800" i="1" dirty="0">
              <a:solidFill>
                <a:schemeClr val="bg1"/>
              </a:solidFill>
              <a:latin typeface="Cronos Pro Caption" panose="020C0502030503020304" pitchFamily="34" charset="0"/>
            </a:endParaRPr>
          </a:p>
        </p:txBody>
      </p:sp>
      <p:sp>
        <p:nvSpPr>
          <p:cNvPr id="12" name="Szövegdoboz 11"/>
          <p:cNvSpPr txBox="1"/>
          <p:nvPr/>
        </p:nvSpPr>
        <p:spPr>
          <a:xfrm>
            <a:off x="239487" y="620487"/>
            <a:ext cx="1817914" cy="625812"/>
          </a:xfrm>
          <a:prstGeom prst="rect">
            <a:avLst/>
          </a:prstGeom>
          <a:noFill/>
        </p:spPr>
        <p:txBody>
          <a:bodyPr wrap="square" rtlCol="0">
            <a:spAutoFit/>
          </a:bodyPr>
          <a:lstStyle/>
          <a:p>
            <a:pPr algn="r"/>
            <a:r>
              <a:rPr lang="hu-HU" sz="2600" b="1" i="1" baseline="30000" dirty="0" smtClean="0">
                <a:latin typeface="Cronos Pro Caption" panose="020C0502030503020304" pitchFamily="34" charset="0"/>
              </a:rPr>
              <a:t>Gyakorlat a </a:t>
            </a:r>
            <a:r>
              <a:rPr lang="hu-HU" sz="2600" b="1" i="1" baseline="30000" dirty="0" err="1" smtClean="0">
                <a:latin typeface="Cronos Pro Caption" panose="020C0502030503020304" pitchFamily="34" charset="0"/>
              </a:rPr>
              <a:t>NÉBIH-ben</a:t>
            </a:r>
            <a:endParaRPr lang="hu-HU" sz="2600" b="1" i="1" baseline="30000" dirty="0">
              <a:latin typeface="Cronos Pro Caption" panose="020C0502030503020304" pitchFamily="34" charset="0"/>
            </a:endParaRPr>
          </a:p>
        </p:txBody>
      </p:sp>
      <p:sp>
        <p:nvSpPr>
          <p:cNvPr id="8" name="Tartalom helye 2"/>
          <p:cNvSpPr txBox="1">
            <a:spLocks/>
          </p:cNvSpPr>
          <p:nvPr/>
        </p:nvSpPr>
        <p:spPr>
          <a:xfrm>
            <a:off x="2468880" y="322489"/>
            <a:ext cx="9326880" cy="4497388"/>
          </a:xfrm>
          <a:prstGeom prst="rect">
            <a:avLst/>
          </a:prstGeom>
        </p:spPr>
        <p:txBody>
          <a:bodyPr/>
          <a:lstStyle/>
          <a:p>
            <a:pPr marL="0" marR="0" lvl="0" indent="0" algn="just" defTabSz="914400" rtl="0" eaLnBrk="1" fontAlgn="auto" latinLnBrk="0" hangingPunct="1">
              <a:lnSpc>
                <a:spcPct val="90000"/>
              </a:lnSpc>
              <a:spcBef>
                <a:spcPts val="1000"/>
              </a:spcBef>
              <a:spcAft>
                <a:spcPts val="0"/>
              </a:spcAft>
              <a:buClrTx/>
              <a:buSzTx/>
              <a:buFont typeface="Arial" charset="0"/>
              <a:buNone/>
              <a:tabLst/>
              <a:defRPr/>
            </a:pPr>
            <a:r>
              <a:rPr kumimoji="0" lang="hu-HU" sz="2600" b="1" i="0" u="none" strike="noStrike" kern="1200" cap="none" spc="0" normalizeH="0" baseline="0" noProof="0" dirty="0" smtClean="0">
                <a:ln>
                  <a:noFill/>
                </a:ln>
                <a:solidFill>
                  <a:schemeClr val="tx1"/>
                </a:solidFill>
                <a:effectLst/>
                <a:uLnTx/>
                <a:uFillTx/>
                <a:latin typeface="+mn-lt"/>
                <a:ea typeface="+mn-ea"/>
                <a:cs typeface="Times New Roman" pitchFamily="18" charset="0"/>
              </a:rPr>
              <a:t>Húsvizsgálati gyakorlat</a:t>
            </a:r>
            <a:r>
              <a:rPr kumimoji="0" lang="hu-HU" sz="2600" b="0" i="0" u="none" strike="noStrike" kern="1200" cap="none" spc="0" normalizeH="0" baseline="0" noProof="0" dirty="0" smtClean="0">
                <a:ln>
                  <a:noFill/>
                </a:ln>
                <a:solidFill>
                  <a:schemeClr val="tx1"/>
                </a:solidFill>
                <a:effectLst/>
                <a:uLnTx/>
                <a:uFillTx/>
                <a:latin typeface="+mn-lt"/>
                <a:ea typeface="+mn-ea"/>
                <a:cs typeface="Times New Roman" pitchFamily="18" charset="0"/>
              </a:rPr>
              <a:t>: 3 helyszín (szarvasmarha/sertés, juh, illetve baromfi vágóhíd)</a:t>
            </a:r>
          </a:p>
          <a:p>
            <a:pPr marL="0" marR="0" lvl="0" indent="0" algn="just" defTabSz="914400" rtl="0" eaLnBrk="1" fontAlgn="auto" latinLnBrk="0" hangingPunct="1">
              <a:lnSpc>
                <a:spcPct val="90000"/>
              </a:lnSpc>
              <a:spcBef>
                <a:spcPts val="1000"/>
              </a:spcBef>
              <a:spcAft>
                <a:spcPts val="0"/>
              </a:spcAft>
              <a:buClrTx/>
              <a:buSzTx/>
              <a:buFont typeface="Arial" charset="0"/>
              <a:buNone/>
              <a:tabLst/>
              <a:defRPr/>
            </a:pPr>
            <a:endParaRPr kumimoji="0" lang="hu-HU" sz="2600" b="0" i="0" u="none" strike="noStrike" kern="1200" cap="none" spc="0" normalizeH="0" baseline="0" noProof="0" dirty="0" smtClean="0">
              <a:ln>
                <a:noFill/>
              </a:ln>
              <a:solidFill>
                <a:schemeClr val="tx1"/>
              </a:solidFill>
              <a:effectLst/>
              <a:uLnTx/>
              <a:uFillTx/>
              <a:latin typeface="+mn-lt"/>
              <a:ea typeface="+mn-ea"/>
              <a:cs typeface="Times New Roman" pitchFamily="18" charset="0"/>
            </a:endParaRPr>
          </a:p>
          <a:p>
            <a:pPr marL="228600" marR="0" lvl="0" indent="-228600" algn="just" defTabSz="914400" rtl="0" eaLnBrk="1" fontAlgn="auto" latinLnBrk="0" hangingPunct="1">
              <a:lnSpc>
                <a:spcPct val="90000"/>
              </a:lnSpc>
              <a:spcBef>
                <a:spcPts val="1000"/>
              </a:spcBef>
              <a:spcAft>
                <a:spcPts val="0"/>
              </a:spcAft>
              <a:buClrTx/>
              <a:buSzTx/>
              <a:buFont typeface="Arial" charset="0"/>
              <a:buNone/>
              <a:tabLst/>
              <a:defRPr/>
            </a:pPr>
            <a:r>
              <a:rPr kumimoji="0" lang="hu-HU" sz="2600" b="0" i="0" u="none" strike="noStrike" kern="1200" cap="none" spc="0" normalizeH="0" baseline="0" noProof="0" dirty="0" smtClean="0">
                <a:ln>
                  <a:noFill/>
                </a:ln>
                <a:solidFill>
                  <a:schemeClr val="tx1"/>
                </a:solidFill>
                <a:effectLst/>
                <a:uLnTx/>
                <a:uFillTx/>
                <a:latin typeface="+mn-lt"/>
                <a:ea typeface="+mn-ea"/>
                <a:cs typeface="Times New Roman" pitchFamily="18" charset="0"/>
              </a:rPr>
              <a:t>A további feladatok teljesítése (elmélet, gyakorlat): </a:t>
            </a:r>
            <a:r>
              <a:rPr kumimoji="0" lang="hu-HU" sz="2600" b="1" i="1" u="none" strike="noStrike" kern="1200" cap="none" spc="0" normalizeH="0" baseline="0" noProof="0" dirty="0" smtClean="0">
                <a:ln>
                  <a:noFill/>
                </a:ln>
                <a:solidFill>
                  <a:schemeClr val="tx1"/>
                </a:solidFill>
                <a:effectLst/>
                <a:uLnTx/>
                <a:uFillTx/>
                <a:latin typeface="+mn-lt"/>
                <a:ea typeface="+mn-ea"/>
                <a:cs typeface="Times New Roman" pitchFamily="18" charset="0"/>
              </a:rPr>
              <a:t>hét </a:t>
            </a:r>
            <a:r>
              <a:rPr kumimoji="0" lang="hu-HU" sz="2600" b="0" i="1" u="none" strike="noStrike" kern="1200" cap="none" spc="0" normalizeH="0" baseline="0" noProof="0" dirty="0" smtClean="0">
                <a:ln>
                  <a:noFill/>
                </a:ln>
                <a:solidFill>
                  <a:schemeClr val="tx1"/>
                </a:solidFill>
                <a:effectLst/>
                <a:uLnTx/>
                <a:uFillTx/>
                <a:latin typeface="+mn-lt"/>
                <a:ea typeface="+mn-ea"/>
                <a:cs typeface="Times New Roman" pitchFamily="18" charset="0"/>
              </a:rPr>
              <a:t>igazgatóság</a:t>
            </a:r>
          </a:p>
          <a:p>
            <a:pPr marL="228600" marR="0" lvl="0" indent="-228600" algn="just" defTabSz="914400" rtl="0" eaLnBrk="1" fontAlgn="auto" latinLnBrk="0" hangingPunct="1">
              <a:lnSpc>
                <a:spcPct val="90000"/>
              </a:lnSpc>
              <a:spcBef>
                <a:spcPts val="1000"/>
              </a:spcBef>
              <a:spcAft>
                <a:spcPts val="0"/>
              </a:spcAft>
              <a:buClrTx/>
              <a:buSzTx/>
              <a:buFont typeface="Arial" charset="0"/>
              <a:buNone/>
              <a:tabLst/>
              <a:defRPr/>
            </a:pPr>
            <a:endParaRPr kumimoji="0" lang="hu-HU" sz="2600" b="0" i="1" u="none" strike="noStrike" kern="1200" cap="none" spc="0" normalizeH="0" baseline="0" noProof="0" dirty="0" smtClean="0">
              <a:ln>
                <a:noFill/>
              </a:ln>
              <a:solidFill>
                <a:schemeClr val="tx1"/>
              </a:solidFill>
              <a:effectLst/>
              <a:uLnTx/>
              <a:uFillTx/>
              <a:latin typeface="+mn-lt"/>
              <a:ea typeface="+mn-ea"/>
              <a:cs typeface="Times New Roman" pitchFamily="18"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2600" b="0" i="0" u="none" strike="noStrike" kern="1200" cap="none" spc="0" normalizeH="0" baseline="0" noProof="0" dirty="0" smtClean="0">
                <a:ln>
                  <a:noFill/>
                </a:ln>
                <a:solidFill>
                  <a:schemeClr val="tx1"/>
                </a:solidFill>
                <a:effectLst/>
                <a:uLnTx/>
                <a:uFillTx/>
                <a:latin typeface="+mn-lt"/>
                <a:ea typeface="+mn-ea"/>
                <a:cs typeface="Times New Roman" pitchFamily="18" charset="0"/>
              </a:rPr>
              <a:t>1. Állat-egészségügyi és Állatvédelmi Igazgatóság</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2600" b="0" i="0" u="none" strike="noStrike" kern="1200" cap="none" spc="0" normalizeH="0" baseline="0" noProof="0" dirty="0" smtClean="0">
                <a:ln>
                  <a:noFill/>
                </a:ln>
                <a:solidFill>
                  <a:schemeClr val="tx1"/>
                </a:solidFill>
                <a:effectLst/>
                <a:uLnTx/>
                <a:uFillTx/>
                <a:latin typeface="+mn-lt"/>
                <a:ea typeface="+mn-ea"/>
                <a:cs typeface="Times New Roman" pitchFamily="18" charset="0"/>
              </a:rPr>
              <a:t>2. Élelmiszer és Takarmánybiztonsági Igazgatóság</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2600" b="0" i="0" u="none" strike="noStrike" kern="1200" cap="none" spc="0" normalizeH="0" baseline="0" noProof="0" dirty="0" smtClean="0">
                <a:ln>
                  <a:noFill/>
                </a:ln>
                <a:solidFill>
                  <a:schemeClr val="tx1"/>
                </a:solidFill>
                <a:effectLst/>
                <a:uLnTx/>
                <a:uFillTx/>
                <a:latin typeface="+mn-lt"/>
                <a:ea typeface="+mn-ea"/>
                <a:cs typeface="Times New Roman" pitchFamily="18" charset="0"/>
              </a:rPr>
              <a:t>3. Kiemelt Ügyek Igazgatósága</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2600" b="0" i="0" u="none" strike="noStrike" kern="1200" cap="none" spc="0" normalizeH="0" baseline="0" noProof="0" dirty="0" smtClean="0">
                <a:ln>
                  <a:noFill/>
                </a:ln>
                <a:solidFill>
                  <a:schemeClr val="tx1"/>
                </a:solidFill>
                <a:effectLst/>
                <a:uLnTx/>
                <a:uFillTx/>
                <a:latin typeface="+mn-lt"/>
                <a:ea typeface="+mn-ea"/>
                <a:cs typeface="Times New Roman" pitchFamily="18" charset="0"/>
              </a:rPr>
              <a:t>4. Állatgyógyászati Termékek Igazgatósága</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2600" b="0" i="0" u="none" strike="noStrike" kern="1200" cap="none" spc="0" normalizeH="0" baseline="0" noProof="0" dirty="0" smtClean="0">
                <a:ln>
                  <a:noFill/>
                </a:ln>
                <a:solidFill>
                  <a:schemeClr val="tx1"/>
                </a:solidFill>
                <a:effectLst/>
                <a:uLnTx/>
                <a:uFillTx/>
                <a:latin typeface="+mn-lt"/>
                <a:ea typeface="+mn-ea"/>
                <a:cs typeface="Times New Roman" pitchFamily="18" charset="0"/>
              </a:rPr>
              <a:t>5. Rendszerszervezési és Felügyeleti Igazgatóság</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2600" b="0" i="0" u="none" strike="noStrike" kern="1200" cap="none" spc="0" normalizeH="0" baseline="0" noProof="0" dirty="0" smtClean="0">
                <a:ln>
                  <a:noFill/>
                </a:ln>
                <a:solidFill>
                  <a:schemeClr val="tx1"/>
                </a:solidFill>
                <a:effectLst/>
                <a:uLnTx/>
                <a:uFillTx/>
                <a:latin typeface="+mn-lt"/>
                <a:ea typeface="+mn-ea"/>
                <a:cs typeface="Times New Roman" pitchFamily="18" charset="0"/>
              </a:rPr>
              <a:t>6. Élelmiszerbiztonsági Kockázatértékelési Igazgatóság</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2600" b="0" i="0" u="none" strike="noStrike" kern="1200" cap="none" spc="0" normalizeH="0" baseline="0" noProof="0" dirty="0" smtClean="0">
                <a:ln>
                  <a:noFill/>
                </a:ln>
                <a:solidFill>
                  <a:schemeClr val="tx1"/>
                </a:solidFill>
                <a:effectLst/>
                <a:uLnTx/>
                <a:uFillTx/>
                <a:latin typeface="+mn-lt"/>
                <a:ea typeface="+mn-ea"/>
                <a:cs typeface="Times New Roman" pitchFamily="18" charset="0"/>
              </a:rPr>
              <a:t>7. Állat-egészségügyi Diagnosztikai Igazgatóság</a:t>
            </a:r>
          </a:p>
          <a:p>
            <a:pPr marL="228600" marR="0" lvl="0" indent="-228600" algn="l" defTabSz="914400" rtl="0" eaLnBrk="1" fontAlgn="auto" latinLnBrk="0" hangingPunct="1">
              <a:lnSpc>
                <a:spcPct val="90000"/>
              </a:lnSpc>
              <a:spcBef>
                <a:spcPts val="1000"/>
              </a:spcBef>
              <a:spcAft>
                <a:spcPts val="0"/>
              </a:spcAft>
              <a:buClrTx/>
              <a:buSzTx/>
              <a:buFont typeface="Arial" charset="0"/>
              <a:buNone/>
              <a:tabLst/>
              <a:defRPr/>
            </a:pPr>
            <a:endParaRPr kumimoji="0" lang="hu-HU" sz="2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endParaRPr kumimoji="0" lang="hu-HU" sz="2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endParaRPr kumimoji="0" lang="hu-HU" sz="26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623617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32749" cy="6857003"/>
          </a:xfrm>
          <a:prstGeom prst="rect">
            <a:avLst/>
          </a:prstGeom>
        </p:spPr>
      </p:pic>
      <p:sp>
        <p:nvSpPr>
          <p:cNvPr id="7" name="Szövegdoboz 6"/>
          <p:cNvSpPr txBox="1"/>
          <p:nvPr/>
        </p:nvSpPr>
        <p:spPr>
          <a:xfrm>
            <a:off x="2253342" y="3922087"/>
            <a:ext cx="6590212" cy="1785104"/>
          </a:xfrm>
          <a:prstGeom prst="rect">
            <a:avLst/>
          </a:prstGeom>
          <a:noFill/>
        </p:spPr>
        <p:txBody>
          <a:bodyPr wrap="square" rtlCol="0">
            <a:spAutoFit/>
          </a:bodyPr>
          <a:lstStyle/>
          <a:p>
            <a:r>
              <a:rPr lang="hu-HU" sz="3200" i="1" dirty="0" smtClean="0">
                <a:solidFill>
                  <a:schemeClr val="bg1"/>
                </a:solidFill>
                <a:latin typeface="Cronos Pro" panose="020C0702030403020304" pitchFamily="34" charset="0"/>
              </a:rPr>
              <a:t>Köszönöm a figyelmet!</a:t>
            </a:r>
          </a:p>
          <a:p>
            <a:endParaRPr lang="hu-HU" sz="3000" i="1" dirty="0" smtClean="0">
              <a:solidFill>
                <a:schemeClr val="bg1"/>
              </a:solidFill>
              <a:latin typeface="Cronos Pro" panose="020C0702030403020304" pitchFamily="34" charset="0"/>
            </a:endParaRPr>
          </a:p>
          <a:p>
            <a:r>
              <a:rPr lang="hu-HU" sz="2400" i="1" dirty="0" smtClean="0">
                <a:solidFill>
                  <a:schemeClr val="bg1"/>
                </a:solidFill>
                <a:latin typeface="Cronos Pro Caption" panose="020C0502030503020304" pitchFamily="34" charset="0"/>
              </a:rPr>
              <a:t>Dr. Oravecz Márton</a:t>
            </a:r>
          </a:p>
          <a:p>
            <a:r>
              <a:rPr lang="hu-HU" sz="2400" i="1" dirty="0" err="1" smtClean="0">
                <a:solidFill>
                  <a:schemeClr val="bg1"/>
                </a:solidFill>
                <a:latin typeface="Cronos Pro Caption" panose="020C0502030503020304" pitchFamily="34" charset="0"/>
              </a:rPr>
              <a:t>oraveczm</a:t>
            </a:r>
            <a:r>
              <a:rPr lang="hu-HU" sz="2400" i="1" dirty="0" smtClean="0">
                <a:solidFill>
                  <a:schemeClr val="bg1"/>
                </a:solidFill>
                <a:latin typeface="Cronos Pro Caption" panose="020C0502030503020304" pitchFamily="34" charset="0"/>
              </a:rPr>
              <a:t>@</a:t>
            </a:r>
            <a:r>
              <a:rPr lang="hu-HU" sz="2400" i="1" dirty="0" err="1" smtClean="0">
                <a:solidFill>
                  <a:schemeClr val="bg1"/>
                </a:solidFill>
                <a:latin typeface="Cronos Pro Caption" panose="020C0502030503020304" pitchFamily="34" charset="0"/>
              </a:rPr>
              <a:t>nebih.gov.hu</a:t>
            </a:r>
            <a:endParaRPr lang="hu-HU" sz="2400" i="1" dirty="0" smtClean="0">
              <a:solidFill>
                <a:schemeClr val="bg1"/>
              </a:solidFill>
              <a:latin typeface="Cronos Pro Caption" panose="020C0502030503020304" pitchFamily="34" charset="0"/>
            </a:endParaRPr>
          </a:p>
        </p:txBody>
      </p:sp>
    </p:spTree>
    <p:extLst>
      <p:ext uri="{BB962C8B-B14F-4D97-AF65-F5344CB8AC3E}">
        <p14:creationId xmlns:p14="http://schemas.microsoft.com/office/powerpoint/2010/main" val="611776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2769"/>
            <a:ext cx="12232749" cy="6835231"/>
          </a:xfrm>
          <a:prstGeom prst="rect">
            <a:avLst/>
          </a:prstGeom>
        </p:spPr>
      </p:pic>
      <p:sp>
        <p:nvSpPr>
          <p:cNvPr id="5" name="Szövegdoboz 4"/>
          <p:cNvSpPr txBox="1"/>
          <p:nvPr/>
        </p:nvSpPr>
        <p:spPr>
          <a:xfrm>
            <a:off x="10831284" y="6357257"/>
            <a:ext cx="664028" cy="461665"/>
          </a:xfrm>
          <a:prstGeom prst="rect">
            <a:avLst/>
          </a:prstGeom>
          <a:noFill/>
        </p:spPr>
        <p:txBody>
          <a:bodyPr wrap="square" rtlCol="0">
            <a:spAutoFit/>
          </a:bodyPr>
          <a:lstStyle/>
          <a:p>
            <a:pPr algn="r"/>
            <a:r>
              <a:rPr lang="hu-HU" sz="2400" b="1" dirty="0" smtClean="0">
                <a:solidFill>
                  <a:schemeClr val="bg1"/>
                </a:solidFill>
                <a:latin typeface="Cronos Pro Caption" panose="020C0502030503020304" pitchFamily="34" charset="0"/>
              </a:rPr>
              <a:t>2</a:t>
            </a:r>
            <a:endParaRPr lang="hu-HU" sz="2400" b="1" dirty="0">
              <a:solidFill>
                <a:schemeClr val="bg1"/>
              </a:solidFill>
              <a:latin typeface="Cronos Pro Caption" panose="020C0502030503020304" pitchFamily="34" charset="0"/>
            </a:endParaRPr>
          </a:p>
        </p:txBody>
      </p:sp>
      <p:pic>
        <p:nvPicPr>
          <p:cNvPr id="1027" name="Picture 3"/>
          <p:cNvPicPr>
            <a:picLocks noChangeAspect="1" noChangeArrowheads="1"/>
          </p:cNvPicPr>
          <p:nvPr/>
        </p:nvPicPr>
        <p:blipFill>
          <a:blip r:embed="rId3"/>
          <a:srcRect/>
          <a:stretch>
            <a:fillRect/>
          </a:stretch>
        </p:blipFill>
        <p:spPr bwMode="auto">
          <a:xfrm>
            <a:off x="2441121" y="248195"/>
            <a:ext cx="7682593" cy="5739525"/>
          </a:xfrm>
          <a:prstGeom prst="rect">
            <a:avLst/>
          </a:prstGeom>
          <a:noFill/>
          <a:ln w="9525">
            <a:noFill/>
            <a:miter lim="800000"/>
            <a:headEnd/>
            <a:tailEnd/>
          </a:ln>
          <a:effectLst/>
        </p:spPr>
      </p:pic>
    </p:spTree>
    <p:extLst>
      <p:ext uri="{BB962C8B-B14F-4D97-AF65-F5344CB8AC3E}">
        <p14:creationId xmlns:p14="http://schemas.microsoft.com/office/powerpoint/2010/main" val="162361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2769"/>
            <a:ext cx="12232749" cy="6835231"/>
          </a:xfrm>
          <a:prstGeom prst="rect">
            <a:avLst/>
          </a:prstGeom>
        </p:spPr>
      </p:pic>
      <p:sp>
        <p:nvSpPr>
          <p:cNvPr id="5" name="Szövegdoboz 4"/>
          <p:cNvSpPr txBox="1"/>
          <p:nvPr/>
        </p:nvSpPr>
        <p:spPr>
          <a:xfrm>
            <a:off x="10831284" y="6357257"/>
            <a:ext cx="664028" cy="461665"/>
          </a:xfrm>
          <a:prstGeom prst="rect">
            <a:avLst/>
          </a:prstGeom>
          <a:noFill/>
        </p:spPr>
        <p:txBody>
          <a:bodyPr wrap="square" rtlCol="0">
            <a:spAutoFit/>
          </a:bodyPr>
          <a:lstStyle/>
          <a:p>
            <a:pPr algn="r"/>
            <a:r>
              <a:rPr lang="hu-HU" sz="2400" b="1" dirty="0" smtClean="0">
                <a:solidFill>
                  <a:schemeClr val="bg1"/>
                </a:solidFill>
                <a:latin typeface="Cronos Pro Caption" panose="020C0502030503020304" pitchFamily="34" charset="0"/>
              </a:rPr>
              <a:t>3</a:t>
            </a:r>
            <a:endParaRPr lang="hu-HU" sz="2400" b="1" dirty="0">
              <a:solidFill>
                <a:schemeClr val="bg1"/>
              </a:solidFill>
              <a:latin typeface="Cronos Pro Caption" panose="020C0502030503020304" pitchFamily="34" charset="0"/>
            </a:endParaRPr>
          </a:p>
        </p:txBody>
      </p:sp>
      <p:pic>
        <p:nvPicPr>
          <p:cNvPr id="1026" name="Picture 2"/>
          <p:cNvPicPr>
            <a:picLocks noChangeAspect="1" noChangeArrowheads="1"/>
          </p:cNvPicPr>
          <p:nvPr/>
        </p:nvPicPr>
        <p:blipFill>
          <a:blip r:embed="rId3"/>
          <a:srcRect/>
          <a:stretch>
            <a:fillRect/>
          </a:stretch>
        </p:blipFill>
        <p:spPr bwMode="auto">
          <a:xfrm>
            <a:off x="2436495" y="256928"/>
            <a:ext cx="7646889" cy="5738923"/>
          </a:xfrm>
          <a:prstGeom prst="rect">
            <a:avLst/>
          </a:prstGeom>
          <a:noFill/>
          <a:ln w="9525">
            <a:noFill/>
            <a:miter lim="800000"/>
            <a:headEnd/>
            <a:tailEnd/>
          </a:ln>
          <a:effectLst/>
        </p:spPr>
      </p:pic>
    </p:spTree>
    <p:extLst>
      <p:ext uri="{BB962C8B-B14F-4D97-AF65-F5344CB8AC3E}">
        <p14:creationId xmlns:p14="http://schemas.microsoft.com/office/powerpoint/2010/main" val="162361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2769"/>
            <a:ext cx="12232749" cy="6835231"/>
          </a:xfrm>
          <a:prstGeom prst="rect">
            <a:avLst/>
          </a:prstGeom>
        </p:spPr>
      </p:pic>
      <p:sp>
        <p:nvSpPr>
          <p:cNvPr id="4" name="Szövegdoboz 3"/>
          <p:cNvSpPr txBox="1"/>
          <p:nvPr/>
        </p:nvSpPr>
        <p:spPr>
          <a:xfrm>
            <a:off x="2503714" y="533398"/>
            <a:ext cx="8991598" cy="5442857"/>
          </a:xfrm>
          <a:prstGeom prst="rect">
            <a:avLst/>
          </a:prstGeom>
          <a:noFill/>
        </p:spPr>
        <p:txBody>
          <a:bodyPr wrap="square" numCol="1" spcCol="180000" rtlCol="0">
            <a:noAutofit/>
          </a:bodyPr>
          <a:lstStyle/>
          <a:p>
            <a:endParaRPr lang="hu-HU" dirty="0"/>
          </a:p>
        </p:txBody>
      </p:sp>
      <p:sp>
        <p:nvSpPr>
          <p:cNvPr id="5" name="Szövegdoboz 4"/>
          <p:cNvSpPr txBox="1"/>
          <p:nvPr/>
        </p:nvSpPr>
        <p:spPr>
          <a:xfrm>
            <a:off x="10831284" y="6357257"/>
            <a:ext cx="664028" cy="461665"/>
          </a:xfrm>
          <a:prstGeom prst="rect">
            <a:avLst/>
          </a:prstGeom>
          <a:noFill/>
        </p:spPr>
        <p:txBody>
          <a:bodyPr wrap="square" rtlCol="0">
            <a:spAutoFit/>
          </a:bodyPr>
          <a:lstStyle/>
          <a:p>
            <a:pPr algn="r"/>
            <a:r>
              <a:rPr lang="hu-HU" sz="2400" b="1" dirty="0" smtClean="0">
                <a:solidFill>
                  <a:schemeClr val="bg1"/>
                </a:solidFill>
                <a:latin typeface="Cronos Pro Caption" panose="020C0502030503020304" pitchFamily="34" charset="0"/>
              </a:rPr>
              <a:t>4</a:t>
            </a:r>
            <a:endParaRPr lang="hu-HU" sz="2400" b="1" dirty="0">
              <a:solidFill>
                <a:schemeClr val="bg1"/>
              </a:solidFill>
              <a:latin typeface="Cronos Pro Caption" panose="020C0502030503020304" pitchFamily="34" charset="0"/>
            </a:endParaRPr>
          </a:p>
        </p:txBody>
      </p:sp>
      <p:sp>
        <p:nvSpPr>
          <p:cNvPr id="6" name="Szövegdoboz 5"/>
          <p:cNvSpPr txBox="1"/>
          <p:nvPr/>
        </p:nvSpPr>
        <p:spPr>
          <a:xfrm>
            <a:off x="2579914" y="6357257"/>
            <a:ext cx="6553200" cy="523220"/>
          </a:xfrm>
          <a:prstGeom prst="rect">
            <a:avLst/>
          </a:prstGeom>
          <a:noFill/>
        </p:spPr>
        <p:txBody>
          <a:bodyPr wrap="square" rtlCol="0">
            <a:spAutoFit/>
          </a:bodyPr>
          <a:lstStyle/>
          <a:p>
            <a:r>
              <a:rPr lang="hu-HU" sz="2800" b="1" i="1" baseline="30000" dirty="0" smtClean="0">
                <a:solidFill>
                  <a:schemeClr val="bg1"/>
                </a:solidFill>
                <a:latin typeface="Cronos Pro Caption" panose="020C0502030503020304" pitchFamily="34" charset="0"/>
              </a:rPr>
              <a:t>Élelmiszerlánc-biztonság</a:t>
            </a:r>
            <a:endParaRPr lang="hu-HU" sz="2800" i="1" dirty="0">
              <a:solidFill>
                <a:schemeClr val="bg1"/>
              </a:solidFill>
              <a:latin typeface="Cronos Pro Caption" panose="020C0502030503020304" pitchFamily="34" charset="0"/>
            </a:endParaRPr>
          </a:p>
        </p:txBody>
      </p:sp>
      <p:sp>
        <p:nvSpPr>
          <p:cNvPr id="8" name="Tartalom helye 2"/>
          <p:cNvSpPr txBox="1">
            <a:spLocks/>
          </p:cNvSpPr>
          <p:nvPr/>
        </p:nvSpPr>
        <p:spPr>
          <a:xfrm>
            <a:off x="3200672" y="1597978"/>
            <a:ext cx="7954963" cy="3024187"/>
          </a:xfrm>
          <a:prstGeom prst="rect">
            <a:avLst/>
          </a:prstGeom>
        </p:spPr>
        <p:txBody>
          <a:bodyPr/>
          <a:lstStyle/>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kumimoji="0" lang="hu-HU" altLang="hu-HU" sz="3600" b="0" i="0" u="none" strike="noStrike" kern="1200" cap="none" spc="0" normalizeH="0" baseline="0" noProof="0" smtClean="0">
                <a:ln>
                  <a:noFill/>
                </a:ln>
                <a:solidFill>
                  <a:schemeClr val="tx1"/>
                </a:solidFill>
                <a:effectLst/>
                <a:uLnTx/>
                <a:uFillTx/>
                <a:latin typeface="+mn-lt"/>
                <a:ea typeface="+mn-ea"/>
                <a:cs typeface="+mn-cs"/>
              </a:rPr>
              <a:t>	! minden az élelmiszer előtt !</a:t>
            </a:r>
            <a:endParaRPr kumimoji="0" lang="hu-HU" altLang="hu-HU" sz="3600" b="1"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endParaRPr kumimoji="0" lang="hu-HU" altLang="hu-HU" sz="1600" b="1"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kumimoji="0" lang="hu-HU" altLang="hu-HU" sz="4000" b="1" i="0" u="none" strike="noStrike" kern="1200" cap="none" spc="0" normalizeH="0" baseline="0" noProof="0" smtClean="0">
                <a:ln>
                  <a:noFill/>
                </a:ln>
                <a:solidFill>
                  <a:schemeClr val="tx1"/>
                </a:solidFill>
                <a:effectLst/>
                <a:uLnTx/>
                <a:uFillTx/>
                <a:latin typeface="+mn-lt"/>
                <a:ea typeface="+mn-ea"/>
                <a:cs typeface="+mn-cs"/>
              </a:rPr>
              <a:t>Élelmiszer (étkezés)</a:t>
            </a: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endParaRPr kumimoji="0" lang="hu-HU" altLang="hu-HU" sz="16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kumimoji="0" lang="hu-HU" altLang="hu-HU" sz="3600" b="0" i="0" u="none" strike="noStrike" kern="1200" cap="none" spc="0" normalizeH="0" baseline="0" noProof="0" smtClean="0">
                <a:ln>
                  <a:noFill/>
                </a:ln>
                <a:solidFill>
                  <a:schemeClr val="tx1"/>
                </a:solidFill>
                <a:effectLst/>
                <a:uLnTx/>
                <a:uFillTx/>
                <a:latin typeface="+mn-lt"/>
                <a:ea typeface="+mn-ea"/>
                <a:cs typeface="+mn-cs"/>
              </a:rPr>
              <a:t>	! minden az élelmiszer után ! </a:t>
            </a: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endParaRPr kumimoji="0" lang="hu-HU" altLang="hu-HU"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Szalagnyíl jobbra 8"/>
          <p:cNvSpPr/>
          <p:nvPr/>
        </p:nvSpPr>
        <p:spPr>
          <a:xfrm rot="10800000">
            <a:off x="9680847" y="1742440"/>
            <a:ext cx="804863" cy="224155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solidFill>
                <a:schemeClr val="tx1"/>
              </a:solidFill>
            </a:endParaRPr>
          </a:p>
        </p:txBody>
      </p:sp>
      <p:sp>
        <p:nvSpPr>
          <p:cNvPr id="10" name="Szalagnyíl jobbra 9"/>
          <p:cNvSpPr/>
          <p:nvPr/>
        </p:nvSpPr>
        <p:spPr>
          <a:xfrm rot="1862829">
            <a:off x="3472135" y="1677353"/>
            <a:ext cx="454025" cy="88423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solidFill>
                <a:schemeClr val="tx1"/>
              </a:solidFill>
            </a:endParaRPr>
          </a:p>
        </p:txBody>
      </p:sp>
      <p:sp>
        <p:nvSpPr>
          <p:cNvPr id="11" name="Szalagnyíl jobbra 10"/>
          <p:cNvSpPr/>
          <p:nvPr/>
        </p:nvSpPr>
        <p:spPr>
          <a:xfrm rot="19184082">
            <a:off x="3540397" y="3310890"/>
            <a:ext cx="447675" cy="80327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solidFill>
                <a:schemeClr val="tx1"/>
              </a:solidFill>
            </a:endParaRPr>
          </a:p>
        </p:txBody>
      </p:sp>
      <p:sp>
        <p:nvSpPr>
          <p:cNvPr id="12" name="Szövegdoboz 11"/>
          <p:cNvSpPr txBox="1"/>
          <p:nvPr/>
        </p:nvSpPr>
        <p:spPr>
          <a:xfrm>
            <a:off x="239487" y="620487"/>
            <a:ext cx="1817914" cy="625812"/>
          </a:xfrm>
          <a:prstGeom prst="rect">
            <a:avLst/>
          </a:prstGeom>
          <a:noFill/>
        </p:spPr>
        <p:txBody>
          <a:bodyPr wrap="square" rtlCol="0">
            <a:spAutoFit/>
          </a:bodyPr>
          <a:lstStyle/>
          <a:p>
            <a:pPr algn="r"/>
            <a:r>
              <a:rPr lang="hu-HU" sz="2600" b="1" i="1" baseline="30000" dirty="0" smtClean="0">
                <a:latin typeface="Cronos Pro Caption" panose="020C0502030503020304" pitchFamily="34" charset="0"/>
              </a:rPr>
              <a:t>Élelmiszerlánc-biztonság</a:t>
            </a:r>
            <a:endParaRPr lang="hu-HU" sz="2600" b="1" i="1" baseline="30000" dirty="0">
              <a:latin typeface="Cronos Pro Caption" panose="020C0502030503020304" pitchFamily="34" charset="0"/>
            </a:endParaRPr>
          </a:p>
        </p:txBody>
      </p:sp>
    </p:spTree>
    <p:extLst>
      <p:ext uri="{BB962C8B-B14F-4D97-AF65-F5344CB8AC3E}">
        <p14:creationId xmlns:p14="http://schemas.microsoft.com/office/powerpoint/2010/main" val="162361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2769"/>
            <a:ext cx="12232749" cy="6835231"/>
          </a:xfrm>
          <a:prstGeom prst="rect">
            <a:avLst/>
          </a:prstGeom>
        </p:spPr>
      </p:pic>
      <p:sp>
        <p:nvSpPr>
          <p:cNvPr id="4" name="Szövegdoboz 3"/>
          <p:cNvSpPr txBox="1"/>
          <p:nvPr/>
        </p:nvSpPr>
        <p:spPr>
          <a:xfrm>
            <a:off x="2503714" y="533398"/>
            <a:ext cx="8991598" cy="5442857"/>
          </a:xfrm>
          <a:prstGeom prst="rect">
            <a:avLst/>
          </a:prstGeom>
          <a:noFill/>
        </p:spPr>
        <p:txBody>
          <a:bodyPr wrap="square" numCol="1" spcCol="180000" rtlCol="0">
            <a:noAutofit/>
          </a:bodyPr>
          <a:lstStyle/>
          <a:p>
            <a:endParaRPr lang="hu-HU" dirty="0"/>
          </a:p>
        </p:txBody>
      </p:sp>
      <p:sp>
        <p:nvSpPr>
          <p:cNvPr id="5" name="Szövegdoboz 4"/>
          <p:cNvSpPr txBox="1"/>
          <p:nvPr/>
        </p:nvSpPr>
        <p:spPr>
          <a:xfrm>
            <a:off x="10831284" y="6357257"/>
            <a:ext cx="664028" cy="461665"/>
          </a:xfrm>
          <a:prstGeom prst="rect">
            <a:avLst/>
          </a:prstGeom>
          <a:noFill/>
        </p:spPr>
        <p:txBody>
          <a:bodyPr wrap="square" rtlCol="0">
            <a:spAutoFit/>
          </a:bodyPr>
          <a:lstStyle/>
          <a:p>
            <a:pPr algn="r"/>
            <a:r>
              <a:rPr lang="hu-HU" sz="2400" b="1" dirty="0" smtClean="0">
                <a:solidFill>
                  <a:schemeClr val="bg1"/>
                </a:solidFill>
                <a:latin typeface="Cronos Pro Caption" panose="020C0502030503020304" pitchFamily="34" charset="0"/>
              </a:rPr>
              <a:t>5</a:t>
            </a:r>
            <a:endParaRPr lang="hu-HU" sz="2400" b="1" dirty="0">
              <a:solidFill>
                <a:schemeClr val="bg1"/>
              </a:solidFill>
              <a:latin typeface="Cronos Pro Caption" panose="020C0502030503020304" pitchFamily="34" charset="0"/>
            </a:endParaRPr>
          </a:p>
        </p:txBody>
      </p:sp>
      <p:sp>
        <p:nvSpPr>
          <p:cNvPr id="6" name="Szövegdoboz 5"/>
          <p:cNvSpPr txBox="1"/>
          <p:nvPr/>
        </p:nvSpPr>
        <p:spPr>
          <a:xfrm>
            <a:off x="2579914" y="6357257"/>
            <a:ext cx="6553200" cy="523220"/>
          </a:xfrm>
          <a:prstGeom prst="rect">
            <a:avLst/>
          </a:prstGeom>
          <a:noFill/>
        </p:spPr>
        <p:txBody>
          <a:bodyPr wrap="square" rtlCol="0">
            <a:spAutoFit/>
          </a:bodyPr>
          <a:lstStyle/>
          <a:p>
            <a:r>
              <a:rPr lang="hu-HU" sz="2800" b="1" i="1" baseline="30000" dirty="0" smtClean="0">
                <a:solidFill>
                  <a:schemeClr val="bg1"/>
                </a:solidFill>
                <a:latin typeface="Cronos Pro Caption" panose="020C0502030503020304" pitchFamily="34" charset="0"/>
              </a:rPr>
              <a:t>Az élelmiszer fogalma</a:t>
            </a:r>
            <a:endParaRPr lang="hu-HU" sz="2800" i="1" dirty="0">
              <a:solidFill>
                <a:schemeClr val="bg1"/>
              </a:solidFill>
              <a:latin typeface="Cronos Pro Caption" panose="020C0502030503020304" pitchFamily="34" charset="0"/>
            </a:endParaRPr>
          </a:p>
        </p:txBody>
      </p:sp>
      <p:sp>
        <p:nvSpPr>
          <p:cNvPr id="12" name="Szövegdoboz 11"/>
          <p:cNvSpPr txBox="1"/>
          <p:nvPr/>
        </p:nvSpPr>
        <p:spPr>
          <a:xfrm>
            <a:off x="239487" y="620487"/>
            <a:ext cx="1817914" cy="625812"/>
          </a:xfrm>
          <a:prstGeom prst="rect">
            <a:avLst/>
          </a:prstGeom>
          <a:noFill/>
        </p:spPr>
        <p:txBody>
          <a:bodyPr wrap="square" rtlCol="0">
            <a:spAutoFit/>
          </a:bodyPr>
          <a:lstStyle/>
          <a:p>
            <a:pPr algn="r"/>
            <a:r>
              <a:rPr lang="hu-HU" sz="2600" b="1" i="1" baseline="30000" dirty="0" smtClean="0">
                <a:latin typeface="Cronos Pro Caption" panose="020C0502030503020304" pitchFamily="34" charset="0"/>
              </a:rPr>
              <a:t>Az élelmiszer fogalma</a:t>
            </a:r>
            <a:endParaRPr lang="hu-HU" sz="2600" b="1" i="1" baseline="30000" dirty="0">
              <a:latin typeface="Cronos Pro Caption" panose="020C0502030503020304" pitchFamily="34" charset="0"/>
            </a:endParaRPr>
          </a:p>
        </p:txBody>
      </p:sp>
      <p:sp>
        <p:nvSpPr>
          <p:cNvPr id="14" name="Tartalom helye 2"/>
          <p:cNvSpPr txBox="1">
            <a:spLocks/>
          </p:cNvSpPr>
          <p:nvPr/>
        </p:nvSpPr>
        <p:spPr>
          <a:xfrm>
            <a:off x="2455817" y="463734"/>
            <a:ext cx="9117874" cy="5688873"/>
          </a:xfrm>
          <a:prstGeom prst="rect">
            <a:avLst/>
          </a:prstGeom>
        </p:spPr>
        <p:txBody>
          <a:bodyPr/>
          <a:lstStyle/>
          <a:p>
            <a:pPr marL="0" marR="0" lvl="0" indent="0" defTabSz="914400" rtl="0" eaLnBrk="1" fontAlgn="auto" latinLnBrk="0" hangingPunct="1">
              <a:lnSpc>
                <a:spcPct val="90000"/>
              </a:lnSpc>
              <a:spcBef>
                <a:spcPts val="1000"/>
              </a:spcBef>
              <a:spcAft>
                <a:spcPts val="0"/>
              </a:spcAft>
              <a:buClrTx/>
              <a:buSzTx/>
              <a:buFont typeface="Arial" charset="0"/>
              <a:buNone/>
              <a:tabLst/>
              <a:defRPr/>
            </a:pPr>
            <a:r>
              <a:rPr kumimoji="0" lang="hu-HU" altLang="hu-HU" sz="4400" b="1" i="0" u="none" strike="noStrike" kern="1200" cap="none" spc="0" normalizeH="0" baseline="0" noProof="0" dirty="0" smtClean="0">
                <a:ln>
                  <a:noFill/>
                </a:ln>
                <a:solidFill>
                  <a:schemeClr val="tx1"/>
                </a:solidFill>
                <a:effectLst/>
                <a:uLnTx/>
                <a:uFillTx/>
                <a:latin typeface="+mn-lt"/>
                <a:ea typeface="+mn-ea"/>
                <a:cs typeface="+mn-cs"/>
              </a:rPr>
              <a:t>Élelmiszer: mindent amit megeszünk</a:t>
            </a:r>
          </a:p>
          <a:p>
            <a:pPr marL="0" marR="0" lvl="0" indent="0" algn="just" defTabSz="914400" rtl="0" eaLnBrk="1" fontAlgn="auto" latinLnBrk="0" hangingPunct="1">
              <a:lnSpc>
                <a:spcPct val="90000"/>
              </a:lnSpc>
              <a:spcBef>
                <a:spcPts val="1000"/>
              </a:spcBef>
              <a:spcAft>
                <a:spcPts val="0"/>
              </a:spcAft>
              <a:buClrTx/>
              <a:buSzTx/>
              <a:buFont typeface="Arial" charset="0"/>
              <a:buNone/>
              <a:tabLst/>
              <a:defRPr/>
            </a:pPr>
            <a:r>
              <a:rPr kumimoji="0" lang="hu-HU" sz="2400" b="0" i="0" u="none" strike="noStrike" kern="1200" cap="none" spc="0" normalizeH="0" baseline="0" noProof="0" dirty="0" smtClean="0">
                <a:ln>
                  <a:noFill/>
                </a:ln>
                <a:solidFill>
                  <a:schemeClr val="tx1"/>
                </a:solidFill>
                <a:effectLst/>
                <a:uLnTx/>
                <a:uFillTx/>
                <a:latin typeface="+mn-lt"/>
                <a:ea typeface="+mn-ea"/>
                <a:cs typeface="+mn-cs"/>
              </a:rPr>
              <a:t>178/2002/EK RENDELETE 2. cikk</a:t>
            </a:r>
          </a:p>
          <a:p>
            <a:pPr marL="0" marR="0" lvl="0" indent="0" algn="just" defTabSz="914400" rtl="0" eaLnBrk="1" fontAlgn="auto" latinLnBrk="0" hangingPunct="1">
              <a:lnSpc>
                <a:spcPct val="90000"/>
              </a:lnSpc>
              <a:spcBef>
                <a:spcPts val="1000"/>
              </a:spcBef>
              <a:spcAft>
                <a:spcPts val="0"/>
              </a:spcAft>
              <a:buClrTx/>
              <a:buSzTx/>
              <a:buFont typeface="Arial" charset="0"/>
              <a:buNone/>
              <a:tabLst/>
              <a:defRPr/>
            </a:pPr>
            <a:r>
              <a:rPr kumimoji="0" lang="hu-HU" sz="2400" b="0" i="0" u="none" strike="noStrike" kern="1200" cap="none" spc="0" normalizeH="0" baseline="0" noProof="0" dirty="0" smtClean="0">
                <a:ln>
                  <a:noFill/>
                </a:ln>
                <a:solidFill>
                  <a:schemeClr val="tx1"/>
                </a:solidFill>
                <a:effectLst/>
                <a:uLnTx/>
                <a:uFillTx/>
                <a:latin typeface="+mn-lt"/>
                <a:ea typeface="+mn-ea"/>
                <a:cs typeface="+mn-cs"/>
              </a:rPr>
              <a:t>E rendelet alkalmazásában az „élelmiszer” minden olyan feldolgozott, részben feldolgozott vagy feldolgozatlan anyagot vagy terméket jelent, amelyet emberi fogyasztásra szánnak, illetve amelyet várhatóan emberek fogyasztanak el.</a:t>
            </a: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kumimoji="0" lang="hu-HU" altLang="hu-HU" sz="4400" b="0" i="0" u="none" strike="noStrike" kern="1200" cap="none" spc="0" normalizeH="0" baseline="0" noProof="0" dirty="0" smtClean="0">
                <a:ln>
                  <a:noFill/>
                </a:ln>
                <a:solidFill>
                  <a:schemeClr val="tx1"/>
                </a:solidFill>
                <a:effectLst/>
                <a:uLnTx/>
                <a:uFillTx/>
                <a:latin typeface="+mn-lt"/>
                <a:ea typeface="+mn-ea"/>
                <a:cs typeface="+mn-cs"/>
              </a:rPr>
              <a:t>otthon –&gt; tudás + </a:t>
            </a:r>
            <a:r>
              <a:rPr kumimoji="0" lang="hu-HU" altLang="hu-HU" sz="4400" b="0" i="0" u="none" strike="noStrike" kern="1200" cap="none" spc="0" normalizeH="0" baseline="0" noProof="0" dirty="0" err="1" smtClean="0">
                <a:ln>
                  <a:noFill/>
                </a:ln>
                <a:solidFill>
                  <a:schemeClr val="tx1"/>
                </a:solidFill>
                <a:effectLst/>
                <a:uLnTx/>
                <a:uFillTx/>
                <a:latin typeface="+mn-lt"/>
                <a:ea typeface="+mn-ea"/>
                <a:cs typeface="+mn-cs"/>
              </a:rPr>
              <a:t>tudás</a:t>
            </a:r>
            <a:r>
              <a:rPr kumimoji="0" lang="hu-HU" altLang="hu-HU" sz="4400" b="0" i="0" u="none" strike="noStrike" kern="1200" cap="none" spc="0" normalizeH="0" baseline="0" noProof="0" dirty="0" smtClean="0">
                <a:ln>
                  <a:noFill/>
                </a:ln>
                <a:solidFill>
                  <a:schemeClr val="tx1"/>
                </a:solidFill>
                <a:effectLst/>
                <a:uLnTx/>
                <a:uFillTx/>
                <a:latin typeface="+mn-lt"/>
                <a:ea typeface="+mn-ea"/>
                <a:cs typeface="+mn-cs"/>
              </a:rPr>
              <a:t> + </a:t>
            </a:r>
            <a:r>
              <a:rPr kumimoji="0" lang="hu-HU" altLang="hu-HU" sz="4400" b="0" i="0" u="none" strike="noStrike" kern="1200" cap="none" spc="0" normalizeH="0" baseline="0" noProof="0" dirty="0" err="1" smtClean="0">
                <a:ln>
                  <a:noFill/>
                </a:ln>
                <a:solidFill>
                  <a:schemeClr val="tx1"/>
                </a:solidFill>
                <a:effectLst/>
                <a:uLnTx/>
                <a:uFillTx/>
                <a:latin typeface="+mn-lt"/>
                <a:ea typeface="+mn-ea"/>
                <a:cs typeface="+mn-cs"/>
              </a:rPr>
              <a:t>tudás</a:t>
            </a:r>
            <a:endParaRPr kumimoji="0" lang="hu-HU" altLang="hu-HU" sz="4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kumimoji="0" lang="hu-HU" altLang="hu-HU" sz="4400" b="0" i="0" u="none" strike="noStrike" kern="1200" cap="none" spc="0" normalizeH="0" baseline="0" noProof="0" dirty="0" smtClean="0">
                <a:ln>
                  <a:noFill/>
                </a:ln>
                <a:solidFill>
                  <a:schemeClr val="tx1"/>
                </a:solidFill>
                <a:effectLst/>
                <a:uLnTx/>
                <a:uFillTx/>
                <a:latin typeface="+mn-lt"/>
                <a:ea typeface="+mn-ea"/>
                <a:cs typeface="+mn-cs"/>
              </a:rPr>
              <a:t>iparban –&gt; tudás és jog/hatóság</a:t>
            </a: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endParaRPr kumimoji="0" lang="hu-HU" altLang="hu-HU"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endParaRPr kumimoji="0" lang="hu-HU" altLang="hu-HU" sz="4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kumimoji="0" lang="hu-HU" altLang="hu-HU" sz="4400" b="0" i="0"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endParaRPr kumimoji="0" lang="hu-HU" altLang="hu-HU" sz="44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62361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2769"/>
            <a:ext cx="12232749" cy="6835231"/>
          </a:xfrm>
          <a:prstGeom prst="rect">
            <a:avLst/>
          </a:prstGeom>
        </p:spPr>
      </p:pic>
      <p:sp>
        <p:nvSpPr>
          <p:cNvPr id="4" name="Szövegdoboz 3"/>
          <p:cNvSpPr txBox="1"/>
          <p:nvPr/>
        </p:nvSpPr>
        <p:spPr>
          <a:xfrm>
            <a:off x="2503714" y="533398"/>
            <a:ext cx="8991598" cy="5442857"/>
          </a:xfrm>
          <a:prstGeom prst="rect">
            <a:avLst/>
          </a:prstGeom>
          <a:noFill/>
        </p:spPr>
        <p:txBody>
          <a:bodyPr wrap="square" numCol="1" spcCol="180000" rtlCol="0">
            <a:noAutofit/>
          </a:bodyPr>
          <a:lstStyle/>
          <a:p>
            <a:endParaRPr lang="hu-HU" dirty="0"/>
          </a:p>
        </p:txBody>
      </p:sp>
      <p:sp>
        <p:nvSpPr>
          <p:cNvPr id="5" name="Szövegdoboz 4"/>
          <p:cNvSpPr txBox="1"/>
          <p:nvPr/>
        </p:nvSpPr>
        <p:spPr>
          <a:xfrm>
            <a:off x="10831284" y="6357257"/>
            <a:ext cx="664028" cy="461665"/>
          </a:xfrm>
          <a:prstGeom prst="rect">
            <a:avLst/>
          </a:prstGeom>
          <a:noFill/>
        </p:spPr>
        <p:txBody>
          <a:bodyPr wrap="square" rtlCol="0">
            <a:spAutoFit/>
          </a:bodyPr>
          <a:lstStyle/>
          <a:p>
            <a:pPr algn="r"/>
            <a:r>
              <a:rPr lang="hu-HU" sz="2400" b="1" dirty="0" smtClean="0">
                <a:solidFill>
                  <a:schemeClr val="bg1"/>
                </a:solidFill>
                <a:latin typeface="Cronos Pro Caption" panose="020C0502030503020304" pitchFamily="34" charset="0"/>
              </a:rPr>
              <a:t>6</a:t>
            </a:r>
            <a:endParaRPr lang="hu-HU" sz="2400" b="1" dirty="0">
              <a:solidFill>
                <a:schemeClr val="bg1"/>
              </a:solidFill>
              <a:latin typeface="Cronos Pro Caption" panose="020C0502030503020304" pitchFamily="34" charset="0"/>
            </a:endParaRPr>
          </a:p>
        </p:txBody>
      </p:sp>
      <p:sp>
        <p:nvSpPr>
          <p:cNvPr id="6" name="Szövegdoboz 5"/>
          <p:cNvSpPr txBox="1"/>
          <p:nvPr/>
        </p:nvSpPr>
        <p:spPr>
          <a:xfrm>
            <a:off x="2579914" y="6357257"/>
            <a:ext cx="6553200" cy="523220"/>
          </a:xfrm>
          <a:prstGeom prst="rect">
            <a:avLst/>
          </a:prstGeom>
          <a:noFill/>
        </p:spPr>
        <p:txBody>
          <a:bodyPr wrap="square" rtlCol="0">
            <a:spAutoFit/>
          </a:bodyPr>
          <a:lstStyle/>
          <a:p>
            <a:r>
              <a:rPr lang="hu-HU" sz="2800" b="1" i="1" baseline="30000" dirty="0" smtClean="0">
                <a:solidFill>
                  <a:schemeClr val="bg1"/>
                </a:solidFill>
                <a:latin typeface="Cronos Pro Caption" panose="020C0502030503020304" pitchFamily="34" charset="0"/>
              </a:rPr>
              <a:t>Az élelmiszer fogalma</a:t>
            </a:r>
            <a:endParaRPr lang="hu-HU" sz="2800" i="1" dirty="0">
              <a:solidFill>
                <a:schemeClr val="bg1"/>
              </a:solidFill>
              <a:latin typeface="Cronos Pro Caption" panose="020C0502030503020304" pitchFamily="34" charset="0"/>
            </a:endParaRPr>
          </a:p>
        </p:txBody>
      </p:sp>
      <p:sp>
        <p:nvSpPr>
          <p:cNvPr id="12" name="Szövegdoboz 11"/>
          <p:cNvSpPr txBox="1"/>
          <p:nvPr/>
        </p:nvSpPr>
        <p:spPr>
          <a:xfrm>
            <a:off x="239487" y="620487"/>
            <a:ext cx="1817914" cy="625812"/>
          </a:xfrm>
          <a:prstGeom prst="rect">
            <a:avLst/>
          </a:prstGeom>
          <a:noFill/>
        </p:spPr>
        <p:txBody>
          <a:bodyPr wrap="square" rtlCol="0">
            <a:spAutoFit/>
          </a:bodyPr>
          <a:lstStyle/>
          <a:p>
            <a:pPr algn="r"/>
            <a:r>
              <a:rPr lang="hu-HU" sz="2600" b="1" i="1" baseline="30000" dirty="0" smtClean="0">
                <a:latin typeface="Cronos Pro Caption" panose="020C0502030503020304" pitchFamily="34" charset="0"/>
              </a:rPr>
              <a:t>Az élelmiszer fogalma</a:t>
            </a:r>
            <a:endParaRPr lang="hu-HU" sz="2600" b="1" i="1" baseline="30000" dirty="0">
              <a:latin typeface="Cronos Pro Caption" panose="020C0502030503020304" pitchFamily="34" charset="0"/>
            </a:endParaRPr>
          </a:p>
        </p:txBody>
      </p:sp>
      <p:sp>
        <p:nvSpPr>
          <p:cNvPr id="14" name="Tartalom helye 2"/>
          <p:cNvSpPr txBox="1">
            <a:spLocks/>
          </p:cNvSpPr>
          <p:nvPr/>
        </p:nvSpPr>
        <p:spPr>
          <a:xfrm>
            <a:off x="2455817" y="424545"/>
            <a:ext cx="9117874" cy="960119"/>
          </a:xfrm>
          <a:prstGeom prst="rect">
            <a:avLst/>
          </a:prstGeom>
        </p:spPr>
        <p:txBody>
          <a:bodyPr/>
          <a:lstStyle/>
          <a:p>
            <a:pPr marL="0" marR="0" lvl="0" indent="0" defTabSz="914400" rtl="0" eaLnBrk="1" fontAlgn="auto" latinLnBrk="0" hangingPunct="1">
              <a:lnSpc>
                <a:spcPct val="90000"/>
              </a:lnSpc>
              <a:spcBef>
                <a:spcPts val="1000"/>
              </a:spcBef>
              <a:spcAft>
                <a:spcPts val="0"/>
              </a:spcAft>
              <a:buClrTx/>
              <a:buSzTx/>
              <a:buFont typeface="Arial" charset="0"/>
              <a:buNone/>
              <a:tabLst/>
              <a:defRPr/>
            </a:pPr>
            <a:r>
              <a:rPr kumimoji="0" lang="hu-HU" altLang="hu-HU" sz="4400" b="1" i="0" u="none" strike="noStrike" kern="1200" cap="none" spc="0" normalizeH="0" baseline="0" noProof="0" dirty="0" smtClean="0">
                <a:ln>
                  <a:noFill/>
                </a:ln>
                <a:solidFill>
                  <a:schemeClr val="tx1"/>
                </a:solidFill>
                <a:effectLst/>
                <a:uLnTx/>
                <a:uFillTx/>
                <a:latin typeface="+mn-lt"/>
                <a:ea typeface="+mn-ea"/>
                <a:cs typeface="+mn-cs"/>
              </a:rPr>
              <a:t>+ minden az élelmiszer</a:t>
            </a:r>
            <a:r>
              <a:rPr kumimoji="0" lang="hu-HU" altLang="hu-HU" sz="4400" b="1" i="0" u="none" strike="noStrike" kern="1200" cap="none" spc="0" normalizeH="0" noProof="0" dirty="0" smtClean="0">
                <a:ln>
                  <a:noFill/>
                </a:ln>
                <a:solidFill>
                  <a:schemeClr val="tx1"/>
                </a:solidFill>
                <a:effectLst/>
                <a:uLnTx/>
                <a:uFillTx/>
                <a:latin typeface="+mn-lt"/>
                <a:ea typeface="+mn-ea"/>
                <a:cs typeface="+mn-cs"/>
              </a:rPr>
              <a:t> előtt</a:t>
            </a:r>
            <a:endParaRPr kumimoji="0" lang="hu-HU" altLang="hu-HU" sz="44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endParaRPr kumimoji="0" lang="hu-HU" altLang="hu-HU"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endParaRPr kumimoji="0" lang="hu-HU" altLang="hu-HU" sz="4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kumimoji="0" lang="hu-HU" altLang="hu-HU" sz="4400" b="0" i="0"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endParaRPr kumimoji="0" lang="hu-HU" altLang="hu-HU" sz="4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Tartalom helye 2"/>
          <p:cNvSpPr txBox="1">
            <a:spLocks/>
          </p:cNvSpPr>
          <p:nvPr/>
        </p:nvSpPr>
        <p:spPr>
          <a:xfrm>
            <a:off x="2534194" y="1119371"/>
            <a:ext cx="8229600" cy="4967922"/>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hu-HU" altLang="hu-HU" sz="3200" b="0" i="0" u="none" strike="noStrike" kern="1200" cap="none" spc="0" normalizeH="0" baseline="0" noProof="0" dirty="0" smtClean="0">
                <a:ln>
                  <a:noFill/>
                </a:ln>
                <a:solidFill>
                  <a:schemeClr val="tx1"/>
                </a:solidFill>
                <a:effectLst/>
                <a:uLnTx/>
                <a:uFillTx/>
                <a:latin typeface="+mn-lt"/>
                <a:ea typeface="+mn-ea"/>
                <a:cs typeface="+mn-cs"/>
              </a:rPr>
              <a:t>talajvédelem</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hu-HU" altLang="hu-HU" sz="3200" b="0" i="0" u="none" strike="noStrike" kern="1200" cap="none" spc="0" normalizeH="0" baseline="0" noProof="0" dirty="0" smtClean="0">
                <a:ln>
                  <a:noFill/>
                </a:ln>
                <a:solidFill>
                  <a:schemeClr val="tx1"/>
                </a:solidFill>
                <a:effectLst/>
                <a:uLnTx/>
                <a:uFillTx/>
                <a:latin typeface="+mn-lt"/>
                <a:ea typeface="+mn-ea"/>
                <a:cs typeface="+mn-cs"/>
              </a:rPr>
              <a:t>vetőmag-szaporítóanyag, GMO</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hu-HU" altLang="hu-HU" sz="3200" b="0" i="0" u="none" strike="noStrike" kern="1200" cap="none" spc="0" normalizeH="0" baseline="0" noProof="0" dirty="0" smtClean="0">
                <a:ln>
                  <a:noFill/>
                </a:ln>
                <a:solidFill>
                  <a:schemeClr val="tx1"/>
                </a:solidFill>
                <a:effectLst/>
                <a:uLnTx/>
                <a:uFillTx/>
                <a:latin typeface="+mn-lt"/>
                <a:ea typeface="+mn-ea"/>
                <a:cs typeface="+mn-cs"/>
              </a:rPr>
              <a:t>vadászat, halászat, erdészet  </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hu-HU" altLang="hu-HU" sz="3200" b="0" i="0" u="none" strike="noStrike" kern="1200" cap="none" spc="0" normalizeH="0" baseline="0" noProof="0" dirty="0" smtClean="0">
                <a:ln>
                  <a:noFill/>
                </a:ln>
                <a:solidFill>
                  <a:schemeClr val="tx1"/>
                </a:solidFill>
                <a:effectLst/>
                <a:uLnTx/>
                <a:uFillTx/>
                <a:latin typeface="+mn-lt"/>
                <a:ea typeface="+mn-ea"/>
                <a:cs typeface="+mn-cs"/>
              </a:rPr>
              <a:t>növényvédelem </a:t>
            </a:r>
            <a:r>
              <a:rPr kumimoji="0" lang="hu-HU" altLang="hu-HU" sz="2400" b="0" i="0" u="none" strike="noStrike" kern="1200" cap="none" spc="0" normalizeH="0" baseline="0" noProof="0" dirty="0" smtClean="0">
                <a:ln>
                  <a:noFill/>
                </a:ln>
                <a:solidFill>
                  <a:schemeClr val="tx1"/>
                </a:solidFill>
                <a:effectLst/>
                <a:uLnTx/>
                <a:uFillTx/>
                <a:latin typeface="+mn-lt"/>
                <a:ea typeface="+mn-ea"/>
                <a:cs typeface="+mn-cs"/>
              </a:rPr>
              <a:t>(növényvédőszer-engedélyezés)</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hu-HU" altLang="hu-HU" sz="3200" b="0" i="0" u="none" strike="noStrike" kern="1200" cap="none" spc="0" normalizeH="0" baseline="0" noProof="0" dirty="0" smtClean="0">
                <a:ln>
                  <a:noFill/>
                </a:ln>
                <a:solidFill>
                  <a:schemeClr val="tx1"/>
                </a:solidFill>
                <a:effectLst/>
                <a:uLnTx/>
                <a:uFillTx/>
                <a:latin typeface="+mn-lt"/>
                <a:ea typeface="+mn-ea"/>
                <a:cs typeface="+mn-cs"/>
              </a:rPr>
              <a:t>növényegészségügy</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hu-HU" altLang="hu-HU" sz="3200" b="0" i="0" u="none" strike="noStrike" kern="1200" cap="none" spc="0" normalizeH="0" baseline="0" noProof="0" dirty="0" smtClean="0">
                <a:ln>
                  <a:noFill/>
                </a:ln>
                <a:solidFill>
                  <a:schemeClr val="tx1"/>
                </a:solidFill>
                <a:effectLst/>
                <a:uLnTx/>
                <a:uFillTx/>
                <a:latin typeface="+mn-lt"/>
                <a:ea typeface="+mn-ea"/>
                <a:cs typeface="+mn-cs"/>
              </a:rPr>
              <a:t>élelmiszer v. takarmány </a:t>
            </a:r>
            <a:r>
              <a:rPr kumimoji="0" lang="hu-HU" altLang="hu-HU" sz="2400" b="0" i="0" u="none" strike="noStrike" kern="1200" cap="none" spc="0" normalizeH="0" baseline="0" noProof="0" dirty="0" smtClean="0">
                <a:ln>
                  <a:noFill/>
                </a:ln>
                <a:solidFill>
                  <a:schemeClr val="tx1"/>
                </a:solidFill>
                <a:effectLst/>
                <a:uLnTx/>
                <a:uFillTx/>
                <a:latin typeface="+mn-lt"/>
                <a:ea typeface="+mn-ea"/>
                <a:cs typeface="+mn-cs"/>
              </a:rPr>
              <a:t>(raktári kártevők és védekezés)</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hu-HU" altLang="hu-HU" sz="3200" b="0" i="0" u="none" strike="noStrike" kern="1200" cap="none" spc="0" normalizeH="0" baseline="0" noProof="0" dirty="0" smtClean="0">
                <a:ln>
                  <a:noFill/>
                </a:ln>
                <a:solidFill>
                  <a:schemeClr val="tx1"/>
                </a:solidFill>
                <a:effectLst/>
                <a:uLnTx/>
                <a:uFillTx/>
                <a:latin typeface="+mn-lt"/>
                <a:ea typeface="+mn-ea"/>
                <a:cs typeface="+mn-cs"/>
              </a:rPr>
              <a:t>állattenyésztés</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hu-HU" altLang="hu-HU" sz="3200" b="0" i="0" u="none" strike="noStrike" kern="1200" cap="none" spc="0" normalizeH="0" baseline="0" noProof="0" dirty="0" smtClean="0">
                <a:ln>
                  <a:noFill/>
                </a:ln>
                <a:solidFill>
                  <a:schemeClr val="tx1"/>
                </a:solidFill>
                <a:effectLst/>
                <a:uLnTx/>
                <a:uFillTx/>
                <a:latin typeface="+mn-lt"/>
                <a:ea typeface="+mn-ea"/>
                <a:cs typeface="+mn-cs"/>
              </a:rPr>
              <a:t>állategészségügy </a:t>
            </a:r>
            <a:r>
              <a:rPr kumimoji="0" lang="hu-HU" altLang="hu-HU" sz="2400" b="0" i="0" u="none" strike="noStrike" kern="1200" cap="none" spc="0" normalizeH="0" baseline="0" noProof="0" dirty="0" smtClean="0">
                <a:ln>
                  <a:noFill/>
                </a:ln>
                <a:solidFill>
                  <a:schemeClr val="tx1"/>
                </a:solidFill>
                <a:effectLst/>
                <a:uLnTx/>
                <a:uFillTx/>
                <a:latin typeface="+mn-lt"/>
                <a:ea typeface="+mn-ea"/>
                <a:cs typeface="+mn-cs"/>
              </a:rPr>
              <a:t>(állategészségügyi készítmény engedélyezés)</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endParaRPr kumimoji="0" lang="hu-HU" altLang="hu-HU" sz="24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62361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2769"/>
            <a:ext cx="12232749" cy="6835231"/>
          </a:xfrm>
          <a:prstGeom prst="rect">
            <a:avLst/>
          </a:prstGeom>
        </p:spPr>
      </p:pic>
      <p:sp>
        <p:nvSpPr>
          <p:cNvPr id="4" name="Szövegdoboz 3"/>
          <p:cNvSpPr txBox="1"/>
          <p:nvPr/>
        </p:nvSpPr>
        <p:spPr>
          <a:xfrm>
            <a:off x="2503714" y="533398"/>
            <a:ext cx="8991598" cy="5442857"/>
          </a:xfrm>
          <a:prstGeom prst="rect">
            <a:avLst/>
          </a:prstGeom>
          <a:noFill/>
        </p:spPr>
        <p:txBody>
          <a:bodyPr wrap="square" numCol="1" spcCol="180000" rtlCol="0">
            <a:noAutofit/>
          </a:bodyPr>
          <a:lstStyle/>
          <a:p>
            <a:endParaRPr lang="hu-HU" dirty="0"/>
          </a:p>
        </p:txBody>
      </p:sp>
      <p:sp>
        <p:nvSpPr>
          <p:cNvPr id="5" name="Szövegdoboz 4"/>
          <p:cNvSpPr txBox="1"/>
          <p:nvPr/>
        </p:nvSpPr>
        <p:spPr>
          <a:xfrm>
            <a:off x="10831284" y="6357257"/>
            <a:ext cx="664028" cy="461665"/>
          </a:xfrm>
          <a:prstGeom prst="rect">
            <a:avLst/>
          </a:prstGeom>
          <a:noFill/>
        </p:spPr>
        <p:txBody>
          <a:bodyPr wrap="square" rtlCol="0">
            <a:spAutoFit/>
          </a:bodyPr>
          <a:lstStyle/>
          <a:p>
            <a:pPr algn="r"/>
            <a:r>
              <a:rPr lang="hu-HU" sz="2400" b="1" dirty="0" smtClean="0">
                <a:solidFill>
                  <a:schemeClr val="bg1"/>
                </a:solidFill>
                <a:latin typeface="Cronos Pro Caption" panose="020C0502030503020304" pitchFamily="34" charset="0"/>
              </a:rPr>
              <a:t>7</a:t>
            </a:r>
            <a:endParaRPr lang="hu-HU" sz="2400" b="1" dirty="0">
              <a:solidFill>
                <a:schemeClr val="bg1"/>
              </a:solidFill>
              <a:latin typeface="Cronos Pro Caption" panose="020C0502030503020304" pitchFamily="34" charset="0"/>
            </a:endParaRPr>
          </a:p>
        </p:txBody>
      </p:sp>
      <p:sp>
        <p:nvSpPr>
          <p:cNvPr id="6" name="Szövegdoboz 5"/>
          <p:cNvSpPr txBox="1"/>
          <p:nvPr/>
        </p:nvSpPr>
        <p:spPr>
          <a:xfrm>
            <a:off x="2579914" y="6357257"/>
            <a:ext cx="6553200" cy="523220"/>
          </a:xfrm>
          <a:prstGeom prst="rect">
            <a:avLst/>
          </a:prstGeom>
          <a:noFill/>
        </p:spPr>
        <p:txBody>
          <a:bodyPr wrap="square" rtlCol="0">
            <a:spAutoFit/>
          </a:bodyPr>
          <a:lstStyle/>
          <a:p>
            <a:r>
              <a:rPr lang="hu-HU" sz="2800" b="1" i="1" baseline="30000" dirty="0" smtClean="0">
                <a:solidFill>
                  <a:schemeClr val="bg1"/>
                </a:solidFill>
                <a:latin typeface="Cronos Pro Caption" panose="020C0502030503020304" pitchFamily="34" charset="0"/>
              </a:rPr>
              <a:t>Az élelmiszer fogalma</a:t>
            </a:r>
            <a:endParaRPr lang="hu-HU" sz="2800" i="1" dirty="0">
              <a:solidFill>
                <a:schemeClr val="bg1"/>
              </a:solidFill>
              <a:latin typeface="Cronos Pro Caption" panose="020C0502030503020304" pitchFamily="34" charset="0"/>
            </a:endParaRPr>
          </a:p>
        </p:txBody>
      </p:sp>
      <p:sp>
        <p:nvSpPr>
          <p:cNvPr id="12" name="Szövegdoboz 11"/>
          <p:cNvSpPr txBox="1"/>
          <p:nvPr/>
        </p:nvSpPr>
        <p:spPr>
          <a:xfrm>
            <a:off x="239487" y="620487"/>
            <a:ext cx="1817914" cy="625812"/>
          </a:xfrm>
          <a:prstGeom prst="rect">
            <a:avLst/>
          </a:prstGeom>
          <a:noFill/>
        </p:spPr>
        <p:txBody>
          <a:bodyPr wrap="square" rtlCol="0">
            <a:spAutoFit/>
          </a:bodyPr>
          <a:lstStyle/>
          <a:p>
            <a:pPr algn="r"/>
            <a:r>
              <a:rPr lang="hu-HU" sz="2600" b="1" i="1" baseline="30000" dirty="0" smtClean="0">
                <a:latin typeface="Cronos Pro Caption" panose="020C0502030503020304" pitchFamily="34" charset="0"/>
              </a:rPr>
              <a:t>Az élelmiszer fogalma</a:t>
            </a:r>
            <a:endParaRPr lang="hu-HU" sz="2600" b="1" i="1" baseline="30000" dirty="0">
              <a:latin typeface="Cronos Pro Caption" panose="020C0502030503020304" pitchFamily="34" charset="0"/>
            </a:endParaRPr>
          </a:p>
        </p:txBody>
      </p:sp>
      <p:sp>
        <p:nvSpPr>
          <p:cNvPr id="14" name="Tartalom helye 2"/>
          <p:cNvSpPr txBox="1">
            <a:spLocks/>
          </p:cNvSpPr>
          <p:nvPr/>
        </p:nvSpPr>
        <p:spPr>
          <a:xfrm>
            <a:off x="2455817" y="398419"/>
            <a:ext cx="9117874" cy="960119"/>
          </a:xfrm>
          <a:prstGeom prst="rect">
            <a:avLst/>
          </a:prstGeom>
        </p:spPr>
        <p:txBody>
          <a:bodyPr/>
          <a:lstStyle/>
          <a:p>
            <a:pPr marL="0" marR="0" lvl="0" indent="0" defTabSz="914400" rtl="0" eaLnBrk="1" fontAlgn="auto" latinLnBrk="0" hangingPunct="1">
              <a:lnSpc>
                <a:spcPct val="90000"/>
              </a:lnSpc>
              <a:spcBef>
                <a:spcPts val="1000"/>
              </a:spcBef>
              <a:spcAft>
                <a:spcPts val="0"/>
              </a:spcAft>
              <a:buClrTx/>
              <a:buSzTx/>
              <a:buFont typeface="Arial" charset="0"/>
              <a:buNone/>
              <a:tabLst/>
              <a:defRPr/>
            </a:pPr>
            <a:r>
              <a:rPr kumimoji="0" lang="hu-HU" altLang="hu-HU" sz="4400" b="1" i="0" u="none" strike="noStrike" kern="1200" cap="none" spc="0" normalizeH="0" baseline="0" noProof="0" dirty="0" smtClean="0">
                <a:ln>
                  <a:noFill/>
                </a:ln>
                <a:solidFill>
                  <a:schemeClr val="tx1"/>
                </a:solidFill>
                <a:effectLst/>
                <a:uLnTx/>
                <a:uFillTx/>
                <a:latin typeface="+mn-lt"/>
                <a:ea typeface="+mn-ea"/>
                <a:cs typeface="+mn-cs"/>
              </a:rPr>
              <a:t>+ minden az élelmiszer</a:t>
            </a:r>
            <a:r>
              <a:rPr kumimoji="0" lang="hu-HU" altLang="hu-HU" sz="4400" b="1" i="0" u="none" strike="noStrike" kern="1200" cap="none" spc="0" normalizeH="0" noProof="0" dirty="0" smtClean="0">
                <a:ln>
                  <a:noFill/>
                </a:ln>
                <a:solidFill>
                  <a:schemeClr val="tx1"/>
                </a:solidFill>
                <a:effectLst/>
                <a:uLnTx/>
                <a:uFillTx/>
                <a:latin typeface="+mn-lt"/>
                <a:ea typeface="+mn-ea"/>
                <a:cs typeface="+mn-cs"/>
              </a:rPr>
              <a:t> előtt</a:t>
            </a:r>
            <a:endParaRPr kumimoji="0" lang="hu-HU" altLang="hu-HU" sz="44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endParaRPr kumimoji="0" lang="hu-HU" altLang="hu-HU"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endParaRPr kumimoji="0" lang="hu-HU" altLang="hu-HU" sz="4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kumimoji="0" lang="hu-HU" altLang="hu-HU" sz="4400" b="0" i="0"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endParaRPr kumimoji="0" lang="hu-HU" altLang="hu-HU" sz="4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Tartalom helye 2"/>
          <p:cNvSpPr txBox="1">
            <a:spLocks/>
          </p:cNvSpPr>
          <p:nvPr/>
        </p:nvSpPr>
        <p:spPr>
          <a:xfrm>
            <a:off x="2534193" y="1090748"/>
            <a:ext cx="8229600" cy="4525963"/>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hu-HU" sz="3200" b="0" i="0" u="none" strike="noStrike" kern="1200" cap="none" spc="0" normalizeH="0" baseline="0" noProof="0" dirty="0" smtClean="0">
                <a:ln>
                  <a:noFill/>
                </a:ln>
                <a:solidFill>
                  <a:schemeClr val="tx1"/>
                </a:solidFill>
                <a:effectLst/>
                <a:uLnTx/>
                <a:uFillTx/>
                <a:latin typeface="+mn-lt"/>
                <a:ea typeface="+mn-ea"/>
                <a:cs typeface="+mn-cs"/>
              </a:rPr>
              <a:t>vágóhíd (halüzem, vadhús feldolgozó)</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u-HU" sz="3200" b="0" i="0" u="none" strike="noStrike" kern="1200" cap="none" spc="0" normalizeH="0" baseline="0" noProof="0" dirty="0" smtClean="0">
                <a:ln>
                  <a:noFill/>
                </a:ln>
                <a:solidFill>
                  <a:schemeClr val="tx1"/>
                </a:solidFill>
                <a:effectLst/>
                <a:uLnTx/>
                <a:uFillTx/>
                <a:latin typeface="+mn-lt"/>
                <a:ea typeface="+mn-ea"/>
                <a:cs typeface="+mn-cs"/>
              </a:rPr>
              <a:t>	– húsvizsgálat v. fogyaszthatósági döntés </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hu-HU" sz="3200" b="0" i="0" u="none" strike="noStrike" kern="1200" cap="none" spc="0" normalizeH="0" baseline="0" noProof="0" dirty="0" smtClean="0">
                <a:ln>
                  <a:noFill/>
                </a:ln>
                <a:solidFill>
                  <a:schemeClr val="tx1"/>
                </a:solidFill>
                <a:effectLst/>
                <a:uLnTx/>
                <a:uFillTx/>
                <a:latin typeface="+mn-lt"/>
                <a:ea typeface="+mn-ea"/>
                <a:cs typeface="+mn-cs"/>
              </a:rPr>
              <a:t>kistermelő</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hu-HU" sz="3200" b="0" i="0" u="none" strike="noStrike" kern="1200" cap="none" spc="0" normalizeH="0" baseline="0" noProof="0" dirty="0" smtClean="0">
                <a:ln>
                  <a:noFill/>
                </a:ln>
                <a:solidFill>
                  <a:schemeClr val="tx1"/>
                </a:solidFill>
                <a:effectLst/>
                <a:uLnTx/>
                <a:uFillTx/>
                <a:latin typeface="+mn-lt"/>
                <a:ea typeface="+mn-ea"/>
                <a:cs typeface="+mn-cs"/>
              </a:rPr>
              <a:t>élelmiszer előállító</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hu-HU" sz="3200" b="0" i="0" u="none" strike="noStrike" kern="1200" cap="none" spc="0" normalizeH="0" baseline="0" noProof="0" dirty="0" smtClean="0">
                <a:ln>
                  <a:noFill/>
                </a:ln>
                <a:solidFill>
                  <a:schemeClr val="tx1"/>
                </a:solidFill>
                <a:effectLst/>
                <a:uLnTx/>
                <a:uFillTx/>
                <a:latin typeface="+mn-lt"/>
                <a:ea typeface="+mn-ea"/>
                <a:cs typeface="+mn-cs"/>
              </a:rPr>
              <a:t>élelmiszer kereskedelem</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hu-HU" sz="3200" b="0" i="0" u="none" strike="noStrike" kern="1200" cap="none" spc="0" normalizeH="0" baseline="0" noProof="0" dirty="0" smtClean="0">
                <a:ln>
                  <a:noFill/>
                </a:ln>
                <a:solidFill>
                  <a:schemeClr val="tx1"/>
                </a:solidFill>
                <a:effectLst/>
                <a:uLnTx/>
                <a:uFillTx/>
                <a:latin typeface="+mn-lt"/>
                <a:ea typeface="+mn-ea"/>
                <a:cs typeface="+mn-cs"/>
              </a:rPr>
              <a:t>vendéglátás és közétkeztetés</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endParaRPr kumimoji="0" lang="hu-HU" sz="2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Tx/>
              <a:buChar char="-"/>
              <a:tabLst/>
              <a:defRPr/>
            </a:pPr>
            <a:endParaRPr kumimoji="0" lang="hu-HU" sz="20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62361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2769"/>
            <a:ext cx="12232749" cy="6835231"/>
          </a:xfrm>
          <a:prstGeom prst="rect">
            <a:avLst/>
          </a:prstGeom>
        </p:spPr>
      </p:pic>
      <p:sp>
        <p:nvSpPr>
          <p:cNvPr id="4" name="Szövegdoboz 3"/>
          <p:cNvSpPr txBox="1"/>
          <p:nvPr/>
        </p:nvSpPr>
        <p:spPr>
          <a:xfrm>
            <a:off x="2503714" y="533398"/>
            <a:ext cx="8991598" cy="5442857"/>
          </a:xfrm>
          <a:prstGeom prst="rect">
            <a:avLst/>
          </a:prstGeom>
          <a:noFill/>
        </p:spPr>
        <p:txBody>
          <a:bodyPr wrap="square" numCol="1" spcCol="180000" rtlCol="0">
            <a:noAutofit/>
          </a:bodyPr>
          <a:lstStyle/>
          <a:p>
            <a:endParaRPr lang="hu-HU" dirty="0"/>
          </a:p>
        </p:txBody>
      </p:sp>
      <p:sp>
        <p:nvSpPr>
          <p:cNvPr id="5" name="Szövegdoboz 4"/>
          <p:cNvSpPr txBox="1"/>
          <p:nvPr/>
        </p:nvSpPr>
        <p:spPr>
          <a:xfrm>
            <a:off x="10831284" y="6357257"/>
            <a:ext cx="664028" cy="461665"/>
          </a:xfrm>
          <a:prstGeom prst="rect">
            <a:avLst/>
          </a:prstGeom>
          <a:noFill/>
        </p:spPr>
        <p:txBody>
          <a:bodyPr wrap="square" rtlCol="0">
            <a:spAutoFit/>
          </a:bodyPr>
          <a:lstStyle/>
          <a:p>
            <a:pPr algn="r"/>
            <a:r>
              <a:rPr lang="hu-HU" sz="2400" b="1" dirty="0" smtClean="0">
                <a:solidFill>
                  <a:schemeClr val="bg1"/>
                </a:solidFill>
                <a:latin typeface="Cronos Pro Caption" panose="020C0502030503020304" pitchFamily="34" charset="0"/>
              </a:rPr>
              <a:t>8</a:t>
            </a:r>
            <a:endParaRPr lang="hu-HU" sz="2400" b="1" dirty="0">
              <a:solidFill>
                <a:schemeClr val="bg1"/>
              </a:solidFill>
              <a:latin typeface="Cronos Pro Caption" panose="020C0502030503020304" pitchFamily="34" charset="0"/>
            </a:endParaRPr>
          </a:p>
        </p:txBody>
      </p:sp>
      <p:sp>
        <p:nvSpPr>
          <p:cNvPr id="6" name="Szövegdoboz 5"/>
          <p:cNvSpPr txBox="1"/>
          <p:nvPr/>
        </p:nvSpPr>
        <p:spPr>
          <a:xfrm>
            <a:off x="2579914" y="6357257"/>
            <a:ext cx="6553200" cy="523220"/>
          </a:xfrm>
          <a:prstGeom prst="rect">
            <a:avLst/>
          </a:prstGeom>
          <a:noFill/>
        </p:spPr>
        <p:txBody>
          <a:bodyPr wrap="square" rtlCol="0">
            <a:spAutoFit/>
          </a:bodyPr>
          <a:lstStyle/>
          <a:p>
            <a:r>
              <a:rPr lang="hu-HU" sz="2800" b="1" i="1" baseline="30000" dirty="0" smtClean="0">
                <a:solidFill>
                  <a:schemeClr val="bg1"/>
                </a:solidFill>
                <a:latin typeface="Cronos Pro Caption" panose="020C0502030503020304" pitchFamily="34" charset="0"/>
              </a:rPr>
              <a:t>Az élelmiszer fogalma</a:t>
            </a:r>
            <a:endParaRPr lang="hu-HU" sz="2800" i="1" dirty="0">
              <a:solidFill>
                <a:schemeClr val="bg1"/>
              </a:solidFill>
              <a:latin typeface="Cronos Pro Caption" panose="020C0502030503020304" pitchFamily="34" charset="0"/>
            </a:endParaRPr>
          </a:p>
        </p:txBody>
      </p:sp>
      <p:sp>
        <p:nvSpPr>
          <p:cNvPr id="12" name="Szövegdoboz 11"/>
          <p:cNvSpPr txBox="1"/>
          <p:nvPr/>
        </p:nvSpPr>
        <p:spPr>
          <a:xfrm>
            <a:off x="239487" y="620487"/>
            <a:ext cx="1817914" cy="625812"/>
          </a:xfrm>
          <a:prstGeom prst="rect">
            <a:avLst/>
          </a:prstGeom>
          <a:noFill/>
        </p:spPr>
        <p:txBody>
          <a:bodyPr wrap="square" rtlCol="0">
            <a:spAutoFit/>
          </a:bodyPr>
          <a:lstStyle/>
          <a:p>
            <a:pPr algn="r"/>
            <a:r>
              <a:rPr lang="hu-HU" sz="2600" b="1" i="1" baseline="30000" dirty="0" smtClean="0">
                <a:latin typeface="Cronos Pro Caption" panose="020C0502030503020304" pitchFamily="34" charset="0"/>
              </a:rPr>
              <a:t>Az élelmiszer fogalma</a:t>
            </a:r>
            <a:endParaRPr lang="hu-HU" sz="2600" b="1" i="1" baseline="30000" dirty="0">
              <a:latin typeface="Cronos Pro Caption" panose="020C0502030503020304" pitchFamily="34" charset="0"/>
            </a:endParaRPr>
          </a:p>
        </p:txBody>
      </p:sp>
      <p:sp>
        <p:nvSpPr>
          <p:cNvPr id="14" name="Tartalom helye 2"/>
          <p:cNvSpPr txBox="1">
            <a:spLocks/>
          </p:cNvSpPr>
          <p:nvPr/>
        </p:nvSpPr>
        <p:spPr>
          <a:xfrm>
            <a:off x="2455817" y="411482"/>
            <a:ext cx="9117874" cy="960119"/>
          </a:xfrm>
          <a:prstGeom prst="rect">
            <a:avLst/>
          </a:prstGeom>
        </p:spPr>
        <p:txBody>
          <a:bodyPr/>
          <a:lstStyle/>
          <a:p>
            <a:pPr marL="0" marR="0" lvl="0" indent="0" defTabSz="914400" rtl="0" eaLnBrk="1" fontAlgn="auto" latinLnBrk="0" hangingPunct="1">
              <a:lnSpc>
                <a:spcPct val="90000"/>
              </a:lnSpc>
              <a:spcBef>
                <a:spcPts val="1000"/>
              </a:spcBef>
              <a:spcAft>
                <a:spcPts val="0"/>
              </a:spcAft>
              <a:buClrTx/>
              <a:buSzTx/>
              <a:buFont typeface="Arial" charset="0"/>
              <a:buNone/>
              <a:tabLst/>
              <a:defRPr/>
            </a:pPr>
            <a:r>
              <a:rPr kumimoji="0" lang="hu-HU" altLang="hu-HU" sz="4400" b="1" i="0" u="none" strike="noStrike" kern="1200" cap="none" spc="0" normalizeH="0" baseline="0" noProof="0" dirty="0" smtClean="0">
                <a:ln>
                  <a:noFill/>
                </a:ln>
                <a:solidFill>
                  <a:schemeClr val="tx1"/>
                </a:solidFill>
                <a:effectLst/>
                <a:uLnTx/>
                <a:uFillTx/>
                <a:latin typeface="+mn-lt"/>
                <a:ea typeface="+mn-ea"/>
                <a:cs typeface="+mn-cs"/>
              </a:rPr>
              <a:t>+ minden az élelmiszer</a:t>
            </a:r>
            <a:r>
              <a:rPr kumimoji="0" lang="hu-HU" altLang="hu-HU" sz="4400" b="1" i="0" u="none" strike="noStrike" kern="1200" cap="none" spc="0" normalizeH="0" noProof="0" dirty="0" smtClean="0">
                <a:ln>
                  <a:noFill/>
                </a:ln>
                <a:solidFill>
                  <a:schemeClr val="tx1"/>
                </a:solidFill>
                <a:effectLst/>
                <a:uLnTx/>
                <a:uFillTx/>
                <a:latin typeface="+mn-lt"/>
                <a:ea typeface="+mn-ea"/>
                <a:cs typeface="+mn-cs"/>
              </a:rPr>
              <a:t> után</a:t>
            </a:r>
            <a:endParaRPr kumimoji="0" lang="hu-HU" altLang="hu-HU" sz="44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endParaRPr kumimoji="0" lang="hu-HU" altLang="hu-HU"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endParaRPr kumimoji="0" lang="hu-HU" altLang="hu-HU" sz="4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kumimoji="0" lang="hu-HU" altLang="hu-HU" sz="4400" b="0" i="0"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charset="0"/>
              <a:buNone/>
              <a:tabLst/>
              <a:defRPr/>
            </a:pPr>
            <a:endParaRPr kumimoji="0" lang="hu-HU" altLang="hu-HU" sz="4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Tartalom helye 2"/>
          <p:cNvSpPr txBox="1">
            <a:spLocks/>
          </p:cNvSpPr>
          <p:nvPr/>
        </p:nvSpPr>
        <p:spPr>
          <a:xfrm>
            <a:off x="2534195" y="1012372"/>
            <a:ext cx="8435975" cy="4525963"/>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hu-HU" sz="3200" b="0" i="0" u="none" strike="noStrike" kern="1200" cap="none" spc="0" normalizeH="0" baseline="0" noProof="0" dirty="0" smtClean="0">
                <a:ln>
                  <a:noFill/>
                </a:ln>
                <a:solidFill>
                  <a:schemeClr val="tx1"/>
                </a:solidFill>
                <a:effectLst/>
                <a:uLnTx/>
                <a:uFillTx/>
                <a:latin typeface="+mn-lt"/>
                <a:ea typeface="+mn-ea"/>
                <a:cs typeface="+mn-cs"/>
              </a:rPr>
              <a:t>állati eredetű melléktermék v. hulladék</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hu-HU" sz="3200" b="0" i="0" u="none" strike="noStrike" kern="1200" cap="none" spc="0" normalizeH="0" baseline="0" noProof="0" dirty="0" smtClean="0">
                <a:ln>
                  <a:noFill/>
                </a:ln>
                <a:solidFill>
                  <a:schemeClr val="tx1"/>
                </a:solidFill>
                <a:effectLst/>
                <a:uLnTx/>
                <a:uFillTx/>
                <a:latin typeface="+mn-lt"/>
                <a:ea typeface="+mn-ea"/>
                <a:cs typeface="+mn-cs"/>
              </a:rPr>
              <a:t>trágya – talajerő utánpótlás</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hu-HU" sz="3200" b="0" i="0" u="none" strike="noStrike" kern="1200" cap="none" spc="0" normalizeH="0" baseline="0" noProof="0" dirty="0" smtClean="0">
                <a:ln>
                  <a:noFill/>
                </a:ln>
                <a:solidFill>
                  <a:schemeClr val="tx1"/>
                </a:solidFill>
                <a:effectLst/>
                <a:uLnTx/>
                <a:uFillTx/>
                <a:latin typeface="+mn-lt"/>
                <a:ea typeface="+mn-ea"/>
                <a:cs typeface="+mn-cs"/>
              </a:rPr>
              <a:t>kedvenc állat, kizárva az élelmiszerláncból – ló?</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hu-HU" sz="3200" b="0" i="0" u="none" strike="noStrike" kern="1200" cap="none" spc="0" normalizeH="0" baseline="0" noProof="0" dirty="0" smtClean="0">
                <a:ln>
                  <a:noFill/>
                </a:ln>
                <a:solidFill>
                  <a:schemeClr val="tx1"/>
                </a:solidFill>
                <a:effectLst/>
                <a:uLnTx/>
                <a:uFillTx/>
                <a:latin typeface="+mn-lt"/>
                <a:ea typeface="+mn-ea"/>
                <a:cs typeface="+mn-cs"/>
              </a:rPr>
              <a:t>mi kerül vissza az élelmiszerláncba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hu-HU" sz="3200" dirty="0" smtClean="0"/>
              <a:t>	- </a:t>
            </a:r>
            <a:r>
              <a:rPr kumimoji="0" lang="hu-HU" sz="3200" b="0" i="0" u="none" strike="noStrike" kern="1200" cap="none" spc="0" normalizeH="0" baseline="0" noProof="0" dirty="0" smtClean="0">
                <a:ln>
                  <a:noFill/>
                </a:ln>
                <a:solidFill>
                  <a:schemeClr val="tx1"/>
                </a:solidFill>
                <a:effectLst/>
                <a:uLnTx/>
                <a:uFillTx/>
                <a:latin typeface="+mn-lt"/>
                <a:ea typeface="+mn-ea"/>
                <a:cs typeface="+mn-cs"/>
              </a:rPr>
              <a:t>és annak mi lesz/lehet a hatása?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hu-HU" sz="3200" dirty="0" smtClean="0"/>
              <a:t>	</a:t>
            </a:r>
            <a:r>
              <a:rPr kumimoji="0" lang="hu-HU" sz="3200" b="0" i="0" u="none" strike="noStrike" kern="1200" cap="none" spc="0" normalizeH="0" baseline="0" noProof="0" dirty="0" smtClean="0">
                <a:ln>
                  <a:noFill/>
                </a:ln>
                <a:solidFill>
                  <a:schemeClr val="tx1"/>
                </a:solidFill>
                <a:effectLst/>
                <a:uLnTx/>
                <a:uFillTx/>
                <a:latin typeface="+mn-lt"/>
                <a:ea typeface="+mn-ea"/>
                <a:cs typeface="+mn-cs"/>
              </a:rPr>
              <a:t>(rovar </a:t>
            </a:r>
            <a:r>
              <a:rPr kumimoji="0" lang="hu-HU" sz="3200" b="0" i="0" u="none" strike="noStrike" kern="1200" cap="none" spc="0" normalizeH="0" baseline="0" noProof="0" dirty="0" smtClean="0">
                <a:ln>
                  <a:noFill/>
                </a:ln>
                <a:solidFill>
                  <a:schemeClr val="tx1"/>
                </a:solidFill>
                <a:effectLst/>
                <a:uLnTx/>
                <a:uFillTx/>
                <a:latin typeface="+mn-lt"/>
                <a:ea typeface="+mn-ea"/>
                <a:cs typeface="+mn-cs"/>
                <a:sym typeface="Wingdings" panose="05000000000000000000" pitchFamily="2" charset="2"/>
              </a:rPr>
              <a:t>, </a:t>
            </a:r>
            <a:r>
              <a:rPr kumimoji="0" lang="hu-HU" sz="3200" b="0" i="0" u="none" strike="noStrike" kern="1200" cap="none" spc="0" normalizeH="0" baseline="0" noProof="0" dirty="0" err="1" smtClean="0">
                <a:ln>
                  <a:noFill/>
                </a:ln>
                <a:solidFill>
                  <a:schemeClr val="tx1"/>
                </a:solidFill>
                <a:effectLst/>
                <a:uLnTx/>
                <a:uFillTx/>
                <a:latin typeface="+mn-lt"/>
                <a:ea typeface="+mn-ea"/>
                <a:cs typeface="+mn-cs"/>
                <a:sym typeface="Wingdings" panose="05000000000000000000" pitchFamily="2" charset="2"/>
              </a:rPr>
              <a:t>horgászcsali</a:t>
            </a:r>
            <a:r>
              <a:rPr kumimoji="0" lang="hu-HU" sz="3200" b="0" i="0" u="none" strike="noStrike" kern="1200" cap="none" spc="0" normalizeH="0" baseline="0" noProof="0" dirty="0" smtClean="0">
                <a:ln>
                  <a:noFill/>
                </a:ln>
                <a:solidFill>
                  <a:schemeClr val="tx1"/>
                </a:solidFill>
                <a:effectLst/>
                <a:uLnTx/>
                <a:uFillTx/>
                <a:latin typeface="+mn-lt"/>
                <a:ea typeface="+mn-ea"/>
                <a:cs typeface="+mn-cs"/>
                <a:sym typeface="Wingdings" panose="05000000000000000000" pitchFamily="2" charset="2"/>
              </a:rPr>
              <a:t> )</a:t>
            </a:r>
            <a:endParaRPr kumimoji="0" lang="hu-HU" sz="32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Tx/>
              <a:buChar char="-"/>
              <a:tabLst/>
              <a:defRPr/>
            </a:pPr>
            <a:endParaRPr kumimoji="0" lang="hu-HU" sz="2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Tx/>
              <a:buChar char="-"/>
              <a:tabLst/>
              <a:defRPr/>
            </a:pPr>
            <a:endParaRPr kumimoji="0" lang="hu-HU" sz="20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62361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um" ma:contentTypeID="0x010100A8F46CA453FEE7498972A3A2901EA6A1" ma:contentTypeVersion="0" ma:contentTypeDescription="Új dokumentum létrehozása." ma:contentTypeScope="" ma:versionID="8924816bdfe1576813d56b86afd468db">
  <xsd:schema xmlns:xsd="http://www.w3.org/2001/XMLSchema" xmlns:xs="http://www.w3.org/2001/XMLSchema" xmlns:p="http://schemas.microsoft.com/office/2006/metadata/properties" targetNamespace="http://schemas.microsoft.com/office/2006/metadata/properties" ma:root="true" ma:fieldsID="d047bb06e0a2f553563b46466d8dd50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E2672E-7209-4DE4-8A2C-32C5CAD3C81C}">
  <ds:schemaRefs>
    <ds:schemaRef ds:uri="http://schemas.openxmlformats.org/package/2006/metadata/core-properties"/>
    <ds:schemaRef ds:uri="http://schemas.microsoft.com/office/2006/metadata/properties"/>
    <ds:schemaRef ds:uri="http://schemas.microsoft.com/office/infopath/2007/PartnerControls"/>
    <ds:schemaRef ds:uri="http://purl.org/dc/elements/1.1/"/>
    <ds:schemaRef ds:uri="http://schemas.microsoft.com/office/2006/documentManagement/types"/>
    <ds:schemaRef ds:uri="http://www.w3.org/XML/1998/namespace"/>
    <ds:schemaRef ds:uri="http://purl.org/dc/dcmitype/"/>
    <ds:schemaRef ds:uri="http://purl.org/dc/terms/"/>
  </ds:schemaRefs>
</ds:datastoreItem>
</file>

<file path=customXml/itemProps2.xml><?xml version="1.0" encoding="utf-8"?>
<ds:datastoreItem xmlns:ds="http://schemas.openxmlformats.org/officeDocument/2006/customXml" ds:itemID="{F4A5D6ED-6785-4448-90CD-48844D4E347B}">
  <ds:schemaRefs>
    <ds:schemaRef ds:uri="http://schemas.microsoft.com/sharepoint/v3/contenttype/forms"/>
  </ds:schemaRefs>
</ds:datastoreItem>
</file>

<file path=customXml/itemProps3.xml><?xml version="1.0" encoding="utf-8"?>
<ds:datastoreItem xmlns:ds="http://schemas.openxmlformats.org/officeDocument/2006/customXml" ds:itemID="{BDC99314-4DAE-4B8B-AE95-D3244F0A69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1589</TotalTime>
  <Words>1090</Words>
  <Application>Microsoft Office PowerPoint</Application>
  <PresentationFormat>Szélesvásznú</PresentationFormat>
  <Paragraphs>217</Paragraphs>
  <Slides>25</Slides>
  <Notes>3</Notes>
  <HiddenSlides>0</HiddenSlides>
  <MMClips>0</MMClips>
  <ScaleCrop>false</ScaleCrop>
  <HeadingPairs>
    <vt:vector size="6" baseType="variant">
      <vt:variant>
        <vt:lpstr>Használt betűtípusok</vt:lpstr>
      </vt:variant>
      <vt:variant>
        <vt:i4>10</vt:i4>
      </vt:variant>
      <vt:variant>
        <vt:lpstr>Téma</vt:lpstr>
      </vt:variant>
      <vt:variant>
        <vt:i4>1</vt:i4>
      </vt:variant>
      <vt:variant>
        <vt:lpstr>Diacímek</vt:lpstr>
      </vt:variant>
      <vt:variant>
        <vt:i4>25</vt:i4>
      </vt:variant>
    </vt:vector>
  </HeadingPairs>
  <TitlesOfParts>
    <vt:vector size="36" baseType="lpstr">
      <vt:lpstr>Dotum</vt:lpstr>
      <vt:lpstr>Arial</vt:lpstr>
      <vt:lpstr>Arial Black</vt:lpstr>
      <vt:lpstr>Arial Narrow</vt:lpstr>
      <vt:lpstr>Calibri</vt:lpstr>
      <vt:lpstr>Calibri Light</vt:lpstr>
      <vt:lpstr>Cronos Pro</vt:lpstr>
      <vt:lpstr>Cronos Pro Caption</vt:lpstr>
      <vt:lpstr>Times New Roman</vt:lpstr>
      <vt:lpstr>Wingdings</vt:lpstr>
      <vt:lpstr>Office-téma</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Nati</dc:creator>
  <cp:lastModifiedBy>Dr. Oravecz Márton</cp:lastModifiedBy>
  <cp:revision>60</cp:revision>
  <dcterms:created xsi:type="dcterms:W3CDTF">2016-10-20T08:16:35Z</dcterms:created>
  <dcterms:modified xsi:type="dcterms:W3CDTF">2017-05-11T15:34:24Z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0x010100A8F46CA453FEE7498972A3A2901EA6A1</vt:lpwstr>
  </property>
  <property fmtid="{D5CDD505-2E9C-101B-9397-08002B2CF9AE}" pid="3" name="Order">
    <vt:r8>10700</vt:r8>
  </property>
  <property fmtid="{D5CDD505-2E9C-101B-9397-08002B2CF9AE}" pid="4" name="_CopySource">
    <vt:lpwstr>https://intra.nebih.gov.hu/dokumentumtar/ArculatiElemek/Új arculati elemek/NEBIH_PPT/NÉBIH_ppt_alap_magyar_sablon.pptx</vt:lpwstr>
  </property>
  <property fmtid="{D5CDD505-2E9C-101B-9397-08002B2CF9AE}" pid="5" name="xd_ProgID">
    <vt:lpwstr/>
  </property>
  <property fmtid="{D5CDD505-2E9C-101B-9397-08002B2CF9AE}" pid="6" name="TemplateUrl">
    <vt:lpwstr/>
  </property>
</Properties>
</file>