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80" r:id="rId3"/>
    <p:sldId id="355" r:id="rId4"/>
    <p:sldId id="277" r:id="rId5"/>
    <p:sldId id="283" r:id="rId6"/>
    <p:sldId id="284" r:id="rId7"/>
    <p:sldId id="285" r:id="rId8"/>
    <p:sldId id="287" r:id="rId9"/>
    <p:sldId id="288" r:id="rId10"/>
    <p:sldId id="289" r:id="rId11"/>
    <p:sldId id="290" r:id="rId12"/>
    <p:sldId id="296" r:id="rId13"/>
    <p:sldId id="291" r:id="rId14"/>
    <p:sldId id="292" r:id="rId15"/>
    <p:sldId id="293" r:id="rId16"/>
    <p:sldId id="294" r:id="rId17"/>
    <p:sldId id="297" r:id="rId18"/>
    <p:sldId id="299" r:id="rId19"/>
    <p:sldId id="310" r:id="rId20"/>
    <p:sldId id="321" r:id="rId21"/>
    <p:sldId id="341" r:id="rId22"/>
    <p:sldId id="298" r:id="rId23"/>
    <p:sldId id="300" r:id="rId24"/>
    <p:sldId id="316" r:id="rId25"/>
    <p:sldId id="315" r:id="rId26"/>
    <p:sldId id="331" r:id="rId27"/>
    <p:sldId id="350" r:id="rId28"/>
    <p:sldId id="345" r:id="rId29"/>
    <p:sldId id="347" r:id="rId30"/>
    <p:sldId id="346" r:id="rId31"/>
    <p:sldId id="348" r:id="rId32"/>
    <p:sldId id="352" r:id="rId33"/>
    <p:sldId id="351" r:id="rId34"/>
    <p:sldId id="322" r:id="rId35"/>
    <p:sldId id="344" r:id="rId36"/>
    <p:sldId id="320" r:id="rId37"/>
    <p:sldId id="319" r:id="rId38"/>
    <p:sldId id="328" r:id="rId39"/>
    <p:sldId id="336" r:id="rId40"/>
    <p:sldId id="335" r:id="rId41"/>
    <p:sldId id="353" r:id="rId42"/>
    <p:sldId id="303" r:id="rId43"/>
    <p:sldId id="334" r:id="rId44"/>
    <p:sldId id="304" r:id="rId45"/>
    <p:sldId id="314" r:id="rId46"/>
    <p:sldId id="302" r:id="rId47"/>
    <p:sldId id="317" r:id="rId48"/>
    <p:sldId id="329" r:id="rId49"/>
    <p:sldId id="330" r:id="rId50"/>
    <p:sldId id="338" r:id="rId51"/>
    <p:sldId id="312" r:id="rId52"/>
    <p:sldId id="337" r:id="rId53"/>
    <p:sldId id="308" r:id="rId54"/>
    <p:sldId id="354" r:id="rId55"/>
    <p:sldId id="309" r:id="rId56"/>
    <p:sldId id="307" r:id="rId57"/>
    <p:sldId id="343" r:id="rId58"/>
    <p:sldId id="349" r:id="rId59"/>
    <p:sldId id="305" r:id="rId60"/>
    <p:sldId id="333" r:id="rId61"/>
    <p:sldId id="313" r:id="rId62"/>
    <p:sldId id="326" r:id="rId63"/>
    <p:sldId id="327" r:id="rId64"/>
    <p:sldId id="340" r:id="rId65"/>
    <p:sldId id="263" r:id="rId6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5CCDD29-532F-EA47-AFAB-04F7578065B4}">
          <p14:sldIdLst>
            <p14:sldId id="256"/>
            <p14:sldId id="280"/>
            <p14:sldId id="355"/>
            <p14:sldId id="277"/>
            <p14:sldId id="283"/>
            <p14:sldId id="284"/>
            <p14:sldId id="285"/>
            <p14:sldId id="287"/>
            <p14:sldId id="288"/>
            <p14:sldId id="289"/>
            <p14:sldId id="290"/>
            <p14:sldId id="296"/>
            <p14:sldId id="291"/>
            <p14:sldId id="292"/>
            <p14:sldId id="293"/>
            <p14:sldId id="294"/>
            <p14:sldId id="297"/>
          </p14:sldIdLst>
        </p14:section>
        <p14:section name="Untitled Section" id="{B98439CE-7087-5941-9285-658B6AF7E270}">
          <p14:sldIdLst>
            <p14:sldId id="299"/>
            <p14:sldId id="310"/>
            <p14:sldId id="321"/>
            <p14:sldId id="341"/>
            <p14:sldId id="298"/>
            <p14:sldId id="300"/>
            <p14:sldId id="316"/>
            <p14:sldId id="315"/>
            <p14:sldId id="331"/>
            <p14:sldId id="350"/>
            <p14:sldId id="345"/>
            <p14:sldId id="347"/>
            <p14:sldId id="346"/>
            <p14:sldId id="348"/>
            <p14:sldId id="352"/>
            <p14:sldId id="351"/>
            <p14:sldId id="322"/>
            <p14:sldId id="344"/>
            <p14:sldId id="320"/>
            <p14:sldId id="319"/>
            <p14:sldId id="328"/>
            <p14:sldId id="336"/>
            <p14:sldId id="335"/>
            <p14:sldId id="353"/>
            <p14:sldId id="303"/>
            <p14:sldId id="334"/>
            <p14:sldId id="304"/>
            <p14:sldId id="314"/>
            <p14:sldId id="302"/>
            <p14:sldId id="317"/>
            <p14:sldId id="329"/>
            <p14:sldId id="330"/>
            <p14:sldId id="338"/>
            <p14:sldId id="312"/>
            <p14:sldId id="337"/>
            <p14:sldId id="308"/>
            <p14:sldId id="354"/>
            <p14:sldId id="309"/>
            <p14:sldId id="307"/>
            <p14:sldId id="343"/>
            <p14:sldId id="349"/>
            <p14:sldId id="305"/>
            <p14:sldId id="333"/>
            <p14:sldId id="313"/>
            <p14:sldId id="326"/>
            <p14:sldId id="327"/>
            <p14:sldId id="340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E67"/>
    <a:srgbClr val="1B4760"/>
    <a:srgbClr val="CBF35C"/>
    <a:srgbClr val="A5CD39"/>
    <a:srgbClr val="60C000"/>
    <a:srgbClr val="99FF33"/>
    <a:srgbClr val="264C00"/>
    <a:srgbClr val="91F779"/>
    <a:srgbClr val="3D7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94613"/>
  </p:normalViewPr>
  <p:slideViewPr>
    <p:cSldViewPr>
      <p:cViewPr varScale="1">
        <p:scale>
          <a:sx n="115" d="100"/>
          <a:sy n="115" d="100"/>
        </p:scale>
        <p:origin x="150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D9AFA-BA06-7F4B-B9DD-F8A152A9135A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9F25C-2AB1-B149-9388-1505706BD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35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2017.05.11.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2017.05.11.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2017.05.11.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1C5FB3D-AAF7-2D4D-9ED2-F37662A8DF18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07165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2017.05.11.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2017.05.11.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2017.05.11.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2017.05.11.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2017.05.11.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2017.05.11.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2017.05.11.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5989B-4DB6-46A5-BAF2-45B62B79D5A9}" type="datetimeFigureOut">
              <a:rPr lang="hu-HU" smtClean="0"/>
              <a:pPr/>
              <a:t>2017.05.11.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5989B-4DB6-46A5-BAF2-45B62B79D5A9}" type="datetimeFigureOut">
              <a:rPr lang="hu-HU" smtClean="0"/>
              <a:pPr/>
              <a:t>2017.05.11.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2B376-5B14-4B7B-A0F3-76026CCFB000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907704" y="500042"/>
            <a:ext cx="7236296" cy="2184405"/>
          </a:xfrm>
        </p:spPr>
        <p:txBody>
          <a:bodyPr>
            <a:noAutofit/>
          </a:bodyPr>
          <a:lstStyle/>
          <a:p>
            <a:pPr algn="l"/>
            <a:r>
              <a:rPr lang="hu-HU" sz="32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Az állatorvos szerepe az élelmiszerlánc-</a:t>
            </a:r>
            <a:br>
              <a:rPr lang="hu-HU" sz="32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</a:br>
            <a:r>
              <a:rPr lang="hu-HU" sz="32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biztonság megteremtésében</a:t>
            </a:r>
            <a:r>
              <a:rPr lang="hu-HU" sz="48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/>
            </a:r>
            <a:br>
              <a:rPr lang="hu-HU" sz="48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</a:br>
            <a:endParaRPr lang="hu-HU" sz="480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643174" y="3726722"/>
            <a:ext cx="6215106" cy="1214446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Az</a:t>
            </a:r>
            <a:r>
              <a:rPr lang="en-US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élelmiszerlánc-biztonság</a:t>
            </a:r>
            <a:r>
              <a:rPr lang="en-US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története</a:t>
            </a:r>
            <a:r>
              <a:rPr lang="en-US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és</a:t>
            </a:r>
            <a:r>
              <a:rPr lang="en-US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jövőkép</a:t>
            </a:r>
            <a:endParaRPr lang="en-US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5" name="Alcím 2"/>
          <p:cNvSpPr txBox="1">
            <a:spLocks/>
          </p:cNvSpPr>
          <p:nvPr/>
        </p:nvSpPr>
        <p:spPr>
          <a:xfrm>
            <a:off x="2643174" y="4941168"/>
            <a:ext cx="6215106" cy="1285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3200" dirty="0" smtClean="0">
                <a:latin typeface="Helvetica Neue Thin" charset="0"/>
                <a:ea typeface="Helvetica Neue Thin" charset="0"/>
                <a:cs typeface="Helvetica Neue Thin" charset="0"/>
              </a:rPr>
              <a:t>d</a:t>
            </a:r>
            <a:r>
              <a:rPr lang="hu-HU" sz="3200" noProof="0" dirty="0" smtClean="0">
                <a:latin typeface="Helvetica Neue Thin" charset="0"/>
                <a:ea typeface="Helvetica Neue Thin" charset="0"/>
                <a:cs typeface="Helvetica Neue Thin" charset="0"/>
              </a:rPr>
              <a:t>r. Bognár Lajos</a:t>
            </a:r>
            <a:endParaRPr kumimoji="0" lang="hu-HU" sz="320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3200" dirty="0" smtClean="0">
                <a:latin typeface="Helvetica Neue Thin" charset="0"/>
                <a:ea typeface="Helvetica Neue Thin" charset="0"/>
                <a:cs typeface="Helvetica Neue Thin" charset="0"/>
              </a:rPr>
              <a:t>országos </a:t>
            </a:r>
            <a:r>
              <a:rPr lang="hu-HU" sz="3200" dirty="0" err="1" smtClean="0">
                <a:latin typeface="Helvetica Neue Thin" charset="0"/>
                <a:ea typeface="Helvetica Neue Thin" charset="0"/>
                <a:cs typeface="Helvetica Neue Thin" charset="0"/>
              </a:rPr>
              <a:t>főállatorvos</a:t>
            </a:r>
            <a:endParaRPr kumimoji="0" lang="hu-HU" sz="320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2132856"/>
            <a:ext cx="8750000" cy="16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jövőkép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portfólió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 err="1" smtClean="0"/>
              <a:t>változás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02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Változás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Minden </a:t>
            </a:r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körülöttünk</a:t>
            </a:r>
            <a:endParaRPr lang="en-US" dirty="0" smtClean="0"/>
          </a:p>
          <a:p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dinamikusan</a:t>
            </a:r>
            <a:r>
              <a:rPr lang="en-US" dirty="0" smtClean="0"/>
              <a:t> </a:t>
            </a:r>
            <a:r>
              <a:rPr lang="en-US" dirty="0" err="1" smtClean="0"/>
              <a:t>változik</a:t>
            </a:r>
            <a:endParaRPr lang="en-US" dirty="0" smtClean="0"/>
          </a:p>
          <a:p>
            <a:r>
              <a:rPr lang="en-US" dirty="0" err="1" smtClean="0"/>
              <a:t>ehhez</a:t>
            </a:r>
            <a:r>
              <a:rPr lang="en-US" dirty="0" smtClean="0"/>
              <a:t> </a:t>
            </a:r>
            <a:r>
              <a:rPr lang="en-US" dirty="0" err="1" smtClean="0"/>
              <a:t>kell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állatorvosnak</a:t>
            </a:r>
            <a:r>
              <a:rPr lang="en-US" dirty="0" smtClean="0"/>
              <a:t> </a:t>
            </a:r>
            <a:r>
              <a:rPr lang="en-US" dirty="0" err="1" smtClean="0"/>
              <a:t>alkalmazkodnia</a:t>
            </a:r>
            <a:endParaRPr lang="en-US" dirty="0" smtClean="0"/>
          </a:p>
          <a:p>
            <a:r>
              <a:rPr lang="en-US" dirty="0" err="1" smtClean="0"/>
              <a:t>és</a:t>
            </a:r>
            <a:r>
              <a:rPr lang="en-US" dirty="0" smtClean="0"/>
              <a:t> a </a:t>
            </a:r>
            <a:r>
              <a:rPr lang="en-US" dirty="0" err="1" smtClean="0"/>
              <a:t>változást</a:t>
            </a:r>
            <a:r>
              <a:rPr lang="en-US" dirty="0" smtClean="0"/>
              <a:t> </a:t>
            </a:r>
            <a:r>
              <a:rPr lang="en-US" dirty="0" err="1" smtClean="0"/>
              <a:t>végigvinnie</a:t>
            </a:r>
            <a:r>
              <a:rPr lang="en-US" dirty="0" smtClean="0"/>
              <a:t> a </a:t>
            </a:r>
            <a:r>
              <a:rPr lang="en-US" dirty="0" err="1" smtClean="0"/>
              <a:t>szolgálaton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47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elelmiszerlanc-biztosnag_tablo_A3_OK.pdf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" r="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44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Élelmiszerlánc-biztonság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Miért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élelmiszer-biztonság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Miért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állatorvos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18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Nemzetközi</a:t>
            </a:r>
            <a:r>
              <a:rPr lang="en-US" dirty="0" smtClean="0"/>
              <a:t> </a:t>
            </a:r>
            <a:r>
              <a:rPr lang="en-US" dirty="0" err="1" smtClean="0"/>
              <a:t>kereskedelem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kihívások</a:t>
            </a:r>
            <a:endParaRPr lang="en-US" dirty="0" smtClean="0"/>
          </a:p>
          <a:p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állatorvos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en-US" dirty="0" err="1"/>
              <a:t>szolgálat</a:t>
            </a:r>
            <a:r>
              <a:rPr lang="en-US" dirty="0"/>
              <a:t> </a:t>
            </a:r>
            <a:r>
              <a:rPr lang="en-US" dirty="0" err="1" smtClean="0"/>
              <a:t>szerepe</a:t>
            </a:r>
            <a:endParaRPr lang="en-US" dirty="0" smtClean="0"/>
          </a:p>
          <a:p>
            <a:r>
              <a:rPr lang="en-US" dirty="0" err="1" smtClean="0"/>
              <a:t>Változó</a:t>
            </a:r>
            <a:r>
              <a:rPr lang="en-US" dirty="0" smtClean="0"/>
              <a:t> </a:t>
            </a:r>
            <a:r>
              <a:rPr lang="en-US" dirty="0" err="1" smtClean="0"/>
              <a:t>nemzetközi</a:t>
            </a:r>
            <a:r>
              <a:rPr lang="en-US" dirty="0" smtClean="0"/>
              <a:t> </a:t>
            </a:r>
            <a:r>
              <a:rPr lang="en-US" dirty="0" err="1" smtClean="0"/>
              <a:t>megközelítés</a:t>
            </a:r>
            <a:r>
              <a:rPr lang="en-US" dirty="0" smtClean="0"/>
              <a:t> (EU, </a:t>
            </a:r>
            <a:r>
              <a:rPr lang="en-US" dirty="0" err="1" smtClean="0"/>
              <a:t>lánc-szemlélet</a:t>
            </a:r>
            <a:r>
              <a:rPr lang="en-US" dirty="0" smtClean="0"/>
              <a:t>, </a:t>
            </a:r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jogszabályok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7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közigazgatás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125 </a:t>
            </a:r>
            <a:r>
              <a:rPr lang="en-US" dirty="0" err="1"/>
              <a:t>évvel</a:t>
            </a:r>
            <a:r>
              <a:rPr lang="en-US" dirty="0"/>
              <a:t> </a:t>
            </a:r>
            <a:r>
              <a:rPr lang="en-US" dirty="0" err="1"/>
              <a:t>ezelőtt</a:t>
            </a:r>
            <a:r>
              <a:rPr lang="en-US" dirty="0"/>
              <a:t> </a:t>
            </a:r>
            <a:r>
              <a:rPr lang="en-US" dirty="0" err="1"/>
              <a:t>elég</a:t>
            </a:r>
            <a:r>
              <a:rPr lang="en-US" dirty="0"/>
              <a:t> volt </a:t>
            </a:r>
            <a:r>
              <a:rPr lang="en-US" dirty="0" err="1"/>
              <a:t>letelepíteni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embert</a:t>
            </a:r>
            <a:r>
              <a:rPr lang="en-US" dirty="0"/>
              <a:t>, </a:t>
            </a:r>
            <a:r>
              <a:rPr lang="en-US" dirty="0" err="1"/>
              <a:t>aki</a:t>
            </a:r>
            <a:r>
              <a:rPr lang="en-US" dirty="0"/>
              <a:t> </a:t>
            </a:r>
            <a:r>
              <a:rPr lang="en-US" dirty="0" err="1"/>
              <a:t>megoldja</a:t>
            </a:r>
            <a:r>
              <a:rPr lang="en-US" dirty="0"/>
              <a:t> a </a:t>
            </a:r>
            <a:r>
              <a:rPr lang="en-US" dirty="0" err="1"/>
              <a:t>problémát</a:t>
            </a:r>
            <a:endParaRPr lang="en-US" dirty="0"/>
          </a:p>
          <a:p>
            <a:pPr lvl="1"/>
            <a:r>
              <a:rPr lang="en-US" dirty="0" err="1"/>
              <a:t>mára</a:t>
            </a:r>
            <a:r>
              <a:rPr lang="en-US" dirty="0"/>
              <a:t> </a:t>
            </a:r>
            <a:r>
              <a:rPr lang="en-US" dirty="0" err="1"/>
              <a:t>ez</a:t>
            </a:r>
            <a:r>
              <a:rPr lang="en-US" dirty="0"/>
              <a:t> </a:t>
            </a:r>
            <a:r>
              <a:rPr lang="en-US" dirty="0" err="1"/>
              <a:t>radikálisan</a:t>
            </a:r>
            <a:r>
              <a:rPr lang="en-US" dirty="0"/>
              <a:t> </a:t>
            </a:r>
            <a:r>
              <a:rPr lang="en-US" dirty="0" err="1"/>
              <a:t>megváltozott</a:t>
            </a:r>
            <a:endParaRPr lang="en-US" dirty="0"/>
          </a:p>
          <a:p>
            <a:r>
              <a:rPr lang="en-US" dirty="0" err="1" smtClean="0"/>
              <a:t>Projektek</a:t>
            </a:r>
            <a:r>
              <a:rPr lang="en-US" dirty="0" smtClean="0"/>
              <a:t>, </a:t>
            </a:r>
            <a:r>
              <a:rPr lang="en-US" dirty="0" err="1" smtClean="0"/>
              <a:t>akciók</a:t>
            </a:r>
            <a:endParaRPr lang="en-US" dirty="0" smtClean="0"/>
          </a:p>
          <a:p>
            <a:r>
              <a:rPr lang="en-US" dirty="0" smtClean="0"/>
              <a:t>Rigid </a:t>
            </a:r>
            <a:r>
              <a:rPr lang="en-US" dirty="0" err="1" smtClean="0"/>
              <a:t>struktúrák</a:t>
            </a:r>
            <a:r>
              <a:rPr lang="en-US" dirty="0" smtClean="0"/>
              <a:t> </a:t>
            </a:r>
            <a:r>
              <a:rPr lang="en-US" dirty="0" err="1" smtClean="0"/>
              <a:t>helyett</a:t>
            </a:r>
            <a:r>
              <a:rPr lang="en-US" dirty="0" smtClean="0"/>
              <a:t> </a:t>
            </a:r>
            <a:r>
              <a:rPr lang="en-US" dirty="0" err="1" smtClean="0"/>
              <a:t>dinamikus</a:t>
            </a:r>
            <a:r>
              <a:rPr lang="en-US" dirty="0" smtClean="0"/>
              <a:t> </a:t>
            </a:r>
            <a:r>
              <a:rPr lang="en-US" dirty="0" err="1" smtClean="0"/>
              <a:t>szervezet</a:t>
            </a:r>
            <a:endParaRPr lang="en-US" dirty="0" smtClean="0"/>
          </a:p>
          <a:p>
            <a:r>
              <a:rPr lang="en-US" dirty="0" err="1" smtClean="0"/>
              <a:t>Hatékonyság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költséghatékonyság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1621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Aktualitások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Válságkezelés</a:t>
            </a:r>
            <a:r>
              <a:rPr lang="en-US" dirty="0" smtClean="0"/>
              <a:t>: </a:t>
            </a:r>
            <a:r>
              <a:rPr lang="en-US" dirty="0" err="1" smtClean="0"/>
              <a:t>veszteségminimalizálás</a:t>
            </a:r>
            <a:endParaRPr lang="en-US" dirty="0" smtClean="0"/>
          </a:p>
          <a:p>
            <a:r>
              <a:rPr lang="en-US" dirty="0" err="1" smtClean="0"/>
              <a:t>Feketekereskedelem</a:t>
            </a:r>
            <a:endParaRPr lang="en-US" dirty="0"/>
          </a:p>
          <a:p>
            <a:r>
              <a:rPr lang="en-US" dirty="0" err="1" smtClean="0"/>
              <a:t>Élelmiszerlánc-terrorizmus</a:t>
            </a:r>
            <a:endParaRPr lang="en-US" dirty="0" smtClean="0"/>
          </a:p>
          <a:p>
            <a:r>
              <a:rPr lang="en-US" dirty="0" err="1" smtClean="0"/>
              <a:t>Kommunikáció</a:t>
            </a:r>
            <a:endParaRPr lang="en-US" dirty="0" smtClean="0"/>
          </a:p>
          <a:p>
            <a:r>
              <a:rPr lang="en-US" dirty="0" smtClean="0"/>
              <a:t>Emerging risk: “</a:t>
            </a:r>
            <a:r>
              <a:rPr lang="en-US" dirty="0" err="1" smtClean="0"/>
              <a:t>egzotikus</a:t>
            </a:r>
            <a:r>
              <a:rPr lang="en-US" dirty="0" smtClean="0"/>
              <a:t>” </a:t>
            </a:r>
            <a:r>
              <a:rPr lang="en-US" dirty="0" err="1" smtClean="0"/>
              <a:t>betegségek</a:t>
            </a:r>
            <a:r>
              <a:rPr lang="en-US" dirty="0" smtClean="0"/>
              <a:t> a </a:t>
            </a:r>
            <a:r>
              <a:rPr lang="en-US" dirty="0" err="1" smtClean="0"/>
              <a:t>határainknál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84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IRAMIS.pdf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" r="3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041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20071009277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6" b="2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902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UC50236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914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Állategészségügy</a:t>
            </a:r>
            <a:r>
              <a:rPr lang="en-US" dirty="0"/>
              <a:t> a </a:t>
            </a:r>
            <a:r>
              <a:rPr lang="en-US" dirty="0" smtClean="0"/>
              <a:t>XVIII</a:t>
            </a:r>
            <a:r>
              <a:rPr lang="en-US" dirty="0"/>
              <a:t>. </a:t>
            </a:r>
            <a:r>
              <a:rPr lang="en-US" dirty="0" err="1" smtClean="0"/>
              <a:t>században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állatgyógyászat</a:t>
            </a:r>
            <a:r>
              <a:rPr lang="en-US" dirty="0"/>
              <a:t> </a:t>
            </a:r>
            <a:r>
              <a:rPr lang="en-US" dirty="0" err="1"/>
              <a:t>létrejöttének</a:t>
            </a:r>
            <a:r>
              <a:rPr lang="en-US" dirty="0"/>
              <a:t> </a:t>
            </a:r>
            <a:r>
              <a:rPr lang="en-US" dirty="0" err="1"/>
              <a:t>fő</a:t>
            </a:r>
            <a:r>
              <a:rPr lang="en-US" dirty="0"/>
              <a:t> </a:t>
            </a:r>
            <a:r>
              <a:rPr lang="en-US" dirty="0" err="1"/>
              <a:t>mozgatórugója</a:t>
            </a:r>
            <a:r>
              <a:rPr lang="en-US" dirty="0"/>
              <a:t> a </a:t>
            </a:r>
            <a:r>
              <a:rPr lang="en-US" dirty="0" err="1"/>
              <a:t>szükségszerűség</a:t>
            </a:r>
            <a:endParaRPr lang="en-US" dirty="0"/>
          </a:p>
          <a:p>
            <a:r>
              <a:rPr lang="en-US" dirty="0" err="1"/>
              <a:t>Keleti</a:t>
            </a:r>
            <a:r>
              <a:rPr lang="en-US" dirty="0"/>
              <a:t> </a:t>
            </a:r>
            <a:r>
              <a:rPr lang="en-US" dirty="0" err="1" smtClean="0"/>
              <a:t>marhavész</a:t>
            </a:r>
            <a:endParaRPr lang="hu-HU" dirty="0"/>
          </a:p>
          <a:p>
            <a:pPr lvl="1"/>
            <a:r>
              <a:rPr lang="hu-HU" dirty="0"/>
              <a:t>1709-1720; </a:t>
            </a:r>
            <a:r>
              <a:rPr lang="hu-HU" dirty="0" smtClean="0"/>
              <a:t>1742-1760;1768-1786; </a:t>
            </a:r>
          </a:p>
          <a:p>
            <a:pPr lvl="1"/>
            <a:r>
              <a:rPr lang="en-US" dirty="0" err="1"/>
              <a:t>Németországban</a:t>
            </a:r>
            <a:r>
              <a:rPr lang="en-US" dirty="0"/>
              <a:t> 28 </a:t>
            </a:r>
            <a:r>
              <a:rPr lang="en-US" dirty="0" err="1"/>
              <a:t>millió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Európában</a:t>
            </a:r>
            <a:r>
              <a:rPr lang="en-US" dirty="0"/>
              <a:t> 200 </a:t>
            </a:r>
            <a:r>
              <a:rPr lang="en-US" dirty="0" err="1"/>
              <a:t>millió</a:t>
            </a:r>
            <a:r>
              <a:rPr lang="en-US" dirty="0"/>
              <a:t> </a:t>
            </a:r>
            <a:r>
              <a:rPr lang="en-US" dirty="0" err="1"/>
              <a:t>szarvasmarha</a:t>
            </a:r>
            <a:r>
              <a:rPr lang="en-US" dirty="0"/>
              <a:t> </a:t>
            </a:r>
            <a:r>
              <a:rPr lang="en-US" dirty="0" err="1"/>
              <a:t>pusztult</a:t>
            </a:r>
            <a:r>
              <a:rPr lang="en-US" dirty="0"/>
              <a:t> el</a:t>
            </a:r>
          </a:p>
          <a:p>
            <a:r>
              <a:rPr lang="hu-HU" sz="2800" dirty="0" smtClean="0"/>
              <a:t>1787-ben </a:t>
            </a:r>
            <a:r>
              <a:rPr lang="hu-HU" sz="2800" dirty="0"/>
              <a:t>f</a:t>
            </a:r>
            <a:r>
              <a:rPr lang="hu-HU" sz="2800" dirty="0" smtClean="0"/>
              <a:t>él </a:t>
            </a:r>
            <a:r>
              <a:rPr lang="hu-HU" sz="2800" dirty="0"/>
              <a:t>éves tanfolyam orvos – </a:t>
            </a:r>
            <a:r>
              <a:rPr lang="hu-HU" sz="2800" dirty="0" smtClean="0"/>
              <a:t>sebészhallgatók </a:t>
            </a:r>
            <a:r>
              <a:rPr lang="hu-HU" sz="2800" dirty="0"/>
              <a:t>számára állatjárványtanból </a:t>
            </a:r>
            <a:endParaRPr lang="en-US" dirty="0"/>
          </a:p>
          <a:p>
            <a:r>
              <a:rPr lang="en-US" dirty="0" err="1" smtClean="0"/>
              <a:t>Állami</a:t>
            </a:r>
            <a:r>
              <a:rPr lang="en-US" dirty="0" smtClean="0"/>
              <a:t> </a:t>
            </a:r>
            <a:r>
              <a:rPr lang="en-US" dirty="0" err="1"/>
              <a:t>beavatkozás</a:t>
            </a:r>
            <a:endParaRPr lang="en-US" dirty="0"/>
          </a:p>
          <a:p>
            <a:r>
              <a:rPr lang="en-US" dirty="0" smtClean="0"/>
              <a:t>„</a:t>
            </a:r>
            <a:r>
              <a:rPr lang="en-US" dirty="0" err="1"/>
              <a:t>Oesterreichische</a:t>
            </a:r>
            <a:r>
              <a:rPr lang="en-US" dirty="0"/>
              <a:t> </a:t>
            </a:r>
            <a:r>
              <a:rPr lang="en-US" dirty="0" err="1"/>
              <a:t>Vieh-Ordnung</a:t>
            </a:r>
            <a:r>
              <a:rPr lang="en-US" dirty="0"/>
              <a:t>”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1730</a:t>
            </a:r>
            <a:r>
              <a:rPr lang="en-US" dirty="0"/>
              <a:t>. </a:t>
            </a:r>
            <a:r>
              <a:rPr lang="en-US" dirty="0" err="1" smtClean="0"/>
              <a:t>Magyarországra</a:t>
            </a:r>
            <a:r>
              <a:rPr lang="en-US" dirty="0" smtClean="0"/>
              <a:t> </a:t>
            </a:r>
            <a:r>
              <a:rPr lang="en-US" dirty="0"/>
              <a:t>is </a:t>
            </a:r>
            <a:r>
              <a:rPr lang="en-US" dirty="0" err="1"/>
              <a:t>kiterjesztve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18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UC50146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772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760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r="3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043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UC50323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58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1193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" b="24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753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UC50304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424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UC50305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949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2443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758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humb_IMG_3273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197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784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r="3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702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791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r="3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522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778098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Marhavész pusztít a XVIII. Századi Németalföldön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1306916"/>
            <a:ext cx="9172856" cy="5551084"/>
          </a:xfrm>
        </p:spPr>
      </p:pic>
    </p:spTree>
    <p:extLst>
      <p:ext uri="{BB962C8B-B14F-4D97-AF65-F5344CB8AC3E}">
        <p14:creationId xmlns:p14="http://schemas.microsoft.com/office/powerpoint/2010/main" val="2600124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785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r="3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253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796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r="3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984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humb_IMG_3290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86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humb_IMG_3283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041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1782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172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780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r="3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568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humb_IMG_2423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844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humb_IMG_2422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623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2326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378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556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219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50000"/>
              </a:lnSpc>
              <a:spcBef>
                <a:spcPct val="40000"/>
              </a:spcBef>
            </a:pPr>
            <a:r>
              <a:rPr lang="en-US" altLang="en-US" sz="4000" dirty="0"/>
              <a:t>Dr. </a:t>
            </a:r>
            <a:r>
              <a:rPr lang="en-US" altLang="en-US" sz="4000" dirty="0" err="1"/>
              <a:t>Zlamál</a:t>
            </a:r>
            <a:r>
              <a:rPr lang="en-US" altLang="en-US" sz="4000" dirty="0"/>
              <a:t> </a:t>
            </a:r>
            <a:r>
              <a:rPr lang="en-US" altLang="en-US" sz="4000" dirty="0" err="1" smtClean="0"/>
              <a:t>Vilmos</a:t>
            </a:r>
            <a:r>
              <a:rPr lang="en-US" altLang="en-US" sz="4000" dirty="0" smtClean="0"/>
              <a:t> </a:t>
            </a:r>
            <a:r>
              <a:rPr lang="hu-HU" altLang="en-US" sz="4000" dirty="0" smtClean="0"/>
              <a:t>(</a:t>
            </a:r>
            <a:r>
              <a:rPr lang="hu-HU" altLang="en-US" sz="4000" dirty="0"/>
              <a:t>1803-1886) </a:t>
            </a:r>
          </a:p>
        </p:txBody>
      </p:sp>
      <p:sp>
        <p:nvSpPr>
          <p:cNvPr id="757762" name="Rectangle 2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endParaRPr lang="hu-HU" altLang="en-US" sz="600" dirty="0"/>
          </a:p>
          <a:p>
            <a:pPr>
              <a:lnSpc>
                <a:spcPct val="80000"/>
              </a:lnSpc>
            </a:pPr>
            <a:endParaRPr lang="hu-HU" altLang="en-US" sz="1600" dirty="0"/>
          </a:p>
          <a:p>
            <a:pPr>
              <a:lnSpc>
                <a:spcPct val="120000"/>
              </a:lnSpc>
            </a:pPr>
            <a:r>
              <a:rPr lang="hu-HU" altLang="en-US" sz="3200" dirty="0" smtClean="0"/>
              <a:t>az </a:t>
            </a:r>
            <a:r>
              <a:rPr lang="hu-HU" altLang="en-US" sz="3200" dirty="0"/>
              <a:t>első magyar országos </a:t>
            </a:r>
            <a:r>
              <a:rPr lang="hu-HU" altLang="en-US" sz="3200" dirty="0" err="1"/>
              <a:t>főállatorvos</a:t>
            </a:r>
            <a:endParaRPr lang="hu-HU" altLang="en-US" sz="3200" dirty="0"/>
          </a:p>
          <a:p>
            <a:pPr>
              <a:lnSpc>
                <a:spcPct val="120000"/>
              </a:lnSpc>
            </a:pPr>
            <a:r>
              <a:rPr lang="hu-HU" altLang="en-US" sz="3200" dirty="0"/>
              <a:t>(</a:t>
            </a:r>
            <a:r>
              <a:rPr lang="hu-HU" altLang="en-US" sz="3200" dirty="0" err="1"/>
              <a:t>regni</a:t>
            </a:r>
            <a:r>
              <a:rPr lang="hu-HU" altLang="en-US" sz="3200" dirty="0"/>
              <a:t> </a:t>
            </a:r>
            <a:r>
              <a:rPr lang="hu-HU" altLang="en-US" sz="3200" dirty="0" err="1"/>
              <a:t>veterinarius</a:t>
            </a:r>
            <a:r>
              <a:rPr lang="hu-HU" altLang="en-US" sz="3200" dirty="0"/>
              <a:t>)</a:t>
            </a:r>
          </a:p>
          <a:p>
            <a:pPr>
              <a:lnSpc>
                <a:spcPct val="80000"/>
              </a:lnSpc>
            </a:pPr>
            <a:r>
              <a:rPr lang="hu-HU" altLang="en-US" sz="3200" dirty="0" smtClean="0"/>
              <a:t>1838 </a:t>
            </a:r>
            <a:r>
              <a:rPr lang="hu-HU" altLang="en-US" sz="2600" dirty="0" smtClean="0"/>
              <a:t>(1836-ban kiírták, 600 Ft állásként)</a:t>
            </a:r>
            <a:endParaRPr lang="hu-HU" altLang="en-US" sz="2600" dirty="0"/>
          </a:p>
          <a:p>
            <a:pPr>
              <a:lnSpc>
                <a:spcPct val="80000"/>
              </a:lnSpc>
            </a:pPr>
            <a:endParaRPr lang="hu-HU" altLang="en-US" sz="2000" dirty="0"/>
          </a:p>
          <a:p>
            <a:pPr>
              <a:lnSpc>
                <a:spcPct val="80000"/>
              </a:lnSpc>
            </a:pPr>
            <a:endParaRPr lang="hu-HU" altLang="en-US" sz="2000" dirty="0"/>
          </a:p>
          <a:p>
            <a:pPr>
              <a:lnSpc>
                <a:spcPct val="80000"/>
              </a:lnSpc>
            </a:pPr>
            <a:endParaRPr lang="hu-HU" altLang="en-US" sz="1400" dirty="0"/>
          </a:p>
          <a:p>
            <a:pPr>
              <a:lnSpc>
                <a:spcPct val="80000"/>
              </a:lnSpc>
            </a:pPr>
            <a:endParaRPr lang="hu-HU" altLang="en-US" sz="1400" dirty="0"/>
          </a:p>
          <a:p>
            <a:pPr>
              <a:lnSpc>
                <a:spcPct val="80000"/>
              </a:lnSpc>
            </a:pPr>
            <a:endParaRPr lang="hu-HU" altLang="en-US" sz="600" dirty="0"/>
          </a:p>
          <a:p>
            <a:pPr>
              <a:lnSpc>
                <a:spcPct val="80000"/>
              </a:lnSpc>
            </a:pPr>
            <a:endParaRPr lang="hu-HU" altLang="en-US" sz="1000" dirty="0">
              <a:solidFill>
                <a:srgbClr val="FFFF66"/>
              </a:solidFill>
            </a:endParaRPr>
          </a:p>
          <a:p>
            <a:pPr>
              <a:lnSpc>
                <a:spcPct val="80000"/>
              </a:lnSpc>
            </a:pPr>
            <a:endParaRPr lang="hu-HU" altLang="en-US" sz="300" dirty="0">
              <a:solidFill>
                <a:srgbClr val="FFFF66"/>
              </a:solidFill>
            </a:endParaRPr>
          </a:p>
          <a:p>
            <a:pPr>
              <a:lnSpc>
                <a:spcPct val="80000"/>
              </a:lnSpc>
            </a:pPr>
            <a:r>
              <a:rPr lang="hu-HU" altLang="en-US" sz="300" dirty="0">
                <a:solidFill>
                  <a:srgbClr val="FFFF66"/>
                </a:solidFill>
              </a:rPr>
              <a:t>	</a:t>
            </a:r>
          </a:p>
          <a:p>
            <a:pPr>
              <a:lnSpc>
                <a:spcPct val="80000"/>
              </a:lnSpc>
            </a:pPr>
            <a:r>
              <a:rPr lang="hu-HU" altLang="en-US" sz="300" dirty="0">
                <a:solidFill>
                  <a:srgbClr val="FFFF66"/>
                </a:solidFill>
              </a:rPr>
              <a:t>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757764" name="Picture 4" descr="DSCF31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1896268"/>
            <a:ext cx="30226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65" name="Picture 5" descr="kokar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514" y="5210968"/>
            <a:ext cx="619125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548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6" b="2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325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humb_IMG_3293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778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UC50155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175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542_2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052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UC50154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553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UC50286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149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070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6" b="234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251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UC50330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821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2338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21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2343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915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1874. évi XX. </a:t>
            </a:r>
            <a:r>
              <a:rPr lang="hu-HU" dirty="0" err="1"/>
              <a:t>tc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első</a:t>
            </a:r>
            <a:r>
              <a:rPr lang="en-US" dirty="0"/>
              <a:t> </a:t>
            </a:r>
            <a:r>
              <a:rPr lang="en-US" dirty="0" err="1"/>
              <a:t>magyar</a:t>
            </a:r>
            <a:r>
              <a:rPr lang="en-US" dirty="0"/>
              <a:t> </a:t>
            </a:r>
            <a:r>
              <a:rPr lang="en-US" dirty="0" err="1" smtClean="0"/>
              <a:t>állat-egészségügyi</a:t>
            </a:r>
            <a:r>
              <a:rPr lang="en-US" dirty="0" smtClean="0"/>
              <a:t> </a:t>
            </a:r>
            <a:r>
              <a:rPr lang="en-US" dirty="0" err="1" smtClean="0"/>
              <a:t>törvény</a:t>
            </a:r>
            <a:r>
              <a:rPr lang="en-US" dirty="0"/>
              <a:t>: a </a:t>
            </a:r>
            <a:r>
              <a:rPr lang="en-US" dirty="0" err="1"/>
              <a:t>keleti</a:t>
            </a:r>
            <a:r>
              <a:rPr lang="en-US" dirty="0"/>
              <a:t> </a:t>
            </a:r>
            <a:r>
              <a:rPr lang="en-US" dirty="0" err="1" smtClean="0"/>
              <a:t>marhavész</a:t>
            </a:r>
            <a:r>
              <a:rPr lang="en-US" dirty="0" smtClean="0"/>
              <a:t> </a:t>
            </a:r>
            <a:r>
              <a:rPr lang="en-US" dirty="0" err="1" smtClean="0"/>
              <a:t>felszámolására</a:t>
            </a:r>
            <a:endParaRPr lang="en-US" dirty="0" smtClean="0"/>
          </a:p>
          <a:p>
            <a:r>
              <a:rPr lang="en-US" dirty="0" err="1" smtClean="0"/>
              <a:t>Magyarország</a:t>
            </a:r>
            <a:r>
              <a:rPr lang="en-US" dirty="0" smtClean="0"/>
              <a:t> </a:t>
            </a:r>
            <a:r>
              <a:rPr lang="en-US" dirty="0" err="1"/>
              <a:t>véglegesen</a:t>
            </a:r>
            <a:r>
              <a:rPr lang="en-US" dirty="0"/>
              <a:t> </a:t>
            </a:r>
            <a:r>
              <a:rPr lang="en-US" dirty="0" err="1"/>
              <a:t>megszabadul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keleti</a:t>
            </a:r>
            <a:r>
              <a:rPr lang="en-US" dirty="0" smtClean="0"/>
              <a:t> </a:t>
            </a:r>
            <a:r>
              <a:rPr lang="en-US" dirty="0" err="1"/>
              <a:t>marhavésztől</a:t>
            </a:r>
            <a:r>
              <a:rPr lang="en-US" dirty="0"/>
              <a:t> (1881)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3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988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6" b="2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295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010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9" b="262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972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774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08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0658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6" b="234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271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humb_IMG_3468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870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2051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" r="31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733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0611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" b="24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094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775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r="3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907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humb_IMG_3247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066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UC50167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765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en-US" dirty="0"/>
              <a:t>A </a:t>
            </a:r>
            <a:r>
              <a:rPr lang="en-US" dirty="0" err="1"/>
              <a:t>kerületi</a:t>
            </a:r>
            <a:r>
              <a:rPr lang="en-US" dirty="0"/>
              <a:t> </a:t>
            </a:r>
            <a:r>
              <a:rPr lang="en-US" dirty="0" err="1"/>
              <a:t>állami</a:t>
            </a:r>
            <a:r>
              <a:rPr lang="en-US" dirty="0"/>
              <a:t> </a:t>
            </a:r>
            <a:r>
              <a:rPr lang="en-US" dirty="0" err="1"/>
              <a:t>állatorvosi</a:t>
            </a:r>
            <a:r>
              <a:rPr lang="en-US" dirty="0"/>
              <a:t> </a:t>
            </a:r>
            <a:r>
              <a:rPr lang="en-US" dirty="0" err="1"/>
              <a:t>intézmény</a:t>
            </a:r>
            <a:r>
              <a:rPr lang="en-US" dirty="0"/>
              <a:t> </a:t>
            </a:r>
            <a:r>
              <a:rPr lang="en-US" dirty="0" err="1" smtClean="0"/>
              <a:t>megszervezése</a:t>
            </a:r>
            <a:r>
              <a:rPr lang="en-US" dirty="0" smtClean="0"/>
              <a:t> –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állatorvosi</a:t>
            </a:r>
            <a:r>
              <a:rPr lang="en-US" dirty="0"/>
              <a:t> </a:t>
            </a:r>
            <a:r>
              <a:rPr lang="en-US" dirty="0" err="1"/>
              <a:t>kar</a:t>
            </a:r>
            <a:r>
              <a:rPr lang="en-US" dirty="0"/>
              <a:t> </a:t>
            </a:r>
            <a:r>
              <a:rPr lang="en-US" dirty="0" err="1"/>
              <a:t>létrejötte</a:t>
            </a:r>
            <a:r>
              <a:rPr lang="en-US" dirty="0"/>
              <a:t> (1881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Magyar </a:t>
            </a:r>
            <a:r>
              <a:rPr lang="en-US" dirty="0" err="1"/>
              <a:t>királyi</a:t>
            </a:r>
            <a:r>
              <a:rPr lang="en-US" dirty="0"/>
              <a:t> </a:t>
            </a:r>
            <a:r>
              <a:rPr lang="en-US" dirty="0" err="1"/>
              <a:t>állami</a:t>
            </a:r>
            <a:r>
              <a:rPr lang="en-US" dirty="0"/>
              <a:t> </a:t>
            </a:r>
            <a:r>
              <a:rPr lang="en-US" dirty="0" err="1"/>
              <a:t>állatorvosok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8 </a:t>
            </a:r>
            <a:r>
              <a:rPr lang="en-US" dirty="0" err="1"/>
              <a:t>állami</a:t>
            </a:r>
            <a:r>
              <a:rPr lang="en-US" dirty="0"/>
              <a:t> </a:t>
            </a:r>
            <a:r>
              <a:rPr lang="en-US" dirty="0" err="1"/>
              <a:t>státusz</a:t>
            </a:r>
            <a:r>
              <a:rPr lang="en-US" dirty="0" smtClean="0"/>
              <a:t>),</a:t>
            </a:r>
          </a:p>
          <a:p>
            <a:pPr lvl="1"/>
            <a:r>
              <a:rPr lang="en-US" dirty="0" smtClean="0"/>
              <a:t>1884-ben </a:t>
            </a:r>
            <a:r>
              <a:rPr lang="en-US" dirty="0"/>
              <a:t>40, 1887-ben 61 </a:t>
            </a:r>
            <a:r>
              <a:rPr lang="en-US" dirty="0" err="1"/>
              <a:t>állami</a:t>
            </a:r>
            <a:r>
              <a:rPr lang="en-US" dirty="0"/>
              <a:t> </a:t>
            </a:r>
            <a:r>
              <a:rPr lang="en-US" dirty="0" err="1" smtClean="0"/>
              <a:t>állatorvos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„</a:t>
            </a:r>
            <a:r>
              <a:rPr lang="en-US" dirty="0" err="1" smtClean="0"/>
              <a:t>Lipthay</a:t>
            </a:r>
            <a:r>
              <a:rPr lang="en-US" dirty="0" smtClean="0"/>
              <a:t> </a:t>
            </a:r>
            <a:r>
              <a:rPr lang="en-US" dirty="0" err="1"/>
              <a:t>féle</a:t>
            </a:r>
            <a:r>
              <a:rPr lang="en-US" dirty="0"/>
              <a:t> </a:t>
            </a:r>
            <a:r>
              <a:rPr lang="en-US" dirty="0" err="1"/>
              <a:t>gárda</a:t>
            </a:r>
            <a:r>
              <a:rPr lang="en-US" dirty="0"/>
              <a:t>” </a:t>
            </a:r>
            <a:endParaRPr lang="en-US" dirty="0" smtClean="0"/>
          </a:p>
          <a:p>
            <a:pPr lvl="1"/>
            <a:r>
              <a:rPr lang="en-US" dirty="0" err="1" smtClean="0"/>
              <a:t>rendőrtisztviselői</a:t>
            </a:r>
            <a:r>
              <a:rPr lang="en-US" dirty="0" smtClean="0"/>
              <a:t> </a:t>
            </a:r>
            <a:r>
              <a:rPr lang="en-US" dirty="0" err="1"/>
              <a:t>egyenruha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 smtClean="0"/>
              <a:t>kard</a:t>
            </a:r>
            <a:endParaRPr lang="en-US" dirty="0" smtClean="0"/>
          </a:p>
          <a:p>
            <a:pPr lvl="1"/>
            <a:r>
              <a:rPr lang="en-US" dirty="0" err="1" smtClean="0"/>
              <a:t>szakmai</a:t>
            </a:r>
            <a:r>
              <a:rPr lang="en-US" dirty="0" smtClean="0"/>
              <a:t> </a:t>
            </a:r>
            <a:r>
              <a:rPr lang="en-US" dirty="0" err="1"/>
              <a:t>felkészültség</a:t>
            </a:r>
            <a:r>
              <a:rPr lang="en-US" dirty="0"/>
              <a:t>, </a:t>
            </a:r>
            <a:r>
              <a:rPr lang="en-US" dirty="0" err="1" smtClean="0"/>
              <a:t>megbízhatóság</a:t>
            </a:r>
            <a:r>
              <a:rPr lang="en-US" dirty="0"/>
              <a:t>, </a:t>
            </a:r>
            <a:r>
              <a:rPr lang="en-US" dirty="0" err="1"/>
              <a:t>megjelenés</a:t>
            </a:r>
            <a:r>
              <a:rPr lang="en-US" dirty="0"/>
              <a:t>, 	</a:t>
            </a:r>
            <a:r>
              <a:rPr lang="en-US" dirty="0" err="1" smtClean="0"/>
              <a:t>határozott</a:t>
            </a:r>
            <a:r>
              <a:rPr lang="en-US" dirty="0" smtClean="0"/>
              <a:t> </a:t>
            </a:r>
            <a:r>
              <a:rPr lang="en-US" dirty="0" err="1"/>
              <a:t>tekintélyt</a:t>
            </a:r>
            <a:r>
              <a:rPr lang="en-US" dirty="0"/>
              <a:t> </a:t>
            </a:r>
            <a:r>
              <a:rPr lang="en-US" dirty="0" err="1" smtClean="0"/>
              <a:t>parancsoló</a:t>
            </a:r>
            <a:r>
              <a:rPr lang="en-US" dirty="0" smtClean="0"/>
              <a:t> </a:t>
            </a:r>
            <a:r>
              <a:rPr lang="en-US" dirty="0" err="1" smtClean="0"/>
              <a:t>fellépés</a:t>
            </a:r>
            <a:r>
              <a:rPr lang="en-US" dirty="0" smtClean="0"/>
              <a:t>,</a:t>
            </a:r>
          </a:p>
          <a:p>
            <a:pPr lvl="1"/>
            <a:r>
              <a:rPr lang="en-US" dirty="0" err="1" smtClean="0"/>
              <a:t>szolgálati</a:t>
            </a:r>
            <a:r>
              <a:rPr lang="en-US" dirty="0" smtClean="0"/>
              <a:t> </a:t>
            </a:r>
            <a:r>
              <a:rPr lang="en-US" dirty="0" err="1"/>
              <a:t>szabályzat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8886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3140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6" b="2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033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UC50140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333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1931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570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2035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413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humb_IMG_2963_1024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217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643174" y="3786190"/>
            <a:ext cx="6215106" cy="1214446"/>
          </a:xfrm>
        </p:spPr>
        <p:txBody>
          <a:bodyPr>
            <a:normAutofit/>
          </a:bodyPr>
          <a:lstStyle/>
          <a:p>
            <a:pPr algn="l"/>
            <a:r>
              <a:rPr lang="hu-HU" sz="370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Köszönöm a figyelmet!</a:t>
            </a:r>
          </a:p>
          <a:p>
            <a:endParaRPr lang="hu-HU" dirty="0"/>
          </a:p>
        </p:txBody>
      </p:sp>
      <p:sp>
        <p:nvSpPr>
          <p:cNvPr id="15" name="Alcím 2"/>
          <p:cNvSpPr txBox="1">
            <a:spLocks/>
          </p:cNvSpPr>
          <p:nvPr/>
        </p:nvSpPr>
        <p:spPr>
          <a:xfrm>
            <a:off x="2643174" y="5072074"/>
            <a:ext cx="6215106" cy="1285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000" y="1785926"/>
            <a:ext cx="8750000" cy="16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Az</a:t>
            </a:r>
            <a:r>
              <a:rPr lang="en-US" dirty="0"/>
              <a:t> 1888. </a:t>
            </a:r>
            <a:r>
              <a:rPr lang="en-US" dirty="0" err="1"/>
              <a:t>évi</a:t>
            </a:r>
            <a:r>
              <a:rPr lang="en-US" dirty="0"/>
              <a:t> VII. </a:t>
            </a:r>
            <a:r>
              <a:rPr lang="en-US" dirty="0" err="1"/>
              <a:t>tc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új</a:t>
            </a:r>
            <a:r>
              <a:rPr lang="en-US" dirty="0"/>
              <a:t> </a:t>
            </a:r>
            <a:r>
              <a:rPr lang="en-US" dirty="0" err="1"/>
              <a:t>állategészségügyi</a:t>
            </a:r>
            <a:r>
              <a:rPr lang="en-US" dirty="0"/>
              <a:t> </a:t>
            </a:r>
            <a:r>
              <a:rPr lang="en-US" dirty="0" err="1" smtClean="0"/>
              <a:t>alaptörvény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hu-HU" altLang="en-US" dirty="0" smtClean="0"/>
              <a:t>Intézkedik </a:t>
            </a:r>
          </a:p>
          <a:p>
            <a:pPr>
              <a:spcBef>
                <a:spcPct val="50000"/>
              </a:spcBef>
            </a:pPr>
            <a:r>
              <a:rPr lang="hu-HU" altLang="en-US" dirty="0" smtClean="0"/>
              <a:t>az </a:t>
            </a:r>
            <a:r>
              <a:rPr lang="hu-HU" altLang="en-US" dirty="0"/>
              <a:t>állategészségügyi hatósági </a:t>
            </a:r>
            <a:r>
              <a:rPr lang="hu-HU" altLang="en-US" dirty="0" smtClean="0"/>
              <a:t>szolgálatról</a:t>
            </a:r>
          </a:p>
          <a:p>
            <a:pPr>
              <a:spcBef>
                <a:spcPct val="50000"/>
              </a:spcBef>
            </a:pPr>
            <a:r>
              <a:rPr lang="hu-HU" altLang="en-US" dirty="0" smtClean="0"/>
              <a:t>a járványvédelemről</a:t>
            </a:r>
          </a:p>
          <a:p>
            <a:pPr>
              <a:spcBef>
                <a:spcPct val="50000"/>
              </a:spcBef>
            </a:pPr>
            <a:r>
              <a:rPr lang="hu-HU" altLang="en-US" dirty="0" smtClean="0"/>
              <a:t>az </a:t>
            </a:r>
            <a:r>
              <a:rPr lang="hu-HU" altLang="en-US" dirty="0"/>
              <a:t>állatforgalomról, az </a:t>
            </a:r>
            <a:r>
              <a:rPr lang="hu-HU" altLang="en-US" dirty="0" smtClean="0"/>
              <a:t>állatvágásokról</a:t>
            </a:r>
          </a:p>
          <a:p>
            <a:pPr>
              <a:spcBef>
                <a:spcPct val="50000"/>
              </a:spcBef>
            </a:pPr>
            <a:r>
              <a:rPr lang="hu-HU" altLang="en-US" dirty="0" smtClean="0"/>
              <a:t>az </a:t>
            </a:r>
            <a:r>
              <a:rPr lang="hu-HU" altLang="en-US" dirty="0"/>
              <a:t>állatorvosi tiszti </a:t>
            </a:r>
            <a:r>
              <a:rPr lang="hu-HU" altLang="en-US" dirty="0" smtClean="0"/>
              <a:t>vizsgáról</a:t>
            </a:r>
          </a:p>
          <a:p>
            <a:pPr>
              <a:spcBef>
                <a:spcPct val="50000"/>
              </a:spcBef>
            </a:pPr>
            <a:r>
              <a:rPr lang="hu-HU" altLang="en-US" b="1" dirty="0" smtClean="0"/>
              <a:t>A </a:t>
            </a:r>
            <a:r>
              <a:rPr lang="hu-HU" altLang="en-US" b="1" dirty="0"/>
              <a:t>hatósági állatorvosi szolgálat az ország egyik legjobban szervezett, legütőképesebb szervezetévé fejlődött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jövőkép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tudunk</a:t>
            </a:r>
            <a:r>
              <a:rPr lang="en-US" dirty="0" smtClean="0"/>
              <a:t> </a:t>
            </a:r>
            <a:r>
              <a:rPr lang="en-US" dirty="0" err="1" smtClean="0"/>
              <a:t>tanulni</a:t>
            </a:r>
            <a:r>
              <a:rPr lang="en-US" dirty="0" smtClean="0"/>
              <a:t> a </a:t>
            </a:r>
            <a:r>
              <a:rPr lang="en-US" dirty="0" err="1" smtClean="0"/>
              <a:t>múltból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63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tanít</a:t>
            </a:r>
            <a:r>
              <a:rPr lang="en-US" dirty="0" smtClean="0"/>
              <a:t> a </a:t>
            </a:r>
            <a:r>
              <a:rPr lang="en-US" dirty="0" err="1" smtClean="0"/>
              <a:t>múlt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Mindenkinek</a:t>
            </a:r>
            <a:r>
              <a:rPr lang="en-US" dirty="0" smtClean="0"/>
              <a:t> </a:t>
            </a:r>
            <a:r>
              <a:rPr lang="en-US" dirty="0" err="1" smtClean="0"/>
              <a:t>mást</a:t>
            </a:r>
            <a:endParaRPr lang="en-US" dirty="0" smtClean="0"/>
          </a:p>
          <a:p>
            <a:r>
              <a:rPr lang="en-US" dirty="0" err="1" smtClean="0"/>
              <a:t>Aranykor</a:t>
            </a:r>
            <a:r>
              <a:rPr lang="en-US" dirty="0" smtClean="0"/>
              <a:t> volt, de </a:t>
            </a:r>
            <a:r>
              <a:rPr lang="en-US" dirty="0" err="1" smtClean="0"/>
              <a:t>miért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Tehetséges</a:t>
            </a:r>
            <a:r>
              <a:rPr lang="en-US" dirty="0" smtClean="0"/>
              <a:t> </a:t>
            </a:r>
            <a:r>
              <a:rPr lang="en-US" dirty="0" err="1" smtClean="0"/>
              <a:t>emberek</a:t>
            </a:r>
            <a:endParaRPr lang="en-US" dirty="0" smtClean="0"/>
          </a:p>
          <a:p>
            <a:pPr lvl="1"/>
            <a:r>
              <a:rPr lang="en-US" dirty="0" err="1" smtClean="0"/>
              <a:t>elmentek</a:t>
            </a:r>
            <a:r>
              <a:rPr lang="en-US" dirty="0" smtClean="0"/>
              <a:t> </a:t>
            </a:r>
            <a:r>
              <a:rPr lang="en-US" dirty="0" err="1" smtClean="0"/>
              <a:t>külföldre</a:t>
            </a:r>
            <a:r>
              <a:rPr lang="en-US" dirty="0" smtClean="0"/>
              <a:t> </a:t>
            </a:r>
            <a:r>
              <a:rPr lang="en-US" dirty="0" err="1" smtClean="0"/>
              <a:t>tanulni</a:t>
            </a:r>
            <a:endParaRPr lang="en-US" dirty="0" smtClean="0"/>
          </a:p>
          <a:p>
            <a:pPr lvl="1"/>
            <a:r>
              <a:rPr lang="en-US" dirty="0" err="1" smtClean="0"/>
              <a:t>adaptáltak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kitaláltak</a:t>
            </a:r>
            <a:r>
              <a:rPr lang="en-US" dirty="0" smtClean="0"/>
              <a:t> </a:t>
            </a:r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dolgokat</a:t>
            </a:r>
            <a:endParaRPr lang="en-US" dirty="0" smtClean="0"/>
          </a:p>
          <a:p>
            <a:pPr lvl="1"/>
            <a:r>
              <a:rPr lang="en-US" dirty="0" err="1" smtClean="0"/>
              <a:t>végigvitték</a:t>
            </a:r>
            <a:r>
              <a:rPr lang="en-US" dirty="0" smtClean="0"/>
              <a:t>, </a:t>
            </a:r>
            <a:r>
              <a:rPr lang="en-US" dirty="0" err="1" smtClean="0"/>
              <a:t>bevezették</a:t>
            </a:r>
            <a:endParaRPr lang="en-US" dirty="0" smtClean="0"/>
          </a:p>
          <a:p>
            <a:pPr lvl="1"/>
            <a:r>
              <a:rPr lang="en-US" dirty="0" err="1" smtClean="0"/>
              <a:t>mertek</a:t>
            </a:r>
            <a:r>
              <a:rPr lang="en-US" dirty="0" smtClean="0"/>
              <a:t> </a:t>
            </a:r>
            <a:r>
              <a:rPr lang="en-US" dirty="0" err="1" smtClean="0"/>
              <a:t>váltani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változtatni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8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872</TotalTime>
  <Words>310</Words>
  <Application>Microsoft Office PowerPoint</Application>
  <PresentationFormat>Diavetítés a képernyőre (4:3 oldalarány)</PresentationFormat>
  <Paragraphs>82</Paragraphs>
  <Slides>65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65</vt:i4>
      </vt:variant>
    </vt:vector>
  </HeadingPairs>
  <TitlesOfParts>
    <vt:vector size="71" baseType="lpstr">
      <vt:lpstr>Arial</vt:lpstr>
      <vt:lpstr>Calibri</vt:lpstr>
      <vt:lpstr>Helvetica Neue Condensed</vt:lpstr>
      <vt:lpstr>Helvetica Neue Light</vt:lpstr>
      <vt:lpstr>Helvetica Neue Thin</vt:lpstr>
      <vt:lpstr>Office-téma</vt:lpstr>
      <vt:lpstr>Az állatorvos szerepe az élelmiszerlánc- biztonság megteremtésében </vt:lpstr>
      <vt:lpstr>Állategészségügy a XVIII. században</vt:lpstr>
      <vt:lpstr>Marhavész pusztít a XVIII. Századi Németalföldön</vt:lpstr>
      <vt:lpstr>Dr. Zlamál Vilmos (1803-1886) </vt:lpstr>
      <vt:lpstr>1874. évi XX. tc</vt:lpstr>
      <vt:lpstr>A kerületi állami állatorvosi intézmény megszervezése – az állatorvosi kar létrejötte (1881)</vt:lpstr>
      <vt:lpstr>Az 1888. évi VII. tc.  az új állategészségügyi alaptörvény</vt:lpstr>
      <vt:lpstr>jövőkép</vt:lpstr>
      <vt:lpstr>Mit tanít a múlt?</vt:lpstr>
      <vt:lpstr>jövőkép</vt:lpstr>
      <vt:lpstr>Változás</vt:lpstr>
      <vt:lpstr>PowerPoint bemutató</vt:lpstr>
      <vt:lpstr>Élelmiszerlánc-biztonság</vt:lpstr>
      <vt:lpstr>Nemzetközi kereskedelem</vt:lpstr>
      <vt:lpstr>Új közigazgatás</vt:lpstr>
      <vt:lpstr>Aktualitások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ktothm</dc:creator>
  <cp:lastModifiedBy>Dr. Oravecz Márton</cp:lastModifiedBy>
  <cp:revision>92</cp:revision>
  <dcterms:created xsi:type="dcterms:W3CDTF">2016-01-19T08:54:33Z</dcterms:created>
  <dcterms:modified xsi:type="dcterms:W3CDTF">2017-05-11T15:31:18Z</dcterms:modified>
</cp:coreProperties>
</file>