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9" r:id="rId6"/>
    <p:sldId id="271" r:id="rId7"/>
    <p:sldId id="272" r:id="rId8"/>
    <p:sldId id="273" r:id="rId9"/>
    <p:sldId id="274" r:id="rId10"/>
    <p:sldId id="281" r:id="rId11"/>
    <p:sldId id="282" r:id="rId12"/>
    <p:sldId id="275" r:id="rId13"/>
    <p:sldId id="283" r:id="rId14"/>
    <p:sldId id="276" r:id="rId15"/>
    <p:sldId id="277" r:id="rId16"/>
    <p:sldId id="27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4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5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4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9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38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5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3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9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6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6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9DC6-1D26-424D-B5F4-FED13941197B}" type="datetimeFigureOut">
              <a:rPr lang="hu-HU" smtClean="0"/>
              <a:pPr/>
              <a:t>2017.05.04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89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Cronos Pro" panose="020C0702030403020304" pitchFamily="34" charset="0"/>
              </a:rPr>
              <a:t>Informatika az </a:t>
            </a:r>
            <a:r>
              <a:rPr lang="hu-HU" sz="3200" i="1" dirty="0" err="1">
                <a:solidFill>
                  <a:schemeClr val="bg1"/>
                </a:solidFill>
                <a:latin typeface="Cronos Pro" panose="020C0702030403020304" pitchFamily="34" charset="0"/>
              </a:rPr>
              <a:t>élelmiszerlánc</a:t>
            </a:r>
            <a:r>
              <a:rPr lang="hu-HU" sz="3200" i="1" dirty="0">
                <a:solidFill>
                  <a:schemeClr val="bg1"/>
                </a:solidFill>
                <a:latin typeface="Cronos Pro" panose="020C0702030403020304" pitchFamily="34" charset="0"/>
              </a:rPr>
              <a:t>-felügyeletben</a:t>
            </a:r>
          </a:p>
          <a:p>
            <a:endParaRPr lang="hu-HU" sz="3000" i="1" dirty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>
                <a:solidFill>
                  <a:schemeClr val="bg1"/>
                </a:solidFill>
                <a:latin typeface="Cronos Pro Caption" panose="020C0502030503020304" pitchFamily="34" charset="0"/>
              </a:rPr>
              <a:t>Dr. Tirián Attila</a:t>
            </a:r>
          </a:p>
          <a:p>
            <a:endParaRPr lang="hu-HU" sz="24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Elemzések II.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Elemzések 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68880" y="476796"/>
            <a:ext cx="8229600" cy="48659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Időbeliség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r</a:t>
            </a:r>
            <a:r>
              <a:rPr lang="hu-HU" sz="2800" noProof="0" dirty="0" err="1"/>
              <a:t>etrospektív</a:t>
            </a:r>
            <a:r>
              <a:rPr lang="hu-HU" sz="2800" noProof="0" dirty="0"/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statisztikai elemzés 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Big </a:t>
            </a:r>
            <a:r>
              <a:rPr lang="hu-HU" sz="2400" dirty="0" err="1"/>
              <a:t>data</a:t>
            </a:r>
            <a:r>
              <a:rPr lang="hu-HU" sz="2400" dirty="0"/>
              <a:t>-adatbányászat (mennyiség, sebesség, változatosság, komplexitás) 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hálózatkutatás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valós idejű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4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egyedi vagy rendszerszintű, 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4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manuális vagy automatikus keresztellenőrzések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p</a:t>
            </a:r>
            <a:r>
              <a:rPr lang="hu-HU" sz="2800" noProof="0" dirty="0" err="1"/>
              <a:t>rediktív</a:t>
            </a:r>
            <a:r>
              <a:rPr lang="hu-HU" sz="2800" noProof="0" dirty="0"/>
              <a:t> (előrejelzés, </a:t>
            </a:r>
            <a:r>
              <a:rPr lang="hu-HU" sz="2800" noProof="0" dirty="0" err="1"/>
              <a:t>emerging</a:t>
            </a:r>
            <a:r>
              <a:rPr lang="hu-HU" sz="2800" noProof="0" dirty="0"/>
              <a:t> </a:t>
            </a:r>
            <a:r>
              <a:rPr lang="hu-HU" sz="2800" noProof="0" dirty="0" err="1"/>
              <a:t>risk</a:t>
            </a:r>
            <a:r>
              <a:rPr lang="hu-HU" sz="2800" noProof="0" dirty="0"/>
              <a:t> stb.)</a:t>
            </a: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Elemzések III.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9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Elemzések II.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95006" y="795130"/>
            <a:ext cx="8229600" cy="43124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Adattárolási technológiák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Adattárház (alterált OLTP és OLAP adatbázisok)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Adatelemzés és adatértelmezés</a:t>
            </a:r>
            <a:endParaRPr lang="hu-HU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Elemző szoftverek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Elemzés és vizualizáció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9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b="1" i="1" dirty="0"/>
              <a:t>Kockázatbecslés</a:t>
            </a:r>
            <a:endParaRPr lang="hu-HU" sz="2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10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Kockázatbecslés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55817" y="331305"/>
            <a:ext cx="8229600" cy="4645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Kockázat alapú tervezés jogszabályi kötelezettség valamint erőforrás-menedzsment eszköz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Termékek és veszélyek kockázatbecslése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Tudományos</a:t>
            </a:r>
            <a:r>
              <a:rPr kumimoji="0" lang="hu-H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módszerek (pl.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kitettség becslés)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/>
              <a:t>Kockázati rangsor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Qaly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burden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Tevékenységek/létesítmények kockázatbecslése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Kockázati csoport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clustered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Kockázati lista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Hálózatkutatási módszerek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013" y="3666078"/>
            <a:ext cx="3309650" cy="20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501" y="3594071"/>
            <a:ext cx="4068517" cy="234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Cronos Pro" panose="020C0702030403020304" pitchFamily="34" charset="0"/>
              </a:rPr>
              <a:t>Köszönöm a figyelmet!</a:t>
            </a:r>
          </a:p>
          <a:p>
            <a:endParaRPr lang="hu-HU" sz="3000" i="1" dirty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>
                <a:solidFill>
                  <a:schemeClr val="bg1"/>
                </a:solidFill>
                <a:latin typeface="Cronos Pro Caption" panose="020C0502030503020304" pitchFamily="34" charset="0"/>
              </a:rPr>
              <a:t>Dr. Tirián Attila</a:t>
            </a:r>
          </a:p>
          <a:p>
            <a:r>
              <a:rPr lang="hu-HU" sz="2400" i="1" dirty="0" err="1">
                <a:solidFill>
                  <a:schemeClr val="bg1"/>
                </a:solidFill>
                <a:latin typeface="Cronos Pro Caption" panose="020C0502030503020304" pitchFamily="34" charset="0"/>
              </a:rPr>
              <a:t>tiriana</a:t>
            </a:r>
            <a:r>
              <a:rPr lang="hu-HU" sz="2400" i="1" dirty="0">
                <a:solidFill>
                  <a:schemeClr val="bg1"/>
                </a:solidFill>
                <a:latin typeface="Cronos Pro Caption" panose="020C0502030503020304" pitchFamily="34" charset="0"/>
              </a:rPr>
              <a:t>@</a:t>
            </a:r>
            <a:r>
              <a:rPr lang="hu-HU" sz="2400" i="1" dirty="0" err="1">
                <a:solidFill>
                  <a:schemeClr val="bg1"/>
                </a:solidFill>
                <a:latin typeface="Cronos Pro Caption" panose="020C0502030503020304" pitchFamily="34" charset="0"/>
              </a:rPr>
              <a:t>nebih.gov.hu</a:t>
            </a:r>
            <a:endParaRPr lang="hu-HU" sz="24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i="1" dirty="0">
                <a:latin typeface="Cronos Pro Caption" panose="020C0502030503020304" pitchFamily="34" charset="0"/>
              </a:rPr>
              <a:t>Az </a:t>
            </a:r>
            <a:r>
              <a:rPr lang="hu-HU" sz="1600" b="1" i="1" dirty="0" err="1">
                <a:latin typeface="Cronos Pro Caption" panose="020C0502030503020304" pitchFamily="34" charset="0"/>
              </a:rPr>
              <a:t>élelmiszerlánc</a:t>
            </a:r>
            <a:r>
              <a:rPr lang="hu-HU" sz="1600" b="1" i="1" dirty="0">
                <a:latin typeface="Cronos Pro Caption" panose="020C0502030503020304" pitchFamily="34" charset="0"/>
              </a:rPr>
              <a:t> szereplők </a:t>
            </a:r>
            <a:r>
              <a:rPr lang="hu-HU" sz="1600" b="1" i="1" dirty="0" err="1">
                <a:latin typeface="Cronos Pro Caption" panose="020C0502030503020304" pitchFamily="34" charset="0"/>
              </a:rPr>
              <a:t>feleőssége</a:t>
            </a:r>
            <a:r>
              <a:rPr lang="hu-HU" sz="1600" b="1" i="1" dirty="0">
                <a:latin typeface="Cronos Pro Caption" panose="020C0502030503020304" pitchFamily="34" charset="0"/>
              </a:rPr>
              <a:t>, feladatai</a:t>
            </a:r>
            <a:endParaRPr lang="hu-HU" sz="1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1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A hatóság alapfeladatai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296889" y="254171"/>
            <a:ext cx="8229600" cy="574906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Vállalkozó: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jogszabályoknak való megfelelőség biztosítása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/>
              <a:t>Fogyasztó: </a:t>
            </a:r>
            <a:r>
              <a:rPr lang="hu-HU" sz="2400" dirty="0"/>
              <a:t>tudatos fogyasztói magatartás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Hatóság: 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jogszabályok érvényre juttatása,</a:t>
            </a:r>
            <a:r>
              <a:rPr kumimoji="0" lang="hu-HU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vagyis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Jogok biztosítása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(nyilvántartás/engedélyezés/tanúsítás/minősítés)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Felügyelet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(tevékenység- és termék ellenőrzés, mintavétel, monitoring)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Intézkedés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(szankcionálás, jogok korlátozása)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és  ezen túl még…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Hatósági feladatellátással kapcsolatos elvárások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Egységesség, konzisztencia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Magas minőség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Hatékonyság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Informatikai rendszerek 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2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Informatikai rendszerek 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68880" y="450669"/>
            <a:ext cx="8229600" cy="50092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Kockás papír vagy </a:t>
            </a:r>
            <a:r>
              <a:rPr lang="hu-HU" sz="2800" b="1" dirty="0"/>
              <a:t>i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nformatika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Populáció nagysága (ügyfelek, termékek, ellenőrzések, mintavételek stb.)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Adatok hozzáférhetősége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Folyamatok és adatfelvitel egységesítése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Adatok </a:t>
            </a:r>
            <a:r>
              <a:rPr lang="hu-HU" sz="2800" dirty="0"/>
              <a:t>elemezhetősége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Segítség a feladat elvégzéséhez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/>
              <a:t>Nehézségek: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e-ügyintézés kialakulatlan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m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egörökölt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informatikai rendszerek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800" dirty="0"/>
              <a:t>új rendszerek fejlesztése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6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Adatbázisok 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3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Adatbázisok 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68880" y="47679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Alaptípusai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Tranzakciós</a:t>
            </a:r>
            <a:r>
              <a:rPr kumimoji="0" lang="hu-HU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(OLTP) és analitikai (OLAP) adatbázisok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baseline="0" dirty="0"/>
              <a:t>OLTP adatbázisok létrehozása: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Adatkörök specifikálása (jogszabályok, szakmai igények)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Adatstruktúra, táblastruktúra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Kódtáblák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Táblakapcsolatok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Adatbázisok II.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Adatbázisok II.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00" y="458862"/>
            <a:ext cx="8079337" cy="54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Folyamatok 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5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Folyamatok 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55817" y="4898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Alapjai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Folyamatok (eljárások) elemzése, specifikálása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Rendszerkapcsolatok felmérése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Közvetlen interfész </a:t>
            </a:r>
            <a:r>
              <a:rPr lang="hu-HU" sz="2400"/>
              <a:t>vagy middleware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Folyamatok II.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6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Folyamatok II.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5" y="620487"/>
            <a:ext cx="5328011" cy="51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35985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Folyamatok III.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7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Folyamatok III.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7" name="Picture 2" descr="D:\Munka\Projektek\Informatikai rendszer\EKOP\Ellenőrzés_v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049" y="476795"/>
            <a:ext cx="3882561" cy="537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dirty="0"/>
              <a:t>Elemzések I.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>
                <a:solidFill>
                  <a:schemeClr val="bg1"/>
                </a:solidFill>
                <a:latin typeface="Cronos Pro Caption" panose="020C0502030503020304" pitchFamily="34" charset="0"/>
              </a:rPr>
              <a:t>Elemzések I.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68880" y="476796"/>
            <a:ext cx="8229600" cy="48659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Adatokkal alátámasztott (tudományosan megalapozott?) döntéshozatal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Politikai és társadalmi nyomás mellett legyen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objektív érvrendszer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illetve a politika és a társadalom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proaktív véleményformálása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Adatok mennyisége (reprezentativitás) és minősége rendkívül fontos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a célja?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Hatékonyság elemzés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Kockázatbecslés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Tervezés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Egyéb célok (döntés előkészítés, PR stb.)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8F46CA453FEE7498972A3A2901EA6A1" ma:contentTypeVersion="0" ma:contentTypeDescription="Új dokumentum létrehozása." ma:contentTypeScope="" ma:versionID="8924816bdfe1576813d56b86afd468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5D6ED-6785-4448-90CD-48844D4E3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2672E-7209-4DE4-8A2C-32C5CAD3C81C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C99314-4DAE-4B8B-AE95-D3244F0A6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374</Words>
  <Application>Microsoft Office PowerPoint</Application>
  <PresentationFormat>Szélesvásznú</PresentationFormat>
  <Paragraphs>120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Cronos Pro</vt:lpstr>
      <vt:lpstr>Cronos Pro Caption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Nati</dc:creator>
  <cp:lastModifiedBy>Dr. Tirián Attila Edmond</cp:lastModifiedBy>
  <cp:revision>84</cp:revision>
  <dcterms:created xsi:type="dcterms:W3CDTF">2016-10-20T08:16:35Z</dcterms:created>
  <dcterms:modified xsi:type="dcterms:W3CDTF">2017-05-04T15:21:01Z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0x010100A8F46CA453FEE7498972A3A2901EA6A1</vt:lpwstr>
  </property>
  <property fmtid="{D5CDD505-2E9C-101B-9397-08002B2CF9AE}" pid="3" name="Order">
    <vt:r8>10700</vt:r8>
  </property>
  <property fmtid="{D5CDD505-2E9C-101B-9397-08002B2CF9AE}" pid="4" name="_CopySource">
    <vt:lpwstr>https://intra.nebih.gov.hu/dokumentumtar/ArculatiElemek/Új arculati elemek/NEBIH_PPT/NÉBIH_ppt_alap_magyar_sablon.pptx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