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„Szabad a gazdi” kampány pedig arra hivatott, hogy a felelős állattartás szakmai elveit népszerűsítse a nagyközönség számára. </a:t>
            </a:r>
          </a:p>
          <a:p>
            <a:r>
              <a:t>A kampány idei kiemelt programja a Látótárs projekt. A NÉBIH a Magyar Vakok és Gyengénlátók Országos Szövetségével (MVGYOSZ) együttműködve úgy döntött, hogy a Hivatal örökbe fogad egy vakvezető kutyát, állja a kiképzésének minden költségét, és végigkíséri a vakvezető kutyák nevelésének és kiképzésének, munkába állásának és nyugdíjba vonulásának legfontosabb mozzanatait. Az egész folyamatot dokumentálja, melynek kapcsán fontos, a felelős állattartással és állategészségüggyel kapcsolatos információkat oszt meg a közvéleménnyel, egyben a vakok és gyengénlátók életének a mindennapjaira is ráirányítja a figyelmet.</a:t>
            </a:r>
          </a:p>
          <a:p>
            <a:r>
              <a:t>A Látótárs Projekt célja a figyelemfelkeltés és példamutatás azoknak a szervezeteknek és magánszemélyeknek, akik szintén fontosnak érzik az ügyet, és a vakvezető és más segítő kutyák kiképzésének támogatásával hozzájárulnak minél több ember életminőségének javításához.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ímdia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sorszám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sorszám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ldia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iasorszám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ldia2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Kép 1" descr="Kép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3" y="22768"/>
            <a:ext cx="12232752" cy="6835232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Diasorszám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ldia3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Kép 1" descr="Kép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3" y="22768"/>
            <a:ext cx="12232752" cy="6835232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Diasorszám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6"/>
          <p:cNvSpPr/>
          <p:nvPr/>
        </p:nvSpPr>
        <p:spPr>
          <a:xfrm>
            <a:off x="2253340" y="3922086"/>
            <a:ext cx="6030689" cy="1407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0" i="1">
                <a:solidFill>
                  <a:srgbClr val="FFFFFF"/>
                </a:solidFill>
                <a:latin typeface="Cronos Pro Caption"/>
                <a:ea typeface="Cronos Pro Caption"/>
                <a:cs typeface="Cronos Pro Caption"/>
                <a:sym typeface="Cronos Pro Caption"/>
              </a:defRPr>
            </a:pPr>
            <a:r>
              <a:t>Bemutató címe</a:t>
            </a:r>
          </a:p>
          <a:p>
            <a:pPr>
              <a:defRPr sz="3200" i="1">
                <a:solidFill>
                  <a:srgbClr val="FFFFFF"/>
                </a:solidFill>
                <a:latin typeface="Cronos Pro Caption"/>
                <a:ea typeface="Cronos Pro Caption"/>
                <a:cs typeface="Cronos Pro Caption"/>
                <a:sym typeface="Cronos Pro Caption"/>
              </a:defRPr>
            </a:pPr>
            <a:r>
              <a:t>Alcím, dátum, stb.</a:t>
            </a:r>
          </a:p>
        </p:txBody>
      </p:sp>
      <p:sp>
        <p:nvSpPr>
          <p:cNvPr id="3" name="Címszöveg"/>
          <p:cNvSpPr>
            <a:spLocks noGrp="1"/>
          </p:cNvSpPr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Címszöveg</a:t>
            </a:r>
          </a:p>
        </p:txBody>
      </p:sp>
      <p:sp>
        <p:nvSpPr>
          <p:cNvPr id="4" name="1. szövegtörzsszint…"/>
          <p:cNvSpPr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5" name="Diasorszám"/>
          <p:cNvSpPr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ktothm\Documents\&#193;TE\2017-es%20el&#337;ad&#225;sok\nyuszi%20terror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zövegdoboz 6"/>
          <p:cNvSpPr/>
          <p:nvPr/>
        </p:nvSpPr>
        <p:spPr>
          <a:xfrm>
            <a:off x="2329540" y="3744286"/>
            <a:ext cx="8437538" cy="1919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0" i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Kockázat-kommunikáció</a:t>
            </a:r>
            <a:endParaRPr>
              <a:latin typeface="Cronos Pro Caption"/>
              <a:ea typeface="Cronos Pro Caption"/>
              <a:cs typeface="Cronos Pro Caption"/>
              <a:sym typeface="Cronos Pro Caption"/>
            </a:endParaRPr>
          </a:p>
          <a:p>
            <a:pPr>
              <a:defRPr sz="3200" i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Az állatorvos szerepe az élelmiszerlánc-</a:t>
            </a:r>
            <a:br/>
            <a:r>
              <a:t>biztonság megteremtésében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artalom helye 2"/>
          <p:cNvSpPr>
            <a:spLocks noGrp="1"/>
          </p:cNvSpPr>
          <p:nvPr>
            <p:ph type="body" idx="4294967295"/>
          </p:nvPr>
        </p:nvSpPr>
        <p:spPr>
          <a:xfrm>
            <a:off x="2496304" y="713898"/>
            <a:ext cx="9203916" cy="4734623"/>
          </a:xfrm>
          <a:prstGeom prst="rect">
            <a:avLst/>
          </a:prstGeom>
        </p:spPr>
        <p:txBody>
          <a:bodyPr/>
          <a:lstStyle/>
          <a:p>
            <a:pPr marL="189736" indent="-189736" defTabSz="758951">
              <a:spcBef>
                <a:spcPts val="800"/>
              </a:spcBef>
              <a:buFontTx/>
              <a:defRPr sz="2900"/>
            </a:pPr>
            <a:r>
              <a:t>Egy rendkívüli esemény, amelyet nem lehet a napi rutin szerint kezelni</a:t>
            </a:r>
          </a:p>
          <a:p>
            <a:pPr marL="0" indent="0" defTabSz="758951">
              <a:spcBef>
                <a:spcPts val="800"/>
              </a:spcBef>
              <a:buSzTx/>
              <a:buNone/>
              <a:defRPr sz="2900"/>
            </a:pPr>
            <a:endParaRPr/>
          </a:p>
          <a:p>
            <a:pPr marL="189736" indent="-189736" defTabSz="758951">
              <a:spcBef>
                <a:spcPts val="800"/>
              </a:spcBef>
              <a:buFontTx/>
              <a:defRPr sz="2900"/>
            </a:pPr>
            <a:r>
              <a:t>Negatívan érint</a:t>
            </a:r>
          </a:p>
          <a:p>
            <a:pPr marL="189736" indent="-189736" defTabSz="758951">
              <a:spcBef>
                <a:spcPts val="800"/>
              </a:spcBef>
              <a:buFontTx/>
              <a:defRPr sz="2900"/>
            </a:pPr>
            <a:endParaRPr/>
          </a:p>
          <a:p>
            <a:pPr marL="189736" indent="-189736" defTabSz="758951">
              <a:spcBef>
                <a:spcPts val="800"/>
              </a:spcBef>
              <a:buFontTx/>
              <a:defRPr sz="2900"/>
            </a:pPr>
            <a:r>
              <a:t>De: a veszély egyben lehetőség is</a:t>
            </a:r>
          </a:p>
          <a:p>
            <a:pPr marL="189736" indent="-189736" defTabSz="758951">
              <a:spcBef>
                <a:spcPts val="800"/>
              </a:spcBef>
              <a:buFontTx/>
              <a:defRPr sz="2900"/>
            </a:pPr>
            <a:endParaRPr/>
          </a:p>
          <a:p>
            <a:pPr marL="189736" indent="-189736" defTabSz="758951">
              <a:spcBef>
                <a:spcPts val="800"/>
              </a:spcBef>
              <a:buFontTx/>
              <a:defRPr sz="2900"/>
            </a:pPr>
            <a:endParaRPr/>
          </a:p>
          <a:p>
            <a:pPr marL="0" indent="0" defTabSz="758951">
              <a:spcBef>
                <a:spcPts val="800"/>
              </a:spcBef>
              <a:buSzTx/>
              <a:buNone/>
              <a:defRPr sz="2900" b="1"/>
            </a:pPr>
            <a:r>
              <a:t>Válságkommunikáció  - kommunikációs válság</a:t>
            </a:r>
          </a:p>
        </p:txBody>
      </p:sp>
      <p:sp>
        <p:nvSpPr>
          <p:cNvPr id="94" name="Szövegdoboz 2"/>
          <p:cNvSpPr/>
          <p:nvPr/>
        </p:nvSpPr>
        <p:spPr>
          <a:xfrm>
            <a:off x="239486" y="620486"/>
            <a:ext cx="1817916" cy="549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3600" b="1" i="1" baseline="30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Mi a válság?</a:t>
            </a:r>
          </a:p>
        </p:txBody>
      </p:sp>
      <p:sp>
        <p:nvSpPr>
          <p:cNvPr id="95" name="Szövegdoboz 5"/>
          <p:cNvSpPr/>
          <p:nvPr/>
        </p:nvSpPr>
        <p:spPr>
          <a:xfrm>
            <a:off x="2579914" y="6416940"/>
            <a:ext cx="6553201" cy="444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 i="1" baseline="30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Kockázat-kommunikáció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Fotolia_65124628_Subscription_Monthly_XXL.jpg" descr="Fotolia_65124628_Subscription_Monthly_XXL.jpg"/>
          <p:cNvPicPr>
            <a:picLocks noChangeAspect="1"/>
          </p:cNvPicPr>
          <p:nvPr/>
        </p:nvPicPr>
        <p:blipFill>
          <a:blip r:embed="rId2" cstate="print">
            <a:extLst/>
          </a:blip>
          <a:srcRect t="25701"/>
          <a:stretch>
            <a:fillRect/>
          </a:stretch>
        </p:blipFill>
        <p:spPr>
          <a:xfrm>
            <a:off x="2282914" y="1030337"/>
            <a:ext cx="9946980" cy="5109679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zövegdoboz 2"/>
          <p:cNvSpPr/>
          <p:nvPr/>
        </p:nvSpPr>
        <p:spPr>
          <a:xfrm>
            <a:off x="239486" y="620485"/>
            <a:ext cx="1817916" cy="549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3600" b="1" i="1" baseline="30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Válság?</a:t>
            </a:r>
          </a:p>
        </p:txBody>
      </p:sp>
      <p:sp>
        <p:nvSpPr>
          <p:cNvPr id="99" name="Szövegdoboz 5"/>
          <p:cNvSpPr/>
          <p:nvPr/>
        </p:nvSpPr>
        <p:spPr>
          <a:xfrm>
            <a:off x="2579914" y="6416940"/>
            <a:ext cx="6553201" cy="444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 i="1" baseline="30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Kockázat-kommunikáció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artalom helye 2"/>
          <p:cNvSpPr>
            <a:spLocks noGrp="1"/>
          </p:cNvSpPr>
          <p:nvPr>
            <p:ph type="body" sz="half" idx="4294967295"/>
          </p:nvPr>
        </p:nvSpPr>
        <p:spPr>
          <a:xfrm>
            <a:off x="2585204" y="928909"/>
            <a:ext cx="5036446" cy="5000181"/>
          </a:xfrm>
          <a:prstGeom prst="rect">
            <a:avLst/>
          </a:prstGeom>
        </p:spPr>
        <p:txBody>
          <a:bodyPr/>
          <a:lstStyle/>
          <a:p>
            <a:pPr marL="270710" indent="-270710" defTabSz="685800">
              <a:spcBef>
                <a:spcPts val="700"/>
              </a:spcBef>
              <a:buFontTx/>
              <a:defRPr sz="2700"/>
            </a:pPr>
            <a:r>
              <a:t>Meglepetés</a:t>
            </a:r>
          </a:p>
          <a:p>
            <a:pPr marL="270710" indent="-270710" defTabSz="685800">
              <a:spcBef>
                <a:spcPts val="700"/>
              </a:spcBef>
              <a:buFontTx/>
              <a:defRPr sz="2700"/>
            </a:pPr>
            <a:r>
              <a:t>Információ hiány</a:t>
            </a:r>
          </a:p>
          <a:p>
            <a:pPr marL="270710" indent="-270710" defTabSz="685800">
              <a:spcBef>
                <a:spcPts val="700"/>
              </a:spcBef>
              <a:buFontTx/>
              <a:defRPr sz="2700"/>
            </a:pPr>
            <a:r>
              <a:t>Események üteme felgyorsul</a:t>
            </a:r>
          </a:p>
          <a:p>
            <a:pPr marL="270710" indent="-270710" defTabSz="685800">
              <a:spcBef>
                <a:spcPts val="700"/>
              </a:spcBef>
              <a:buFontTx/>
              <a:defRPr sz="2700"/>
            </a:pPr>
            <a:r>
              <a:t>Külvilág mélyrehatóan figyel – véleményt alkot</a:t>
            </a:r>
          </a:p>
          <a:p>
            <a:pPr marL="270710" indent="-270710" defTabSz="685800">
              <a:spcBef>
                <a:spcPts val="700"/>
              </a:spcBef>
              <a:buFontTx/>
              <a:defRPr sz="2700"/>
            </a:pPr>
            <a:r>
              <a:t>Vezetés elveszti a kontrollt az események felett</a:t>
            </a:r>
          </a:p>
          <a:p>
            <a:pPr marL="270710" indent="-270710" defTabSz="685800">
              <a:spcBef>
                <a:spcPts val="700"/>
              </a:spcBef>
              <a:buFontTx/>
              <a:defRPr sz="2700"/>
            </a:pPr>
            <a:r>
              <a:t>A vezetés rövidtávra összpontosít</a:t>
            </a:r>
          </a:p>
          <a:p>
            <a:pPr marL="270710" indent="-270710" defTabSz="685800">
              <a:spcBef>
                <a:spcPts val="700"/>
              </a:spcBef>
              <a:buFontTx/>
              <a:defRPr sz="2700"/>
            </a:pPr>
            <a:r>
              <a:t>Érdekek forognak kockán</a:t>
            </a:r>
          </a:p>
          <a:p>
            <a:pPr marL="270710" indent="-270710" defTabSz="685800">
              <a:spcBef>
                <a:spcPts val="700"/>
              </a:spcBef>
              <a:buFontTx/>
              <a:defRPr sz="2700"/>
            </a:pPr>
            <a:r>
              <a:t>Időtartama véges</a:t>
            </a:r>
          </a:p>
        </p:txBody>
      </p:sp>
      <p:sp>
        <p:nvSpPr>
          <p:cNvPr id="102" name="Szövegdoboz 2"/>
          <p:cNvSpPr/>
          <p:nvPr/>
        </p:nvSpPr>
        <p:spPr>
          <a:xfrm>
            <a:off x="239486" y="620485"/>
            <a:ext cx="1817916" cy="1455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4800" b="1" i="1" baseline="305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A válság jellemzői</a:t>
            </a:r>
          </a:p>
        </p:txBody>
      </p:sp>
      <p:pic>
        <p:nvPicPr>
          <p:cNvPr id="103" name="Risk_Meter [Átalakított]-01.png" descr="Risk_Meter [Átalakított]-01.png"/>
          <p:cNvPicPr>
            <a:picLocks noChangeAspect="1"/>
          </p:cNvPicPr>
          <p:nvPr/>
        </p:nvPicPr>
        <p:blipFill>
          <a:blip r:embed="rId2" cstate="print">
            <a:extLst/>
          </a:blip>
          <a:srcRect b="11286"/>
          <a:stretch>
            <a:fillRect/>
          </a:stretch>
        </p:blipFill>
        <p:spPr>
          <a:xfrm>
            <a:off x="7114115" y="2628491"/>
            <a:ext cx="4899550" cy="350362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zövegdoboz 5"/>
          <p:cNvSpPr/>
          <p:nvPr/>
        </p:nvSpPr>
        <p:spPr>
          <a:xfrm>
            <a:off x="2579914" y="6416940"/>
            <a:ext cx="6553201" cy="444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 i="1" baseline="30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Kockázat-kommunikáció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zövegdoboz 2"/>
          <p:cNvSpPr/>
          <p:nvPr/>
        </p:nvSpPr>
        <p:spPr>
          <a:xfrm>
            <a:off x="239486" y="620485"/>
            <a:ext cx="1817916" cy="706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4800" b="1" i="1" baseline="305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Eszközök</a:t>
            </a:r>
          </a:p>
        </p:txBody>
      </p:sp>
      <p:pic>
        <p:nvPicPr>
          <p:cNvPr id="107" name="BREAKINGNEWSstencilStamp2Red.jpg" descr="BREAKINGNEWSstencilStamp2Red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327398" y="2502182"/>
            <a:ext cx="8635292" cy="3454118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artalom helye 2"/>
          <p:cNvSpPr>
            <a:spLocks noGrp="1"/>
          </p:cNvSpPr>
          <p:nvPr>
            <p:ph type="body" sz="half" idx="4294967295"/>
          </p:nvPr>
        </p:nvSpPr>
        <p:spPr>
          <a:xfrm>
            <a:off x="2495549" y="677862"/>
            <a:ext cx="4771333" cy="4562377"/>
          </a:xfrm>
          <a:prstGeom prst="rect">
            <a:avLst/>
          </a:prstGeom>
        </p:spPr>
        <p:txBody>
          <a:bodyPr/>
          <a:lstStyle/>
          <a:p>
            <a:pPr>
              <a:buFontTx/>
              <a:defRPr sz="2400"/>
            </a:pPr>
            <a:r>
              <a:t>Sajtóközlemények</a:t>
            </a:r>
          </a:p>
          <a:p>
            <a:pPr>
              <a:buFontTx/>
              <a:defRPr sz="2400"/>
            </a:pPr>
            <a:r>
              <a:t>Sajtótájékoztató</a:t>
            </a:r>
          </a:p>
          <a:p>
            <a:pPr>
              <a:buFontTx/>
              <a:defRPr sz="2400"/>
            </a:pPr>
            <a:r>
              <a:t>honlap</a:t>
            </a:r>
          </a:p>
          <a:p>
            <a:pPr>
              <a:buFontTx/>
              <a:defRPr sz="2400"/>
            </a:pPr>
            <a:r>
              <a:t>FB oldalak, egyéb közösségi média - párbeszéd</a:t>
            </a:r>
          </a:p>
          <a:p>
            <a:pPr>
              <a:buFontTx/>
              <a:defRPr sz="2400"/>
            </a:pPr>
            <a:r>
              <a:t>Ügyfélszolgálat</a:t>
            </a:r>
          </a:p>
          <a:p>
            <a:pPr>
              <a:buFontTx/>
              <a:defRPr sz="2400"/>
            </a:pPr>
            <a:r>
              <a:t>Videók</a:t>
            </a:r>
          </a:p>
        </p:txBody>
      </p:sp>
      <p:sp>
        <p:nvSpPr>
          <p:cNvPr id="109" name="Szövegdoboz 5"/>
          <p:cNvSpPr/>
          <p:nvPr/>
        </p:nvSpPr>
        <p:spPr>
          <a:xfrm>
            <a:off x="2579914" y="6416940"/>
            <a:ext cx="6553201" cy="444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 i="1" baseline="30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Kockázat-kommunikáció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zövegdoboz 5"/>
          <p:cNvSpPr/>
          <p:nvPr/>
        </p:nvSpPr>
        <p:spPr>
          <a:xfrm>
            <a:off x="2579914" y="6416940"/>
            <a:ext cx="6553201" cy="444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 i="1" baseline="30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Kockázat-kommunikáció</a:t>
            </a:r>
          </a:p>
        </p:txBody>
      </p:sp>
      <p:pic>
        <p:nvPicPr>
          <p:cNvPr id="4" name="nyuszi terror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Kép 4" descr="Kép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57861" y="2875283"/>
            <a:ext cx="5641479" cy="3262232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artalom helye 2"/>
          <p:cNvSpPr>
            <a:spLocks noGrp="1"/>
          </p:cNvSpPr>
          <p:nvPr>
            <p:ph type="body" sz="half" idx="4294967295"/>
          </p:nvPr>
        </p:nvSpPr>
        <p:spPr>
          <a:xfrm>
            <a:off x="2584448" y="461962"/>
            <a:ext cx="9495039" cy="3262232"/>
          </a:xfrm>
          <a:prstGeom prst="rect">
            <a:avLst/>
          </a:prstGeom>
        </p:spPr>
        <p:txBody>
          <a:bodyPr/>
          <a:lstStyle/>
          <a:p>
            <a:pPr marL="208025" indent="-208025" defTabSz="832103">
              <a:spcBef>
                <a:spcPts val="900"/>
              </a:spcBef>
              <a:buFontTx/>
              <a:defRPr sz="2100"/>
            </a:pPr>
            <a:r>
              <a:t>2015. nov. 30. Fót – szűrővizsgálat (Dec. 3. NRL  +)</a:t>
            </a:r>
          </a:p>
          <a:p>
            <a:pPr marL="208025" indent="-208025" defTabSz="832103">
              <a:spcBef>
                <a:spcPts val="900"/>
              </a:spcBef>
              <a:buFontTx/>
              <a:defRPr sz="2100"/>
            </a:pPr>
            <a:r>
              <a:t>2015. dec. 21. II. vérvétel eng. – Németo. (+/-)</a:t>
            </a:r>
          </a:p>
          <a:p>
            <a:pPr marL="208025" indent="-208025" defTabSz="832103">
              <a:spcBef>
                <a:spcPts val="900"/>
              </a:spcBef>
              <a:buFontTx/>
              <a:defRPr sz="2100"/>
            </a:pPr>
            <a:r>
              <a:t>Dec. 29. NRL +</a:t>
            </a:r>
          </a:p>
          <a:p>
            <a:pPr marL="208025" indent="-208025" defTabSz="832103">
              <a:spcBef>
                <a:spcPts val="900"/>
              </a:spcBef>
              <a:buFontTx/>
              <a:defRPr sz="2100"/>
            </a:pPr>
            <a:r>
              <a:t>2016. Jan. 11. Ausztria NRL +</a:t>
            </a:r>
          </a:p>
          <a:p>
            <a:pPr marL="208025" indent="-208025" defTabSz="832103">
              <a:spcBef>
                <a:spcPts val="900"/>
              </a:spcBef>
              <a:buFontTx/>
              <a:defRPr sz="2100"/>
            </a:pPr>
            <a:r>
              <a:t>Tulajdonos kérésére január 20-án egyedi engedély febr. 29-ig. (helyszín : ÁTI labor Gödöllő)</a:t>
            </a:r>
          </a:p>
          <a:p>
            <a:pPr marL="208025" indent="-208025" defTabSz="832103">
              <a:spcBef>
                <a:spcPts val="900"/>
              </a:spcBef>
              <a:buFontTx/>
              <a:defRPr sz="2100"/>
            </a:pPr>
            <a:r>
              <a:t>Márc. 2-án Brüsszel is döntött</a:t>
            </a:r>
          </a:p>
          <a:p>
            <a:pPr marL="208025" indent="-208025" defTabSz="832103">
              <a:spcBef>
                <a:spcPts val="900"/>
              </a:spcBef>
              <a:buFontTx/>
              <a:defRPr sz="2100"/>
            </a:pPr>
            <a:r>
              <a:t>Márc. 17. olasz nagykövet</a:t>
            </a:r>
          </a:p>
        </p:txBody>
      </p:sp>
      <p:sp>
        <p:nvSpPr>
          <p:cNvPr id="116" name="Szövegdoboz 2"/>
          <p:cNvSpPr/>
          <p:nvPr/>
        </p:nvSpPr>
        <p:spPr>
          <a:xfrm>
            <a:off x="239486" y="620485"/>
            <a:ext cx="1817916" cy="1455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4800" b="1" i="1" baseline="30500">
                <a:latin typeface="+mn-lt"/>
                <a:ea typeface="+mn-ea"/>
                <a:cs typeface="+mn-cs"/>
                <a:sym typeface="Calibri"/>
              </a:defRPr>
            </a:pPr>
            <a:r>
              <a:t>Csinszka</a:t>
            </a:r>
          </a:p>
          <a:p>
            <a:pPr algn="r">
              <a:defRPr sz="4800" b="1" i="1" baseline="30500">
                <a:latin typeface="+mn-lt"/>
                <a:ea typeface="+mn-ea"/>
                <a:cs typeface="+mn-cs"/>
                <a:sym typeface="Calibri"/>
              </a:defRPr>
            </a:pPr>
            <a:r>
              <a:t>- FKV</a:t>
            </a:r>
          </a:p>
        </p:txBody>
      </p:sp>
      <p:sp>
        <p:nvSpPr>
          <p:cNvPr id="117" name="Szövegdoboz 5"/>
          <p:cNvSpPr/>
          <p:nvPr/>
        </p:nvSpPr>
        <p:spPr>
          <a:xfrm>
            <a:off x="2579914" y="6416940"/>
            <a:ext cx="6553201" cy="444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 i="1" baseline="30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Kockázat-kommunikáció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artalom helye 2"/>
          <p:cNvSpPr>
            <a:spLocks noGrp="1"/>
          </p:cNvSpPr>
          <p:nvPr>
            <p:ph type="body" sz="half" idx="4294967295"/>
          </p:nvPr>
        </p:nvSpPr>
        <p:spPr>
          <a:xfrm>
            <a:off x="2571749" y="422523"/>
            <a:ext cx="4771680" cy="4861124"/>
          </a:xfrm>
          <a:prstGeom prst="rect">
            <a:avLst/>
          </a:prstGeom>
        </p:spPr>
        <p:txBody>
          <a:bodyPr/>
          <a:lstStyle/>
          <a:p>
            <a:pPr>
              <a:buFontTx/>
              <a:defRPr sz="2400"/>
            </a:pPr>
            <a:r>
              <a:t>2016. november - 2017-március</a:t>
            </a:r>
          </a:p>
          <a:p>
            <a:pPr>
              <a:buFontTx/>
              <a:defRPr sz="2400"/>
            </a:pPr>
            <a:r>
              <a:t>Kockázatcsökkentés</a:t>
            </a:r>
          </a:p>
          <a:p>
            <a:pPr>
              <a:buFontTx/>
              <a:defRPr sz="2400"/>
            </a:pPr>
            <a:r>
              <a:t>6 főállatorvosi határozat</a:t>
            </a:r>
          </a:p>
          <a:p>
            <a:pPr>
              <a:buFontTx/>
              <a:defRPr sz="2400"/>
            </a:pPr>
            <a:r>
              <a:t>9 közlemény</a:t>
            </a:r>
          </a:p>
          <a:p>
            <a:pPr>
              <a:buFontTx/>
              <a:defRPr sz="2400"/>
            </a:pPr>
            <a:r>
              <a:t>150 sajtómegkeresés (72% szóbeli)</a:t>
            </a:r>
          </a:p>
          <a:p>
            <a:pPr>
              <a:buFontTx/>
              <a:defRPr sz="2400"/>
            </a:pPr>
            <a:r>
              <a:t>OFÁ nyilatkozik</a:t>
            </a:r>
          </a:p>
          <a:p>
            <a:pPr>
              <a:buFontTx/>
              <a:defRPr sz="2400"/>
            </a:pPr>
            <a:r>
              <a:t>Direkt marketing (szórólap, plakát)</a:t>
            </a:r>
          </a:p>
          <a:p>
            <a:pPr>
              <a:buFontTx/>
              <a:defRPr sz="2400"/>
            </a:pPr>
            <a:r>
              <a:t>Lakossági fórumok</a:t>
            </a:r>
          </a:p>
          <a:p>
            <a:pPr>
              <a:buFontTx/>
              <a:defRPr sz="2400"/>
            </a:pPr>
            <a:r>
              <a:t>Kormányhivatalok és kormány</a:t>
            </a:r>
          </a:p>
          <a:p>
            <a:pPr>
              <a:buFontTx/>
              <a:defRPr sz="2400"/>
            </a:pPr>
            <a:r>
              <a:t>Tematikus aloldal (26 ezer látogató)</a:t>
            </a:r>
          </a:p>
        </p:txBody>
      </p:sp>
      <p:sp>
        <p:nvSpPr>
          <p:cNvPr id="120" name="Szövegdoboz 2"/>
          <p:cNvSpPr/>
          <p:nvPr/>
        </p:nvSpPr>
        <p:spPr>
          <a:xfrm>
            <a:off x="239486" y="620486"/>
            <a:ext cx="1817916" cy="489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3000" b="1" i="1" baseline="296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Madárinfluenza</a:t>
            </a:r>
          </a:p>
        </p:txBody>
      </p:sp>
      <p:pic>
        <p:nvPicPr>
          <p:cNvPr id="121" name="stop avian influenza [Átalakított]-01.png" descr="stop avian influenza [Átalakított]-01.png"/>
          <p:cNvPicPr>
            <a:picLocks noChangeAspect="1"/>
          </p:cNvPicPr>
          <p:nvPr/>
        </p:nvPicPr>
        <p:blipFill>
          <a:blip r:embed="rId2" cstate="print">
            <a:extLst/>
          </a:blip>
          <a:srcRect l="2312" r="2312"/>
          <a:stretch>
            <a:fillRect/>
          </a:stretch>
        </p:blipFill>
        <p:spPr>
          <a:xfrm>
            <a:off x="6243158" y="2032000"/>
            <a:ext cx="5868955" cy="402167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zövegdoboz 5"/>
          <p:cNvSpPr/>
          <p:nvPr/>
        </p:nvSpPr>
        <p:spPr>
          <a:xfrm>
            <a:off x="2579914" y="6416940"/>
            <a:ext cx="6553201" cy="444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 i="1" baseline="30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Kockázat-kommunikáció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Kép 7" descr="Kép 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941151" y="265832"/>
            <a:ext cx="7754313" cy="5385805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zövegdoboz 2"/>
          <p:cNvSpPr/>
          <p:nvPr/>
        </p:nvSpPr>
        <p:spPr>
          <a:xfrm>
            <a:off x="239486" y="620486"/>
            <a:ext cx="1817916" cy="2360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3600" b="1" i="1" baseline="30000">
                <a:latin typeface="+mn-lt"/>
                <a:ea typeface="+mn-ea"/>
                <a:cs typeface="+mn-cs"/>
                <a:sym typeface="Calibri"/>
              </a:defRPr>
            </a:pPr>
            <a:r>
              <a:t>Szemlélet-formálás</a:t>
            </a:r>
            <a:endParaRPr b="0">
              <a:latin typeface="Cronos Pro Bold"/>
              <a:ea typeface="Cronos Pro Bold"/>
              <a:cs typeface="Cronos Pro Bold"/>
              <a:sym typeface="Cronos Pro Bold"/>
            </a:endParaRPr>
          </a:p>
          <a:p>
            <a:pPr algn="r">
              <a:defRPr sz="3100" i="1" baseline="29677">
                <a:latin typeface="+mn-lt"/>
                <a:ea typeface="+mn-ea"/>
                <a:cs typeface="+mn-cs"/>
                <a:sym typeface="Calibri"/>
              </a:defRPr>
            </a:pPr>
            <a:r>
              <a:t>–tudásátadás</a:t>
            </a:r>
            <a:endParaRPr>
              <a:latin typeface="Cronos Pro Caption"/>
              <a:ea typeface="Cronos Pro Caption"/>
              <a:cs typeface="Cronos Pro Caption"/>
              <a:sym typeface="Cronos Pro Caption"/>
            </a:endParaRPr>
          </a:p>
          <a:p>
            <a:pPr algn="r">
              <a:defRPr sz="2400" i="1" baseline="30000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algn="r">
              <a:defRPr sz="2400" i="1" baseline="30000">
                <a:latin typeface="+mn-lt"/>
                <a:ea typeface="+mn-ea"/>
                <a:cs typeface="+mn-cs"/>
                <a:sym typeface="Calibri"/>
              </a:defRPr>
            </a:pPr>
            <a:r>
              <a:t>közös a felelősség </a:t>
            </a:r>
          </a:p>
        </p:txBody>
      </p:sp>
      <p:sp>
        <p:nvSpPr>
          <p:cNvPr id="126" name="Szövegdoboz 5"/>
          <p:cNvSpPr/>
          <p:nvPr/>
        </p:nvSpPr>
        <p:spPr>
          <a:xfrm>
            <a:off x="2579914" y="6416940"/>
            <a:ext cx="6553201" cy="444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 i="1" baseline="30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Kockázat-kommunikáció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artalom helye 2"/>
          <p:cNvSpPr>
            <a:spLocks noGrp="1"/>
          </p:cNvSpPr>
          <p:nvPr>
            <p:ph type="body" sz="half" idx="4294967295"/>
          </p:nvPr>
        </p:nvSpPr>
        <p:spPr>
          <a:xfrm>
            <a:off x="2634517" y="3585900"/>
            <a:ext cx="9527580" cy="2343187"/>
          </a:xfrm>
          <a:prstGeom prst="rect">
            <a:avLst/>
          </a:prstGeom>
        </p:spPr>
        <p:txBody>
          <a:bodyPr numCol="2" spcCol="476379"/>
          <a:lstStyle/>
          <a:p>
            <a:pPr marL="189736" indent="-189736" defTabSz="758951">
              <a:lnSpc>
                <a:spcPct val="81000"/>
              </a:lnSpc>
              <a:spcBef>
                <a:spcPts val="800"/>
              </a:spcBef>
              <a:buFontTx/>
              <a:defRPr sz="2900"/>
            </a:pPr>
            <a:r>
              <a:t>Rövidtávra használt eszközök de másképp</a:t>
            </a:r>
          </a:p>
          <a:p>
            <a:pPr marL="189736" indent="-189736" defTabSz="758951">
              <a:lnSpc>
                <a:spcPct val="81000"/>
              </a:lnSpc>
              <a:spcBef>
                <a:spcPts val="800"/>
              </a:spcBef>
              <a:buFontTx/>
              <a:defRPr sz="2900"/>
            </a:pPr>
            <a:r>
              <a:t>Nyomtatott termékek </a:t>
            </a:r>
          </a:p>
          <a:p>
            <a:pPr marL="189736" indent="-189736" defTabSz="758951">
              <a:lnSpc>
                <a:spcPct val="81000"/>
              </a:lnSpc>
              <a:spcBef>
                <a:spcPts val="800"/>
              </a:spcBef>
              <a:buFontTx/>
              <a:defRPr sz="2900"/>
            </a:pPr>
            <a:r>
              <a:t>Rendezvények</a:t>
            </a:r>
          </a:p>
          <a:p>
            <a:pPr marL="189736" indent="-189736" defTabSz="758951">
              <a:lnSpc>
                <a:spcPct val="81000"/>
              </a:lnSpc>
              <a:spcBef>
                <a:spcPts val="800"/>
              </a:spcBef>
              <a:buFontTx/>
              <a:defRPr sz="2900"/>
            </a:pPr>
            <a:r>
              <a:t>Edukációs kampányok</a:t>
            </a:r>
          </a:p>
          <a:p>
            <a:pPr marL="189736" indent="-189736" defTabSz="758951">
              <a:lnSpc>
                <a:spcPct val="81000"/>
              </a:lnSpc>
              <a:spcBef>
                <a:spcPts val="800"/>
              </a:spcBef>
              <a:buFontTx/>
              <a:defRPr sz="2900"/>
            </a:pPr>
            <a:r>
              <a:t>Gyermekeknek szóló kampányok</a:t>
            </a:r>
          </a:p>
          <a:p>
            <a:pPr marL="189736" indent="-189736" defTabSz="758951">
              <a:lnSpc>
                <a:spcPct val="81000"/>
              </a:lnSpc>
              <a:spcBef>
                <a:spcPts val="800"/>
              </a:spcBef>
              <a:buFontTx/>
              <a:defRPr sz="2900"/>
            </a:pPr>
            <a:r>
              <a:t>Vállalkozók oktatása (pesztó)</a:t>
            </a:r>
          </a:p>
        </p:txBody>
      </p:sp>
      <p:sp>
        <p:nvSpPr>
          <p:cNvPr id="129" name="Szövegdoboz 2"/>
          <p:cNvSpPr/>
          <p:nvPr/>
        </p:nvSpPr>
        <p:spPr>
          <a:xfrm>
            <a:off x="239486" y="620485"/>
            <a:ext cx="1817916" cy="706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4800" b="1" i="1" baseline="305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Eszközök</a:t>
            </a:r>
          </a:p>
        </p:txBody>
      </p:sp>
      <p:pic>
        <p:nvPicPr>
          <p:cNvPr id="130" name="LettersStripMARKETINGSQ-01.jpg" descr="LettersStripMARKETINGSQ-01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795789" y="165158"/>
            <a:ext cx="8708001" cy="2612317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zövegdoboz 5"/>
          <p:cNvSpPr/>
          <p:nvPr/>
        </p:nvSpPr>
        <p:spPr>
          <a:xfrm>
            <a:off x="2579914" y="6416940"/>
            <a:ext cx="6553201" cy="444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 i="1" baseline="30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Kockázat-kommunikáció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Tartalom helye 4" descr="Tartalom hely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519121" y="210343"/>
            <a:ext cx="3648639" cy="5733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Kép 5" descr="Kép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180459" y="-64864"/>
            <a:ext cx="5826680" cy="6283672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zövegdoboz 2"/>
          <p:cNvSpPr/>
          <p:nvPr/>
        </p:nvSpPr>
        <p:spPr>
          <a:xfrm>
            <a:off x="239486" y="620485"/>
            <a:ext cx="1817916" cy="1108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3600" b="1" i="1" baseline="30000">
                <a:latin typeface="+mn-lt"/>
                <a:ea typeface="+mn-ea"/>
                <a:cs typeface="+mn-cs"/>
                <a:sym typeface="Calibri"/>
              </a:defRPr>
            </a:pPr>
            <a:r>
              <a:t>Szupermenta</a:t>
            </a:r>
          </a:p>
          <a:p>
            <a:pPr algn="r">
              <a:defRPr sz="3600" b="1" i="1" baseline="30000">
                <a:latin typeface="+mn-lt"/>
                <a:ea typeface="+mn-ea"/>
                <a:cs typeface="+mn-cs"/>
                <a:sym typeface="Calibri"/>
              </a:defRPr>
            </a:pPr>
            <a:r>
              <a:t>termékteszt</a:t>
            </a:r>
          </a:p>
        </p:txBody>
      </p:sp>
      <p:sp>
        <p:nvSpPr>
          <p:cNvPr id="136" name="Szövegdoboz 5"/>
          <p:cNvSpPr/>
          <p:nvPr/>
        </p:nvSpPr>
        <p:spPr>
          <a:xfrm>
            <a:off x="2579914" y="6416940"/>
            <a:ext cx="6553201" cy="444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 i="1" baseline="30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Kockázat-kommunikáció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Kép 3" descr="Kép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flipH="1">
            <a:off x="2332545" y="2790064"/>
            <a:ext cx="4911972" cy="3325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Kép 5" descr="Kép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flipH="1">
            <a:off x="7207880" y="3188366"/>
            <a:ext cx="4428731" cy="2946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Kép 4" descr="Kép 4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319969" y="-5932"/>
            <a:ext cx="4927478" cy="3284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Kép 6" descr="Kép 6"/>
          <p:cNvPicPr>
            <a:picLocks noChangeAspect="1"/>
          </p:cNvPicPr>
          <p:nvPr/>
        </p:nvPicPr>
        <p:blipFill>
          <a:blip r:embed="rId5" cstate="print">
            <a:extLst/>
          </a:blip>
          <a:srcRect l="9995"/>
          <a:stretch>
            <a:fillRect/>
          </a:stretch>
        </p:blipFill>
        <p:spPr>
          <a:xfrm>
            <a:off x="7233143" y="-3326"/>
            <a:ext cx="4428812" cy="3279946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zövegdoboz 5"/>
          <p:cNvSpPr/>
          <p:nvPr/>
        </p:nvSpPr>
        <p:spPr>
          <a:xfrm>
            <a:off x="2579914" y="6416940"/>
            <a:ext cx="6553201" cy="444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 i="1" baseline="30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Kockázat-kommunikáció</a:t>
            </a:r>
          </a:p>
        </p:txBody>
      </p:sp>
      <p:sp>
        <p:nvSpPr>
          <p:cNvPr id="58" name="Szövegdoboz 2"/>
          <p:cNvSpPr/>
          <p:nvPr/>
        </p:nvSpPr>
        <p:spPr>
          <a:xfrm>
            <a:off x="239486" y="620485"/>
            <a:ext cx="1817916" cy="706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4800" b="1" i="1" baseline="305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Bevezetés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Tartalom helye 4" descr="Tartalom hely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499734" y="0"/>
            <a:ext cx="1345378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zövegdoboz 2"/>
          <p:cNvSpPr/>
          <p:nvPr/>
        </p:nvSpPr>
        <p:spPr>
          <a:xfrm>
            <a:off x="239486" y="620485"/>
            <a:ext cx="1817916" cy="1108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3600" b="1" i="1" baseline="30000">
                <a:latin typeface="+mn-lt"/>
                <a:ea typeface="+mn-ea"/>
                <a:cs typeface="+mn-cs"/>
                <a:sym typeface="Calibri"/>
              </a:defRPr>
            </a:pPr>
            <a:r>
              <a:t>Szupermenta</a:t>
            </a:r>
          </a:p>
          <a:p>
            <a:pPr algn="r">
              <a:defRPr sz="3600" b="1" i="1" baseline="30000">
                <a:latin typeface="+mn-lt"/>
                <a:ea typeface="+mn-ea"/>
                <a:cs typeface="+mn-cs"/>
                <a:sym typeface="Calibri"/>
              </a:defRPr>
            </a:pPr>
            <a:r>
              <a:t>számokban</a:t>
            </a:r>
          </a:p>
        </p:txBody>
      </p:sp>
      <p:sp>
        <p:nvSpPr>
          <p:cNvPr id="141" name="2014. novemberi indulás…"/>
          <p:cNvSpPr>
            <a:spLocks noGrp="1"/>
          </p:cNvSpPr>
          <p:nvPr>
            <p:ph type="body" idx="4294967295"/>
          </p:nvPr>
        </p:nvSpPr>
        <p:spPr>
          <a:xfrm>
            <a:off x="2584450" y="798413"/>
            <a:ext cx="7647038" cy="5031086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 b="1"/>
            </a:pPr>
            <a:r>
              <a:t>2014. novemberi indulás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/>
            </a:pPr>
            <a:endParaRPr/>
          </a:p>
          <a:p>
            <a:pPr marL="300789" indent="-300789" defTabSz="457200">
              <a:lnSpc>
                <a:spcPct val="100000"/>
              </a:lnSpc>
              <a:spcBef>
                <a:spcPts val="0"/>
              </a:spcBef>
              <a:buFontTx/>
              <a:defRPr sz="3000"/>
            </a:pPr>
            <a:r>
              <a:t>33 termékkör</a:t>
            </a:r>
          </a:p>
          <a:p>
            <a:pPr marL="300789" indent="-300789" defTabSz="457200">
              <a:lnSpc>
                <a:spcPct val="100000"/>
              </a:lnSpc>
              <a:spcBef>
                <a:spcPts val="0"/>
              </a:spcBef>
              <a:buFontTx/>
              <a:defRPr sz="3000"/>
            </a:pPr>
            <a:endParaRPr/>
          </a:p>
          <a:p>
            <a:pPr marL="300789" indent="-300789" defTabSz="457200">
              <a:lnSpc>
                <a:spcPct val="100000"/>
              </a:lnSpc>
              <a:spcBef>
                <a:spcPts val="0"/>
              </a:spcBef>
              <a:buFontTx/>
              <a:defRPr sz="3000"/>
            </a:pPr>
            <a:r>
              <a:t>900 termék </a:t>
            </a:r>
          </a:p>
          <a:p>
            <a:pPr marL="300789" indent="-300789" defTabSz="457200">
              <a:lnSpc>
                <a:spcPct val="100000"/>
              </a:lnSpc>
              <a:spcBef>
                <a:spcPts val="0"/>
              </a:spcBef>
              <a:buFontTx/>
              <a:defRPr sz="3000"/>
            </a:pPr>
            <a:endParaRPr/>
          </a:p>
          <a:p>
            <a:pPr marL="300789" indent="-300789" defTabSz="457200">
              <a:lnSpc>
                <a:spcPct val="100000"/>
              </a:lnSpc>
              <a:spcBef>
                <a:spcPts val="0"/>
              </a:spcBef>
              <a:buFontTx/>
              <a:defRPr sz="3000"/>
            </a:pPr>
            <a:r>
              <a:t>közel 18 ezer laboratóriumi mérés</a:t>
            </a:r>
          </a:p>
          <a:p>
            <a:pPr marL="300789" indent="-300789" defTabSz="457200">
              <a:lnSpc>
                <a:spcPct val="100000"/>
              </a:lnSpc>
              <a:spcBef>
                <a:spcPts val="0"/>
              </a:spcBef>
              <a:buFontTx/>
              <a:defRPr sz="3000"/>
            </a:pPr>
            <a:endParaRPr/>
          </a:p>
          <a:p>
            <a:pPr marL="300789" indent="-300789" defTabSz="457200">
              <a:lnSpc>
                <a:spcPct val="100000"/>
              </a:lnSpc>
              <a:spcBef>
                <a:spcPts val="0"/>
              </a:spcBef>
              <a:buFontTx/>
              <a:defRPr sz="3000"/>
            </a:pPr>
            <a:r>
              <a:t>770 kóstoló</a:t>
            </a:r>
          </a:p>
        </p:txBody>
      </p:sp>
      <p:pic>
        <p:nvPicPr>
          <p:cNvPr id="142" name="szupermenta_logo_OK.ai" descr="szupermenta_logo_OK.ai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986848" y="-10355"/>
            <a:ext cx="4301926" cy="3617156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zövegdoboz 5"/>
          <p:cNvSpPr/>
          <p:nvPr/>
        </p:nvSpPr>
        <p:spPr>
          <a:xfrm>
            <a:off x="2579914" y="6416940"/>
            <a:ext cx="6553201" cy="444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 i="1" baseline="30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Kockázat-kommunikáció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zövegdoboz 2"/>
          <p:cNvSpPr/>
          <p:nvPr/>
        </p:nvSpPr>
        <p:spPr>
          <a:xfrm>
            <a:off x="239486" y="620485"/>
            <a:ext cx="1817916" cy="1108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3600" b="1" i="1" baseline="30000">
                <a:latin typeface="+mn-lt"/>
                <a:ea typeface="+mn-ea"/>
                <a:cs typeface="+mn-cs"/>
                <a:sym typeface="Calibri"/>
              </a:defRPr>
            </a:pPr>
            <a:r>
              <a:t>Szupermenta</a:t>
            </a:r>
          </a:p>
          <a:p>
            <a:pPr algn="r">
              <a:defRPr sz="3600" b="1" i="1" baseline="30000">
                <a:latin typeface="+mn-lt"/>
                <a:ea typeface="+mn-ea"/>
                <a:cs typeface="+mn-cs"/>
                <a:sym typeface="Calibri"/>
              </a:defRPr>
            </a:pPr>
            <a:r>
              <a:t>embléma</a:t>
            </a:r>
          </a:p>
        </p:txBody>
      </p:sp>
      <p:sp>
        <p:nvSpPr>
          <p:cNvPr id="146" name="2015 végén került bevezetésre…"/>
          <p:cNvSpPr>
            <a:spLocks noGrp="1"/>
          </p:cNvSpPr>
          <p:nvPr>
            <p:ph type="body" sz="half" idx="4294967295"/>
          </p:nvPr>
        </p:nvSpPr>
        <p:spPr>
          <a:xfrm>
            <a:off x="7016749" y="854571"/>
            <a:ext cx="4589200" cy="4818658"/>
          </a:xfrm>
          <a:prstGeom prst="rect">
            <a:avLst/>
          </a:prstGeom>
        </p:spPr>
        <p:txBody>
          <a:bodyPr/>
          <a:lstStyle/>
          <a:p>
            <a:pPr marL="240631" indent="-240631" defTabSz="457200">
              <a:spcBef>
                <a:spcPts val="0"/>
              </a:spcBef>
              <a:buFontTx/>
              <a:defRPr sz="2400"/>
            </a:pPr>
            <a:r>
              <a:t>2015 végén került bevezetésre </a:t>
            </a:r>
          </a:p>
          <a:p>
            <a:pPr marL="240631" indent="-240631" defTabSz="457200">
              <a:spcBef>
                <a:spcPts val="0"/>
              </a:spcBef>
              <a:buFontTx/>
              <a:defRPr sz="2400"/>
            </a:pPr>
            <a:endParaRPr/>
          </a:p>
          <a:p>
            <a:pPr marL="240631" indent="-240631" defTabSz="457200">
              <a:spcBef>
                <a:spcPts val="0"/>
              </a:spcBef>
              <a:buFontTx/>
              <a:defRPr sz="2400"/>
            </a:pPr>
            <a:r>
              <a:t>első három hely valamelyikén végzett termék</a:t>
            </a:r>
          </a:p>
          <a:p>
            <a:pPr marL="240631" indent="-240631" defTabSz="457200">
              <a:spcBef>
                <a:spcPts val="0"/>
              </a:spcBef>
              <a:buFontTx/>
              <a:defRPr sz="2400"/>
            </a:pPr>
            <a:endParaRPr/>
          </a:p>
          <a:p>
            <a:pPr marL="240631" indent="-240631" defTabSz="457200">
              <a:spcBef>
                <a:spcPts val="0"/>
              </a:spcBef>
              <a:buFontTx/>
              <a:defRPr sz="2400"/>
            </a:pPr>
            <a:r>
              <a:t>védjegyként funkcionál</a:t>
            </a:r>
          </a:p>
          <a:p>
            <a:pPr marL="240631" indent="-240631" defTabSz="457200">
              <a:spcBef>
                <a:spcPts val="0"/>
              </a:spcBef>
              <a:buFontTx/>
              <a:defRPr sz="2400"/>
            </a:pPr>
            <a:endParaRPr/>
          </a:p>
          <a:p>
            <a:pPr marL="240631" indent="-240631" defTabSz="457200">
              <a:spcBef>
                <a:spcPts val="0"/>
              </a:spcBef>
              <a:buFontTx/>
              <a:defRPr sz="2400"/>
            </a:pPr>
            <a:r>
              <a:t>gyakorlati felhasználása 2016 óta</a:t>
            </a:r>
          </a:p>
          <a:p>
            <a:pPr marL="240631" indent="-240631" defTabSz="457200">
              <a:spcBef>
                <a:spcPts val="0"/>
              </a:spcBef>
              <a:buFontTx/>
              <a:defRPr sz="2400"/>
            </a:pPr>
            <a:endParaRPr/>
          </a:p>
          <a:p>
            <a:pPr marL="240631" indent="-240631" defTabSz="457200">
              <a:spcBef>
                <a:spcPts val="0"/>
              </a:spcBef>
              <a:buFontTx/>
              <a:defRPr sz="2400"/>
            </a:pPr>
            <a:r>
              <a:t>A gyártók, forgalmazók körében egyre nagyobb népszerűség</a:t>
            </a:r>
          </a:p>
          <a:p>
            <a:pPr marL="240631" indent="-240631" defTabSz="457200">
              <a:spcBef>
                <a:spcPts val="0"/>
              </a:spcBef>
              <a:buFontTx/>
              <a:defRPr sz="2400"/>
            </a:pPr>
            <a:endParaRPr/>
          </a:p>
          <a:p>
            <a:pPr marL="240631" indent="-240631" defTabSz="457200">
              <a:spcBef>
                <a:spcPts val="0"/>
              </a:spcBef>
              <a:buFontTx/>
              <a:defRPr sz="2400"/>
            </a:pPr>
            <a:r>
              <a:t>2016 óta 16 megkeresés</a:t>
            </a:r>
          </a:p>
        </p:txBody>
      </p:sp>
      <p:pic>
        <p:nvPicPr>
          <p:cNvPr id="147" name="minositők-01-01.png" descr="minositők-01-01.png"/>
          <p:cNvPicPr>
            <a:picLocks noChangeAspect="1"/>
          </p:cNvPicPr>
          <p:nvPr/>
        </p:nvPicPr>
        <p:blipFill>
          <a:blip r:embed="rId2" cstate="print">
            <a:extLst/>
          </a:blip>
          <a:srcRect l="1465" r="1465"/>
          <a:stretch>
            <a:fillRect/>
          </a:stretch>
        </p:blipFill>
        <p:spPr>
          <a:xfrm>
            <a:off x="2242475" y="854570"/>
            <a:ext cx="4589200" cy="48186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11" descr="Picture 1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385167" y="0"/>
            <a:ext cx="4752977" cy="7096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10" descr="Picture 10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560095" y="0"/>
            <a:ext cx="4800602" cy="7096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icture 8" descr="Picture 8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859358" y="1188472"/>
            <a:ext cx="2156524" cy="306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4" descr="Picture 4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943871" y="720079"/>
            <a:ext cx="2156524" cy="306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icture 6" descr="Picture 6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6240016" y="1368150"/>
            <a:ext cx="2283377" cy="3240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icture 2" descr="Picture 2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7464152" y="2016224"/>
            <a:ext cx="2410233" cy="34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icture 7" descr="Picture 7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8130915" y="3069358"/>
            <a:ext cx="2537087" cy="3600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1" descr="Picture 1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1614365" y="3069358"/>
            <a:ext cx="2537419" cy="3600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icture 3" descr="Picture 3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2639616" y="2736302"/>
            <a:ext cx="2410231" cy="3420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icture 5" descr="Picture 5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4007766" y="2232248"/>
            <a:ext cx="2156525" cy="306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icture 9" descr="Picture 9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5303911" y="3240358"/>
            <a:ext cx="2029670" cy="2880002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zövegdoboz 14"/>
          <p:cNvSpPr/>
          <p:nvPr/>
        </p:nvSpPr>
        <p:spPr>
          <a:xfrm>
            <a:off x="794841" y="313798"/>
            <a:ext cx="4176466" cy="625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latin typeface="+mn-lt"/>
                <a:ea typeface="+mn-ea"/>
                <a:cs typeface="+mn-cs"/>
                <a:sym typeface="Calibri"/>
              </a:defRPr>
            </a:pPr>
            <a:r>
              <a:t>Nyomtatot példányszám:</a:t>
            </a:r>
            <a:br/>
            <a:r>
              <a:t>400 000</a:t>
            </a:r>
          </a:p>
        </p:txBody>
      </p:sp>
      <p:sp>
        <p:nvSpPr>
          <p:cNvPr id="161" name="Ellipszis 3"/>
          <p:cNvSpPr/>
          <p:nvPr/>
        </p:nvSpPr>
        <p:spPr>
          <a:xfrm>
            <a:off x="8256240" y="-891481"/>
            <a:ext cx="2880323" cy="288032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62" name="Szövegdoboz 4"/>
          <p:cNvSpPr/>
          <p:nvPr/>
        </p:nvSpPr>
        <p:spPr>
          <a:xfrm>
            <a:off x="8772872" y="364598"/>
            <a:ext cx="2123730" cy="760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 b="1">
                <a:latin typeface="+mn-lt"/>
                <a:ea typeface="+mn-ea"/>
                <a:cs typeface="+mn-cs"/>
                <a:sym typeface="Calibri"/>
              </a:defRPr>
            </a:pPr>
            <a:r>
              <a:t>Konyhasziget</a:t>
            </a:r>
            <a:br/>
            <a:r>
              <a:t>magazin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zövegdoboz 2"/>
          <p:cNvSpPr/>
          <p:nvPr/>
        </p:nvSpPr>
        <p:spPr>
          <a:xfrm>
            <a:off x="239486" y="620485"/>
            <a:ext cx="1817916" cy="1455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4800" b="1" i="1" baseline="30500">
                <a:latin typeface="+mn-lt"/>
                <a:ea typeface="+mn-ea"/>
                <a:cs typeface="+mn-cs"/>
                <a:sym typeface="Calibri"/>
              </a:defRPr>
            </a:pPr>
            <a:r>
              <a:t>Ételt csak</a:t>
            </a:r>
          </a:p>
          <a:p>
            <a:pPr algn="r">
              <a:defRPr sz="4800" b="1" i="1" baseline="30500">
                <a:latin typeface="+mn-lt"/>
                <a:ea typeface="+mn-ea"/>
                <a:cs typeface="+mn-cs"/>
                <a:sym typeface="Calibri"/>
              </a:defRPr>
            </a:pPr>
            <a:r>
              <a:t>okosan</a:t>
            </a:r>
          </a:p>
        </p:txBody>
      </p:sp>
      <p:pic>
        <p:nvPicPr>
          <p:cNvPr id="165" name="fullsizeoutput_14.jpeg" descr="fullsizeoutput_14.jpeg"/>
          <p:cNvPicPr>
            <a:picLocks noChangeAspect="1"/>
          </p:cNvPicPr>
          <p:nvPr/>
        </p:nvPicPr>
        <p:blipFill>
          <a:blip r:embed="rId2" cstate="print">
            <a:extLst/>
          </a:blip>
          <a:srcRect t="11543" r="10842" b="1148"/>
          <a:stretch>
            <a:fillRect/>
          </a:stretch>
        </p:blipFill>
        <p:spPr>
          <a:xfrm>
            <a:off x="2343161" y="-13078"/>
            <a:ext cx="9851844" cy="602964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zövegdoboz 5"/>
          <p:cNvSpPr/>
          <p:nvPr/>
        </p:nvSpPr>
        <p:spPr>
          <a:xfrm>
            <a:off x="2579914" y="6416940"/>
            <a:ext cx="6553201" cy="444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 i="1" baseline="30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Kockázat-kommunikáció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Képernyőfotó 2017-04-29 - 0.01.37.png" descr="Képernyőfotó 2017-04-29 - 0.01.37.png"/>
          <p:cNvPicPr>
            <a:picLocks noChangeAspect="1"/>
          </p:cNvPicPr>
          <p:nvPr/>
        </p:nvPicPr>
        <p:blipFill>
          <a:blip r:embed="rId3" cstate="print">
            <a:extLst/>
          </a:blip>
          <a:srcRect l="2724" t="11486" r="942"/>
          <a:stretch>
            <a:fillRect/>
          </a:stretch>
        </p:blipFill>
        <p:spPr>
          <a:xfrm>
            <a:off x="2311399" y="365968"/>
            <a:ext cx="9798729" cy="5627117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zövegdoboz 2"/>
          <p:cNvSpPr/>
          <p:nvPr/>
        </p:nvSpPr>
        <p:spPr>
          <a:xfrm>
            <a:off x="239486" y="620485"/>
            <a:ext cx="1817916" cy="1455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4800" b="1" i="1" baseline="30500">
                <a:latin typeface="+mn-lt"/>
                <a:ea typeface="+mn-ea"/>
                <a:cs typeface="+mn-cs"/>
                <a:sym typeface="Calibri"/>
              </a:defRPr>
            </a:pPr>
            <a:r>
              <a:t>Szabad a gazdi</a:t>
            </a:r>
            <a:r>
              <a:rPr sz="3600" baseline="30000"/>
              <a:t> </a:t>
            </a:r>
          </a:p>
        </p:txBody>
      </p:sp>
      <p:sp>
        <p:nvSpPr>
          <p:cNvPr id="170" name="Szövegdoboz 5"/>
          <p:cNvSpPr/>
          <p:nvPr/>
        </p:nvSpPr>
        <p:spPr>
          <a:xfrm>
            <a:off x="2579914" y="6416940"/>
            <a:ext cx="6553201" cy="444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 i="1" baseline="30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Kockázat-kommunikáció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Alcím 2"/>
          <p:cNvSpPr>
            <a:spLocks noGrp="1"/>
          </p:cNvSpPr>
          <p:nvPr>
            <p:ph type="body" sz="quarter" idx="4294967295"/>
          </p:nvPr>
        </p:nvSpPr>
        <p:spPr>
          <a:xfrm>
            <a:off x="6744072" y="260647"/>
            <a:ext cx="5150378" cy="2160242"/>
          </a:xfrm>
          <a:prstGeom prst="rect">
            <a:avLst/>
          </a:prstGeom>
        </p:spPr>
        <p:txBody>
          <a:bodyPr/>
          <a:lstStyle/>
          <a:p>
            <a:pPr marL="0" indent="0" algn="ctr" defTabSz="896111">
              <a:lnSpc>
                <a:spcPct val="80000"/>
              </a:lnSpc>
              <a:spcBef>
                <a:spcPts val="300"/>
              </a:spcBef>
              <a:buSzTx/>
              <a:buNone/>
              <a:defRPr sz="1600" b="1">
                <a:solidFill>
                  <a:srgbClr val="FFFFFF"/>
                </a:solidFill>
              </a:defRPr>
            </a:pPr>
            <a:r>
              <a:t>dr. Barna Sarolta</a:t>
            </a:r>
            <a:endParaRPr sz="1400"/>
          </a:p>
          <a:p>
            <a:pPr marL="0" indent="0" algn="ctr" defTabSz="896111">
              <a:lnSpc>
                <a:spcPct val="80000"/>
              </a:lnSpc>
              <a:spcBef>
                <a:spcPts val="300"/>
              </a:spcBef>
              <a:buSzTx/>
              <a:buNone/>
              <a:defRPr sz="1600">
                <a:solidFill>
                  <a:srgbClr val="FFFFFF"/>
                </a:solidFill>
              </a:defRPr>
            </a:pPr>
            <a:r>
              <a:t>igazgató</a:t>
            </a:r>
            <a:endParaRPr sz="1400"/>
          </a:p>
          <a:p>
            <a:pPr marL="0" indent="0" algn="ctr" defTabSz="896111">
              <a:lnSpc>
                <a:spcPct val="80000"/>
              </a:lnSpc>
              <a:spcBef>
                <a:spcPts val="300"/>
              </a:spcBef>
              <a:buSzTx/>
              <a:buNone/>
              <a:defRPr sz="1400" b="1">
                <a:solidFill>
                  <a:srgbClr val="FFFFFF"/>
                </a:solidFill>
              </a:defRPr>
            </a:pPr>
            <a:endParaRPr/>
          </a:p>
          <a:p>
            <a:pPr marL="0" indent="0" algn="ctr" defTabSz="896111">
              <a:lnSpc>
                <a:spcPct val="80000"/>
              </a:lnSpc>
              <a:spcBef>
                <a:spcPts val="300"/>
              </a:spcBef>
              <a:buSzTx/>
              <a:buNone/>
              <a:defRPr sz="1600" b="1">
                <a:solidFill>
                  <a:srgbClr val="FFFFFF"/>
                </a:solidFill>
              </a:defRPr>
            </a:pPr>
            <a:r>
              <a:t>NÉBIH</a:t>
            </a:r>
            <a:endParaRPr sz="3600"/>
          </a:p>
          <a:p>
            <a:pPr marL="0" indent="0" algn="ctr" defTabSz="896111">
              <a:lnSpc>
                <a:spcPct val="80000"/>
              </a:lnSpc>
              <a:spcBef>
                <a:spcPts val="300"/>
              </a:spcBef>
              <a:buSzTx/>
              <a:buNone/>
              <a:defRPr sz="1600">
                <a:solidFill>
                  <a:srgbClr val="FFFFFF"/>
                </a:solidFill>
              </a:defRPr>
            </a:pPr>
            <a:r>
              <a:t>Élelmiszerbiztonsági Kockázatértékelési Igazgatóság</a:t>
            </a:r>
            <a:endParaRPr sz="1400"/>
          </a:p>
          <a:p>
            <a:pPr marL="0" indent="0" algn="ctr" defTabSz="896111">
              <a:lnSpc>
                <a:spcPct val="80000"/>
              </a:lnSpc>
              <a:spcBef>
                <a:spcPts val="400"/>
              </a:spcBef>
              <a:buSzTx/>
              <a:buNone/>
              <a:defRPr sz="1700">
                <a:solidFill>
                  <a:srgbClr val="FFFFFF"/>
                </a:solidFill>
              </a:defRPr>
            </a:pPr>
            <a:r>
              <a:t>barnas@nebih.gov.hu</a:t>
            </a:r>
            <a:endParaRPr sz="1400"/>
          </a:p>
          <a:p>
            <a:pPr marL="0" indent="0" algn="ctr" defTabSz="896111">
              <a:lnSpc>
                <a:spcPct val="80000"/>
              </a:lnSpc>
              <a:spcBef>
                <a:spcPts val="300"/>
              </a:spcBef>
              <a:buSzTx/>
              <a:buNone/>
              <a:defRPr sz="1600">
                <a:solidFill>
                  <a:srgbClr val="FFFFFF"/>
                </a:solidFill>
              </a:defRPr>
            </a:pPr>
            <a:r>
              <a:t>portal.nebih.gov.hu</a:t>
            </a:r>
          </a:p>
        </p:txBody>
      </p:sp>
      <p:pic>
        <p:nvPicPr>
          <p:cNvPr id="175" name="content.jpg" descr="content.jpg"/>
          <p:cNvPicPr>
            <a:picLocks noChangeAspect="1"/>
          </p:cNvPicPr>
          <p:nvPr/>
        </p:nvPicPr>
        <p:blipFill>
          <a:blip r:embed="rId2" cstate="print">
            <a:extLst/>
          </a:blip>
          <a:srcRect t="4920" b="2255"/>
          <a:stretch>
            <a:fillRect/>
          </a:stretch>
        </p:blipFill>
        <p:spPr>
          <a:xfrm>
            <a:off x="1522213" y="2893278"/>
            <a:ext cx="9147408" cy="40453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zövegdoboz 2"/>
          <p:cNvSpPr/>
          <p:nvPr/>
        </p:nvSpPr>
        <p:spPr>
          <a:xfrm>
            <a:off x="239486" y="620485"/>
            <a:ext cx="1817916" cy="706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4800" b="1" i="1" baseline="305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Vázlat</a:t>
            </a:r>
          </a:p>
        </p:txBody>
      </p:sp>
      <p:sp>
        <p:nvSpPr>
          <p:cNvPr id="61" name="Tartalom helye 2"/>
          <p:cNvSpPr>
            <a:spLocks noGrp="1"/>
          </p:cNvSpPr>
          <p:nvPr>
            <p:ph type="body" sz="half" idx="4294967295"/>
          </p:nvPr>
        </p:nvSpPr>
        <p:spPr>
          <a:xfrm>
            <a:off x="2368550" y="3551625"/>
            <a:ext cx="9578727" cy="2440722"/>
          </a:xfrm>
          <a:prstGeom prst="rect">
            <a:avLst/>
          </a:prstGeom>
        </p:spPr>
        <p:txBody>
          <a:bodyPr numCol="2" spcCol="478935"/>
          <a:lstStyle/>
          <a:p>
            <a:pPr marL="221380" indent="-221380" defTabSz="841247">
              <a:lnSpc>
                <a:spcPct val="81000"/>
              </a:lnSpc>
              <a:spcBef>
                <a:spcPts val="900"/>
              </a:spcBef>
              <a:buFontTx/>
              <a:defRPr sz="2200"/>
            </a:pPr>
            <a:r>
              <a:t>Általános kommunikációs ismeretek – egyéni kommunikáció </a:t>
            </a:r>
          </a:p>
          <a:p>
            <a:pPr marL="0" indent="0" defTabSz="841247">
              <a:lnSpc>
                <a:spcPct val="81000"/>
              </a:lnSpc>
              <a:spcBef>
                <a:spcPts val="900"/>
              </a:spcBef>
              <a:buSzTx/>
              <a:buNone/>
              <a:defRPr sz="2200"/>
            </a:pPr>
            <a:endParaRPr/>
          </a:p>
          <a:p>
            <a:pPr marL="221380" indent="-221380" defTabSz="841247">
              <a:lnSpc>
                <a:spcPct val="81000"/>
              </a:lnSpc>
              <a:spcBef>
                <a:spcPts val="900"/>
              </a:spcBef>
              <a:buFontTx/>
              <a:defRPr sz="2200"/>
            </a:pPr>
            <a:r>
              <a:t>Intézmények kommunikációja</a:t>
            </a:r>
          </a:p>
          <a:p>
            <a:pPr marL="0" indent="0" defTabSz="841247">
              <a:lnSpc>
                <a:spcPct val="81000"/>
              </a:lnSpc>
              <a:spcBef>
                <a:spcPts val="900"/>
              </a:spcBef>
              <a:buSzTx/>
              <a:buNone/>
              <a:defRPr sz="2200"/>
            </a:pPr>
            <a:endParaRPr/>
          </a:p>
          <a:p>
            <a:pPr marL="221380" indent="-221380" defTabSz="841247">
              <a:lnSpc>
                <a:spcPct val="81000"/>
              </a:lnSpc>
              <a:spcBef>
                <a:spcPts val="900"/>
              </a:spcBef>
              <a:buFontTx/>
              <a:defRPr sz="2200"/>
            </a:pPr>
            <a:r>
              <a:t>Kockázat kommunikáció  </a:t>
            </a:r>
          </a:p>
          <a:p>
            <a:pPr marL="221380" indent="-221380" defTabSz="841247">
              <a:lnSpc>
                <a:spcPct val="81000"/>
              </a:lnSpc>
              <a:spcBef>
                <a:spcPts val="900"/>
              </a:spcBef>
              <a:buFontTx/>
              <a:defRPr sz="2200"/>
            </a:pPr>
            <a:r>
              <a:t>Rövidtávú kockázat kommunikáció</a:t>
            </a:r>
          </a:p>
          <a:p>
            <a:pPr marL="571900" lvl="1" indent="-221380" defTabSz="841247">
              <a:lnSpc>
                <a:spcPct val="81000"/>
              </a:lnSpc>
              <a:spcBef>
                <a:spcPts val="900"/>
              </a:spcBef>
              <a:buFontTx/>
              <a:buChar char="-"/>
              <a:defRPr sz="2200"/>
            </a:pPr>
            <a:r>
              <a:t> válság v krízis kommunikáció</a:t>
            </a:r>
          </a:p>
          <a:p>
            <a:pPr marL="0" lvl="1" indent="210311" defTabSz="841247">
              <a:lnSpc>
                <a:spcPct val="81000"/>
              </a:lnSpc>
              <a:spcBef>
                <a:spcPts val="900"/>
              </a:spcBef>
              <a:buSzTx/>
              <a:buNone/>
              <a:defRPr sz="2200"/>
            </a:pPr>
            <a:endParaRPr/>
          </a:p>
          <a:p>
            <a:pPr marL="221380" indent="-221380" defTabSz="841247">
              <a:lnSpc>
                <a:spcPct val="81000"/>
              </a:lnSpc>
              <a:spcBef>
                <a:spcPts val="900"/>
              </a:spcBef>
              <a:buFontTx/>
              <a:defRPr sz="2200"/>
            </a:pPr>
            <a:r>
              <a:t>Hosszú távú kockázat kommunikáció</a:t>
            </a:r>
          </a:p>
          <a:p>
            <a:pPr marL="571900" lvl="1" indent="-221380" defTabSz="841247">
              <a:lnSpc>
                <a:spcPct val="81000"/>
              </a:lnSpc>
              <a:spcBef>
                <a:spcPts val="900"/>
              </a:spcBef>
              <a:buFontTx/>
              <a:buChar char="-"/>
              <a:defRPr sz="2200"/>
            </a:pPr>
            <a:r>
              <a:t>Szemléletformálás, vásárlási és fogyasztási szokások befolyásolása</a:t>
            </a:r>
          </a:p>
        </p:txBody>
      </p:sp>
      <p:pic>
        <p:nvPicPr>
          <p:cNvPr id="62" name="Fotolia_145486039_Subscription_Monthly_XXL.jpg" descr="Fotolia_145486039_Subscription_Monthly_XXL.jpg"/>
          <p:cNvPicPr>
            <a:picLocks noChangeAspect="1"/>
          </p:cNvPicPr>
          <p:nvPr/>
        </p:nvPicPr>
        <p:blipFill>
          <a:blip r:embed="rId2" cstate="print">
            <a:extLst/>
          </a:blip>
          <a:srcRect t="9759" b="32657"/>
          <a:stretch>
            <a:fillRect/>
          </a:stretch>
        </p:blipFill>
        <p:spPr>
          <a:xfrm>
            <a:off x="2540000" y="250386"/>
            <a:ext cx="9235828" cy="2890152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zövegdoboz 5"/>
          <p:cNvSpPr/>
          <p:nvPr/>
        </p:nvSpPr>
        <p:spPr>
          <a:xfrm>
            <a:off x="2579914" y="6416940"/>
            <a:ext cx="6553201" cy="444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 i="1" baseline="30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Kockázat-kommunikáció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Kép 4" descr="Kép 4"/>
          <p:cNvPicPr>
            <a:picLocks noChangeAspect="1"/>
          </p:cNvPicPr>
          <p:nvPr/>
        </p:nvPicPr>
        <p:blipFill>
          <a:blip r:embed="rId2" cstate="print">
            <a:extLst/>
          </a:blip>
          <a:srcRect b="14013"/>
          <a:stretch>
            <a:fillRect/>
          </a:stretch>
        </p:blipFill>
        <p:spPr>
          <a:xfrm>
            <a:off x="4127415" y="2824976"/>
            <a:ext cx="6074341" cy="3280144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Tartalom helye 2"/>
          <p:cNvSpPr>
            <a:spLocks noGrp="1"/>
          </p:cNvSpPr>
          <p:nvPr>
            <p:ph type="body" sz="half" idx="4294967295"/>
          </p:nvPr>
        </p:nvSpPr>
        <p:spPr>
          <a:xfrm>
            <a:off x="2644779" y="686987"/>
            <a:ext cx="9039447" cy="2293941"/>
          </a:xfrm>
          <a:prstGeom prst="rect">
            <a:avLst/>
          </a:prstGeom>
        </p:spPr>
        <p:txBody>
          <a:bodyPr/>
          <a:lstStyle/>
          <a:p>
            <a:pPr marL="297781" indent="-297781" defTabSz="905255">
              <a:spcBef>
                <a:spcPts val="0"/>
              </a:spcBef>
              <a:buFontTx/>
              <a:defRPr sz="2900"/>
            </a:pPr>
            <a:r>
              <a:t>Verbális azaz szavak, szöveg – 7 %</a:t>
            </a:r>
          </a:p>
          <a:p>
            <a:pPr marL="0" indent="0" defTabSz="905255">
              <a:spcBef>
                <a:spcPts val="0"/>
              </a:spcBef>
              <a:buSzTx/>
              <a:buNone/>
              <a:defRPr sz="2900"/>
            </a:pPr>
            <a:endParaRPr/>
          </a:p>
          <a:p>
            <a:pPr marL="297781" indent="-297781" defTabSz="905255">
              <a:spcBef>
                <a:spcPts val="0"/>
              </a:spcBef>
              <a:buFontTx/>
              <a:defRPr sz="2900"/>
            </a:pPr>
            <a:r>
              <a:t>Non verbális</a:t>
            </a:r>
          </a:p>
          <a:p>
            <a:pPr marL="555857" lvl="1" indent="-178667" defTabSz="905255">
              <a:spcBef>
                <a:spcPts val="0"/>
              </a:spcBef>
              <a:buFontTx/>
              <a:buChar char="-"/>
              <a:defRPr sz="2900"/>
            </a:pPr>
            <a:r>
              <a:t>Beszéd (hanglejtés, hangszín, hangerősség stb) – 38 %</a:t>
            </a:r>
          </a:p>
          <a:p>
            <a:pPr marL="555857" lvl="1" indent="-178667" defTabSz="905255">
              <a:spcBef>
                <a:spcPts val="0"/>
              </a:spcBef>
              <a:buFontTx/>
              <a:buChar char="-"/>
              <a:defRPr sz="2900"/>
            </a:pPr>
            <a:r>
              <a:t>Egyéb (testbeszéd)  - 55 %</a:t>
            </a:r>
          </a:p>
        </p:txBody>
      </p:sp>
      <p:sp>
        <p:nvSpPr>
          <p:cNvPr id="67" name="Szövegdoboz 2"/>
          <p:cNvSpPr/>
          <p:nvPr/>
        </p:nvSpPr>
        <p:spPr>
          <a:xfrm>
            <a:off x="239486" y="620485"/>
            <a:ext cx="1817916" cy="899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2900" b="1" i="1" baseline="29517">
                <a:latin typeface="+mn-lt"/>
                <a:ea typeface="+mn-ea"/>
                <a:cs typeface="+mn-cs"/>
                <a:sym typeface="Calibri"/>
              </a:defRPr>
            </a:pPr>
            <a:r>
              <a:t>Egyén</a:t>
            </a:r>
          </a:p>
          <a:p>
            <a:pPr algn="r">
              <a:defRPr sz="2900" b="1" i="1" baseline="29517">
                <a:latin typeface="+mn-lt"/>
                <a:ea typeface="+mn-ea"/>
                <a:cs typeface="+mn-cs"/>
                <a:sym typeface="Calibri"/>
              </a:defRPr>
            </a:pPr>
            <a:r>
              <a:t>kommunikációja</a:t>
            </a:r>
          </a:p>
        </p:txBody>
      </p:sp>
      <p:sp>
        <p:nvSpPr>
          <p:cNvPr id="68" name="Szövegdoboz 5"/>
          <p:cNvSpPr/>
          <p:nvPr/>
        </p:nvSpPr>
        <p:spPr>
          <a:xfrm>
            <a:off x="2579914" y="6416940"/>
            <a:ext cx="6553201" cy="444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 i="1" baseline="30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Kockázat-kommunikáció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artalom helye 2"/>
          <p:cNvSpPr>
            <a:spLocks noGrp="1"/>
          </p:cNvSpPr>
          <p:nvPr>
            <p:ph type="body" sz="quarter" idx="4294967295"/>
          </p:nvPr>
        </p:nvSpPr>
        <p:spPr>
          <a:xfrm>
            <a:off x="2578098" y="4502517"/>
            <a:ext cx="8900887" cy="1380334"/>
          </a:xfrm>
          <a:prstGeom prst="rect">
            <a:avLst/>
          </a:prstGeom>
        </p:spPr>
        <p:txBody>
          <a:bodyPr/>
          <a:lstStyle/>
          <a:p>
            <a:pPr marL="240631" indent="-240631">
              <a:buFontTx/>
              <a:defRPr sz="2400"/>
            </a:pPr>
            <a:r>
              <a:t>Önismeret</a:t>
            </a:r>
          </a:p>
          <a:p>
            <a:pPr marL="240631" indent="-240631">
              <a:buFontTx/>
              <a:defRPr sz="2400"/>
            </a:pPr>
            <a:r>
              <a:t>Emberismeret</a:t>
            </a:r>
          </a:p>
          <a:p>
            <a:pPr marL="240631" indent="-240631">
              <a:buFontTx/>
              <a:defRPr sz="2400"/>
            </a:pPr>
            <a:r>
              <a:t>Kommunikációs technikák</a:t>
            </a:r>
          </a:p>
        </p:txBody>
      </p:sp>
      <p:sp>
        <p:nvSpPr>
          <p:cNvPr id="71" name="Szövegdoboz 2"/>
          <p:cNvSpPr/>
          <p:nvPr/>
        </p:nvSpPr>
        <p:spPr>
          <a:xfrm>
            <a:off x="96611" y="620485"/>
            <a:ext cx="1960791" cy="853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700" b="1" i="1" baseline="29333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Mi kell a jó kommunikációhoz?</a:t>
            </a:r>
          </a:p>
        </p:txBody>
      </p:sp>
      <p:pic>
        <p:nvPicPr>
          <p:cNvPr id="72" name="Strichmännchen Kommunikation.jpg" descr="Strichmännchen Kommunikation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655802" y="-11206"/>
            <a:ext cx="9041791" cy="4254961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zövegdoboz 5"/>
          <p:cNvSpPr/>
          <p:nvPr/>
        </p:nvSpPr>
        <p:spPr>
          <a:xfrm>
            <a:off x="2579914" y="6416940"/>
            <a:ext cx="6553201" cy="444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 i="1" baseline="30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Kockázat-kommunikáció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zövegdoboz 2"/>
          <p:cNvSpPr/>
          <p:nvPr/>
        </p:nvSpPr>
        <p:spPr>
          <a:xfrm>
            <a:off x="239486" y="620485"/>
            <a:ext cx="1817916" cy="899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2900" b="1" i="1" baseline="29517">
                <a:latin typeface="+mn-lt"/>
                <a:ea typeface="+mn-ea"/>
                <a:cs typeface="+mn-cs"/>
                <a:sym typeface="Calibri"/>
              </a:defRPr>
            </a:pPr>
            <a:r>
              <a:t>Intézmény</a:t>
            </a:r>
          </a:p>
          <a:p>
            <a:pPr algn="r">
              <a:defRPr sz="2900" b="1" i="1" baseline="29517">
                <a:latin typeface="+mn-lt"/>
                <a:ea typeface="+mn-ea"/>
                <a:cs typeface="+mn-cs"/>
                <a:sym typeface="Calibri"/>
              </a:defRPr>
            </a:pPr>
            <a:r>
              <a:t>kommunikációja</a:t>
            </a:r>
          </a:p>
        </p:txBody>
      </p:sp>
      <p:sp>
        <p:nvSpPr>
          <p:cNvPr id="76" name="Tartalom helye 2"/>
          <p:cNvSpPr>
            <a:spLocks noGrp="1"/>
          </p:cNvSpPr>
          <p:nvPr>
            <p:ph type="body" sz="half" idx="4294967295"/>
          </p:nvPr>
        </p:nvSpPr>
        <p:spPr>
          <a:xfrm>
            <a:off x="2444749" y="1015925"/>
            <a:ext cx="5055396" cy="4826149"/>
          </a:xfrm>
          <a:prstGeom prst="rect">
            <a:avLst/>
          </a:prstGeom>
        </p:spPr>
        <p:txBody>
          <a:bodyPr/>
          <a:lstStyle/>
          <a:p>
            <a:pPr marL="218973" indent="-218973" defTabSz="832103">
              <a:lnSpc>
                <a:spcPct val="81000"/>
              </a:lnSpc>
              <a:spcBef>
                <a:spcPts val="900"/>
              </a:spcBef>
              <a:buFontTx/>
              <a:defRPr sz="3200"/>
            </a:pPr>
            <a:r>
              <a:t>Az intézmény termékét akarjuk eladni</a:t>
            </a:r>
          </a:p>
          <a:p>
            <a:pPr marL="218973" indent="-218973" defTabSz="832103">
              <a:lnSpc>
                <a:spcPct val="81000"/>
              </a:lnSpc>
              <a:spcBef>
                <a:spcPts val="900"/>
              </a:spcBef>
              <a:buFontTx/>
              <a:defRPr sz="3200"/>
            </a:pPr>
            <a:endParaRPr/>
          </a:p>
          <a:p>
            <a:pPr marL="218973" indent="-218973" defTabSz="832103">
              <a:lnSpc>
                <a:spcPct val="81000"/>
              </a:lnSpc>
              <a:spcBef>
                <a:spcPts val="900"/>
              </a:spcBef>
              <a:buFontTx/>
              <a:defRPr sz="3200"/>
            </a:pPr>
            <a:r>
              <a:t>Az intézmény reputációját akarjuk megőrizni/növelni (versenytársak)</a:t>
            </a:r>
          </a:p>
          <a:p>
            <a:pPr marL="218973" indent="-218973" defTabSz="832103">
              <a:lnSpc>
                <a:spcPct val="81000"/>
              </a:lnSpc>
              <a:spcBef>
                <a:spcPts val="900"/>
              </a:spcBef>
              <a:buFontTx/>
              <a:defRPr sz="3200"/>
            </a:pPr>
            <a:endParaRPr/>
          </a:p>
          <a:p>
            <a:pPr marL="218973" indent="-218973" defTabSz="832103">
              <a:lnSpc>
                <a:spcPct val="81000"/>
              </a:lnSpc>
              <a:spcBef>
                <a:spcPts val="900"/>
              </a:spcBef>
              <a:buFontTx/>
              <a:defRPr sz="3200"/>
            </a:pPr>
            <a:r>
              <a:t>Kockázatcsökkentés céljából (kockázatkommunikáció)</a:t>
            </a:r>
          </a:p>
        </p:txBody>
      </p:sp>
      <p:pic>
        <p:nvPicPr>
          <p:cNvPr id="77" name="bub.png" descr="bub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768629" y="1384496"/>
            <a:ext cx="2457195" cy="4089031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zövegdoboz 5"/>
          <p:cNvSpPr/>
          <p:nvPr/>
        </p:nvSpPr>
        <p:spPr>
          <a:xfrm>
            <a:off x="2579914" y="6416940"/>
            <a:ext cx="6553201" cy="444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 i="1" baseline="30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Kockázat-kommunikáció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Kép 3" descr="Kép 3"/>
          <p:cNvPicPr>
            <a:picLocks noChangeAspect="1"/>
          </p:cNvPicPr>
          <p:nvPr/>
        </p:nvPicPr>
        <p:blipFill>
          <a:blip r:embed="rId2" cstate="print">
            <a:extLst/>
          </a:blip>
          <a:srcRect b="3588"/>
          <a:stretch>
            <a:fillRect/>
          </a:stretch>
        </p:blipFill>
        <p:spPr>
          <a:xfrm>
            <a:off x="2918148" y="-27384"/>
            <a:ext cx="8526717" cy="6165580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zövegdoboz 2"/>
          <p:cNvSpPr/>
          <p:nvPr/>
        </p:nvSpPr>
        <p:spPr>
          <a:xfrm>
            <a:off x="239486" y="620485"/>
            <a:ext cx="1817916" cy="1108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3600" b="1" i="1" baseline="30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Márkanév ereje</a:t>
            </a:r>
          </a:p>
        </p:txBody>
      </p:sp>
      <p:sp>
        <p:nvSpPr>
          <p:cNvPr id="82" name="Szövegdoboz 5"/>
          <p:cNvSpPr/>
          <p:nvPr/>
        </p:nvSpPr>
        <p:spPr>
          <a:xfrm>
            <a:off x="2579914" y="6416940"/>
            <a:ext cx="6553201" cy="444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 i="1" baseline="30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Kockázat-kommunikáció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artalom helye 2"/>
          <p:cNvSpPr>
            <a:spLocks noGrp="1"/>
          </p:cNvSpPr>
          <p:nvPr>
            <p:ph type="body" idx="4294967295"/>
          </p:nvPr>
        </p:nvSpPr>
        <p:spPr>
          <a:xfrm>
            <a:off x="2657055" y="1075531"/>
            <a:ext cx="8086182" cy="4351338"/>
          </a:xfrm>
          <a:prstGeom prst="rect">
            <a:avLst/>
          </a:prstGeom>
        </p:spPr>
        <p:txBody>
          <a:bodyPr/>
          <a:lstStyle/>
          <a:p>
            <a:pPr marL="276225" indent="-276225" defTabSz="685800">
              <a:spcBef>
                <a:spcPts val="700"/>
              </a:spcBef>
              <a:buClr>
                <a:srgbClr val="000000"/>
              </a:buClr>
              <a:buFontTx/>
              <a:defRPr sz="2700"/>
            </a:pPr>
            <a:r>
              <a:t>Krízis vagy válságkommunikáció (rövid távú)</a:t>
            </a:r>
          </a:p>
          <a:p>
            <a:pPr marL="676275" lvl="1" indent="-247650" defTabSz="685800">
              <a:spcBef>
                <a:spcPts val="700"/>
              </a:spcBef>
              <a:buFontTx/>
              <a:buChar char="-"/>
              <a:defRPr sz="2700"/>
            </a:pPr>
            <a:r>
              <a:t>Azonnali kockázatcsökkentés, veszélyelhárítás</a:t>
            </a:r>
          </a:p>
          <a:p>
            <a:pPr marL="676275" lvl="1" indent="-247650" defTabSz="685800">
              <a:spcBef>
                <a:spcPts val="700"/>
              </a:spcBef>
              <a:buFontTx/>
              <a:buChar char="-"/>
              <a:defRPr sz="2700"/>
            </a:pPr>
            <a:r>
              <a:t>Túlzott reakciók, pánik kerülése</a:t>
            </a:r>
          </a:p>
          <a:p>
            <a:pPr marL="676275" lvl="1" indent="-247650" defTabSz="685800">
              <a:spcBef>
                <a:spcPts val="700"/>
              </a:spcBef>
              <a:buFontTx/>
              <a:buChar char="-"/>
              <a:defRPr sz="2700"/>
            </a:pPr>
            <a:r>
              <a:t>Kizárólag hatósági feladat</a:t>
            </a:r>
          </a:p>
          <a:p>
            <a:pPr marL="0" lvl="1" indent="171450" defTabSz="685800">
              <a:spcBef>
                <a:spcPts val="700"/>
              </a:spcBef>
              <a:buSzTx/>
              <a:buNone/>
              <a:defRPr sz="2700"/>
            </a:pPr>
            <a:endParaRPr/>
          </a:p>
          <a:p>
            <a:pPr marL="285750" indent="-285750" defTabSz="685800">
              <a:spcBef>
                <a:spcPts val="700"/>
              </a:spcBef>
              <a:buFontTx/>
              <a:defRPr sz="2700"/>
            </a:pPr>
            <a:r>
              <a:t>Általános kockázatkommunikáció (hosszú távú)</a:t>
            </a:r>
          </a:p>
          <a:p>
            <a:pPr marL="676275" lvl="1" indent="-247650" defTabSz="685800">
              <a:spcBef>
                <a:spcPts val="700"/>
              </a:spcBef>
              <a:buFontTx/>
              <a:buChar char="-"/>
              <a:defRPr sz="2700"/>
            </a:pPr>
            <a:r>
              <a:t>Prevenció</a:t>
            </a:r>
          </a:p>
          <a:p>
            <a:pPr marL="676275" lvl="1" indent="-247650" defTabSz="685800">
              <a:spcBef>
                <a:spcPts val="700"/>
              </a:spcBef>
              <a:buFontTx/>
              <a:buChar char="-"/>
              <a:defRPr sz="2700"/>
            </a:pPr>
            <a:r>
              <a:t>szemléletformálás</a:t>
            </a:r>
          </a:p>
          <a:p>
            <a:pPr marL="676275" lvl="1" indent="-247650" defTabSz="685800">
              <a:spcBef>
                <a:spcPts val="700"/>
              </a:spcBef>
              <a:buFontTx/>
              <a:buChar char="-"/>
              <a:defRPr sz="2700"/>
            </a:pPr>
            <a:r>
              <a:t>Kockázatelkerülési magatartás erősítés</a:t>
            </a:r>
          </a:p>
        </p:txBody>
      </p:sp>
      <p:sp>
        <p:nvSpPr>
          <p:cNvPr id="85" name="Szövegdoboz 2"/>
          <p:cNvSpPr/>
          <p:nvPr/>
        </p:nvSpPr>
        <p:spPr>
          <a:xfrm>
            <a:off x="239486" y="620485"/>
            <a:ext cx="1817916" cy="1522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3300" b="1" i="1" baseline="29818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Kockázat-kommunikáció fajtái</a:t>
            </a:r>
          </a:p>
        </p:txBody>
      </p:sp>
      <p:sp>
        <p:nvSpPr>
          <p:cNvPr id="86" name="Szövegdoboz 5"/>
          <p:cNvSpPr/>
          <p:nvPr/>
        </p:nvSpPr>
        <p:spPr>
          <a:xfrm>
            <a:off x="2579914" y="6416940"/>
            <a:ext cx="6553201" cy="444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 i="1" baseline="30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Kockázat-kommunikáció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zövegdoboz 2"/>
          <p:cNvSpPr/>
          <p:nvPr/>
        </p:nvSpPr>
        <p:spPr>
          <a:xfrm>
            <a:off x="239486" y="620485"/>
            <a:ext cx="1817916" cy="1522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3300" b="1" i="1" baseline="29818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Kockázat-kommunikáció alapelvei</a:t>
            </a:r>
          </a:p>
        </p:txBody>
      </p:sp>
      <p:pic>
        <p:nvPicPr>
          <p:cNvPr id="89" name="FLAT_LS_RiskManagement [Átalakított]-01.png" descr="FLAT_LS_RiskManagement [Átalakított]-01.png"/>
          <p:cNvPicPr>
            <a:picLocks noChangeAspect="1"/>
          </p:cNvPicPr>
          <p:nvPr/>
        </p:nvPicPr>
        <p:blipFill>
          <a:blip r:embed="rId2" cstate="print">
            <a:extLst/>
          </a:blip>
          <a:srcRect l="1915" t="2603"/>
          <a:stretch>
            <a:fillRect/>
          </a:stretch>
        </p:blipFill>
        <p:spPr>
          <a:xfrm>
            <a:off x="6774656" y="2371070"/>
            <a:ext cx="5413322" cy="3763030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Tartalom helye 2"/>
          <p:cNvSpPr>
            <a:spLocks noGrp="1"/>
          </p:cNvSpPr>
          <p:nvPr>
            <p:ph type="body" sz="half" idx="4294967295"/>
          </p:nvPr>
        </p:nvSpPr>
        <p:spPr>
          <a:xfrm>
            <a:off x="2597904" y="781325"/>
            <a:ext cx="4663807" cy="4685750"/>
          </a:xfrm>
          <a:prstGeom prst="rect">
            <a:avLst/>
          </a:prstGeom>
        </p:spPr>
        <p:txBody>
          <a:bodyPr/>
          <a:lstStyle/>
          <a:p>
            <a:pPr marL="221741" indent="-221741" defTabSz="886967">
              <a:spcBef>
                <a:spcPts val="900"/>
              </a:spcBef>
              <a:buFontTx/>
              <a:defRPr sz="2300"/>
            </a:pPr>
            <a:r>
              <a:t>Hiteles</a:t>
            </a:r>
          </a:p>
          <a:p>
            <a:pPr marL="221741" indent="-221741" defTabSz="886967">
              <a:spcBef>
                <a:spcPts val="900"/>
              </a:spcBef>
              <a:buFontTx/>
              <a:defRPr sz="2300"/>
            </a:pPr>
            <a:r>
              <a:t>Közérthető</a:t>
            </a:r>
          </a:p>
          <a:p>
            <a:pPr marL="221741" indent="-221741" defTabSz="886967">
              <a:spcBef>
                <a:spcPts val="900"/>
              </a:spcBef>
              <a:buFontTx/>
              <a:defRPr sz="2300"/>
            </a:pPr>
            <a:r>
              <a:t>Átlátható (kit kell keresni? Mi lett a vége?)</a:t>
            </a:r>
          </a:p>
          <a:p>
            <a:pPr marL="221741" indent="-221741" defTabSz="886967">
              <a:spcBef>
                <a:spcPts val="900"/>
              </a:spcBef>
              <a:buFontTx/>
              <a:defRPr sz="2300"/>
            </a:pPr>
            <a:r>
              <a:t>Két vagy többoldalú</a:t>
            </a:r>
          </a:p>
          <a:p>
            <a:pPr marL="0" indent="0" defTabSz="886967">
              <a:spcBef>
                <a:spcPts val="900"/>
              </a:spcBef>
              <a:buSzTx/>
              <a:buNone/>
              <a:defRPr sz="2300"/>
            </a:pPr>
            <a:endParaRPr/>
          </a:p>
          <a:p>
            <a:pPr marL="0" indent="0" defTabSz="886967">
              <a:spcBef>
                <a:spcPts val="900"/>
              </a:spcBef>
              <a:buSzTx/>
              <a:buNone/>
              <a:defRPr sz="2300" b="1"/>
            </a:pPr>
            <a:r>
              <a:t>Válságban:</a:t>
            </a:r>
          </a:p>
          <a:p>
            <a:pPr marL="221741" indent="-221741" defTabSz="886967">
              <a:spcBef>
                <a:spcPts val="900"/>
              </a:spcBef>
              <a:buFontTx/>
              <a:defRPr sz="2300"/>
            </a:pPr>
            <a:r>
              <a:t>Igaz</a:t>
            </a:r>
          </a:p>
          <a:p>
            <a:pPr marL="221741" indent="-221741" defTabSz="886967">
              <a:spcBef>
                <a:spcPts val="900"/>
              </a:spcBef>
              <a:buFontTx/>
              <a:defRPr sz="2300"/>
            </a:pPr>
            <a:r>
              <a:t>Gyors</a:t>
            </a:r>
          </a:p>
          <a:p>
            <a:pPr marL="221741" indent="-221741" defTabSz="886967">
              <a:spcBef>
                <a:spcPts val="900"/>
              </a:spcBef>
              <a:buFontTx/>
              <a:defRPr sz="2300"/>
            </a:pPr>
            <a:r>
              <a:t>Folyamatosan bővül , ezáltal hiteles marad</a:t>
            </a:r>
          </a:p>
        </p:txBody>
      </p:sp>
      <p:sp>
        <p:nvSpPr>
          <p:cNvPr id="91" name="Szövegdoboz 5"/>
          <p:cNvSpPr/>
          <p:nvPr/>
        </p:nvSpPr>
        <p:spPr>
          <a:xfrm>
            <a:off x="2579914" y="6416940"/>
            <a:ext cx="6553201" cy="444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 i="1" baseline="30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Kockázat-kommunikáció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é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-té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é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620</Words>
  <Application>Microsoft Office PowerPoint</Application>
  <PresentationFormat>Egyéni</PresentationFormat>
  <Paragraphs>172</Paragraphs>
  <Slides>26</Slides>
  <Notes>1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cp:lastModifiedBy>ktothm</cp:lastModifiedBy>
  <cp:revision>2</cp:revision>
  <dcterms:modified xsi:type="dcterms:W3CDTF">2017-05-03T12:04:55Z</dcterms:modified>
</cp:coreProperties>
</file>