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67" r:id="rId5"/>
    <p:sldId id="269" r:id="rId6"/>
    <p:sldId id="273" r:id="rId7"/>
    <p:sldId id="290" r:id="rId8"/>
    <p:sldId id="274" r:id="rId9"/>
    <p:sldId id="275" r:id="rId10"/>
    <p:sldId id="276" r:id="rId11"/>
    <p:sldId id="291" r:id="rId12"/>
    <p:sldId id="292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84" r:id="rId21"/>
    <p:sldId id="285" r:id="rId22"/>
    <p:sldId id="293" r:id="rId23"/>
    <p:sldId id="294" r:id="rId24"/>
    <p:sldId id="286" r:id="rId25"/>
    <p:sldId id="270" r:id="rId26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 autoAdjust="0"/>
  </p:normalViewPr>
  <p:slideViewPr>
    <p:cSldViewPr snapToGrid="0">
      <p:cViewPr varScale="1">
        <p:scale>
          <a:sx n="73" d="100"/>
          <a:sy n="73" d="100"/>
        </p:scale>
        <p:origin x="-624" y="-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B1A46A8-DB7B-4337-A7EE-C1DC06EA1086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FA839716-1182-4B79-80AE-8A86BBFBDBD3}">
      <dgm:prSet phldrT="[Szöveg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hu-HU" sz="1400" b="1" dirty="0">
              <a:solidFill>
                <a:schemeClr val="bg1"/>
              </a:solidFill>
            </a:rPr>
            <a:t>betegellátás, </a:t>
          </a:r>
          <a:r>
            <a:rPr lang="hu-HU" sz="1400" b="1" dirty="0" smtClean="0">
              <a:solidFill>
                <a:schemeClr val="bg1"/>
              </a:solidFill>
            </a:rPr>
            <a:t>megelőzés, védekezés,</a:t>
          </a:r>
          <a:br>
            <a:rPr lang="hu-HU" sz="1400" b="1" dirty="0" smtClean="0">
              <a:solidFill>
                <a:schemeClr val="bg1"/>
              </a:solidFill>
            </a:rPr>
          </a:br>
          <a:r>
            <a:rPr lang="hu-HU" sz="1400" b="1" dirty="0" smtClean="0">
              <a:solidFill>
                <a:schemeClr val="bg1"/>
              </a:solidFill>
            </a:rPr>
            <a:t>napi állatorvosi teendők ellátása</a:t>
          </a:r>
          <a:r>
            <a:rPr lang="hu-HU" sz="1400" b="1" dirty="0">
              <a:solidFill>
                <a:schemeClr val="bg1"/>
              </a:solidFill>
            </a:rPr>
            <a:t/>
          </a:r>
          <a:br>
            <a:rPr lang="hu-HU" sz="1400" b="1" dirty="0">
              <a:solidFill>
                <a:schemeClr val="bg1"/>
              </a:solidFill>
            </a:rPr>
          </a:br>
          <a:r>
            <a:rPr lang="hu-HU" sz="1400" b="1" dirty="0">
              <a:solidFill>
                <a:schemeClr val="bg1"/>
              </a:solidFill>
            </a:rPr>
            <a:t>szolgáltató állatorvos</a:t>
          </a:r>
        </a:p>
      </dgm:t>
    </dgm:pt>
    <dgm:pt modelId="{BC7BBAF6-8EC9-4C8B-BB1D-C671E9974AD2}" type="parTrans" cxnId="{72CC718E-AEDF-477C-A176-ECB83CAFFB03}">
      <dgm:prSet/>
      <dgm:spPr/>
      <dgm:t>
        <a:bodyPr/>
        <a:lstStyle/>
        <a:p>
          <a:endParaRPr lang="hu-HU"/>
        </a:p>
      </dgm:t>
    </dgm:pt>
    <dgm:pt modelId="{163EC830-771D-4ECF-8208-1D524240903E}" type="sibTrans" cxnId="{72CC718E-AEDF-477C-A176-ECB83CAFFB03}">
      <dgm:prSet/>
      <dgm:spPr/>
      <dgm:t>
        <a:bodyPr/>
        <a:lstStyle/>
        <a:p>
          <a:endParaRPr lang="hu-HU"/>
        </a:p>
      </dgm:t>
    </dgm:pt>
    <dgm:pt modelId="{82ACD746-37A4-45EC-A7DB-5D593FDBB6CE}">
      <dgm:prSet phldrT="[Szöveg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hu-HU" sz="1400" b="1" dirty="0" smtClean="0">
              <a:solidFill>
                <a:schemeClr val="bg1"/>
              </a:solidFill>
            </a:rPr>
            <a:t>szakértők</a:t>
          </a:r>
          <a:br>
            <a:rPr lang="hu-HU" sz="1400" b="1" dirty="0" smtClean="0">
              <a:solidFill>
                <a:schemeClr val="bg1"/>
              </a:solidFill>
            </a:rPr>
          </a:br>
          <a:r>
            <a:rPr lang="hu-HU" sz="1400" b="1" dirty="0" smtClean="0">
              <a:solidFill>
                <a:schemeClr val="bg1"/>
              </a:solidFill>
            </a:rPr>
            <a:t>specialisták egyes</a:t>
          </a:r>
          <a:br>
            <a:rPr lang="hu-HU" sz="1400" b="1" dirty="0" smtClean="0">
              <a:solidFill>
                <a:schemeClr val="bg1"/>
              </a:solidFill>
            </a:rPr>
          </a:br>
          <a:r>
            <a:rPr lang="hu-HU" sz="1400" b="1" dirty="0" smtClean="0">
              <a:solidFill>
                <a:schemeClr val="bg1"/>
              </a:solidFill>
            </a:rPr>
            <a:t>betegségek leküzdésére</a:t>
          </a:r>
          <a:br>
            <a:rPr lang="hu-HU" sz="1400" b="1" dirty="0" smtClean="0">
              <a:solidFill>
                <a:schemeClr val="bg1"/>
              </a:solidFill>
            </a:rPr>
          </a:br>
          <a:r>
            <a:rPr lang="hu-HU" sz="1400" b="1" dirty="0" smtClean="0">
              <a:solidFill>
                <a:schemeClr val="bg1"/>
              </a:solidFill>
            </a:rPr>
            <a:t>mentesítési programok</a:t>
          </a:r>
          <a:endParaRPr lang="hu-HU" sz="1400" b="1" dirty="0">
            <a:solidFill>
              <a:schemeClr val="bg1"/>
            </a:solidFill>
          </a:endParaRPr>
        </a:p>
      </dgm:t>
    </dgm:pt>
    <dgm:pt modelId="{CBF437E9-C51B-446C-B8E6-9F6E3CBBF569}" type="parTrans" cxnId="{4359769E-605D-49BE-9E1D-ABF3C57248A6}">
      <dgm:prSet/>
      <dgm:spPr/>
      <dgm:t>
        <a:bodyPr/>
        <a:lstStyle/>
        <a:p>
          <a:endParaRPr lang="hu-HU"/>
        </a:p>
      </dgm:t>
    </dgm:pt>
    <dgm:pt modelId="{FBFBBF66-9171-4CFC-9D24-DF000FB718B2}" type="sibTrans" cxnId="{4359769E-605D-49BE-9E1D-ABF3C57248A6}">
      <dgm:prSet/>
      <dgm:spPr/>
      <dgm:t>
        <a:bodyPr/>
        <a:lstStyle/>
        <a:p>
          <a:endParaRPr lang="hu-HU"/>
        </a:p>
      </dgm:t>
    </dgm:pt>
    <dgm:pt modelId="{A4DEB107-E739-4BF8-B39D-5244A9C86B42}">
      <dgm:prSet phldrT="[Szöveg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hu-HU" sz="1400" b="1" dirty="0" err="1">
              <a:solidFill>
                <a:schemeClr val="bg1"/>
              </a:solidFill>
            </a:rPr>
            <a:t>szakállatorvosok</a:t>
          </a:r>
          <a:r>
            <a:rPr lang="hu-HU" sz="1400" b="1" dirty="0">
              <a:solidFill>
                <a:schemeClr val="bg1"/>
              </a:solidFill>
            </a:rPr>
            <a:t>, </a:t>
          </a:r>
          <a:r>
            <a:rPr lang="hu-HU" sz="1400" b="1" dirty="0" smtClean="0">
              <a:solidFill>
                <a:schemeClr val="bg1"/>
              </a:solidFill>
            </a:rPr>
            <a:t>vagy nagy</a:t>
          </a:r>
          <a:r>
            <a:rPr lang="hu-HU" sz="1400" b="1" dirty="0">
              <a:solidFill>
                <a:schemeClr val="bg1"/>
              </a:solidFill>
            </a:rPr>
            <a:t/>
          </a:r>
          <a:br>
            <a:rPr lang="hu-HU" sz="1400" b="1" dirty="0">
              <a:solidFill>
                <a:schemeClr val="bg1"/>
              </a:solidFill>
            </a:rPr>
          </a:br>
          <a:r>
            <a:rPr lang="hu-HU" sz="1400" b="1" dirty="0">
              <a:solidFill>
                <a:schemeClr val="bg1"/>
              </a:solidFill>
            </a:rPr>
            <a:t>állattartású cégek </a:t>
          </a:r>
          <a:r>
            <a:rPr lang="hu-HU" sz="1400" b="1" dirty="0" err="1">
              <a:solidFill>
                <a:schemeClr val="bg1"/>
              </a:solidFill>
            </a:rPr>
            <a:t>főállatorvosai</a:t>
          </a:r>
          <a:r>
            <a:rPr lang="hu-HU" sz="1400" b="1" dirty="0">
              <a:solidFill>
                <a:schemeClr val="bg1"/>
              </a:solidFill>
            </a:rPr>
            <a:t/>
          </a:r>
          <a:br>
            <a:rPr lang="hu-HU" sz="1400" b="1" dirty="0">
              <a:solidFill>
                <a:schemeClr val="bg1"/>
              </a:solidFill>
            </a:rPr>
          </a:br>
          <a:r>
            <a:rPr lang="hu-HU" sz="1400" b="1" dirty="0">
              <a:solidFill>
                <a:schemeClr val="bg1"/>
              </a:solidFill>
            </a:rPr>
            <a:t>stratégiai </a:t>
          </a:r>
          <a:r>
            <a:rPr lang="hu-HU" sz="1400" b="1" dirty="0" smtClean="0">
              <a:solidFill>
                <a:schemeClr val="bg1"/>
              </a:solidFill>
            </a:rPr>
            <a:t>kérdésekkel foglalkoznak</a:t>
          </a:r>
          <a:endParaRPr lang="hu-HU" sz="1400" b="1" dirty="0">
            <a:solidFill>
              <a:schemeClr val="bg1"/>
            </a:solidFill>
          </a:endParaRPr>
        </a:p>
      </dgm:t>
    </dgm:pt>
    <dgm:pt modelId="{841DEBD2-1DF0-4253-8526-6D115EAA0FE0}" type="parTrans" cxnId="{20D938C4-2009-42EA-8903-8DEBC7C2E77F}">
      <dgm:prSet/>
      <dgm:spPr/>
      <dgm:t>
        <a:bodyPr/>
        <a:lstStyle/>
        <a:p>
          <a:endParaRPr lang="hu-HU"/>
        </a:p>
      </dgm:t>
    </dgm:pt>
    <dgm:pt modelId="{FEE7043F-39AA-49B5-A4F9-59D0940D74D8}" type="sibTrans" cxnId="{20D938C4-2009-42EA-8903-8DEBC7C2E77F}">
      <dgm:prSet/>
      <dgm:spPr/>
      <dgm:t>
        <a:bodyPr/>
        <a:lstStyle/>
        <a:p>
          <a:endParaRPr lang="hu-HU"/>
        </a:p>
      </dgm:t>
    </dgm:pt>
    <dgm:pt modelId="{5C5AB5CB-75F0-4BD4-BBAD-2F9C067CAF57}">
      <dgm:prSet phldrT="[Szöveg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hu-HU" sz="1400" b="1" dirty="0" smtClean="0">
              <a:solidFill>
                <a:schemeClr val="bg1"/>
              </a:solidFill>
            </a:rPr>
            <a:t/>
          </a:r>
          <a:br>
            <a:rPr lang="hu-HU" sz="1400" b="1" dirty="0" smtClean="0">
              <a:solidFill>
                <a:schemeClr val="bg1"/>
              </a:solidFill>
            </a:rPr>
          </a:br>
          <a:endParaRPr lang="hu-HU" sz="1400" b="1" dirty="0">
            <a:solidFill>
              <a:schemeClr val="bg1"/>
            </a:solidFill>
          </a:endParaRPr>
        </a:p>
        <a:p>
          <a:endParaRPr lang="hu-HU" sz="1400" b="1" dirty="0">
            <a:solidFill>
              <a:schemeClr val="bg1"/>
            </a:solidFill>
          </a:endParaRPr>
        </a:p>
        <a:p>
          <a:r>
            <a:rPr lang="hu-HU" sz="1400" b="1" dirty="0">
              <a:solidFill>
                <a:schemeClr val="bg1"/>
              </a:solidFill>
            </a:rPr>
            <a:t>kulcsfontosságú</a:t>
          </a:r>
          <a:br>
            <a:rPr lang="hu-HU" sz="1400" b="1" dirty="0">
              <a:solidFill>
                <a:schemeClr val="bg1"/>
              </a:solidFill>
            </a:rPr>
          </a:br>
          <a:r>
            <a:rPr lang="hu-HU" sz="1400" b="1" dirty="0">
              <a:solidFill>
                <a:schemeClr val="bg1"/>
              </a:solidFill>
            </a:rPr>
            <a:t>állategészségügyi</a:t>
          </a:r>
          <a:br>
            <a:rPr lang="hu-HU" sz="1400" b="1" dirty="0">
              <a:solidFill>
                <a:schemeClr val="bg1"/>
              </a:solidFill>
            </a:rPr>
          </a:br>
          <a:r>
            <a:rPr lang="hu-HU" sz="1400" b="1" dirty="0">
              <a:solidFill>
                <a:schemeClr val="bg1"/>
              </a:solidFill>
            </a:rPr>
            <a:t>döntéshozók</a:t>
          </a:r>
        </a:p>
      </dgm:t>
    </dgm:pt>
    <dgm:pt modelId="{F644767C-F0FD-465B-9EBC-9C2C9C3B7FCD}" type="sibTrans" cxnId="{EB9B3EE4-CE1A-4B5C-81E2-A5C38DA8E251}">
      <dgm:prSet/>
      <dgm:spPr/>
      <dgm:t>
        <a:bodyPr/>
        <a:lstStyle/>
        <a:p>
          <a:endParaRPr lang="hu-HU"/>
        </a:p>
      </dgm:t>
    </dgm:pt>
    <dgm:pt modelId="{FB6453D8-C4B5-42CC-8EC7-1EEAA035FFAC}" type="parTrans" cxnId="{EB9B3EE4-CE1A-4B5C-81E2-A5C38DA8E251}">
      <dgm:prSet/>
      <dgm:spPr/>
      <dgm:t>
        <a:bodyPr/>
        <a:lstStyle/>
        <a:p>
          <a:endParaRPr lang="hu-HU"/>
        </a:p>
      </dgm:t>
    </dgm:pt>
    <dgm:pt modelId="{F82510F0-65C6-4745-8BB8-C18806560DEB}" type="pres">
      <dgm:prSet presAssocID="{5B1A46A8-DB7B-4337-A7EE-C1DC06EA1086}" presName="Name0" presStyleCnt="0">
        <dgm:presLayoutVars>
          <dgm:dir/>
          <dgm:animLvl val="lvl"/>
          <dgm:resizeHandles val="exact"/>
        </dgm:presLayoutVars>
      </dgm:prSet>
      <dgm:spPr/>
    </dgm:pt>
    <dgm:pt modelId="{B54DF339-E72B-45B6-88A3-06616E52F704}" type="pres">
      <dgm:prSet presAssocID="{5C5AB5CB-75F0-4BD4-BBAD-2F9C067CAF57}" presName="Name8" presStyleCnt="0"/>
      <dgm:spPr/>
    </dgm:pt>
    <dgm:pt modelId="{280D5F57-B8D0-4AE5-A910-95BA38338897}" type="pres">
      <dgm:prSet presAssocID="{5C5AB5CB-75F0-4BD4-BBAD-2F9C067CAF57}" presName="level" presStyleLbl="node1" presStyleIdx="0" presStyleCnt="4" custScaleY="194261">
        <dgm:presLayoutVars>
          <dgm:chMax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D307994B-BB08-4367-8261-F9DC9711583A}" type="pres">
      <dgm:prSet presAssocID="{5C5AB5CB-75F0-4BD4-BBAD-2F9C067CAF57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041F88AD-DB65-4861-A20F-399D87F60BF5}" type="pres">
      <dgm:prSet presAssocID="{82ACD746-37A4-45EC-A7DB-5D593FDBB6CE}" presName="Name8" presStyleCnt="0"/>
      <dgm:spPr/>
    </dgm:pt>
    <dgm:pt modelId="{285AB3B7-3BDA-44BE-A7ED-12042BDF6B90}" type="pres">
      <dgm:prSet presAssocID="{82ACD746-37A4-45EC-A7DB-5D593FDBB6CE}" presName="level" presStyleLbl="node1" presStyleIdx="1" presStyleCnt="4" custScaleY="110656">
        <dgm:presLayoutVars>
          <dgm:chMax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BBBCC70E-CE6E-4757-A9E1-0FD96F43F05E}" type="pres">
      <dgm:prSet presAssocID="{82ACD746-37A4-45EC-A7DB-5D593FDBB6CE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96701FC0-1EB2-4351-9ABF-5D5BED30204D}" type="pres">
      <dgm:prSet presAssocID="{A4DEB107-E739-4BF8-B39D-5244A9C86B42}" presName="Name8" presStyleCnt="0"/>
      <dgm:spPr/>
    </dgm:pt>
    <dgm:pt modelId="{ADD8AF40-490D-45F9-BC14-F3E12345C386}" type="pres">
      <dgm:prSet presAssocID="{A4DEB107-E739-4BF8-B39D-5244A9C86B42}" presName="level" presStyleLbl="node1" presStyleIdx="2" presStyleCnt="4" custLinFactNeighborX="866" custLinFactNeighborY="5801">
        <dgm:presLayoutVars>
          <dgm:chMax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39C366FF-9E77-4273-BD8A-699399F57BC5}" type="pres">
      <dgm:prSet presAssocID="{A4DEB107-E739-4BF8-B39D-5244A9C86B42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8149DEB1-B988-48F2-BD1D-35F81EC4F4EA}" type="pres">
      <dgm:prSet presAssocID="{FA839716-1182-4B79-80AE-8A86BBFBDBD3}" presName="Name8" presStyleCnt="0"/>
      <dgm:spPr/>
    </dgm:pt>
    <dgm:pt modelId="{CC35FEA9-542E-49CE-A535-D2B0C1C6D2C1}" type="pres">
      <dgm:prSet presAssocID="{FA839716-1182-4B79-80AE-8A86BBFBDBD3}" presName="level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2E7DDC97-0D87-4E90-99E6-ED9CD75324D1}" type="pres">
      <dgm:prSet presAssocID="{FA839716-1182-4B79-80AE-8A86BBFBDBD3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C673042F-6FAC-4396-801B-B89FD38EB5C8}" type="presOf" srcId="{82ACD746-37A4-45EC-A7DB-5D593FDBB6CE}" destId="{285AB3B7-3BDA-44BE-A7ED-12042BDF6B90}" srcOrd="0" destOrd="0" presId="urn:microsoft.com/office/officeart/2005/8/layout/pyramid1"/>
    <dgm:cxn modelId="{982308E4-B49A-4D58-8AB1-459DEB283FFF}" type="presOf" srcId="{5C5AB5CB-75F0-4BD4-BBAD-2F9C067CAF57}" destId="{280D5F57-B8D0-4AE5-A910-95BA38338897}" srcOrd="0" destOrd="0" presId="urn:microsoft.com/office/officeart/2005/8/layout/pyramid1"/>
    <dgm:cxn modelId="{C81B4894-B000-48E9-823A-F9673820EA3E}" type="presOf" srcId="{5B1A46A8-DB7B-4337-A7EE-C1DC06EA1086}" destId="{F82510F0-65C6-4745-8BB8-C18806560DEB}" srcOrd="0" destOrd="0" presId="urn:microsoft.com/office/officeart/2005/8/layout/pyramid1"/>
    <dgm:cxn modelId="{20D938C4-2009-42EA-8903-8DEBC7C2E77F}" srcId="{5B1A46A8-DB7B-4337-A7EE-C1DC06EA1086}" destId="{A4DEB107-E739-4BF8-B39D-5244A9C86B42}" srcOrd="2" destOrd="0" parTransId="{841DEBD2-1DF0-4253-8526-6D115EAA0FE0}" sibTransId="{FEE7043F-39AA-49B5-A4F9-59D0940D74D8}"/>
    <dgm:cxn modelId="{6A36D0F9-A55E-4A70-9AF9-D07C4A8F0A6B}" type="presOf" srcId="{A4DEB107-E739-4BF8-B39D-5244A9C86B42}" destId="{ADD8AF40-490D-45F9-BC14-F3E12345C386}" srcOrd="0" destOrd="0" presId="urn:microsoft.com/office/officeart/2005/8/layout/pyramid1"/>
    <dgm:cxn modelId="{EB9B3EE4-CE1A-4B5C-81E2-A5C38DA8E251}" srcId="{5B1A46A8-DB7B-4337-A7EE-C1DC06EA1086}" destId="{5C5AB5CB-75F0-4BD4-BBAD-2F9C067CAF57}" srcOrd="0" destOrd="0" parTransId="{FB6453D8-C4B5-42CC-8EC7-1EEAA035FFAC}" sibTransId="{F644767C-F0FD-465B-9EBC-9C2C9C3B7FCD}"/>
    <dgm:cxn modelId="{72CC718E-AEDF-477C-A176-ECB83CAFFB03}" srcId="{5B1A46A8-DB7B-4337-A7EE-C1DC06EA1086}" destId="{FA839716-1182-4B79-80AE-8A86BBFBDBD3}" srcOrd="3" destOrd="0" parTransId="{BC7BBAF6-8EC9-4C8B-BB1D-C671E9974AD2}" sibTransId="{163EC830-771D-4ECF-8208-1D524240903E}"/>
    <dgm:cxn modelId="{713C440E-1692-49E9-9911-99896887AD31}" type="presOf" srcId="{5C5AB5CB-75F0-4BD4-BBAD-2F9C067CAF57}" destId="{D307994B-BB08-4367-8261-F9DC9711583A}" srcOrd="1" destOrd="0" presId="urn:microsoft.com/office/officeart/2005/8/layout/pyramid1"/>
    <dgm:cxn modelId="{B908568D-0A95-42FC-9BBC-E44834F3EE69}" type="presOf" srcId="{FA839716-1182-4B79-80AE-8A86BBFBDBD3}" destId="{2E7DDC97-0D87-4E90-99E6-ED9CD75324D1}" srcOrd="1" destOrd="0" presId="urn:microsoft.com/office/officeart/2005/8/layout/pyramid1"/>
    <dgm:cxn modelId="{1D0E4E2E-BDD2-48D4-B81F-AC7FE8799B0E}" type="presOf" srcId="{82ACD746-37A4-45EC-A7DB-5D593FDBB6CE}" destId="{BBBCC70E-CE6E-4757-A9E1-0FD96F43F05E}" srcOrd="1" destOrd="0" presId="urn:microsoft.com/office/officeart/2005/8/layout/pyramid1"/>
    <dgm:cxn modelId="{4359769E-605D-49BE-9E1D-ABF3C57248A6}" srcId="{5B1A46A8-DB7B-4337-A7EE-C1DC06EA1086}" destId="{82ACD746-37A4-45EC-A7DB-5D593FDBB6CE}" srcOrd="1" destOrd="0" parTransId="{CBF437E9-C51B-446C-B8E6-9F6E3CBBF569}" sibTransId="{FBFBBF66-9171-4CFC-9D24-DF000FB718B2}"/>
    <dgm:cxn modelId="{CC5F29E2-628F-456F-8823-66190D3A14C5}" type="presOf" srcId="{A4DEB107-E739-4BF8-B39D-5244A9C86B42}" destId="{39C366FF-9E77-4273-BD8A-699399F57BC5}" srcOrd="1" destOrd="0" presId="urn:microsoft.com/office/officeart/2005/8/layout/pyramid1"/>
    <dgm:cxn modelId="{D57E754C-466C-4956-ADA8-E29B7A973804}" type="presOf" srcId="{FA839716-1182-4B79-80AE-8A86BBFBDBD3}" destId="{CC35FEA9-542E-49CE-A535-D2B0C1C6D2C1}" srcOrd="0" destOrd="0" presId="urn:microsoft.com/office/officeart/2005/8/layout/pyramid1"/>
    <dgm:cxn modelId="{1C574EAD-FADD-4468-8292-80C6352204F8}" type="presParOf" srcId="{F82510F0-65C6-4745-8BB8-C18806560DEB}" destId="{B54DF339-E72B-45B6-88A3-06616E52F704}" srcOrd="0" destOrd="0" presId="urn:microsoft.com/office/officeart/2005/8/layout/pyramid1"/>
    <dgm:cxn modelId="{01739FCF-B3E9-4C3B-B1C7-6BD03DF1050F}" type="presParOf" srcId="{B54DF339-E72B-45B6-88A3-06616E52F704}" destId="{280D5F57-B8D0-4AE5-A910-95BA38338897}" srcOrd="0" destOrd="0" presId="urn:microsoft.com/office/officeart/2005/8/layout/pyramid1"/>
    <dgm:cxn modelId="{A4DB46C9-AB4C-4E57-8756-310BCC40DCE7}" type="presParOf" srcId="{B54DF339-E72B-45B6-88A3-06616E52F704}" destId="{D307994B-BB08-4367-8261-F9DC9711583A}" srcOrd="1" destOrd="0" presId="urn:microsoft.com/office/officeart/2005/8/layout/pyramid1"/>
    <dgm:cxn modelId="{ABBC047A-D7B3-4481-B924-8424E640C9B7}" type="presParOf" srcId="{F82510F0-65C6-4745-8BB8-C18806560DEB}" destId="{041F88AD-DB65-4861-A20F-399D87F60BF5}" srcOrd="1" destOrd="0" presId="urn:microsoft.com/office/officeart/2005/8/layout/pyramid1"/>
    <dgm:cxn modelId="{2BA04509-5E69-4BBF-BF5A-566A8136FD50}" type="presParOf" srcId="{041F88AD-DB65-4861-A20F-399D87F60BF5}" destId="{285AB3B7-3BDA-44BE-A7ED-12042BDF6B90}" srcOrd="0" destOrd="0" presId="urn:microsoft.com/office/officeart/2005/8/layout/pyramid1"/>
    <dgm:cxn modelId="{666968F8-A946-4CC7-B1FB-1FC9387D5DFD}" type="presParOf" srcId="{041F88AD-DB65-4861-A20F-399D87F60BF5}" destId="{BBBCC70E-CE6E-4757-A9E1-0FD96F43F05E}" srcOrd="1" destOrd="0" presId="urn:microsoft.com/office/officeart/2005/8/layout/pyramid1"/>
    <dgm:cxn modelId="{BBF891D7-0978-4CA8-8728-9BCC9DB52075}" type="presParOf" srcId="{F82510F0-65C6-4745-8BB8-C18806560DEB}" destId="{96701FC0-1EB2-4351-9ABF-5D5BED30204D}" srcOrd="2" destOrd="0" presId="urn:microsoft.com/office/officeart/2005/8/layout/pyramid1"/>
    <dgm:cxn modelId="{B32ABA30-A7CF-44F7-B0A2-1641B7CD75E0}" type="presParOf" srcId="{96701FC0-1EB2-4351-9ABF-5D5BED30204D}" destId="{ADD8AF40-490D-45F9-BC14-F3E12345C386}" srcOrd="0" destOrd="0" presId="urn:microsoft.com/office/officeart/2005/8/layout/pyramid1"/>
    <dgm:cxn modelId="{DA322CFB-54AB-4A00-ACF5-A371DA515C8A}" type="presParOf" srcId="{96701FC0-1EB2-4351-9ABF-5D5BED30204D}" destId="{39C366FF-9E77-4273-BD8A-699399F57BC5}" srcOrd="1" destOrd="0" presId="urn:microsoft.com/office/officeart/2005/8/layout/pyramid1"/>
    <dgm:cxn modelId="{814F960A-6905-4CF4-9705-E467151412C0}" type="presParOf" srcId="{F82510F0-65C6-4745-8BB8-C18806560DEB}" destId="{8149DEB1-B988-48F2-BD1D-35F81EC4F4EA}" srcOrd="3" destOrd="0" presId="urn:microsoft.com/office/officeart/2005/8/layout/pyramid1"/>
    <dgm:cxn modelId="{75FB896F-1814-46C5-BD8A-B5BB84756A08}" type="presParOf" srcId="{8149DEB1-B988-48F2-BD1D-35F81EC4F4EA}" destId="{CC35FEA9-542E-49CE-A535-D2B0C1C6D2C1}" srcOrd="0" destOrd="0" presId="urn:microsoft.com/office/officeart/2005/8/layout/pyramid1"/>
    <dgm:cxn modelId="{24106310-979A-49D1-8C24-654B67CB8D12}" type="presParOf" srcId="{8149DEB1-B988-48F2-BD1D-35F81EC4F4EA}" destId="{2E7DDC97-0D87-4E90-99E6-ED9CD75324D1}" srcOrd="1" destOrd="0" presId="urn:microsoft.com/office/officeart/2005/8/layout/pyramid1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F435848-7B67-4FF3-8FA5-DE189E26270C}" type="doc">
      <dgm:prSet loTypeId="urn:microsoft.com/office/officeart/2005/8/layout/pyramid3" loCatId="pyramid" qsTypeId="urn:microsoft.com/office/officeart/2005/8/quickstyle/simple1" qsCatId="simple" csTypeId="urn:microsoft.com/office/officeart/2005/8/colors/accent1_2" csCatId="accent1" phldr="1"/>
      <dgm:spPr/>
    </dgm:pt>
    <dgm:pt modelId="{6CD949DB-5688-48F4-91E6-B3EBC1F08D01}">
      <dgm:prSet phldrT="[Szöveg]" custT="1"/>
      <dgm:spPr/>
      <dgm:t>
        <a:bodyPr/>
        <a:lstStyle/>
        <a:p>
          <a:pPr algn="ctr"/>
          <a:r>
            <a:rPr lang="hu-HU" sz="1300" b="1" dirty="0">
              <a:solidFill>
                <a:schemeClr val="bg1"/>
              </a:solidFill>
            </a:rPr>
            <a:t>ö s </a:t>
          </a:r>
          <a:r>
            <a:rPr lang="hu-HU" sz="1300" b="1" dirty="0" err="1">
              <a:solidFill>
                <a:schemeClr val="bg1"/>
              </a:solidFill>
            </a:rPr>
            <a:t>s</a:t>
          </a:r>
          <a:r>
            <a:rPr lang="hu-HU" sz="1300" b="1" dirty="0">
              <a:solidFill>
                <a:schemeClr val="bg1"/>
              </a:solidFill>
            </a:rPr>
            <a:t> z e s	á l </a:t>
          </a:r>
          <a:r>
            <a:rPr lang="hu-HU" sz="1300" b="1" dirty="0" err="1">
              <a:solidFill>
                <a:schemeClr val="bg1"/>
              </a:solidFill>
            </a:rPr>
            <a:t>l</a:t>
          </a:r>
          <a:r>
            <a:rPr lang="hu-HU" sz="1300" b="1" dirty="0">
              <a:solidFill>
                <a:schemeClr val="bg1"/>
              </a:solidFill>
            </a:rPr>
            <a:t> a t</a:t>
          </a:r>
        </a:p>
      </dgm:t>
    </dgm:pt>
    <dgm:pt modelId="{AB028449-BBD8-4E61-A1BE-D3ED73601A45}" type="parTrans" cxnId="{3CBA4733-097C-4E58-931F-75826032A088}">
      <dgm:prSet/>
      <dgm:spPr/>
      <dgm:t>
        <a:bodyPr/>
        <a:lstStyle/>
        <a:p>
          <a:endParaRPr lang="hu-HU" sz="800"/>
        </a:p>
      </dgm:t>
    </dgm:pt>
    <dgm:pt modelId="{3F6CC282-CBBE-4E90-8749-18B805F706DE}" type="sibTrans" cxnId="{3CBA4733-097C-4E58-931F-75826032A088}">
      <dgm:prSet/>
      <dgm:spPr/>
      <dgm:t>
        <a:bodyPr/>
        <a:lstStyle/>
        <a:p>
          <a:endParaRPr lang="hu-HU" sz="800"/>
        </a:p>
      </dgm:t>
    </dgm:pt>
    <dgm:pt modelId="{DFBBC508-CAB1-487B-B75B-DE340E39C366}">
      <dgm:prSet phldrT="[Szöveg]" custT="1"/>
      <dgm:spPr/>
      <dgm:t>
        <a:bodyPr/>
        <a:lstStyle/>
        <a:p>
          <a:pPr algn="ctr"/>
          <a:r>
            <a:rPr lang="hu-HU" sz="1300" b="1" dirty="0">
              <a:solidFill>
                <a:schemeClr val="bg1"/>
              </a:solidFill>
            </a:rPr>
            <a:t>vadon </a:t>
          </a:r>
          <a:r>
            <a:rPr lang="hu-HU" sz="1300" b="1" dirty="0" smtClean="0">
              <a:solidFill>
                <a:schemeClr val="bg1"/>
              </a:solidFill>
            </a:rPr>
            <a:t>élő		házi állatfajok</a:t>
          </a:r>
          <a:endParaRPr lang="hu-HU" sz="1300" b="1" dirty="0">
            <a:solidFill>
              <a:schemeClr val="bg1"/>
            </a:solidFill>
          </a:endParaRPr>
        </a:p>
      </dgm:t>
    </dgm:pt>
    <dgm:pt modelId="{AB768965-93CB-45AA-B6B8-809299CB275C}" type="parTrans" cxnId="{1249411F-266F-4A3A-A658-3884CE9A10F6}">
      <dgm:prSet/>
      <dgm:spPr/>
      <dgm:t>
        <a:bodyPr/>
        <a:lstStyle/>
        <a:p>
          <a:endParaRPr lang="hu-HU" sz="800"/>
        </a:p>
      </dgm:t>
    </dgm:pt>
    <dgm:pt modelId="{F4353BF9-1741-40E9-9703-1992F427AFE5}" type="sibTrans" cxnId="{1249411F-266F-4A3A-A658-3884CE9A10F6}">
      <dgm:prSet/>
      <dgm:spPr/>
      <dgm:t>
        <a:bodyPr/>
        <a:lstStyle/>
        <a:p>
          <a:endParaRPr lang="hu-HU" sz="800"/>
        </a:p>
      </dgm:t>
    </dgm:pt>
    <dgm:pt modelId="{15388177-D9CE-4B8B-B57B-ED612F54224C}">
      <dgm:prSet phldrT="[Szöveg]" custT="1"/>
      <dgm:spPr/>
      <dgm:t>
        <a:bodyPr/>
        <a:lstStyle/>
        <a:p>
          <a:pPr algn="ctr"/>
          <a:r>
            <a:rPr lang="hu-HU" sz="1300" b="1" dirty="0">
              <a:solidFill>
                <a:schemeClr val="bg1"/>
              </a:solidFill>
            </a:rPr>
            <a:t>adott betegségre </a:t>
          </a:r>
          <a:r>
            <a:rPr lang="hu-HU" sz="1300" b="1" dirty="0" smtClean="0">
              <a:solidFill>
                <a:schemeClr val="bg1"/>
              </a:solidFill>
            </a:rPr>
            <a:t>fogékony fajok</a:t>
          </a:r>
          <a:endParaRPr lang="hu-HU" sz="1300" b="1" dirty="0">
            <a:solidFill>
              <a:schemeClr val="bg1"/>
            </a:solidFill>
          </a:endParaRPr>
        </a:p>
      </dgm:t>
    </dgm:pt>
    <dgm:pt modelId="{0D05AD93-C677-421D-B8F2-CE0CA8D81D00}" type="parTrans" cxnId="{571C3619-FB12-43F9-87B6-F8ED02CA2C99}">
      <dgm:prSet/>
      <dgm:spPr/>
      <dgm:t>
        <a:bodyPr/>
        <a:lstStyle/>
        <a:p>
          <a:endParaRPr lang="hu-HU"/>
        </a:p>
      </dgm:t>
    </dgm:pt>
    <dgm:pt modelId="{554E316F-73EE-4F95-A5D1-6785CE3849BE}" type="sibTrans" cxnId="{571C3619-FB12-43F9-87B6-F8ED02CA2C99}">
      <dgm:prSet/>
      <dgm:spPr/>
      <dgm:t>
        <a:bodyPr/>
        <a:lstStyle/>
        <a:p>
          <a:endParaRPr lang="hu-HU"/>
        </a:p>
      </dgm:t>
    </dgm:pt>
    <dgm:pt modelId="{FFF4EFB5-677F-4EB9-83DB-24F74CB77883}">
      <dgm:prSet phldrT="[Szöveg]" custT="1"/>
      <dgm:spPr/>
      <dgm:t>
        <a:bodyPr/>
        <a:lstStyle/>
        <a:p>
          <a:r>
            <a:rPr lang="hu-HU" sz="1300" b="1" dirty="0">
              <a:solidFill>
                <a:schemeClr val="bg1"/>
              </a:solidFill>
            </a:rPr>
            <a:t>tudomást szerzünk az </a:t>
          </a:r>
          <a:r>
            <a:rPr lang="hu-HU" sz="1300" b="1" dirty="0" smtClean="0">
              <a:solidFill>
                <a:schemeClr val="bg1"/>
              </a:solidFill>
            </a:rPr>
            <a:t>egészségromlásról</a:t>
          </a:r>
          <a:endParaRPr lang="hu-HU" sz="1300" b="1" dirty="0">
            <a:solidFill>
              <a:schemeClr val="bg1"/>
            </a:solidFill>
          </a:endParaRPr>
        </a:p>
      </dgm:t>
    </dgm:pt>
    <dgm:pt modelId="{0AB98ED3-3A24-4D2A-A42C-69120BD40611}" type="parTrans" cxnId="{9E149050-03FE-47A5-83DE-9DBE476333DD}">
      <dgm:prSet/>
      <dgm:spPr/>
      <dgm:t>
        <a:bodyPr/>
        <a:lstStyle/>
        <a:p>
          <a:endParaRPr lang="hu-HU"/>
        </a:p>
      </dgm:t>
    </dgm:pt>
    <dgm:pt modelId="{B268D01E-2686-431D-B406-6E46CF4E44DF}" type="sibTrans" cxnId="{9E149050-03FE-47A5-83DE-9DBE476333DD}">
      <dgm:prSet/>
      <dgm:spPr/>
      <dgm:t>
        <a:bodyPr/>
        <a:lstStyle/>
        <a:p>
          <a:endParaRPr lang="hu-HU"/>
        </a:p>
      </dgm:t>
    </dgm:pt>
    <dgm:pt modelId="{21323019-91E9-414C-8200-AF5BC307A838}">
      <dgm:prSet phldrT="[Szöveg]" custT="1"/>
      <dgm:spPr/>
      <dgm:t>
        <a:bodyPr/>
        <a:lstStyle/>
        <a:p>
          <a:r>
            <a:rPr lang="hu-HU" sz="1300" b="1" dirty="0">
              <a:solidFill>
                <a:schemeClr val="bg1"/>
              </a:solidFill>
            </a:rPr>
            <a:t>klinikai tünet</a:t>
          </a:r>
        </a:p>
      </dgm:t>
    </dgm:pt>
    <dgm:pt modelId="{39BD4568-E8DC-43E7-B57C-9E8C74AE4CBE}" type="parTrans" cxnId="{A6CA1351-4467-4B1E-8B96-958B7A8621B8}">
      <dgm:prSet/>
      <dgm:spPr/>
      <dgm:t>
        <a:bodyPr/>
        <a:lstStyle/>
        <a:p>
          <a:endParaRPr lang="hu-HU"/>
        </a:p>
      </dgm:t>
    </dgm:pt>
    <dgm:pt modelId="{DD72AC18-62EB-42F4-BB83-0BB623761696}" type="sibTrans" cxnId="{A6CA1351-4467-4B1E-8B96-958B7A8621B8}">
      <dgm:prSet/>
      <dgm:spPr/>
      <dgm:t>
        <a:bodyPr/>
        <a:lstStyle/>
        <a:p>
          <a:endParaRPr lang="hu-HU"/>
        </a:p>
      </dgm:t>
    </dgm:pt>
    <dgm:pt modelId="{A514AC64-C2DA-458E-BE55-8F077F43C33F}">
      <dgm:prSet phldrT="[Szöveg]" custT="1"/>
      <dgm:spPr/>
      <dgm:t>
        <a:bodyPr/>
        <a:lstStyle/>
        <a:p>
          <a:pPr algn="ctr"/>
          <a:r>
            <a:rPr lang="hu-HU" sz="1300" b="1" dirty="0" smtClean="0">
              <a:solidFill>
                <a:schemeClr val="bg1"/>
              </a:solidFill>
            </a:rPr>
            <a:t>Mintavételre</a:t>
          </a:r>
          <a:br>
            <a:rPr lang="hu-HU" sz="1300" b="1" dirty="0" smtClean="0">
              <a:solidFill>
                <a:schemeClr val="bg1"/>
              </a:solidFill>
            </a:rPr>
          </a:br>
          <a:r>
            <a:rPr lang="hu-HU" sz="1300" b="1" dirty="0" smtClean="0">
              <a:solidFill>
                <a:schemeClr val="bg1"/>
              </a:solidFill>
            </a:rPr>
            <a:t>kerül sor</a:t>
          </a:r>
          <a:endParaRPr lang="hu-HU" sz="1300" b="1" dirty="0">
            <a:solidFill>
              <a:schemeClr val="bg1"/>
            </a:solidFill>
          </a:endParaRPr>
        </a:p>
        <a:p>
          <a:pPr algn="ctr"/>
          <a:endParaRPr lang="hu-HU" sz="1300" b="1" dirty="0">
            <a:solidFill>
              <a:schemeClr val="bg1"/>
            </a:solidFill>
          </a:endParaRPr>
        </a:p>
      </dgm:t>
    </dgm:pt>
    <dgm:pt modelId="{32DC25F8-96FB-49C3-AD86-3C20AF83FD13}" type="parTrans" cxnId="{28B55D05-7FC1-4F42-915F-ACAF906E68FC}">
      <dgm:prSet/>
      <dgm:spPr/>
      <dgm:t>
        <a:bodyPr/>
        <a:lstStyle/>
        <a:p>
          <a:endParaRPr lang="hu-HU"/>
        </a:p>
      </dgm:t>
    </dgm:pt>
    <dgm:pt modelId="{BF132CFE-E780-4B24-B135-0FF1BCB21106}" type="sibTrans" cxnId="{28B55D05-7FC1-4F42-915F-ACAF906E68FC}">
      <dgm:prSet/>
      <dgm:spPr/>
      <dgm:t>
        <a:bodyPr/>
        <a:lstStyle/>
        <a:p>
          <a:endParaRPr lang="hu-HU"/>
        </a:p>
      </dgm:t>
    </dgm:pt>
    <dgm:pt modelId="{6070A2FF-B7B9-4C5E-8E9C-7A9FA955AEE2}" type="pres">
      <dgm:prSet presAssocID="{9F435848-7B67-4FF3-8FA5-DE189E26270C}" presName="Name0" presStyleCnt="0">
        <dgm:presLayoutVars>
          <dgm:dir/>
          <dgm:animLvl val="lvl"/>
          <dgm:resizeHandles val="exact"/>
        </dgm:presLayoutVars>
      </dgm:prSet>
      <dgm:spPr/>
    </dgm:pt>
    <dgm:pt modelId="{D8E15692-7CD6-4663-8358-F789466BA390}" type="pres">
      <dgm:prSet presAssocID="{6CD949DB-5688-48F4-91E6-B3EBC1F08D01}" presName="Name8" presStyleCnt="0"/>
      <dgm:spPr/>
    </dgm:pt>
    <dgm:pt modelId="{7FC0637A-6AEB-4D55-A0EE-2CBE947FB24F}" type="pres">
      <dgm:prSet presAssocID="{6CD949DB-5688-48F4-91E6-B3EBC1F08D01}" presName="level" presStyleLbl="node1" presStyleIdx="0" presStyleCnt="6" custScaleY="37740" custLinFactNeighborX="-4514" custLinFactNeighborY="-90321">
        <dgm:presLayoutVars>
          <dgm:chMax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5761D23C-8F89-4EF4-8073-5FEB93D71614}" type="pres">
      <dgm:prSet presAssocID="{6CD949DB-5688-48F4-91E6-B3EBC1F08D01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B528A3C3-D33B-4796-BD21-DAB7F2ECDA16}" type="pres">
      <dgm:prSet presAssocID="{15388177-D9CE-4B8B-B57B-ED612F54224C}" presName="Name8" presStyleCnt="0"/>
      <dgm:spPr/>
    </dgm:pt>
    <dgm:pt modelId="{9C006BA1-466E-4678-9B08-24CE77DE73CA}" type="pres">
      <dgm:prSet presAssocID="{15388177-D9CE-4B8B-B57B-ED612F54224C}" presName="level" presStyleLbl="node1" presStyleIdx="1" presStyleCnt="6" custScaleY="37740">
        <dgm:presLayoutVars>
          <dgm:chMax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40E8AE0E-814A-4F67-9682-2CDF54B48354}" type="pres">
      <dgm:prSet presAssocID="{15388177-D9CE-4B8B-B57B-ED612F54224C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9AC62819-8B04-4ECF-B870-00B498F0E26A}" type="pres">
      <dgm:prSet presAssocID="{DFBBC508-CAB1-487B-B75B-DE340E39C366}" presName="Name8" presStyleCnt="0"/>
      <dgm:spPr/>
    </dgm:pt>
    <dgm:pt modelId="{D54DEE5F-9298-4C40-8D5A-EDC0E6EAC33E}" type="pres">
      <dgm:prSet presAssocID="{DFBBC508-CAB1-487B-B75B-DE340E39C366}" presName="level" presStyleLbl="node1" presStyleIdx="2" presStyleCnt="6" custScaleY="37740">
        <dgm:presLayoutVars>
          <dgm:chMax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2233F2D1-A748-4843-8817-E18387565E2F}" type="pres">
      <dgm:prSet presAssocID="{DFBBC508-CAB1-487B-B75B-DE340E39C366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C9712DC1-21F8-41E4-B226-30B57397BB1B}" type="pres">
      <dgm:prSet presAssocID="{FFF4EFB5-677F-4EB9-83DB-24F74CB77883}" presName="Name8" presStyleCnt="0"/>
      <dgm:spPr/>
    </dgm:pt>
    <dgm:pt modelId="{45B1F556-D781-4CFA-8BDD-E06C4DF119D0}" type="pres">
      <dgm:prSet presAssocID="{FFF4EFB5-677F-4EB9-83DB-24F74CB77883}" presName="level" presStyleLbl="node1" presStyleIdx="3" presStyleCnt="6" custScaleY="37740">
        <dgm:presLayoutVars>
          <dgm:chMax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BEC24568-A8CB-4F6A-B78B-E62A09234DC4}" type="pres">
      <dgm:prSet presAssocID="{FFF4EFB5-677F-4EB9-83DB-24F74CB77883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1363C3E2-6965-41B0-862C-5E38401D6406}" type="pres">
      <dgm:prSet presAssocID="{21323019-91E9-414C-8200-AF5BC307A838}" presName="Name8" presStyleCnt="0"/>
      <dgm:spPr/>
    </dgm:pt>
    <dgm:pt modelId="{6158271C-82F5-451E-A932-FA940E8E3C1B}" type="pres">
      <dgm:prSet presAssocID="{21323019-91E9-414C-8200-AF5BC307A838}" presName="level" presStyleLbl="node1" presStyleIdx="4" presStyleCnt="6" custScaleY="37740">
        <dgm:presLayoutVars>
          <dgm:chMax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83F13B2A-39A8-4BCB-8697-204A617FD451}" type="pres">
      <dgm:prSet presAssocID="{21323019-91E9-414C-8200-AF5BC307A838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F348B71D-AB2B-4838-8BED-E24C640A6DF1}" type="pres">
      <dgm:prSet presAssocID="{A514AC64-C2DA-458E-BE55-8F077F43C33F}" presName="Name8" presStyleCnt="0"/>
      <dgm:spPr/>
    </dgm:pt>
    <dgm:pt modelId="{987B25A5-0B56-44F5-8095-E56BF0C70253}" type="pres">
      <dgm:prSet presAssocID="{A514AC64-C2DA-458E-BE55-8F077F43C33F}" presName="level" presStyleLbl="node1" presStyleIdx="5" presStyleCnt="6" custScaleY="66146">
        <dgm:presLayoutVars>
          <dgm:chMax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F69E26AE-F987-47C8-BDB2-3753219BED6B}" type="pres">
      <dgm:prSet presAssocID="{A514AC64-C2DA-458E-BE55-8F077F43C33F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D17F7796-CFAE-47E4-82E5-DE72E4C2E13A}" type="presOf" srcId="{A514AC64-C2DA-458E-BE55-8F077F43C33F}" destId="{F69E26AE-F987-47C8-BDB2-3753219BED6B}" srcOrd="1" destOrd="0" presId="urn:microsoft.com/office/officeart/2005/8/layout/pyramid3"/>
    <dgm:cxn modelId="{571C3619-FB12-43F9-87B6-F8ED02CA2C99}" srcId="{9F435848-7B67-4FF3-8FA5-DE189E26270C}" destId="{15388177-D9CE-4B8B-B57B-ED612F54224C}" srcOrd="1" destOrd="0" parTransId="{0D05AD93-C677-421D-B8F2-CE0CA8D81D00}" sibTransId="{554E316F-73EE-4F95-A5D1-6785CE3849BE}"/>
    <dgm:cxn modelId="{F6C50E06-CDA4-4234-8126-94A4A884F312}" type="presOf" srcId="{15388177-D9CE-4B8B-B57B-ED612F54224C}" destId="{9C006BA1-466E-4678-9B08-24CE77DE73CA}" srcOrd="0" destOrd="0" presId="urn:microsoft.com/office/officeart/2005/8/layout/pyramid3"/>
    <dgm:cxn modelId="{A6CA1351-4467-4B1E-8B96-958B7A8621B8}" srcId="{9F435848-7B67-4FF3-8FA5-DE189E26270C}" destId="{21323019-91E9-414C-8200-AF5BC307A838}" srcOrd="4" destOrd="0" parTransId="{39BD4568-E8DC-43E7-B57C-9E8C74AE4CBE}" sibTransId="{DD72AC18-62EB-42F4-BB83-0BB623761696}"/>
    <dgm:cxn modelId="{C712F35D-3D52-425D-9221-B20678238186}" type="presOf" srcId="{9F435848-7B67-4FF3-8FA5-DE189E26270C}" destId="{6070A2FF-B7B9-4C5E-8E9C-7A9FA955AEE2}" srcOrd="0" destOrd="0" presId="urn:microsoft.com/office/officeart/2005/8/layout/pyramid3"/>
    <dgm:cxn modelId="{F7EAA429-242B-4F52-9234-2E4679942567}" type="presOf" srcId="{A514AC64-C2DA-458E-BE55-8F077F43C33F}" destId="{987B25A5-0B56-44F5-8095-E56BF0C70253}" srcOrd="0" destOrd="0" presId="urn:microsoft.com/office/officeart/2005/8/layout/pyramid3"/>
    <dgm:cxn modelId="{6FB7B2AB-4456-41D7-BC50-98E3566AEBE5}" type="presOf" srcId="{6CD949DB-5688-48F4-91E6-B3EBC1F08D01}" destId="{5761D23C-8F89-4EF4-8073-5FEB93D71614}" srcOrd="1" destOrd="0" presId="urn:microsoft.com/office/officeart/2005/8/layout/pyramid3"/>
    <dgm:cxn modelId="{BB8FB633-B6A5-48E9-8A3D-B23C84678FA7}" type="presOf" srcId="{6CD949DB-5688-48F4-91E6-B3EBC1F08D01}" destId="{7FC0637A-6AEB-4D55-A0EE-2CBE947FB24F}" srcOrd="0" destOrd="0" presId="urn:microsoft.com/office/officeart/2005/8/layout/pyramid3"/>
    <dgm:cxn modelId="{9E149050-03FE-47A5-83DE-9DBE476333DD}" srcId="{9F435848-7B67-4FF3-8FA5-DE189E26270C}" destId="{FFF4EFB5-677F-4EB9-83DB-24F74CB77883}" srcOrd="3" destOrd="0" parTransId="{0AB98ED3-3A24-4D2A-A42C-69120BD40611}" sibTransId="{B268D01E-2686-431D-B406-6E46CF4E44DF}"/>
    <dgm:cxn modelId="{6449E0C5-968E-4C40-9693-D8005DB22ADC}" type="presOf" srcId="{DFBBC508-CAB1-487B-B75B-DE340E39C366}" destId="{D54DEE5F-9298-4C40-8D5A-EDC0E6EAC33E}" srcOrd="0" destOrd="0" presId="urn:microsoft.com/office/officeart/2005/8/layout/pyramid3"/>
    <dgm:cxn modelId="{C3DD5F33-A429-497F-815E-FB445417193C}" type="presOf" srcId="{21323019-91E9-414C-8200-AF5BC307A838}" destId="{83F13B2A-39A8-4BCB-8697-204A617FD451}" srcOrd="1" destOrd="0" presId="urn:microsoft.com/office/officeart/2005/8/layout/pyramid3"/>
    <dgm:cxn modelId="{3CBA4733-097C-4E58-931F-75826032A088}" srcId="{9F435848-7B67-4FF3-8FA5-DE189E26270C}" destId="{6CD949DB-5688-48F4-91E6-B3EBC1F08D01}" srcOrd="0" destOrd="0" parTransId="{AB028449-BBD8-4E61-A1BE-D3ED73601A45}" sibTransId="{3F6CC282-CBBE-4E90-8749-18B805F706DE}"/>
    <dgm:cxn modelId="{EA5E49AF-ACC5-4155-91D9-CAB4707506FB}" type="presOf" srcId="{21323019-91E9-414C-8200-AF5BC307A838}" destId="{6158271C-82F5-451E-A932-FA940E8E3C1B}" srcOrd="0" destOrd="0" presId="urn:microsoft.com/office/officeart/2005/8/layout/pyramid3"/>
    <dgm:cxn modelId="{B7B0949F-B80C-42DB-8DC7-FE9EAB6AD36A}" type="presOf" srcId="{FFF4EFB5-677F-4EB9-83DB-24F74CB77883}" destId="{BEC24568-A8CB-4F6A-B78B-E62A09234DC4}" srcOrd="1" destOrd="0" presId="urn:microsoft.com/office/officeart/2005/8/layout/pyramid3"/>
    <dgm:cxn modelId="{1249411F-266F-4A3A-A658-3884CE9A10F6}" srcId="{9F435848-7B67-4FF3-8FA5-DE189E26270C}" destId="{DFBBC508-CAB1-487B-B75B-DE340E39C366}" srcOrd="2" destOrd="0" parTransId="{AB768965-93CB-45AA-B6B8-809299CB275C}" sibTransId="{F4353BF9-1741-40E9-9703-1992F427AFE5}"/>
    <dgm:cxn modelId="{2E7D3296-A6C9-4D59-A312-5DAA6F1B6633}" type="presOf" srcId="{15388177-D9CE-4B8B-B57B-ED612F54224C}" destId="{40E8AE0E-814A-4F67-9682-2CDF54B48354}" srcOrd="1" destOrd="0" presId="urn:microsoft.com/office/officeart/2005/8/layout/pyramid3"/>
    <dgm:cxn modelId="{398D6129-D076-489C-8F59-183C87168FE6}" type="presOf" srcId="{FFF4EFB5-677F-4EB9-83DB-24F74CB77883}" destId="{45B1F556-D781-4CFA-8BDD-E06C4DF119D0}" srcOrd="0" destOrd="0" presId="urn:microsoft.com/office/officeart/2005/8/layout/pyramid3"/>
    <dgm:cxn modelId="{28B55D05-7FC1-4F42-915F-ACAF906E68FC}" srcId="{9F435848-7B67-4FF3-8FA5-DE189E26270C}" destId="{A514AC64-C2DA-458E-BE55-8F077F43C33F}" srcOrd="5" destOrd="0" parTransId="{32DC25F8-96FB-49C3-AD86-3C20AF83FD13}" sibTransId="{BF132CFE-E780-4B24-B135-0FF1BCB21106}"/>
    <dgm:cxn modelId="{550883B0-7410-42CA-92E4-0ED411E08FB5}" type="presOf" srcId="{DFBBC508-CAB1-487B-B75B-DE340E39C366}" destId="{2233F2D1-A748-4843-8817-E18387565E2F}" srcOrd="1" destOrd="0" presId="urn:microsoft.com/office/officeart/2005/8/layout/pyramid3"/>
    <dgm:cxn modelId="{EC612BC3-A8D0-47E3-A609-F099893DE4A0}" type="presParOf" srcId="{6070A2FF-B7B9-4C5E-8E9C-7A9FA955AEE2}" destId="{D8E15692-7CD6-4663-8358-F789466BA390}" srcOrd="0" destOrd="0" presId="urn:microsoft.com/office/officeart/2005/8/layout/pyramid3"/>
    <dgm:cxn modelId="{0D3C7ED0-A126-4BF8-A1BA-436ED9CD540E}" type="presParOf" srcId="{D8E15692-7CD6-4663-8358-F789466BA390}" destId="{7FC0637A-6AEB-4D55-A0EE-2CBE947FB24F}" srcOrd="0" destOrd="0" presId="urn:microsoft.com/office/officeart/2005/8/layout/pyramid3"/>
    <dgm:cxn modelId="{D91EF9B5-09A9-4684-9B02-F3CEBFF0C86D}" type="presParOf" srcId="{D8E15692-7CD6-4663-8358-F789466BA390}" destId="{5761D23C-8F89-4EF4-8073-5FEB93D71614}" srcOrd="1" destOrd="0" presId="urn:microsoft.com/office/officeart/2005/8/layout/pyramid3"/>
    <dgm:cxn modelId="{54146BEF-8A1E-4697-9E63-37B948144D85}" type="presParOf" srcId="{6070A2FF-B7B9-4C5E-8E9C-7A9FA955AEE2}" destId="{B528A3C3-D33B-4796-BD21-DAB7F2ECDA16}" srcOrd="1" destOrd="0" presId="urn:microsoft.com/office/officeart/2005/8/layout/pyramid3"/>
    <dgm:cxn modelId="{FC261B8F-1CC1-4456-883F-C2E8192FBA9F}" type="presParOf" srcId="{B528A3C3-D33B-4796-BD21-DAB7F2ECDA16}" destId="{9C006BA1-466E-4678-9B08-24CE77DE73CA}" srcOrd="0" destOrd="0" presId="urn:microsoft.com/office/officeart/2005/8/layout/pyramid3"/>
    <dgm:cxn modelId="{422629D0-CFF9-4599-9DCB-4A49CF3A17A7}" type="presParOf" srcId="{B528A3C3-D33B-4796-BD21-DAB7F2ECDA16}" destId="{40E8AE0E-814A-4F67-9682-2CDF54B48354}" srcOrd="1" destOrd="0" presId="urn:microsoft.com/office/officeart/2005/8/layout/pyramid3"/>
    <dgm:cxn modelId="{E9FCBAF2-1AD2-4CC8-B487-A137A1BBBEA2}" type="presParOf" srcId="{6070A2FF-B7B9-4C5E-8E9C-7A9FA955AEE2}" destId="{9AC62819-8B04-4ECF-B870-00B498F0E26A}" srcOrd="2" destOrd="0" presId="urn:microsoft.com/office/officeart/2005/8/layout/pyramid3"/>
    <dgm:cxn modelId="{98F0CF09-0294-4F90-B07D-BB61952A2B24}" type="presParOf" srcId="{9AC62819-8B04-4ECF-B870-00B498F0E26A}" destId="{D54DEE5F-9298-4C40-8D5A-EDC0E6EAC33E}" srcOrd="0" destOrd="0" presId="urn:microsoft.com/office/officeart/2005/8/layout/pyramid3"/>
    <dgm:cxn modelId="{E217FCC0-D722-4BA4-9F67-2FB4F38A5B92}" type="presParOf" srcId="{9AC62819-8B04-4ECF-B870-00B498F0E26A}" destId="{2233F2D1-A748-4843-8817-E18387565E2F}" srcOrd="1" destOrd="0" presId="urn:microsoft.com/office/officeart/2005/8/layout/pyramid3"/>
    <dgm:cxn modelId="{8AD22E87-566C-48D6-B898-1272E68CB32F}" type="presParOf" srcId="{6070A2FF-B7B9-4C5E-8E9C-7A9FA955AEE2}" destId="{C9712DC1-21F8-41E4-B226-30B57397BB1B}" srcOrd="3" destOrd="0" presId="urn:microsoft.com/office/officeart/2005/8/layout/pyramid3"/>
    <dgm:cxn modelId="{5EC940B7-BC2D-47B8-8F3E-81CD8FEE1484}" type="presParOf" srcId="{C9712DC1-21F8-41E4-B226-30B57397BB1B}" destId="{45B1F556-D781-4CFA-8BDD-E06C4DF119D0}" srcOrd="0" destOrd="0" presId="urn:microsoft.com/office/officeart/2005/8/layout/pyramid3"/>
    <dgm:cxn modelId="{03D04FB8-2718-4761-AC2F-32BC257C4312}" type="presParOf" srcId="{C9712DC1-21F8-41E4-B226-30B57397BB1B}" destId="{BEC24568-A8CB-4F6A-B78B-E62A09234DC4}" srcOrd="1" destOrd="0" presId="urn:microsoft.com/office/officeart/2005/8/layout/pyramid3"/>
    <dgm:cxn modelId="{260DE5BD-2C4D-46BF-BCDF-6FF9425F59EC}" type="presParOf" srcId="{6070A2FF-B7B9-4C5E-8E9C-7A9FA955AEE2}" destId="{1363C3E2-6965-41B0-862C-5E38401D6406}" srcOrd="4" destOrd="0" presId="urn:microsoft.com/office/officeart/2005/8/layout/pyramid3"/>
    <dgm:cxn modelId="{2AD1766F-95AE-43EF-9F69-1932AA825464}" type="presParOf" srcId="{1363C3E2-6965-41B0-862C-5E38401D6406}" destId="{6158271C-82F5-451E-A932-FA940E8E3C1B}" srcOrd="0" destOrd="0" presId="urn:microsoft.com/office/officeart/2005/8/layout/pyramid3"/>
    <dgm:cxn modelId="{C3F150DC-48C8-4D7D-BD15-B9B8298A5B01}" type="presParOf" srcId="{1363C3E2-6965-41B0-862C-5E38401D6406}" destId="{83F13B2A-39A8-4BCB-8697-204A617FD451}" srcOrd="1" destOrd="0" presId="urn:microsoft.com/office/officeart/2005/8/layout/pyramid3"/>
    <dgm:cxn modelId="{427EF2C8-8F7D-4984-93BB-399988FBF4EC}" type="presParOf" srcId="{6070A2FF-B7B9-4C5E-8E9C-7A9FA955AEE2}" destId="{F348B71D-AB2B-4838-8BED-E24C640A6DF1}" srcOrd="5" destOrd="0" presId="urn:microsoft.com/office/officeart/2005/8/layout/pyramid3"/>
    <dgm:cxn modelId="{BBFDE18E-ED36-49BF-AFE1-255A0225BDDE}" type="presParOf" srcId="{F348B71D-AB2B-4838-8BED-E24C640A6DF1}" destId="{987B25A5-0B56-44F5-8095-E56BF0C70253}" srcOrd="0" destOrd="0" presId="urn:microsoft.com/office/officeart/2005/8/layout/pyramid3"/>
    <dgm:cxn modelId="{F772885B-3B1F-43E8-B379-6AA34D484FD4}" type="presParOf" srcId="{F348B71D-AB2B-4838-8BED-E24C640A6DF1}" destId="{F69E26AE-F987-47C8-BDB2-3753219BED6B}" srcOrd="1" destOrd="0" presId="urn:microsoft.com/office/officeart/2005/8/layout/pyramid3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3">
  <dgm:title val=""/>
  <dgm:desc val=""/>
  <dgm:catLst>
    <dgm:cat type="pyramid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T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T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rev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t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D9DC6-1D26-424D-B5F4-FED13941197B}" type="datetimeFigureOut">
              <a:rPr lang="hu-HU" smtClean="0"/>
              <a:pPr/>
              <a:t>2017.05.03.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96A2B-CB16-48D8-9C50-74D76CBA7F6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1209478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D9DC6-1D26-424D-B5F4-FED13941197B}" type="datetimeFigureOut">
              <a:rPr lang="hu-HU" smtClean="0"/>
              <a:pPr/>
              <a:t>2017.05.03.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96A2B-CB16-48D8-9C50-74D76CBA7F6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19075175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D9DC6-1D26-424D-B5F4-FED13941197B}" type="datetimeFigureOut">
              <a:rPr lang="hu-HU" smtClean="0"/>
              <a:pPr/>
              <a:t>2017.05.03.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96A2B-CB16-48D8-9C50-74D76CBA7F6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3380494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D9DC6-1D26-424D-B5F4-FED13941197B}" type="datetimeFigureOut">
              <a:rPr lang="hu-HU" smtClean="0"/>
              <a:pPr/>
              <a:t>2017.05.03.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96A2B-CB16-48D8-9C50-74D76CBA7F6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33689099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D9DC6-1D26-424D-B5F4-FED13941197B}" type="datetimeFigureOut">
              <a:rPr lang="hu-HU" smtClean="0"/>
              <a:pPr/>
              <a:t>2017.05.03.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96A2B-CB16-48D8-9C50-74D76CBA7F6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31838233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D9DC6-1D26-424D-B5F4-FED13941197B}" type="datetimeFigureOut">
              <a:rPr lang="hu-HU" smtClean="0"/>
              <a:pPr/>
              <a:t>2017.05.03.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96A2B-CB16-48D8-9C50-74D76CBA7F6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1471584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D9DC6-1D26-424D-B5F4-FED13941197B}" type="datetimeFigureOut">
              <a:rPr lang="hu-HU" smtClean="0"/>
              <a:pPr/>
              <a:t>2017.05.03.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96A2B-CB16-48D8-9C50-74D76CBA7F6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387628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D9DC6-1D26-424D-B5F4-FED13941197B}" type="datetimeFigureOut">
              <a:rPr lang="hu-HU" smtClean="0"/>
              <a:pPr/>
              <a:t>2017.05.03.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96A2B-CB16-48D8-9C50-74D76CBA7F6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31723787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D9DC6-1D26-424D-B5F4-FED13941197B}" type="datetimeFigureOut">
              <a:rPr lang="hu-HU" smtClean="0"/>
              <a:pPr/>
              <a:t>2017.05.03.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96A2B-CB16-48D8-9C50-74D76CBA7F6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37449218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D9DC6-1D26-424D-B5F4-FED13941197B}" type="datetimeFigureOut">
              <a:rPr lang="hu-HU" smtClean="0"/>
              <a:pPr/>
              <a:t>2017.05.03.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96A2B-CB16-48D8-9C50-74D76CBA7F6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15356636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D9DC6-1D26-424D-B5F4-FED13941197B}" type="datetimeFigureOut">
              <a:rPr lang="hu-HU" smtClean="0"/>
              <a:pPr/>
              <a:t>2017.05.03.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96A2B-CB16-48D8-9C50-74D76CBA7F6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4198627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DD9DC6-1D26-424D-B5F4-FED13941197B}" type="datetimeFigureOut">
              <a:rPr lang="hu-HU" smtClean="0"/>
              <a:pPr/>
              <a:t>2017.05.03.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396A2B-CB16-48D8-9C50-74D76CBA7F6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2863899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Data" Target="../diagrams/data1.xml"/><Relationship Id="rId7" Type="http://schemas.openxmlformats.org/officeDocument/2006/relationships/diagramData" Target="../diagrams/data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diagramColors" Target="../diagrams/colors2.xml"/><Relationship Id="rId4" Type="http://schemas.openxmlformats.org/officeDocument/2006/relationships/diagramLayout" Target="../diagrams/layout1.xml"/><Relationship Id="rId9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32749" cy="6857003"/>
          </a:xfrm>
          <a:prstGeom prst="rect">
            <a:avLst/>
          </a:prstGeom>
        </p:spPr>
      </p:pic>
      <p:sp>
        <p:nvSpPr>
          <p:cNvPr id="7" name="Szövegdoboz 6"/>
          <p:cNvSpPr txBox="1"/>
          <p:nvPr/>
        </p:nvSpPr>
        <p:spPr>
          <a:xfrm>
            <a:off x="2253342" y="3922087"/>
            <a:ext cx="6590212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i="1" dirty="0" smtClean="0">
                <a:solidFill>
                  <a:schemeClr val="bg1"/>
                </a:solidFill>
                <a:latin typeface="Cronos Pro" panose="020C0702030403020304" pitchFamily="34" charset="0"/>
              </a:rPr>
              <a:t>Az állategészségügyi diagnosztikai laboratóriumok </a:t>
            </a:r>
            <a:r>
              <a:rPr lang="hu-HU" sz="3200" i="1" dirty="0" smtClean="0">
                <a:solidFill>
                  <a:schemeClr val="bg1"/>
                </a:solidFill>
                <a:latin typeface="Cronos Pro" panose="020C0702030403020304" pitchFamily="34" charset="0"/>
              </a:rPr>
              <a:t>szerepe</a:t>
            </a:r>
          </a:p>
          <a:p>
            <a:endParaRPr lang="hu-HU" sz="3000" i="1" dirty="0" smtClean="0">
              <a:solidFill>
                <a:schemeClr val="bg1"/>
              </a:solidFill>
              <a:latin typeface="Cronos Pro" panose="020C0702030403020304" pitchFamily="34" charset="0"/>
            </a:endParaRPr>
          </a:p>
          <a:p>
            <a:r>
              <a:rPr lang="hu-HU" sz="2400" i="1" dirty="0" smtClean="0">
                <a:solidFill>
                  <a:schemeClr val="bg1"/>
                </a:solidFill>
                <a:latin typeface="Cronos Pro Caption" panose="020C0502030503020304" pitchFamily="34" charset="0"/>
              </a:rPr>
              <a:t>Dr. Abonyi Tamás</a:t>
            </a:r>
          </a:p>
          <a:p>
            <a:endParaRPr lang="hu-HU" sz="2400" i="1" dirty="0" smtClean="0">
              <a:solidFill>
                <a:schemeClr val="bg1"/>
              </a:solidFill>
              <a:latin typeface="Cronos Pro Caption" panose="020C05020305030203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11776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2769"/>
            <a:ext cx="12232749" cy="6835231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239487" y="620487"/>
            <a:ext cx="18179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2700" b="1" i="1" baseline="30000" dirty="0" smtClean="0">
                <a:latin typeface="Cronos Pro Caption" panose="020C0502030503020304" pitchFamily="34" charset="0"/>
              </a:rPr>
              <a:t>Mely laboratóriumot válasszam?</a:t>
            </a:r>
            <a:endParaRPr lang="hu-HU" sz="2700" b="1" i="1" baseline="30000" dirty="0">
              <a:latin typeface="Cronos Pro Caption" panose="020C0502030503020304" pitchFamily="34" charset="0"/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10831284" y="6357257"/>
            <a:ext cx="6640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2400" b="1" dirty="0" smtClean="0">
                <a:solidFill>
                  <a:schemeClr val="bg1"/>
                </a:solidFill>
                <a:latin typeface="Cronos Pro Caption" panose="020C0502030503020304" pitchFamily="34" charset="0"/>
              </a:rPr>
              <a:t>9</a:t>
            </a:r>
            <a:endParaRPr lang="hu-HU" sz="2400" b="1" dirty="0">
              <a:solidFill>
                <a:schemeClr val="bg1"/>
              </a:solidFill>
              <a:latin typeface="Cronos Pro Caption" panose="020C0502030503020304" pitchFamily="34" charset="0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2579914" y="6357257"/>
            <a:ext cx="655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i="1" baseline="30000" dirty="0" smtClean="0">
                <a:solidFill>
                  <a:schemeClr val="bg1"/>
                </a:solidFill>
                <a:latin typeface="Cronos Pro Caption" panose="020C0502030503020304" pitchFamily="34" charset="0"/>
              </a:rPr>
              <a:t>Mely laboratóriumot válasszam?</a:t>
            </a:r>
            <a:endParaRPr lang="hu-HU" sz="2800" i="1" dirty="0">
              <a:solidFill>
                <a:schemeClr val="bg1"/>
              </a:solidFill>
              <a:latin typeface="Cronos Pro Caption" panose="020C0502030503020304" pitchFamily="34" charset="0"/>
            </a:endParaRPr>
          </a:p>
        </p:txBody>
      </p:sp>
      <p:sp>
        <p:nvSpPr>
          <p:cNvPr id="8" name="Tartalom helye 2"/>
          <p:cNvSpPr txBox="1">
            <a:spLocks/>
          </p:cNvSpPr>
          <p:nvPr/>
        </p:nvSpPr>
        <p:spPr>
          <a:xfrm>
            <a:off x="2468880" y="463732"/>
            <a:ext cx="4038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NÉBIH ÁDI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BJK </a:t>
            </a:r>
            <a:r>
              <a:rPr kumimoji="0" lang="hu-H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bts</a:t>
            </a:r>
            <a:r>
              <a:rPr kumimoji="0" lang="hu-H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vizsgálatok kizárólagosan itt végeztethetőek,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Hatósági döntést megalapozó vizsgálatok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(export/import, minősítő, </a:t>
            </a:r>
            <a:r>
              <a:rPr kumimoji="0" lang="hu-H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stb</a:t>
            </a:r>
            <a:r>
              <a:rPr kumimoji="0" lang="hu-H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  <a:endParaRPr kumimoji="0" lang="hu-H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Tartalom helye 3"/>
          <p:cNvSpPr txBox="1">
            <a:spLocks/>
          </p:cNvSpPr>
          <p:nvPr/>
        </p:nvSpPr>
        <p:spPr>
          <a:xfrm>
            <a:off x="6542316" y="489858"/>
            <a:ext cx="4038600" cy="4525963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Nem állami fenntartású </a:t>
            </a:r>
            <a:r>
              <a:rPr kumimoji="0" lang="hu-H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laboratóriumok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Felmérő, tájékozódó </a:t>
            </a:r>
            <a:r>
              <a:rPr kumimoji="0" lang="hu-H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vizsg</a:t>
            </a:r>
            <a:r>
              <a:rPr kumimoji="0" lang="hu-H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Eseti engedély alapján akkreditált labor bizonyos monitoring vizsgálatok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Az OFÁ kijelölésére egyéb eseti engedéllyel, meghatározott időre Pl.: BT</a:t>
            </a:r>
            <a:endParaRPr kumimoji="0" lang="hu-H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2361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2769"/>
            <a:ext cx="12232749" cy="6835231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239487" y="620487"/>
            <a:ext cx="1817914" cy="748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3200" b="1" i="1" baseline="30000" dirty="0" smtClean="0">
                <a:latin typeface="Cronos Pro Caption" panose="020C0502030503020304" pitchFamily="34" charset="0"/>
              </a:rPr>
              <a:t>Tisztázandó kérdések</a:t>
            </a:r>
            <a:endParaRPr lang="hu-HU" sz="3200" b="1" i="1" baseline="30000" dirty="0">
              <a:latin typeface="Cronos Pro Caption" panose="020C0502030503020304" pitchFamily="34" charset="0"/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10831284" y="6357257"/>
            <a:ext cx="6640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2400" b="1" dirty="0" smtClean="0">
                <a:solidFill>
                  <a:schemeClr val="bg1"/>
                </a:solidFill>
                <a:latin typeface="Cronos Pro Caption" panose="020C0502030503020304" pitchFamily="34" charset="0"/>
              </a:rPr>
              <a:t>10</a:t>
            </a:r>
            <a:endParaRPr lang="hu-HU" sz="2400" b="1" dirty="0">
              <a:solidFill>
                <a:schemeClr val="bg1"/>
              </a:solidFill>
              <a:latin typeface="Cronos Pro Caption" panose="020C0502030503020304" pitchFamily="34" charset="0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2579914" y="6357257"/>
            <a:ext cx="655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i="1" baseline="30000" dirty="0" smtClean="0">
                <a:solidFill>
                  <a:schemeClr val="bg1"/>
                </a:solidFill>
                <a:latin typeface="Cronos Pro Caption" panose="020C0502030503020304" pitchFamily="34" charset="0"/>
              </a:rPr>
              <a:t>Tisztázandó kérdések</a:t>
            </a:r>
            <a:endParaRPr lang="hu-HU" sz="2800" i="1" dirty="0">
              <a:solidFill>
                <a:schemeClr val="bg1"/>
              </a:solidFill>
              <a:latin typeface="Cronos Pro Caption" panose="020C0502030503020304" pitchFamily="34" charset="0"/>
            </a:endParaRPr>
          </a:p>
        </p:txBody>
      </p:sp>
      <p:sp>
        <p:nvSpPr>
          <p:cNvPr id="8" name="Téglalap 7"/>
          <p:cNvSpPr/>
          <p:nvPr/>
        </p:nvSpPr>
        <p:spPr>
          <a:xfrm>
            <a:off x="2455817" y="600891"/>
            <a:ext cx="9157063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800" dirty="0" smtClean="0"/>
              <a:t>Pavlov szerint </a:t>
            </a:r>
            <a:r>
              <a:rPr lang="hu-HU" sz="2800" b="1" i="1" dirty="0" smtClean="0"/>
              <a:t>„az orvos az embereket, az állatorvos az emberiséget gyógykezeli”</a:t>
            </a:r>
          </a:p>
          <a:p>
            <a:endParaRPr lang="hu-HU" sz="2800" dirty="0" smtClean="0"/>
          </a:p>
          <a:p>
            <a:r>
              <a:rPr lang="hu-HU" sz="2800" dirty="0" smtClean="0"/>
              <a:t>Az észlelt tünet lehet-e BJK </a:t>
            </a:r>
            <a:r>
              <a:rPr lang="hu-HU" sz="2800" dirty="0" err="1" smtClean="0"/>
              <a:t>bts</a:t>
            </a:r>
            <a:r>
              <a:rPr lang="hu-HU" sz="2800" dirty="0" smtClean="0"/>
              <a:t>. részleges, vagy jellegzetes tünete?</a:t>
            </a:r>
          </a:p>
          <a:p>
            <a:endParaRPr lang="hu-HU" sz="2800" dirty="0" smtClean="0"/>
          </a:p>
          <a:p>
            <a:r>
              <a:rPr lang="hu-HU" sz="2800" dirty="0" smtClean="0"/>
              <a:t>Lehet-e </a:t>
            </a:r>
            <a:r>
              <a:rPr lang="hu-HU" sz="2800" dirty="0" err="1" smtClean="0"/>
              <a:t>zoonosis</a:t>
            </a:r>
            <a:r>
              <a:rPr lang="hu-HU" sz="2800" dirty="0" smtClean="0"/>
              <a:t> tünete?</a:t>
            </a:r>
          </a:p>
          <a:p>
            <a:endParaRPr lang="hu-HU" sz="2800" dirty="0" smtClean="0"/>
          </a:p>
          <a:p>
            <a:r>
              <a:rPr lang="hu-HU" sz="2800" dirty="0" smtClean="0"/>
              <a:t>A kérdésre adott válasz az alapja a további cselekvéseinknek!</a:t>
            </a:r>
          </a:p>
          <a:p>
            <a:r>
              <a:rPr lang="hu-HU" sz="2800" dirty="0" smtClean="0"/>
              <a:t>Minden más lehetőség csak ezek után következhet!</a:t>
            </a:r>
          </a:p>
        </p:txBody>
      </p:sp>
    </p:spTree>
    <p:extLst>
      <p:ext uri="{BB962C8B-B14F-4D97-AF65-F5344CB8AC3E}">
        <p14:creationId xmlns="" xmlns:p14="http://schemas.microsoft.com/office/powerpoint/2010/main" val="162361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769"/>
            <a:ext cx="12232749" cy="6835231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10831284" y="6357257"/>
            <a:ext cx="6640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2400" b="1" dirty="0" smtClean="0">
                <a:solidFill>
                  <a:schemeClr val="bg1"/>
                </a:solidFill>
                <a:latin typeface="Cronos Pro Caption" panose="020C0502030503020304" pitchFamily="34" charset="0"/>
              </a:rPr>
              <a:t>11</a:t>
            </a:r>
            <a:endParaRPr lang="hu-HU" sz="2400" b="1" dirty="0">
              <a:solidFill>
                <a:schemeClr val="bg1"/>
              </a:solidFill>
              <a:latin typeface="Cronos Pro Caption" panose="020C0502030503020304" pitchFamily="34" charset="0"/>
            </a:endParaRPr>
          </a:p>
        </p:txBody>
      </p:sp>
      <p:graphicFrame>
        <p:nvGraphicFramePr>
          <p:cNvPr id="8" name="Diagram 7"/>
          <p:cNvGraphicFramePr/>
          <p:nvPr/>
        </p:nvGraphicFramePr>
        <p:xfrm>
          <a:off x="5967454" y="1813303"/>
          <a:ext cx="5436026" cy="3744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WordArt 2"/>
          <p:cNvSpPr>
            <a:spLocks noChangeArrowheads="1" noChangeShapeType="1" noTextEdit="1"/>
          </p:cNvSpPr>
          <p:nvPr/>
        </p:nvSpPr>
        <p:spPr bwMode="auto">
          <a:xfrm>
            <a:off x="7407614" y="877199"/>
            <a:ext cx="31369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hu-H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3">
                    <a:lumMod val="75000"/>
                  </a:schemeClr>
                </a:solidFill>
                <a:effectLst/>
                <a:latin typeface="Arial Black"/>
              </a:rPr>
              <a:t>Állatorvosok</a:t>
            </a:r>
            <a:endParaRPr lang="hu-HU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chemeClr val="accent3">
                  <a:lumMod val="75000"/>
                </a:schemeClr>
              </a:solidFill>
              <a:effectLst/>
              <a:latin typeface="Arial Black"/>
            </a:endParaRPr>
          </a:p>
        </p:txBody>
      </p:sp>
      <p:graphicFrame>
        <p:nvGraphicFramePr>
          <p:cNvPr id="10" name="Diagram 9"/>
          <p:cNvGraphicFramePr/>
          <p:nvPr/>
        </p:nvGraphicFramePr>
        <p:xfrm>
          <a:off x="2655086" y="1741295"/>
          <a:ext cx="5184576" cy="37869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pSp>
        <p:nvGrpSpPr>
          <p:cNvPr id="11" name="Csoportba foglalás 9"/>
          <p:cNvGrpSpPr/>
          <p:nvPr/>
        </p:nvGrpSpPr>
        <p:grpSpPr>
          <a:xfrm>
            <a:off x="3015126" y="301135"/>
            <a:ext cx="4320479" cy="870396"/>
            <a:chOff x="467544" y="1340768"/>
            <a:chExt cx="4320479" cy="870396"/>
          </a:xfrm>
        </p:grpSpPr>
        <p:sp>
          <p:nvSpPr>
            <p:cNvPr id="12" name="WordArt 3"/>
            <p:cNvSpPr>
              <a:spLocks noChangeArrowheads="1" noChangeShapeType="1" noTextEdit="1"/>
            </p:cNvSpPr>
            <p:nvPr/>
          </p:nvSpPr>
          <p:spPr bwMode="auto">
            <a:xfrm>
              <a:off x="467544" y="1340768"/>
              <a:ext cx="4320479" cy="87039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hu-HU" sz="3600" kern="10" spc="0" dirty="0" smtClean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4F81BD"/>
                  </a:solidFill>
                  <a:effectLst/>
                  <a:latin typeface="Arial Black"/>
                </a:rPr>
                <a:t>Állatvilág     vadon élő     házi állatok</a:t>
              </a:r>
              <a:endParaRPr lang="hu-HU" sz="3600" kern="10" spc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4F81BD"/>
                </a:solidFill>
                <a:effectLst/>
                <a:latin typeface="Arial Black"/>
              </a:endParaRPr>
            </a:p>
          </p:txBody>
        </p:sp>
        <p:sp>
          <p:nvSpPr>
            <p:cNvPr id="13" name="Jobbra nyíl 12"/>
            <p:cNvSpPr/>
            <p:nvPr/>
          </p:nvSpPr>
          <p:spPr>
            <a:xfrm>
              <a:off x="1619672" y="1484784"/>
              <a:ext cx="216024" cy="57606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4" name="Jobbra nyíl 13"/>
            <p:cNvSpPr/>
            <p:nvPr/>
          </p:nvSpPr>
          <p:spPr>
            <a:xfrm>
              <a:off x="3131840" y="1484784"/>
              <a:ext cx="216024" cy="57606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sp>
        <p:nvSpPr>
          <p:cNvPr id="15" name="Szövegdoboz 14"/>
          <p:cNvSpPr txBox="1"/>
          <p:nvPr/>
        </p:nvSpPr>
        <p:spPr>
          <a:xfrm>
            <a:off x="3735206" y="5197679"/>
            <a:ext cx="15841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00" dirty="0" smtClean="0"/>
              <a:t>Kórbonctani feldolgozásra kerül</a:t>
            </a:r>
            <a:endParaRPr lang="hu-HU" sz="1100" dirty="0"/>
          </a:p>
        </p:txBody>
      </p:sp>
      <p:sp>
        <p:nvSpPr>
          <p:cNvPr id="16" name="Háromszög 15"/>
          <p:cNvSpPr/>
          <p:nvPr/>
        </p:nvSpPr>
        <p:spPr>
          <a:xfrm rot="10800000">
            <a:off x="5044412" y="5164860"/>
            <a:ext cx="432048" cy="360040"/>
          </a:xfrm>
          <a:prstGeom prst="triangl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17" name="Egyenes összekötő nyíllal 16"/>
          <p:cNvCxnSpPr/>
          <p:nvPr/>
        </p:nvCxnSpPr>
        <p:spPr>
          <a:xfrm rot="10800000" flipV="1">
            <a:off x="4828389" y="5308876"/>
            <a:ext cx="433636" cy="72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62361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2769"/>
            <a:ext cx="12232749" cy="6835231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239487" y="620487"/>
            <a:ext cx="1817914" cy="1528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2800" b="1" i="1" baseline="30000" dirty="0" smtClean="0">
                <a:latin typeface="Cronos Pro Caption" panose="020C0502030503020304" pitchFamily="34" charset="0"/>
              </a:rPr>
              <a:t>BJK alá tartozó betegségek laboratóriumi diagnosztikája</a:t>
            </a:r>
            <a:endParaRPr lang="hu-HU" sz="2800" b="1" i="1" baseline="30000" dirty="0">
              <a:latin typeface="Cronos Pro Caption" panose="020C0502030503020304" pitchFamily="34" charset="0"/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10831284" y="6357257"/>
            <a:ext cx="6640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2400" b="1" dirty="0" smtClean="0">
                <a:solidFill>
                  <a:schemeClr val="bg1"/>
                </a:solidFill>
                <a:latin typeface="Cronos Pro Caption" panose="020C0502030503020304" pitchFamily="34" charset="0"/>
              </a:rPr>
              <a:t>12</a:t>
            </a:r>
            <a:endParaRPr lang="hu-HU" sz="2400" b="1" dirty="0">
              <a:solidFill>
                <a:schemeClr val="bg1"/>
              </a:solidFill>
              <a:latin typeface="Cronos Pro Caption" panose="020C0502030503020304" pitchFamily="34" charset="0"/>
            </a:endParaRPr>
          </a:p>
        </p:txBody>
      </p:sp>
      <p:sp>
        <p:nvSpPr>
          <p:cNvPr id="8" name="Tartalom helye 2"/>
          <p:cNvSpPr txBox="1">
            <a:spLocks/>
          </p:cNvSpPr>
          <p:nvPr/>
        </p:nvSpPr>
        <p:spPr>
          <a:xfrm>
            <a:off x="3223807" y="1224136"/>
            <a:ext cx="8229600" cy="4925144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4213225" algn="l"/>
              </a:tabLst>
              <a:defRPr/>
            </a:pPr>
            <a:r>
              <a:rPr kumimoji="0" lang="hu-HU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Mit?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717550" algn="l"/>
                <a:tab pos="5378450" algn="l"/>
                <a:tab pos="5468938" algn="l"/>
              </a:tabLst>
              <a:defRPr/>
            </a:pPr>
            <a:r>
              <a:rPr kumimoji="0" lang="hu-HU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Kórokozót? 	Ellenanyagot?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4213225" algn="l"/>
              </a:tabLst>
              <a:defRPr/>
            </a:pPr>
            <a:r>
              <a:rPr kumimoji="0" lang="hu-HU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br>
              <a:rPr kumimoji="0" lang="hu-HU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hu-HU" sz="28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u-HU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Milyen vizsgálati módszerrel?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OIE</a:t>
            </a:r>
            <a:r>
              <a:rPr kumimoji="0" lang="hu-HU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(WAHO) kézikönyv alapján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az adott bts-ről szóló fejezetben leírtak alapján</a:t>
            </a:r>
            <a:br>
              <a:rPr kumimoji="0" lang="hu-HU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hu-HU" sz="19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</a:t>
            </a:r>
            <a:r>
              <a:rPr kumimoji="0" lang="en-US" sz="19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OIE Manual of Diagnostic Tests and Vaccines for Terrestrial Animals, 2012. Chapter 2.8.3.B.1.b.</a:t>
            </a:r>
            <a:r>
              <a:rPr kumimoji="0" lang="hu-HU" sz="19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  <a:endParaRPr kumimoji="0" lang="hu-HU" sz="2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lehet módszer leírás KK vagy ELISA pl.: Q-láz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EURL</a:t>
            </a:r>
            <a:r>
              <a:rPr kumimoji="0" lang="hu-HU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 diagnosztikumra adhat ajánlást pl.: BSE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Lektorált folyóiratban </a:t>
            </a:r>
            <a:r>
              <a:rPr kumimoji="0" lang="hu-HU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megjelent cikk alapján pl.: BTV PCR</a:t>
            </a:r>
            <a:endParaRPr kumimoji="0" lang="hu-H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Balra nyíl 9"/>
          <p:cNvSpPr/>
          <p:nvPr/>
        </p:nvSpPr>
        <p:spPr>
          <a:xfrm rot="20300526">
            <a:off x="5989786" y="1620452"/>
            <a:ext cx="932028" cy="126734"/>
          </a:xfrm>
          <a:prstGeom prst="lef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Balra nyíl 10"/>
          <p:cNvSpPr/>
          <p:nvPr/>
        </p:nvSpPr>
        <p:spPr>
          <a:xfrm rot="1299474" flipH="1">
            <a:off x="7717978" y="1620453"/>
            <a:ext cx="932028" cy="126734"/>
          </a:xfrm>
          <a:prstGeom prst="lef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dk1"/>
              </a:solidFill>
            </a:endParaRPr>
          </a:p>
        </p:txBody>
      </p:sp>
      <p:sp>
        <p:nvSpPr>
          <p:cNvPr id="12" name="Szövegdoboz 11"/>
          <p:cNvSpPr txBox="1"/>
          <p:nvPr/>
        </p:nvSpPr>
        <p:spPr>
          <a:xfrm>
            <a:off x="2579914" y="6357257"/>
            <a:ext cx="655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i="1" baseline="30000" dirty="0" smtClean="0">
                <a:solidFill>
                  <a:schemeClr val="bg1"/>
                </a:solidFill>
                <a:latin typeface="Cronos Pro Caption" panose="020C0502030503020304" pitchFamily="34" charset="0"/>
              </a:rPr>
              <a:t>BJK alá tartozó betegségek laboratóriumi diagnosztikája</a:t>
            </a:r>
            <a:endParaRPr lang="hu-HU" sz="2800" i="1" dirty="0">
              <a:solidFill>
                <a:schemeClr val="bg1"/>
              </a:solidFill>
              <a:latin typeface="Cronos Pro Caption" panose="020C05020305030203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2361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2769"/>
            <a:ext cx="12232749" cy="6835231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169817" y="620487"/>
            <a:ext cx="18875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2800" b="1" i="1" baseline="30000" dirty="0" smtClean="0">
                <a:latin typeface="Cronos Pro Caption" panose="020C0502030503020304" pitchFamily="34" charset="0"/>
              </a:rPr>
              <a:t>A diagnózis felállításának problematikája</a:t>
            </a:r>
            <a:endParaRPr lang="hu-HU" sz="2800" b="1" i="1" baseline="30000" dirty="0">
              <a:latin typeface="Cronos Pro Caption" panose="020C0502030503020304" pitchFamily="34" charset="0"/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10831284" y="6357257"/>
            <a:ext cx="6640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2400" b="1" dirty="0" smtClean="0">
                <a:solidFill>
                  <a:schemeClr val="bg1"/>
                </a:solidFill>
                <a:latin typeface="Cronos Pro Caption" panose="020C0502030503020304" pitchFamily="34" charset="0"/>
              </a:rPr>
              <a:t>13</a:t>
            </a:r>
            <a:endParaRPr lang="hu-HU" sz="2400" b="1" dirty="0">
              <a:solidFill>
                <a:schemeClr val="bg1"/>
              </a:solidFill>
              <a:latin typeface="Cronos Pro Caption" panose="020C0502030503020304" pitchFamily="34" charset="0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2579914" y="6357257"/>
            <a:ext cx="655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i="1" baseline="30000" dirty="0" smtClean="0">
                <a:solidFill>
                  <a:schemeClr val="bg1"/>
                </a:solidFill>
                <a:latin typeface="Cronos Pro Caption" panose="020C0502030503020304" pitchFamily="34" charset="0"/>
              </a:rPr>
              <a:t>A diagnózis felállításának problematikája</a:t>
            </a:r>
            <a:endParaRPr lang="hu-HU" sz="2800" i="1" dirty="0">
              <a:solidFill>
                <a:schemeClr val="bg1"/>
              </a:solidFill>
              <a:latin typeface="Cronos Pro Caption" panose="020C0502030503020304" pitchFamily="34" charset="0"/>
            </a:endParaRPr>
          </a:p>
        </p:txBody>
      </p:sp>
      <p:sp>
        <p:nvSpPr>
          <p:cNvPr id="8" name="Tartalom helye 2"/>
          <p:cNvSpPr txBox="1">
            <a:spLocks/>
          </p:cNvSpPr>
          <p:nvPr/>
        </p:nvSpPr>
        <p:spPr>
          <a:xfrm>
            <a:off x="2662104" y="656104"/>
            <a:ext cx="8229600" cy="3845023"/>
          </a:xfrm>
          <a:prstGeom prst="rect">
            <a:avLst/>
          </a:prstGeom>
        </p:spPr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specificitás</a:t>
            </a:r>
            <a:r>
              <a:rPr kumimoji="0" lang="hu-H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         </a:t>
            </a:r>
            <a:r>
              <a:rPr kumimoji="0" lang="hu-H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szenzitivitás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a </a:t>
            </a:r>
            <a:r>
              <a:rPr kumimoji="0" lang="hu-H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diagnosztikum</a:t>
            </a:r>
            <a:r>
              <a:rPr kumimoji="0" lang="hu-H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 (ELISA kit) típusa</a:t>
            </a:r>
            <a:br>
              <a:rPr kumimoji="0" lang="hu-H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</a:br>
            <a:endParaRPr kumimoji="0" lang="hu-H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Wingdings" pitchFamily="2" charset="2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hu-H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Wingdings" pitchFamily="2" charset="2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fals negatív - fals pozitív eredmények értékelése</a:t>
            </a:r>
            <a:br>
              <a:rPr kumimoji="0" lang="hu-H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</a:br>
            <a:endParaRPr kumimoji="0" lang="hu-HU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Wingdings" pitchFamily="2" charset="2"/>
            </a:endParaRPr>
          </a:p>
          <a:p>
            <a:pPr marL="358775" marR="0" lvl="0" indent="-35877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az egyes gyártási tételek </a:t>
            </a:r>
            <a:r>
              <a:rPr kumimoji="0" lang="hu-H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validálása</a:t>
            </a:r>
            <a:r>
              <a:rPr kumimoji="0" lang="hu-H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/>
            </a:r>
            <a:br>
              <a:rPr kumimoji="0" lang="hu-H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</a:b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a gyártó kötelessége, a labornak lehetősége (pl.: Belga eljárás)</a:t>
            </a:r>
            <a:endParaRPr kumimoji="0" lang="hu-H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Balra-jobbra nyíl 8"/>
          <p:cNvSpPr/>
          <p:nvPr/>
        </p:nvSpPr>
        <p:spPr>
          <a:xfrm>
            <a:off x="4715447" y="822350"/>
            <a:ext cx="432048" cy="144016"/>
          </a:xfrm>
          <a:prstGeom prst="left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dk1"/>
              </a:solidFill>
            </a:endParaRPr>
          </a:p>
        </p:txBody>
      </p:sp>
      <p:sp>
        <p:nvSpPr>
          <p:cNvPr id="10" name="Balra nyíl 9"/>
          <p:cNvSpPr/>
          <p:nvPr/>
        </p:nvSpPr>
        <p:spPr>
          <a:xfrm rot="9505735">
            <a:off x="7800830" y="1081702"/>
            <a:ext cx="939996" cy="148781"/>
          </a:xfrm>
          <a:prstGeom prst="lef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Balra nyíl 10"/>
          <p:cNvSpPr/>
          <p:nvPr/>
        </p:nvSpPr>
        <p:spPr>
          <a:xfrm rot="12094265" flipV="1">
            <a:off x="7800829" y="1585759"/>
            <a:ext cx="939996" cy="148781"/>
          </a:xfrm>
          <a:prstGeom prst="lef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Szövegdoboz 11"/>
          <p:cNvSpPr txBox="1"/>
          <p:nvPr/>
        </p:nvSpPr>
        <p:spPr>
          <a:xfrm>
            <a:off x="8722742" y="822025"/>
            <a:ext cx="29423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err="1" smtClean="0"/>
              <a:t>Screening</a:t>
            </a:r>
            <a:r>
              <a:rPr lang="hu-HU" sz="2400" dirty="0" smtClean="0"/>
              <a:t/>
            </a:r>
            <a:br>
              <a:rPr lang="hu-HU" sz="2400" dirty="0" smtClean="0"/>
            </a:br>
            <a:endParaRPr lang="hu-HU" sz="2400" dirty="0" smtClean="0"/>
          </a:p>
          <a:p>
            <a:r>
              <a:rPr lang="hu-HU" sz="2400" dirty="0" err="1" smtClean="0"/>
              <a:t>Double</a:t>
            </a:r>
            <a:r>
              <a:rPr lang="hu-HU" sz="2400" dirty="0" smtClean="0"/>
              <a:t> </a:t>
            </a:r>
            <a:r>
              <a:rPr lang="hu-HU" sz="2400" dirty="0" err="1" smtClean="0"/>
              <a:t>Recognition</a:t>
            </a:r>
            <a:endParaRPr lang="hu-HU" sz="2400" dirty="0"/>
          </a:p>
        </p:txBody>
      </p:sp>
    </p:spTree>
    <p:extLst>
      <p:ext uri="{BB962C8B-B14F-4D97-AF65-F5344CB8AC3E}">
        <p14:creationId xmlns="" xmlns:p14="http://schemas.microsoft.com/office/powerpoint/2010/main" val="162361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2769"/>
            <a:ext cx="12232749" cy="6835231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0" y="620487"/>
            <a:ext cx="216843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2100" b="1" i="1" baseline="30000" dirty="0" smtClean="0">
                <a:latin typeface="Cronos Pro Caption" panose="020C0502030503020304" pitchFamily="34" charset="0"/>
              </a:rPr>
              <a:t>Az eredmények nemzetközi összehasonlíthatósága</a:t>
            </a:r>
            <a:endParaRPr lang="hu-HU" sz="2100" b="1" i="1" baseline="30000" dirty="0">
              <a:latin typeface="Cronos Pro Caption" panose="020C0502030503020304" pitchFamily="34" charset="0"/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10831284" y="6357257"/>
            <a:ext cx="6640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2400" b="1" dirty="0" smtClean="0">
                <a:solidFill>
                  <a:schemeClr val="bg1"/>
                </a:solidFill>
                <a:latin typeface="Cronos Pro Caption" panose="020C0502030503020304" pitchFamily="34" charset="0"/>
              </a:rPr>
              <a:t>14</a:t>
            </a:r>
            <a:endParaRPr lang="hu-HU" sz="2400" b="1" dirty="0">
              <a:solidFill>
                <a:schemeClr val="bg1"/>
              </a:solidFill>
              <a:latin typeface="Cronos Pro Caption" panose="020C0502030503020304" pitchFamily="34" charset="0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2579914" y="6357257"/>
            <a:ext cx="655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i="1" baseline="30000" dirty="0" smtClean="0">
                <a:solidFill>
                  <a:schemeClr val="bg1"/>
                </a:solidFill>
                <a:latin typeface="Cronos Pro Caption" panose="020C0502030503020304" pitchFamily="34" charset="0"/>
              </a:rPr>
              <a:t>Az eredmények nemzetközi összehasonlíthatósága</a:t>
            </a:r>
            <a:endParaRPr lang="hu-HU" sz="2800" i="1" dirty="0">
              <a:solidFill>
                <a:schemeClr val="bg1"/>
              </a:solidFill>
              <a:latin typeface="Cronos Pro Caption" panose="020C0502030503020304" pitchFamily="34" charset="0"/>
            </a:endParaRPr>
          </a:p>
        </p:txBody>
      </p:sp>
      <p:sp>
        <p:nvSpPr>
          <p:cNvPr id="8" name="Tartalom helye 2"/>
          <p:cNvSpPr txBox="1">
            <a:spLocks/>
          </p:cNvSpPr>
          <p:nvPr/>
        </p:nvSpPr>
        <p:spPr>
          <a:xfrm>
            <a:off x="2440036" y="468477"/>
            <a:ext cx="8424936" cy="5096299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OIE (WAHO) módszerek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hu-HU" sz="29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EURL körvizsgálatok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hu-HU" sz="29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hazai jártasság ellenőrző vizsgálatok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hu-HU" sz="29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58775" marR="0" lvl="0" indent="-35877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társintézményekkel történő „összemérő vizsgálatok”</a:t>
            </a:r>
          </a:p>
          <a:p>
            <a:pPr marL="358775" marR="0" lvl="0" indent="-35877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hu-HU" sz="29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akkreditáció</a:t>
            </a:r>
            <a:endParaRPr kumimoji="0" lang="hu-HU" sz="2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2361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2769"/>
            <a:ext cx="12232749" cy="6835231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239487" y="620487"/>
            <a:ext cx="1817914" cy="4206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3200" b="1" i="1" baseline="30000" dirty="0" smtClean="0">
                <a:latin typeface="Cronos Pro Caption" panose="020C0502030503020304" pitchFamily="34" charset="0"/>
              </a:rPr>
              <a:t>Akkreditáció</a:t>
            </a:r>
            <a:endParaRPr lang="hu-HU" sz="3200" b="1" i="1" baseline="30000" dirty="0">
              <a:latin typeface="Cronos Pro Caption" panose="020C0502030503020304" pitchFamily="34" charset="0"/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10831284" y="6357257"/>
            <a:ext cx="6640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2400" b="1" dirty="0" smtClean="0">
                <a:solidFill>
                  <a:schemeClr val="bg1"/>
                </a:solidFill>
                <a:latin typeface="Cronos Pro Caption" panose="020C0502030503020304" pitchFamily="34" charset="0"/>
              </a:rPr>
              <a:t>15</a:t>
            </a:r>
            <a:endParaRPr lang="hu-HU" sz="2400" b="1" dirty="0">
              <a:solidFill>
                <a:schemeClr val="bg1"/>
              </a:solidFill>
              <a:latin typeface="Cronos Pro Caption" panose="020C0502030503020304" pitchFamily="34" charset="0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2579914" y="6357257"/>
            <a:ext cx="655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i="1" baseline="30000" dirty="0" smtClean="0">
                <a:solidFill>
                  <a:schemeClr val="bg1"/>
                </a:solidFill>
                <a:latin typeface="Cronos Pro Caption" panose="020C0502030503020304" pitchFamily="34" charset="0"/>
              </a:rPr>
              <a:t>Akkreditáció</a:t>
            </a:r>
            <a:endParaRPr lang="hu-HU" sz="2800" i="1" dirty="0">
              <a:solidFill>
                <a:schemeClr val="bg1"/>
              </a:solidFill>
              <a:latin typeface="Cronos Pro Caption" panose="020C0502030503020304" pitchFamily="34" charset="0"/>
            </a:endParaRPr>
          </a:p>
        </p:txBody>
      </p:sp>
      <p:sp>
        <p:nvSpPr>
          <p:cNvPr id="8" name="Téglalap 7"/>
          <p:cNvSpPr/>
          <p:nvPr/>
        </p:nvSpPr>
        <p:spPr>
          <a:xfrm>
            <a:off x="2447109" y="482711"/>
            <a:ext cx="839506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hu-HU" sz="3600" dirty="0" smtClean="0"/>
              <a:t> fogalma</a:t>
            </a:r>
          </a:p>
          <a:p>
            <a:pPr>
              <a:buFont typeface="Arial" pitchFamily="34" charset="0"/>
              <a:buChar char="•"/>
            </a:pPr>
            <a:endParaRPr lang="hu-HU" sz="3600" dirty="0" smtClean="0"/>
          </a:p>
          <a:p>
            <a:pPr>
              <a:buFont typeface="Arial" pitchFamily="34" charset="0"/>
              <a:buChar char="•"/>
            </a:pPr>
            <a:r>
              <a:rPr lang="hu-HU" sz="3600" dirty="0" smtClean="0"/>
              <a:t> jelentősége</a:t>
            </a:r>
          </a:p>
          <a:p>
            <a:pPr>
              <a:buFont typeface="Arial" pitchFamily="34" charset="0"/>
              <a:buChar char="•"/>
            </a:pPr>
            <a:endParaRPr lang="hu-HU" sz="3600" dirty="0" smtClean="0"/>
          </a:p>
          <a:p>
            <a:pPr>
              <a:buFont typeface="Arial" pitchFamily="34" charset="0"/>
              <a:buChar char="•"/>
            </a:pPr>
            <a:r>
              <a:rPr lang="hu-HU" sz="3600" dirty="0" smtClean="0"/>
              <a:t> gyakorlati kivitelezése</a:t>
            </a:r>
          </a:p>
          <a:p>
            <a:pPr>
              <a:buFont typeface="Arial" pitchFamily="34" charset="0"/>
              <a:buChar char="•"/>
            </a:pPr>
            <a:endParaRPr lang="hu-HU" sz="3600" dirty="0" smtClean="0"/>
          </a:p>
          <a:p>
            <a:pPr marL="358775" indent="-358775">
              <a:buFont typeface="Arial" pitchFamily="34" charset="0"/>
              <a:buChar char="•"/>
            </a:pPr>
            <a:r>
              <a:rPr lang="hu-HU" sz="3600" dirty="0" smtClean="0"/>
              <a:t>az akkreditált vizsgálatok szerepe az állategészségügyi igazgatásban</a:t>
            </a:r>
            <a:endParaRPr lang="hu-HU" sz="3600" dirty="0"/>
          </a:p>
        </p:txBody>
      </p:sp>
    </p:spTree>
    <p:extLst>
      <p:ext uri="{BB962C8B-B14F-4D97-AF65-F5344CB8AC3E}">
        <p14:creationId xmlns="" xmlns:p14="http://schemas.microsoft.com/office/powerpoint/2010/main" val="162361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2769"/>
            <a:ext cx="12232749" cy="6835231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239487" y="620487"/>
            <a:ext cx="1817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3600" b="1" i="1" baseline="30000" dirty="0" smtClean="0">
                <a:latin typeface="Cronos Pro Caption" panose="020C0502030503020304" pitchFamily="34" charset="0"/>
              </a:rPr>
              <a:t>1. eset</a:t>
            </a:r>
            <a:endParaRPr lang="hu-HU" sz="3600" b="1" i="1" baseline="30000" dirty="0">
              <a:latin typeface="Cronos Pro Caption" panose="020C0502030503020304" pitchFamily="34" charset="0"/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10831284" y="6357257"/>
            <a:ext cx="6640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2400" b="1" dirty="0" smtClean="0">
                <a:solidFill>
                  <a:schemeClr val="bg1"/>
                </a:solidFill>
                <a:latin typeface="Cronos Pro Caption" panose="020C0502030503020304" pitchFamily="34" charset="0"/>
              </a:rPr>
              <a:t>16</a:t>
            </a:r>
            <a:endParaRPr lang="hu-HU" sz="2400" b="1" dirty="0">
              <a:solidFill>
                <a:schemeClr val="bg1"/>
              </a:solidFill>
              <a:latin typeface="Cronos Pro Caption" panose="020C0502030503020304" pitchFamily="34" charset="0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2579914" y="6357257"/>
            <a:ext cx="655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i="1" baseline="30000" dirty="0" smtClean="0">
                <a:solidFill>
                  <a:schemeClr val="bg1"/>
                </a:solidFill>
                <a:latin typeface="Cronos Pro Caption" panose="020C0502030503020304" pitchFamily="34" charset="0"/>
              </a:rPr>
              <a:t>1. eset</a:t>
            </a:r>
            <a:endParaRPr lang="hu-HU" sz="2800" i="1" dirty="0">
              <a:solidFill>
                <a:schemeClr val="bg1"/>
              </a:solidFill>
              <a:latin typeface="Cronos Pro Caption" panose="020C0502030503020304" pitchFamily="34" charset="0"/>
            </a:endParaRPr>
          </a:p>
        </p:txBody>
      </p:sp>
      <p:sp>
        <p:nvSpPr>
          <p:cNvPr id="8" name="Tartalom helye 2"/>
          <p:cNvSpPr txBox="1">
            <a:spLocks/>
          </p:cNvSpPr>
          <p:nvPr/>
        </p:nvSpPr>
        <p:spPr>
          <a:xfrm>
            <a:off x="2429691" y="476794"/>
            <a:ext cx="9222378" cy="541455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u-HU" sz="2800" dirty="0" smtClean="0"/>
              <a:t>R</a:t>
            </a:r>
            <a:r>
              <a:rPr kumimoji="0" lang="hu-H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isztov</a:t>
            </a:r>
            <a:r>
              <a:rPr kumimoji="0" lang="hu-H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Éva Balaton-átúszás közben emésztőszervi fertőzést kap.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Abban az időpontban tömeges garda elhullás volt.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 gardákban szemsérülés, üres emésztő rendszer, kórokozót nem sikerül kimutatni, az úszó verseny idejében friss hal hulla nem volt.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Az ívás idején rendkívül erős szél, hullámverés volt!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Van-e ok okozati összefüggés?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hu-H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Végső eredmény: egy hajóról került fekália a vízbe, nincs összefüggés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hu-H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2361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2769"/>
            <a:ext cx="12232749" cy="6835231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239487" y="620487"/>
            <a:ext cx="1817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3600" b="1" i="1" baseline="30000" dirty="0" smtClean="0">
                <a:latin typeface="Cronos Pro Caption" panose="020C0502030503020304" pitchFamily="34" charset="0"/>
              </a:rPr>
              <a:t>2. eset</a:t>
            </a:r>
            <a:endParaRPr lang="hu-HU" sz="3600" b="1" i="1" baseline="30000" dirty="0">
              <a:latin typeface="Cronos Pro Caption" panose="020C0502030503020304" pitchFamily="34" charset="0"/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10831284" y="6357257"/>
            <a:ext cx="6640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2400" b="1" dirty="0" smtClean="0">
                <a:solidFill>
                  <a:schemeClr val="bg1"/>
                </a:solidFill>
                <a:latin typeface="Cronos Pro Caption" panose="020C0502030503020304" pitchFamily="34" charset="0"/>
              </a:rPr>
              <a:t>17</a:t>
            </a:r>
            <a:endParaRPr lang="hu-HU" sz="2400" b="1" dirty="0">
              <a:solidFill>
                <a:schemeClr val="bg1"/>
              </a:solidFill>
              <a:latin typeface="Cronos Pro Caption" panose="020C0502030503020304" pitchFamily="34" charset="0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2579914" y="6357257"/>
            <a:ext cx="655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i="1" baseline="30000" dirty="0" smtClean="0">
                <a:solidFill>
                  <a:schemeClr val="bg1"/>
                </a:solidFill>
                <a:latin typeface="Cronos Pro Caption" panose="020C0502030503020304" pitchFamily="34" charset="0"/>
              </a:rPr>
              <a:t>2. eset</a:t>
            </a:r>
            <a:endParaRPr lang="hu-HU" sz="2800" i="1" dirty="0">
              <a:solidFill>
                <a:schemeClr val="bg1"/>
              </a:solidFill>
              <a:latin typeface="Cronos Pro Caption" panose="020C0502030503020304" pitchFamily="34" charset="0"/>
            </a:endParaRPr>
          </a:p>
        </p:txBody>
      </p:sp>
      <p:sp>
        <p:nvSpPr>
          <p:cNvPr id="8" name="Tartalom helye 2"/>
          <p:cNvSpPr txBox="1">
            <a:spLocks/>
          </p:cNvSpPr>
          <p:nvPr/>
        </p:nvSpPr>
        <p:spPr>
          <a:xfrm>
            <a:off x="2495006" y="463731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Háztáji sertésvágás, a fej, tüdő, nyelv, szív, máj már az üstben fő, mikor valakinek feltűnik a hatalmas lép.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Állatorvost hív, </a:t>
            </a:r>
            <a:r>
              <a:rPr kumimoji="0" lang="hu-H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icterus</a:t>
            </a:r>
            <a:r>
              <a:rPr kumimoji="0" lang="hu-H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hiányos elvérzés a lelet.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Lépfene kizárását kéri az </a:t>
            </a:r>
            <a:r>
              <a:rPr kumimoji="0" lang="hu-H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áó</a:t>
            </a:r>
            <a:r>
              <a:rPr kumimoji="0" lang="hu-H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mert a megelőző időben a megyében volt eset.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Laborvizsgálat: </a:t>
            </a:r>
            <a:r>
              <a:rPr kumimoji="0" lang="hu-H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Foit</a:t>
            </a:r>
            <a:r>
              <a:rPr kumimoji="0" lang="hu-H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festés kétes, mert van Bacillus a látótérben, tenyésztés másnapra: nincs </a:t>
            </a:r>
            <a:r>
              <a:rPr kumimoji="0" lang="hu-H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bakt</a:t>
            </a:r>
            <a:r>
              <a:rPr kumimoji="0" lang="hu-H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növekedés, PCR </a:t>
            </a:r>
            <a:r>
              <a:rPr kumimoji="0" lang="hu-H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Anthrax</a:t>
            </a:r>
            <a:r>
              <a:rPr kumimoji="0" lang="hu-H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negatív!</a:t>
            </a:r>
            <a:endParaRPr kumimoji="0" lang="hu-H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2361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2769"/>
            <a:ext cx="12232749" cy="6835231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239487" y="620487"/>
            <a:ext cx="1817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3600" b="1" i="1" baseline="30000" dirty="0" smtClean="0">
                <a:latin typeface="Cronos Pro Caption" panose="020C0502030503020304" pitchFamily="34" charset="0"/>
              </a:rPr>
              <a:t>2. eset</a:t>
            </a:r>
            <a:endParaRPr lang="hu-HU" sz="3600" b="1" i="1" baseline="30000" dirty="0">
              <a:latin typeface="Cronos Pro Caption" panose="020C0502030503020304" pitchFamily="34" charset="0"/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10831284" y="6357257"/>
            <a:ext cx="6640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2400" b="1" dirty="0" smtClean="0">
                <a:solidFill>
                  <a:schemeClr val="bg1"/>
                </a:solidFill>
                <a:latin typeface="Cronos Pro Caption" panose="020C0502030503020304" pitchFamily="34" charset="0"/>
              </a:rPr>
              <a:t>18</a:t>
            </a:r>
            <a:endParaRPr lang="hu-HU" sz="2400" b="1" dirty="0">
              <a:solidFill>
                <a:schemeClr val="bg1"/>
              </a:solidFill>
              <a:latin typeface="Cronos Pro Caption" panose="020C0502030503020304" pitchFamily="34" charset="0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2579914" y="6357257"/>
            <a:ext cx="655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i="1" baseline="30000" dirty="0" smtClean="0">
                <a:solidFill>
                  <a:schemeClr val="bg1"/>
                </a:solidFill>
                <a:latin typeface="Cronos Pro Caption" panose="020C0502030503020304" pitchFamily="34" charset="0"/>
              </a:rPr>
              <a:t>2. eset</a:t>
            </a:r>
            <a:endParaRPr lang="hu-HU" sz="2800" i="1" dirty="0">
              <a:solidFill>
                <a:schemeClr val="bg1"/>
              </a:solidFill>
              <a:latin typeface="Cronos Pro Caption" panose="020C0502030503020304" pitchFamily="34" charset="0"/>
            </a:endParaRPr>
          </a:p>
        </p:txBody>
      </p:sp>
      <p:sp>
        <p:nvSpPr>
          <p:cNvPr id="7" name="Tartalom helye 2"/>
          <p:cNvSpPr txBox="1">
            <a:spLocks/>
          </p:cNvSpPr>
          <p:nvPr/>
        </p:nvSpPr>
        <p:spPr>
          <a:xfrm>
            <a:off x="2481943" y="463731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Mi állhat a háttérben?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Mit tegyünk?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hu-H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hu-H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hu-H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Fél év múlva kiderült, hogy telepi munkáért egy selejt kocát kaptak, azt vágták le, melyet előzőleg többször az ellés utáni húgy-ivarszervi fertőzés (SUGD) miatt AB kezeltek!</a:t>
            </a:r>
          </a:p>
        </p:txBody>
      </p:sp>
    </p:spTree>
    <p:extLst>
      <p:ext uri="{BB962C8B-B14F-4D97-AF65-F5344CB8AC3E}">
        <p14:creationId xmlns="" xmlns:p14="http://schemas.microsoft.com/office/powerpoint/2010/main" val="162361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2769"/>
            <a:ext cx="12232749" cy="6835231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239487" y="620487"/>
            <a:ext cx="1817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3600" b="1" i="1" baseline="30000" dirty="0" smtClean="0">
                <a:latin typeface="Cronos Pro Caption" panose="020C0502030503020304" pitchFamily="34" charset="0"/>
              </a:rPr>
              <a:t>Célunk</a:t>
            </a:r>
            <a:endParaRPr lang="hu-HU" sz="3600" b="1" i="1" baseline="30000" dirty="0">
              <a:latin typeface="Cronos Pro Caption" panose="020C0502030503020304" pitchFamily="34" charset="0"/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10831284" y="6357257"/>
            <a:ext cx="6640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2400" b="1" dirty="0" smtClean="0">
                <a:solidFill>
                  <a:schemeClr val="bg1"/>
                </a:solidFill>
                <a:latin typeface="Cronos Pro Caption" panose="020C0502030503020304" pitchFamily="34" charset="0"/>
              </a:rPr>
              <a:t>1</a:t>
            </a:r>
            <a:endParaRPr lang="hu-HU" sz="2400" b="1" dirty="0">
              <a:solidFill>
                <a:schemeClr val="bg1"/>
              </a:solidFill>
              <a:latin typeface="Cronos Pro Caption" panose="020C0502030503020304" pitchFamily="34" charset="0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2579914" y="6357257"/>
            <a:ext cx="655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i="1" baseline="30000" dirty="0" smtClean="0">
                <a:solidFill>
                  <a:schemeClr val="bg1"/>
                </a:solidFill>
                <a:latin typeface="Cronos Pro Caption" panose="020C0502030503020304" pitchFamily="34" charset="0"/>
              </a:rPr>
              <a:t>Célunk</a:t>
            </a:r>
            <a:endParaRPr lang="hu-HU" sz="2800" i="1" dirty="0">
              <a:solidFill>
                <a:schemeClr val="bg1"/>
              </a:solidFill>
              <a:latin typeface="Cronos Pro Caption" panose="020C0502030503020304" pitchFamily="34" charset="0"/>
            </a:endParaRPr>
          </a:p>
        </p:txBody>
      </p:sp>
      <p:sp>
        <p:nvSpPr>
          <p:cNvPr id="7" name="Tartalom helye 2"/>
          <p:cNvSpPr txBox="1">
            <a:spLocks/>
          </p:cNvSpPr>
          <p:nvPr/>
        </p:nvSpPr>
        <p:spPr>
          <a:xfrm>
            <a:off x="2508068" y="581297"/>
            <a:ext cx="8229600" cy="4525963"/>
          </a:xfrm>
          <a:prstGeom prst="rect">
            <a:avLst/>
          </a:prstGeom>
        </p:spPr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Az </a:t>
            </a:r>
            <a:r>
              <a:rPr kumimoji="0" lang="hu-H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állati eredetű termékek </a:t>
            </a:r>
            <a:r>
              <a:rPr kumimoji="0" lang="hu-H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előállításában való tevékeny részvétel, mely során </a:t>
            </a:r>
            <a:r>
              <a:rPr kumimoji="0" lang="hu-H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egészséges állatok</a:t>
            </a:r>
            <a:r>
              <a:rPr kumimoji="0" lang="hu-H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az </a:t>
            </a:r>
            <a:r>
              <a:rPr kumimoji="0" lang="hu-H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állatvédelmi és környezetvédelmi előírások</a:t>
            </a:r>
            <a:r>
              <a:rPr kumimoji="0" lang="hu-HU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nak megfelelő </a:t>
            </a:r>
            <a:r>
              <a:rPr kumimoji="0" lang="hu-H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tartásával, és takarmányozásával </a:t>
            </a:r>
            <a:r>
              <a:rPr kumimoji="0" lang="hu-H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kiváló minőségű alapanyagokat </a:t>
            </a:r>
            <a:r>
              <a:rPr kumimoji="0" lang="hu-HU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termelnek</a:t>
            </a:r>
            <a:r>
              <a:rPr kumimoji="0" lang="hu-H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amiből az élelmiszeriparban </a:t>
            </a:r>
            <a:r>
              <a:rPr kumimoji="0" lang="hu-H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kiváló, kockázatmentes terméket állít elő</a:t>
            </a:r>
            <a:r>
              <a:rPr kumimoji="0" lang="hu-H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a vevő ismételt vásárlásával a teljes folyamatot fenntartja.</a:t>
            </a:r>
            <a:endParaRPr kumimoji="0" lang="hu-H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2361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2769"/>
            <a:ext cx="12232749" cy="6835231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239487" y="620487"/>
            <a:ext cx="1817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3600" b="1" i="1" baseline="30000" dirty="0" smtClean="0">
                <a:latin typeface="Cronos Pro Caption" panose="020C0502030503020304" pitchFamily="34" charset="0"/>
              </a:rPr>
              <a:t>3. eset</a:t>
            </a:r>
            <a:endParaRPr lang="hu-HU" sz="3600" b="1" i="1" baseline="30000" dirty="0">
              <a:latin typeface="Cronos Pro Caption" panose="020C0502030503020304" pitchFamily="34" charset="0"/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10831284" y="6357257"/>
            <a:ext cx="6640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2400" b="1" dirty="0" smtClean="0">
                <a:solidFill>
                  <a:schemeClr val="bg1"/>
                </a:solidFill>
                <a:latin typeface="Cronos Pro Caption" panose="020C0502030503020304" pitchFamily="34" charset="0"/>
              </a:rPr>
              <a:t>19</a:t>
            </a:r>
            <a:endParaRPr lang="hu-HU" sz="2400" b="1" dirty="0">
              <a:solidFill>
                <a:schemeClr val="bg1"/>
              </a:solidFill>
              <a:latin typeface="Cronos Pro Caption" panose="020C0502030503020304" pitchFamily="34" charset="0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2579914" y="6357257"/>
            <a:ext cx="655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i="1" baseline="30000" dirty="0" smtClean="0">
                <a:solidFill>
                  <a:schemeClr val="bg1"/>
                </a:solidFill>
                <a:latin typeface="Cronos Pro Caption" panose="020C0502030503020304" pitchFamily="34" charset="0"/>
              </a:rPr>
              <a:t>3. eset</a:t>
            </a:r>
            <a:endParaRPr lang="hu-HU" sz="2800" i="1" dirty="0">
              <a:solidFill>
                <a:schemeClr val="bg1"/>
              </a:solidFill>
              <a:latin typeface="Cronos Pro Caption" panose="020C0502030503020304" pitchFamily="34" charset="0"/>
            </a:endParaRPr>
          </a:p>
        </p:txBody>
      </p:sp>
      <p:sp>
        <p:nvSpPr>
          <p:cNvPr id="8" name="Tartalom helye 2"/>
          <p:cNvSpPr txBox="1">
            <a:spLocks/>
          </p:cNvSpPr>
          <p:nvPr/>
        </p:nvSpPr>
        <p:spPr>
          <a:xfrm>
            <a:off x="2455817" y="450668"/>
            <a:ext cx="8229600" cy="4525963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Csütörtökön 5000 napos libát telepítenek egy telepre.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Péntektől napi 100-200 elhullás, a laborban semmitmondó lelet, de nem kelésgyengeség!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Hétfőre összesen már 1000 hulla, SOS laborvizsgálat,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Keddre újabb 1000 hulla, Futárral Bp-re minta, NDV, AI PCR 14 óra alatt, mind negatív eredményű. A megye az azonos kelésből kitelepített más termelőket ellenőrizte, ott nincs nagy elhullás.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Szerda délelőtt a hullák vérmintájának kémiai vizsgálata, szénmonoxid mérgezést mutatott ki, fűtő rendszer hibája miatt. </a:t>
            </a:r>
            <a:endParaRPr kumimoji="0" lang="hu-H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2361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2769"/>
            <a:ext cx="12232749" cy="6835231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10831284" y="6357257"/>
            <a:ext cx="6640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2400" b="1" dirty="0" smtClean="0">
                <a:solidFill>
                  <a:schemeClr val="bg1"/>
                </a:solidFill>
                <a:latin typeface="Cronos Pro Caption" panose="020C0502030503020304" pitchFamily="34" charset="0"/>
              </a:rPr>
              <a:t>20</a:t>
            </a:r>
            <a:endParaRPr lang="hu-HU" sz="2400" b="1" dirty="0">
              <a:solidFill>
                <a:schemeClr val="bg1"/>
              </a:solidFill>
              <a:latin typeface="Cronos Pro Caption" panose="020C0502030503020304" pitchFamily="34" charset="0"/>
            </a:endParaRPr>
          </a:p>
        </p:txBody>
      </p:sp>
      <p:pic>
        <p:nvPicPr>
          <p:cNvPr id="8" name="Picture 2" descr="C:\Users\AbonyiT\Pictures\iPhone képek\IMG_0065.JPG"/>
          <p:cNvPicPr>
            <a:picLocks noChangeAspect="1" noChangeArrowheads="1"/>
          </p:cNvPicPr>
          <p:nvPr/>
        </p:nvPicPr>
        <p:blipFill>
          <a:blip r:embed="rId3" cstate="print"/>
          <a:srcRect t="21650"/>
          <a:stretch>
            <a:fillRect/>
          </a:stretch>
        </p:blipFill>
        <p:spPr bwMode="auto">
          <a:xfrm>
            <a:off x="2469732" y="469979"/>
            <a:ext cx="5172039" cy="540302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62361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32749" cy="6857003"/>
          </a:xfrm>
          <a:prstGeom prst="rect">
            <a:avLst/>
          </a:prstGeom>
        </p:spPr>
      </p:pic>
      <p:sp>
        <p:nvSpPr>
          <p:cNvPr id="7" name="Szövegdoboz 6"/>
          <p:cNvSpPr txBox="1"/>
          <p:nvPr/>
        </p:nvSpPr>
        <p:spPr>
          <a:xfrm>
            <a:off x="2253342" y="3922087"/>
            <a:ext cx="6590212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i="1" dirty="0" smtClean="0">
                <a:solidFill>
                  <a:schemeClr val="bg1"/>
                </a:solidFill>
                <a:latin typeface="Cronos Pro" panose="020C0702030403020304" pitchFamily="34" charset="0"/>
              </a:rPr>
              <a:t>Köszönöm a figyelmet!</a:t>
            </a:r>
          </a:p>
          <a:p>
            <a:endParaRPr lang="hu-HU" sz="3000" i="1" dirty="0" smtClean="0">
              <a:solidFill>
                <a:schemeClr val="bg1"/>
              </a:solidFill>
              <a:latin typeface="Cronos Pro" panose="020C0702030403020304" pitchFamily="34" charset="0"/>
            </a:endParaRPr>
          </a:p>
          <a:p>
            <a:r>
              <a:rPr lang="hu-HU" sz="2400" i="1" dirty="0" smtClean="0">
                <a:solidFill>
                  <a:schemeClr val="bg1"/>
                </a:solidFill>
                <a:latin typeface="Cronos Pro Caption" panose="020C0502030503020304" pitchFamily="34" charset="0"/>
              </a:rPr>
              <a:t>Dr. Abonyi Tamás</a:t>
            </a:r>
          </a:p>
          <a:p>
            <a:r>
              <a:rPr lang="hu-HU" sz="2400" i="1" dirty="0" err="1" smtClean="0">
                <a:solidFill>
                  <a:schemeClr val="bg1"/>
                </a:solidFill>
                <a:latin typeface="Cronos Pro Caption" panose="020C0502030503020304" pitchFamily="34" charset="0"/>
              </a:rPr>
              <a:t>abonyit</a:t>
            </a:r>
            <a:r>
              <a:rPr lang="hu-HU" sz="2400" i="1" dirty="0" smtClean="0">
                <a:solidFill>
                  <a:schemeClr val="bg1"/>
                </a:solidFill>
                <a:latin typeface="Cronos Pro Caption" panose="020C0502030503020304" pitchFamily="34" charset="0"/>
              </a:rPr>
              <a:t>@</a:t>
            </a:r>
            <a:r>
              <a:rPr lang="hu-HU" sz="2400" i="1" dirty="0" err="1" smtClean="0">
                <a:solidFill>
                  <a:schemeClr val="bg1"/>
                </a:solidFill>
                <a:latin typeface="Cronos Pro Caption" panose="020C0502030503020304" pitchFamily="34" charset="0"/>
              </a:rPr>
              <a:t>nebih.gov.hu</a:t>
            </a:r>
            <a:endParaRPr lang="hu-HU" sz="2400" i="1" dirty="0" smtClean="0">
              <a:solidFill>
                <a:schemeClr val="bg1"/>
              </a:solidFill>
              <a:latin typeface="Cronos Pro Caption" panose="020C05020305030203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11776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2769"/>
            <a:ext cx="12232749" cy="6835231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0" y="620487"/>
            <a:ext cx="20574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3000" b="1" i="1" baseline="30000" dirty="0" smtClean="0">
                <a:latin typeface="Cronos Pro Caption" panose="020C0502030503020304" pitchFamily="34" charset="0"/>
              </a:rPr>
              <a:t>„Egészséges”</a:t>
            </a:r>
            <a:endParaRPr lang="hu-HU" sz="3000" b="1" i="1" baseline="30000" dirty="0">
              <a:latin typeface="Cronos Pro Caption" panose="020C0502030503020304" pitchFamily="34" charset="0"/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10831284" y="6357257"/>
            <a:ext cx="6640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2400" b="1" dirty="0" smtClean="0">
                <a:solidFill>
                  <a:schemeClr val="bg1"/>
                </a:solidFill>
                <a:latin typeface="Cronos Pro Caption" panose="020C0502030503020304" pitchFamily="34" charset="0"/>
              </a:rPr>
              <a:t>2</a:t>
            </a:r>
            <a:endParaRPr lang="hu-HU" sz="2400" b="1" dirty="0">
              <a:solidFill>
                <a:schemeClr val="bg1"/>
              </a:solidFill>
              <a:latin typeface="Cronos Pro Caption" panose="020C0502030503020304" pitchFamily="34" charset="0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2579914" y="6357257"/>
            <a:ext cx="655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i="1" baseline="30000" dirty="0" smtClean="0">
                <a:solidFill>
                  <a:schemeClr val="bg1"/>
                </a:solidFill>
                <a:latin typeface="Cronos Pro Caption" panose="020C0502030503020304" pitchFamily="34" charset="0"/>
              </a:rPr>
              <a:t>„Egészséges”</a:t>
            </a:r>
            <a:endParaRPr lang="hu-HU" sz="2800" i="1" dirty="0">
              <a:solidFill>
                <a:schemeClr val="bg1"/>
              </a:solidFill>
              <a:latin typeface="Cronos Pro Caption" panose="020C0502030503020304" pitchFamily="34" charset="0"/>
            </a:endParaRPr>
          </a:p>
        </p:txBody>
      </p:sp>
      <p:sp>
        <p:nvSpPr>
          <p:cNvPr id="8" name="Tartalom helye 2"/>
          <p:cNvSpPr txBox="1">
            <a:spLocks/>
          </p:cNvSpPr>
          <p:nvPr/>
        </p:nvSpPr>
        <p:spPr>
          <a:xfrm>
            <a:off x="2416629" y="515983"/>
            <a:ext cx="8229600" cy="4525963"/>
          </a:xfrm>
          <a:prstGeom prst="rect">
            <a:avLst/>
          </a:prstGeom>
        </p:spPr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„egészséges az az állat, amelyik </a:t>
            </a:r>
            <a:r>
              <a:rPr kumimoji="0" lang="hu-H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genetikai képességének megfelelően termel”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hu-HU" sz="2800" dirty="0" smtClean="0"/>
              <a:t>	(</a:t>
            </a:r>
            <a:r>
              <a:rPr kumimoji="0" lang="hu-H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Dr. DR. MPX HC Kovács Ferenc akadémikus</a:t>
            </a:r>
            <a:r>
              <a:rPr kumimoji="0" lang="hu-HU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hu-H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könyvének mottója)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u-HU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- </a:t>
            </a:r>
            <a:r>
              <a:rPr kumimoji="0" lang="hu-HU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haszonállatra értelmezhető, de mi a meghatározás vadon élő, kedvtelésből tartott állatoknál?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Többféle meghatározás lehetséges</a:t>
            </a:r>
            <a:endParaRPr kumimoji="0" lang="hu-H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2361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2769"/>
            <a:ext cx="12232749" cy="6835231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0" y="620487"/>
            <a:ext cx="20574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3000" b="1" i="1" baseline="30000" dirty="0" smtClean="0">
                <a:latin typeface="Cronos Pro Caption" panose="020C0502030503020304" pitchFamily="34" charset="0"/>
              </a:rPr>
              <a:t>„Egészséges”</a:t>
            </a:r>
            <a:endParaRPr lang="hu-HU" sz="3000" b="1" i="1" baseline="30000" dirty="0">
              <a:latin typeface="Cronos Pro Caption" panose="020C0502030503020304" pitchFamily="34" charset="0"/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10831284" y="6357257"/>
            <a:ext cx="6640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2400" b="1" dirty="0" smtClean="0">
                <a:solidFill>
                  <a:schemeClr val="bg1"/>
                </a:solidFill>
                <a:latin typeface="Cronos Pro Caption" panose="020C0502030503020304" pitchFamily="34" charset="0"/>
              </a:rPr>
              <a:t>3</a:t>
            </a:r>
            <a:endParaRPr lang="hu-HU" sz="2400" b="1" dirty="0">
              <a:solidFill>
                <a:schemeClr val="bg1"/>
              </a:solidFill>
              <a:latin typeface="Cronos Pro Caption" panose="020C0502030503020304" pitchFamily="34" charset="0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2579914" y="6357257"/>
            <a:ext cx="655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i="1" baseline="30000" dirty="0" smtClean="0">
                <a:solidFill>
                  <a:schemeClr val="bg1"/>
                </a:solidFill>
                <a:latin typeface="Cronos Pro Caption" panose="020C0502030503020304" pitchFamily="34" charset="0"/>
              </a:rPr>
              <a:t>„Egészséges”</a:t>
            </a:r>
            <a:endParaRPr lang="hu-HU" sz="2800" i="1" dirty="0">
              <a:solidFill>
                <a:schemeClr val="bg1"/>
              </a:solidFill>
              <a:latin typeface="Cronos Pro Caption" panose="020C0502030503020304" pitchFamily="34" charset="0"/>
            </a:endParaRPr>
          </a:p>
        </p:txBody>
      </p:sp>
      <p:sp>
        <p:nvSpPr>
          <p:cNvPr id="7" name="Tartalom helye 2"/>
          <p:cNvSpPr txBox="1">
            <a:spLocks/>
          </p:cNvSpPr>
          <p:nvPr/>
        </p:nvSpPr>
        <p:spPr>
          <a:xfrm>
            <a:off x="2442754" y="607422"/>
            <a:ext cx="8229600" cy="4525963"/>
          </a:xfrm>
          <a:prstGeom prst="rect">
            <a:avLst/>
          </a:prstGeom>
        </p:spPr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„Hazai viszonyok között az állategészségügyi kérdések azok, melyek </a:t>
            </a:r>
            <a:r>
              <a:rPr kumimoji="0" lang="hu-HU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az alkalmazott genetikai erőforrások és a korcsoportnak, hasznosítási iránynak megfelelő, a szabványok alapján előállított takarmányok felhasználása ellenére nem hozzák a genetikailag elérhető (hús, tej, tojás, </a:t>
            </a:r>
            <a:r>
              <a:rPr kumimoji="0" lang="hu-HU" sz="28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stb</a:t>
            </a:r>
            <a:r>
              <a:rPr kumimoji="0" lang="hu-HU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)termelést.”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u-H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hu-H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Reischl</a:t>
            </a:r>
            <a:r>
              <a:rPr kumimoji="0" lang="hu-H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Gábor AC vezérigazgató</a:t>
            </a:r>
            <a:endParaRPr kumimoji="0" lang="hu-H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2361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2769"/>
            <a:ext cx="12232749" cy="6835231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239487" y="620487"/>
            <a:ext cx="18179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3600" b="1" i="1" baseline="30000" dirty="0" smtClean="0">
                <a:latin typeface="Cronos Pro Caption" panose="020C0502030503020304" pitchFamily="34" charset="0"/>
              </a:rPr>
              <a:t>Az állatorvos szerepe</a:t>
            </a:r>
            <a:endParaRPr lang="hu-HU" sz="3600" b="1" i="1" baseline="30000" dirty="0">
              <a:latin typeface="Cronos Pro Caption" panose="020C0502030503020304" pitchFamily="34" charset="0"/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10831284" y="6357257"/>
            <a:ext cx="6640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2400" b="1" dirty="0" smtClean="0">
                <a:solidFill>
                  <a:schemeClr val="bg1"/>
                </a:solidFill>
                <a:latin typeface="Cronos Pro Caption" panose="020C0502030503020304" pitchFamily="34" charset="0"/>
              </a:rPr>
              <a:t>4</a:t>
            </a:r>
            <a:endParaRPr lang="hu-HU" sz="2400" b="1" dirty="0">
              <a:solidFill>
                <a:schemeClr val="bg1"/>
              </a:solidFill>
              <a:latin typeface="Cronos Pro Caption" panose="020C0502030503020304" pitchFamily="34" charset="0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2579914" y="6357257"/>
            <a:ext cx="655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i="1" baseline="30000" dirty="0" smtClean="0">
                <a:solidFill>
                  <a:schemeClr val="bg1"/>
                </a:solidFill>
                <a:latin typeface="Cronos Pro Caption" panose="020C0502030503020304" pitchFamily="34" charset="0"/>
              </a:rPr>
              <a:t>Az állatorvos szerepe</a:t>
            </a:r>
            <a:endParaRPr lang="hu-HU" sz="2800" i="1" dirty="0">
              <a:solidFill>
                <a:schemeClr val="bg1"/>
              </a:solidFill>
              <a:latin typeface="Cronos Pro Caption" panose="020C0502030503020304" pitchFamily="34" charset="0"/>
            </a:endParaRPr>
          </a:p>
        </p:txBody>
      </p:sp>
      <p:sp>
        <p:nvSpPr>
          <p:cNvPr id="8" name="Tartalom helye 2"/>
          <p:cNvSpPr txBox="1">
            <a:spLocks/>
          </p:cNvSpPr>
          <p:nvPr/>
        </p:nvSpPr>
        <p:spPr>
          <a:xfrm>
            <a:off x="2508069" y="607423"/>
            <a:ext cx="8229600" cy="4525963"/>
          </a:xfrm>
          <a:prstGeom prst="rect">
            <a:avLst/>
          </a:prstGeom>
        </p:spPr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Képzettsége, tanulmányai alapján vezető szerepe van abban a </a:t>
            </a:r>
            <a:r>
              <a:rPr kumimoji="0" lang="hu-HU" sz="2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csapatmunkában</a:t>
            </a:r>
            <a:r>
              <a:rPr kumimoji="0" lang="hu-HU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melyben a különböző szakmák szakemberei az előzőekben említett célt kívánják elérni.</a:t>
            </a:r>
            <a:endParaRPr kumimoji="0" lang="hu-H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2361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2769"/>
            <a:ext cx="12232749" cy="6835231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239487" y="620487"/>
            <a:ext cx="1817914" cy="6668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2800" b="1" i="1" baseline="30000" dirty="0" smtClean="0">
                <a:latin typeface="Cronos Pro Caption" panose="020C0502030503020304" pitchFamily="34" charset="0"/>
              </a:rPr>
              <a:t>Diagnosztikai munka</a:t>
            </a:r>
            <a:endParaRPr lang="hu-HU" sz="2800" b="1" i="1" baseline="30000" dirty="0">
              <a:latin typeface="Cronos Pro Caption" panose="020C0502030503020304" pitchFamily="34" charset="0"/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10831284" y="6357257"/>
            <a:ext cx="6640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2400" b="1" dirty="0" smtClean="0">
                <a:solidFill>
                  <a:schemeClr val="bg1"/>
                </a:solidFill>
                <a:latin typeface="Cronos Pro Caption" panose="020C0502030503020304" pitchFamily="34" charset="0"/>
              </a:rPr>
              <a:t>5</a:t>
            </a:r>
            <a:endParaRPr lang="hu-HU" sz="2400" b="1" dirty="0">
              <a:solidFill>
                <a:schemeClr val="bg1"/>
              </a:solidFill>
              <a:latin typeface="Cronos Pro Caption" panose="020C0502030503020304" pitchFamily="34" charset="0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2579914" y="6357257"/>
            <a:ext cx="655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i="1" baseline="30000" dirty="0" smtClean="0">
                <a:solidFill>
                  <a:schemeClr val="bg1"/>
                </a:solidFill>
                <a:latin typeface="Cronos Pro Caption" panose="020C0502030503020304" pitchFamily="34" charset="0"/>
              </a:rPr>
              <a:t>Diagnosztikai munka</a:t>
            </a:r>
            <a:endParaRPr lang="hu-HU" sz="2800" i="1" dirty="0">
              <a:solidFill>
                <a:schemeClr val="bg1"/>
              </a:solidFill>
              <a:latin typeface="Cronos Pro Caption" panose="020C0502030503020304" pitchFamily="34" charset="0"/>
            </a:endParaRPr>
          </a:p>
        </p:txBody>
      </p:sp>
      <p:sp>
        <p:nvSpPr>
          <p:cNvPr id="8" name="Tartalom helye 2"/>
          <p:cNvSpPr txBox="1">
            <a:spLocks/>
          </p:cNvSpPr>
          <p:nvPr/>
        </p:nvSpPr>
        <p:spPr>
          <a:xfrm>
            <a:off x="2481943" y="581297"/>
            <a:ext cx="8229600" cy="4525963"/>
          </a:xfrm>
          <a:prstGeom prst="rect">
            <a:avLst/>
          </a:prstGeom>
        </p:spPr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Klinikai és helyszíni kórbonctani vizsgálatokkal néhány esetben el tudunk érni a diagnosishoz, de: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BJK bts esetében csak gyanúig!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Egyéb, szervi betegségek esetében az elterjedtség megállapításához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u-HU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u-HU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hu-HU" sz="2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LABORATÓRIUMI VIZSGÁLATOK KELLENEK!</a:t>
            </a:r>
            <a:endParaRPr kumimoji="0" lang="hu-HU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2361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2769"/>
            <a:ext cx="12232749" cy="6835231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10831284" y="6357257"/>
            <a:ext cx="6640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2400" b="1" dirty="0" smtClean="0">
                <a:solidFill>
                  <a:schemeClr val="bg1"/>
                </a:solidFill>
                <a:latin typeface="Cronos Pro Caption" panose="020C0502030503020304" pitchFamily="34" charset="0"/>
              </a:rPr>
              <a:t>6</a:t>
            </a:r>
            <a:endParaRPr lang="hu-HU" sz="2400" b="1" dirty="0">
              <a:solidFill>
                <a:schemeClr val="bg1"/>
              </a:solidFill>
              <a:latin typeface="Cronos Pro Caption" panose="020C0502030503020304" pitchFamily="34" charset="0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2579914" y="6357257"/>
            <a:ext cx="655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i="1" baseline="30000" dirty="0" smtClean="0">
                <a:solidFill>
                  <a:schemeClr val="bg1"/>
                </a:solidFill>
                <a:latin typeface="Cronos Pro Caption" panose="020C0502030503020304" pitchFamily="34" charset="0"/>
              </a:rPr>
              <a:t>Dia címe</a:t>
            </a:r>
            <a:endParaRPr lang="hu-HU" sz="2800" i="1" dirty="0">
              <a:solidFill>
                <a:schemeClr val="bg1"/>
              </a:solidFill>
              <a:latin typeface="Cronos Pro Caption" panose="020C0502030503020304" pitchFamily="34" charset="0"/>
            </a:endParaRPr>
          </a:p>
        </p:txBody>
      </p:sp>
      <p:pic>
        <p:nvPicPr>
          <p:cNvPr id="8" name="Picture 2" descr="C:\Users\AbonyiT\Pictures\DSC0827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68108" y="465556"/>
            <a:ext cx="7250657" cy="54379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62361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2769"/>
            <a:ext cx="12232749" cy="6835231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10831284" y="6357257"/>
            <a:ext cx="6640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2400" b="1" dirty="0" smtClean="0">
                <a:solidFill>
                  <a:schemeClr val="bg1"/>
                </a:solidFill>
                <a:latin typeface="Cronos Pro Caption" panose="020C0502030503020304" pitchFamily="34" charset="0"/>
              </a:rPr>
              <a:t>7</a:t>
            </a:r>
            <a:endParaRPr lang="hu-HU" sz="2400" b="1" dirty="0">
              <a:solidFill>
                <a:schemeClr val="bg1"/>
              </a:solidFill>
              <a:latin typeface="Cronos Pro Caption" panose="020C0502030503020304" pitchFamily="34" charset="0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2579914" y="6357257"/>
            <a:ext cx="655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i="1" baseline="30000" dirty="0" smtClean="0">
                <a:solidFill>
                  <a:schemeClr val="bg1"/>
                </a:solidFill>
                <a:latin typeface="Cronos Pro Caption" panose="020C0502030503020304" pitchFamily="34" charset="0"/>
              </a:rPr>
              <a:t>Dia címe</a:t>
            </a:r>
            <a:endParaRPr lang="hu-HU" sz="2800" i="1" dirty="0">
              <a:solidFill>
                <a:schemeClr val="bg1"/>
              </a:solidFill>
              <a:latin typeface="Cronos Pro Caption" panose="020C0502030503020304" pitchFamily="34" charset="0"/>
            </a:endParaRPr>
          </a:p>
        </p:txBody>
      </p:sp>
      <p:pic>
        <p:nvPicPr>
          <p:cNvPr id="7" name="Picture 2" descr="C:\Users\AbonyiT\Pictures\iPhone képek\IMG_0120.JPG"/>
          <p:cNvPicPr>
            <a:picLocks noChangeAspect="1" noChangeArrowheads="1"/>
          </p:cNvPicPr>
          <p:nvPr/>
        </p:nvPicPr>
        <p:blipFill>
          <a:blip r:embed="rId3" cstate="print"/>
          <a:srcRect b="18888"/>
          <a:stretch>
            <a:fillRect/>
          </a:stretch>
        </p:blipFill>
        <p:spPr bwMode="auto">
          <a:xfrm>
            <a:off x="2468646" y="476672"/>
            <a:ext cx="5003307" cy="54110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62361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2769"/>
            <a:ext cx="12232749" cy="6835231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10831284" y="6357257"/>
            <a:ext cx="6640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2400" b="1" dirty="0" smtClean="0">
                <a:solidFill>
                  <a:schemeClr val="bg1"/>
                </a:solidFill>
                <a:latin typeface="Cronos Pro Caption" panose="020C0502030503020304" pitchFamily="34" charset="0"/>
              </a:rPr>
              <a:t>8</a:t>
            </a:r>
            <a:endParaRPr lang="hu-HU" sz="2400" b="1" dirty="0">
              <a:solidFill>
                <a:schemeClr val="bg1"/>
              </a:solidFill>
              <a:latin typeface="Cronos Pro Caption" panose="020C0502030503020304" pitchFamily="34" charset="0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2579914" y="6357257"/>
            <a:ext cx="655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i="1" baseline="30000" dirty="0" smtClean="0">
                <a:solidFill>
                  <a:schemeClr val="bg1"/>
                </a:solidFill>
                <a:latin typeface="Cronos Pro Caption" panose="020C0502030503020304" pitchFamily="34" charset="0"/>
              </a:rPr>
              <a:t>Dia címe</a:t>
            </a:r>
            <a:endParaRPr lang="hu-HU" sz="2800" i="1" dirty="0">
              <a:solidFill>
                <a:schemeClr val="bg1"/>
              </a:solidFill>
              <a:latin typeface="Cronos Pro Caption" panose="020C0502030503020304" pitchFamily="34" charset="0"/>
            </a:endParaRPr>
          </a:p>
        </p:txBody>
      </p:sp>
      <p:pic>
        <p:nvPicPr>
          <p:cNvPr id="8" name="Picture 2" descr="C:\Users\AbonyiT\Pictures\iPhone képek\IMG_01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73950" y="476348"/>
            <a:ext cx="4041656" cy="53888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62361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um" ma:contentTypeID="0x010100A8F46CA453FEE7498972A3A2901EA6A1" ma:contentTypeVersion="0" ma:contentTypeDescription="Új dokumentum létrehozása." ma:contentTypeScope="" ma:versionID="8924816bdfe1576813d56b86afd468db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d047bb06e0a2f553563b46466d8dd500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artalomtípus"/>
        <xsd:element ref="dc:title" minOccurs="0" maxOccurs="1" ma:index="4" ma:displayName="Cím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DC99314-4DAE-4B8B-AE95-D3244F0A69F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33E2672E-7209-4DE4-8A2C-32C5CAD3C81C}">
  <ds:schemaRefs>
    <ds:schemaRef ds:uri="http://purl.org/dc/elements/1.1/"/>
    <ds:schemaRef ds:uri="http://schemas.openxmlformats.org/package/2006/metadata/core-properties"/>
    <ds:schemaRef ds:uri="http://purl.org/dc/terms/"/>
    <ds:schemaRef ds:uri="http://www.w3.org/XML/1998/namespace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F4A5D6ED-6785-4448-90CD-48844D4E347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1621</TotalTime>
  <Words>728</Words>
  <Application>Microsoft Office PowerPoint</Application>
  <PresentationFormat>Egyéni</PresentationFormat>
  <Paragraphs>158</Paragraphs>
  <Slides>22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22</vt:i4>
      </vt:variant>
    </vt:vector>
  </HeadingPairs>
  <TitlesOfParts>
    <vt:vector size="23" baseType="lpstr">
      <vt:lpstr>Office-téma</vt:lpstr>
      <vt:lpstr>1. dia</vt:lpstr>
      <vt:lpstr>2. dia</vt:lpstr>
      <vt:lpstr>3. dia</vt:lpstr>
      <vt:lpstr>4. dia</vt:lpstr>
      <vt:lpstr>5. dia</vt:lpstr>
      <vt:lpstr>6. dia</vt:lpstr>
      <vt:lpstr>7. dia</vt:lpstr>
      <vt:lpstr>8. dia</vt:lpstr>
      <vt:lpstr>9. dia</vt:lpstr>
      <vt:lpstr>10. dia</vt:lpstr>
      <vt:lpstr>11. dia</vt:lpstr>
      <vt:lpstr>12. dia</vt:lpstr>
      <vt:lpstr>13. dia</vt:lpstr>
      <vt:lpstr>14. dia</vt:lpstr>
      <vt:lpstr>15. dia</vt:lpstr>
      <vt:lpstr>16. dia</vt:lpstr>
      <vt:lpstr>17. dia</vt:lpstr>
      <vt:lpstr>18. dia</vt:lpstr>
      <vt:lpstr>19. dia</vt:lpstr>
      <vt:lpstr>20. dia</vt:lpstr>
      <vt:lpstr>21. dia</vt:lpstr>
      <vt:lpstr>22. dia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Nati</dc:creator>
  <cp:lastModifiedBy>ktothm</cp:lastModifiedBy>
  <cp:revision>62</cp:revision>
  <dcterms:created xsi:type="dcterms:W3CDTF">2016-10-20T08:16:35Z</dcterms:created>
  <dcterms:modified xsi:type="dcterms:W3CDTF">2017-05-03T09:11:47Z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0x010100A8F46CA453FEE7498972A3A2901EA6A1</vt:lpwstr>
  </property>
  <property fmtid="{D5CDD505-2E9C-101B-9397-08002B2CF9AE}" pid="3" name="Order">
    <vt:r8>10700</vt:r8>
  </property>
  <property fmtid="{D5CDD505-2E9C-101B-9397-08002B2CF9AE}" pid="4" name="_CopySource">
    <vt:lpwstr>https://intra.nebih.gov.hu/dokumentumtar/ArculatiElemek/Új arculati elemek/NEBIH_PPT/NÉBIH_ppt_alap_magyar_sablon.pptx</vt:lpwstr>
  </property>
  <property fmtid="{D5CDD505-2E9C-101B-9397-08002B2CF9AE}" pid="5" name="xd_ProgID">
    <vt:lpwstr/>
  </property>
  <property fmtid="{D5CDD505-2E9C-101B-9397-08002B2CF9AE}" pid="6" name="TemplateUrl">
    <vt:lpwstr/>
  </property>
</Properties>
</file>