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71" r:id="rId6"/>
    <p:sldId id="273" r:id="rId7"/>
    <p:sldId id="269" r:id="rId8"/>
    <p:sldId id="272" r:id="rId9"/>
    <p:sldId id="275" r:id="rId10"/>
    <p:sldId id="287" r:id="rId11"/>
    <p:sldId id="276" r:id="rId12"/>
    <p:sldId id="278" r:id="rId13"/>
    <p:sldId id="279" r:id="rId14"/>
    <p:sldId id="288" r:id="rId15"/>
    <p:sldId id="289" r:id="rId16"/>
    <p:sldId id="290" r:id="rId17"/>
    <p:sldId id="291" r:id="rId18"/>
    <p:sldId id="281" r:id="rId19"/>
    <p:sldId id="292" r:id="rId20"/>
    <p:sldId id="282" r:id="rId21"/>
    <p:sldId id="293" r:id="rId22"/>
    <p:sldId id="283" r:id="rId23"/>
    <p:sldId id="284" r:id="rId24"/>
    <p:sldId id="285" r:id="rId25"/>
    <p:sldId id="286" r:id="rId26"/>
    <p:sldId id="317" r:id="rId27"/>
    <p:sldId id="295" r:id="rId28"/>
    <p:sldId id="318" r:id="rId29"/>
    <p:sldId id="319" r:id="rId30"/>
    <p:sldId id="320" r:id="rId31"/>
    <p:sldId id="294" r:id="rId32"/>
    <p:sldId id="296" r:id="rId33"/>
    <p:sldId id="297" r:id="rId34"/>
    <p:sldId id="298" r:id="rId35"/>
    <p:sldId id="299" r:id="rId36"/>
    <p:sldId id="300" r:id="rId37"/>
    <p:sldId id="321" r:id="rId38"/>
    <p:sldId id="302" r:id="rId39"/>
    <p:sldId id="303" r:id="rId40"/>
    <p:sldId id="304" r:id="rId41"/>
    <p:sldId id="305" r:id="rId42"/>
    <p:sldId id="306" r:id="rId43"/>
    <p:sldId id="322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23" r:id="rId55"/>
    <p:sldId id="325" r:id="rId56"/>
    <p:sldId id="324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8" r:id="rId79"/>
    <p:sldId id="347" r:id="rId80"/>
    <p:sldId id="270" r:id="rId8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265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5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presProps" Target="presProp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0947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0751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8049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689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8382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7158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762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723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4492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3566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9862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9DC6-1D26-424D-B5F4-FED13941197B}" type="datetimeFigureOut">
              <a:rPr lang="hu-HU" smtClean="0"/>
              <a:pPr/>
              <a:t>2017.04.25.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638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ar.h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-2003_dokumentum1.doc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Microsoft_Office_Excel_97-2003_munkalap3.xls"/><Relationship Id="rId4" Type="http://schemas.openxmlformats.org/officeDocument/2006/relationships/oleObject" Target="../embeddings/Microsoft_Office_Excel_97-2003_munkalap2.xls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munkalap4.xls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2" y="3922087"/>
            <a:ext cx="659021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i="1" dirty="0" smtClean="0">
                <a:solidFill>
                  <a:schemeClr val="bg1"/>
                </a:solidFill>
                <a:latin typeface="Cronos Pro" panose="020C0702030403020304" pitchFamily="34" charset="0"/>
              </a:rPr>
              <a:t>Az élelmiszer-vizsgáló laboratóriumok szerepe</a:t>
            </a:r>
          </a:p>
          <a:p>
            <a:endParaRPr lang="hu-HU" sz="3000" i="1" dirty="0" smtClean="0">
              <a:solidFill>
                <a:schemeClr val="bg1"/>
              </a:solidFill>
              <a:latin typeface="Cronos Pro" panose="020C0702030403020304" pitchFamily="34" charset="0"/>
            </a:endParaRPr>
          </a:p>
          <a:p>
            <a:r>
              <a:rPr lang="hu-HU" sz="2400" i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dr. Nagy Attila</a:t>
            </a:r>
          </a:p>
          <a:p>
            <a:endParaRPr lang="hu-HU" sz="2400" i="1" dirty="0" smtClean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7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749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i="1" baseline="30000" dirty="0" smtClean="0">
                <a:latin typeface="Cronos Pro Caption" panose="020C0502030503020304" pitchFamily="34" charset="0"/>
              </a:rPr>
              <a:t>Lóhús- </a:t>
            </a:r>
            <a:r>
              <a:rPr lang="hu-HU" sz="2400" b="1" i="1" baseline="30000" dirty="0" smtClean="0">
                <a:latin typeface="Cronos Pro Caption" panose="020C0502030503020304" pitchFamily="34" charset="0"/>
              </a:rPr>
              <a:t>szennyezettség EU felmérő </a:t>
            </a:r>
            <a:br>
              <a:rPr lang="hu-HU" sz="2400" b="1" i="1" baseline="30000" dirty="0" smtClean="0">
                <a:latin typeface="Cronos Pro Caption" panose="020C0502030503020304" pitchFamily="34" charset="0"/>
              </a:rPr>
            </a:br>
            <a:r>
              <a:rPr lang="hu-HU" sz="2400" b="1" i="1" baseline="30000" dirty="0" smtClean="0">
                <a:latin typeface="Cronos Pro Caption" panose="020C0502030503020304" pitchFamily="34" charset="0"/>
              </a:rPr>
              <a:t>vizsgálat 2013: a botrány kezdete</a:t>
            </a:r>
            <a:endParaRPr lang="hu-HU" sz="24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hu-HU" sz="2400" b="1" dirty="0" smtClean="0"/>
              <a:t>2013. február: </a:t>
            </a:r>
          </a:p>
          <a:p>
            <a:pPr>
              <a:lnSpc>
                <a:spcPct val="80000"/>
              </a:lnSpc>
            </a:pPr>
            <a:endParaRPr lang="hu-HU" sz="2400" b="1" dirty="0" smtClean="0"/>
          </a:p>
          <a:p>
            <a:pPr algn="just">
              <a:lnSpc>
                <a:spcPct val="80000"/>
              </a:lnSpc>
              <a:buFont typeface="Arial" pitchFamily="34" charset="0"/>
              <a:buChar char="•"/>
            </a:pPr>
            <a:r>
              <a:rPr lang="hu-HU" sz="2400" dirty="0" err="1" smtClean="0"/>
              <a:t>Lasagne</a:t>
            </a:r>
            <a:r>
              <a:rPr lang="hu-HU" sz="2400" dirty="0" smtClean="0"/>
              <a:t> </a:t>
            </a:r>
            <a:r>
              <a:rPr lang="hu-HU" sz="2400" dirty="0" err="1" smtClean="0"/>
              <a:t>bolognese</a:t>
            </a:r>
            <a:r>
              <a:rPr lang="hu-HU" sz="2400" dirty="0" smtClean="0"/>
              <a:t>: Anglia, Franciaország, Dánia, Csehország, Németország, Magyarország, …</a:t>
            </a:r>
          </a:p>
          <a:p>
            <a:pPr algn="just">
              <a:lnSpc>
                <a:spcPct val="80000"/>
              </a:lnSpc>
              <a:buFont typeface="Arial" pitchFamily="34" charset="0"/>
              <a:buChar char="•"/>
            </a:pPr>
            <a:endParaRPr lang="hu-HU" sz="2400" dirty="0" smtClean="0"/>
          </a:p>
          <a:p>
            <a:pPr algn="just">
              <a:lnSpc>
                <a:spcPct val="80000"/>
              </a:lnSpc>
              <a:buFont typeface="Arial" pitchFamily="34" charset="0"/>
              <a:buChar char="•"/>
            </a:pPr>
            <a:r>
              <a:rPr lang="hu-HU" sz="2400" dirty="0" smtClean="0"/>
              <a:t>100 kilónyi lóhúst találtak egy "Marha apróhús" feliratú szállítmányban az Anglia északnyugati részén található </a:t>
            </a:r>
            <a:r>
              <a:rPr lang="hu-HU" sz="2400" dirty="0" err="1" smtClean="0"/>
              <a:t>Lancashire</a:t>
            </a:r>
            <a:r>
              <a:rPr lang="hu-HU" sz="2400" dirty="0" smtClean="0"/>
              <a:t> megyében. </a:t>
            </a:r>
          </a:p>
          <a:p>
            <a:pPr algn="just">
              <a:lnSpc>
                <a:spcPct val="80000"/>
              </a:lnSpc>
              <a:buFont typeface="Arial" pitchFamily="34" charset="0"/>
              <a:buChar char="•"/>
            </a:pPr>
            <a:endParaRPr lang="hu-HU" sz="2400" dirty="0" smtClean="0"/>
          </a:p>
          <a:p>
            <a:pPr algn="just">
              <a:lnSpc>
                <a:spcPct val="80000"/>
              </a:lnSpc>
              <a:buFont typeface="Arial" pitchFamily="34" charset="0"/>
              <a:buChar char="•"/>
            </a:pPr>
            <a:r>
              <a:rPr lang="hu-HU" sz="2400" dirty="0" smtClean="0"/>
              <a:t>A marhahúsnak címkézett terméket egy kilós kiszerelésben, "marha apróhús" felirattal árusították. A brit élelmiszerügyi hivatal értesítette az EU-t és a magyar hatóságokat, a megmaradt húst azonnal kivonták a forgalomból.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Lóh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ús-szennyezettség EU felmérő vizsgálat, 2013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Kép 3" descr="Lasagne Bologne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2179" y="4261123"/>
            <a:ext cx="20732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4" descr="https://encrypted-tbn2.gstatic.com/images?q=tbn:ANd9GcSHfarmyA4ivSFNk43gvBCUcuOqAQsqxO2KeFumjnCK9ALcMR7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7395" y="4227287"/>
            <a:ext cx="17335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rc_mi" descr="http://www.hirek.sk/media/kepek_introk/201302201902020.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3108" y="4248060"/>
            <a:ext cx="282892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i="1" baseline="30000" dirty="0" smtClean="0">
                <a:latin typeface="Cronos Pro Caption" panose="020C0502030503020304" pitchFamily="34" charset="0"/>
              </a:rPr>
              <a:t>Lóhús szennyezettség EU felmérő </a:t>
            </a:r>
            <a:br>
              <a:rPr lang="hu-HU" sz="2400" b="1" i="1" baseline="30000" dirty="0" smtClean="0">
                <a:latin typeface="Cronos Pro Caption" panose="020C0502030503020304" pitchFamily="34" charset="0"/>
              </a:rPr>
            </a:br>
            <a:r>
              <a:rPr lang="hu-HU" sz="2400" b="1" i="1" baseline="30000" dirty="0" smtClean="0">
                <a:latin typeface="Cronos Pro Caption" panose="020C0502030503020304" pitchFamily="34" charset="0"/>
              </a:rPr>
              <a:t>vizsgálat 2013</a:t>
            </a:r>
            <a:endParaRPr lang="hu-HU" sz="24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hu-HU" sz="2400" dirty="0" smtClean="0"/>
              <a:t>A marhahús lóhússal történő hamisítása kapcsán kirobbant botrány következtében a Bizottság ajánlást adott ki a tagállamok számára, 2013/99/EU, melynek célja a hamisítási gyakorlat elterjedtségének felmérése volt. 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hu-HU" sz="2400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hu-HU" sz="2400" dirty="0" smtClean="0"/>
              <a:t>Az ajánlás tartalmazta a követendő vizsgálati módszert is, amelyet az EU-RL AP (Takarmány állati fehérje tartalom közösségi referencialaboratóriuma) dolgozott ki.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hu-HU" sz="24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Lóhús-szennyezettség EU felmérő vizsgálat, 2013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Kép 3" descr="Lasagne Bologne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2179" y="4261123"/>
            <a:ext cx="20732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4" descr="https://encrypted-tbn2.gstatic.com/images?q=tbn:ANd9GcSHfarmyA4ivSFNk43gvBCUcuOqAQsqxO2KeFumjnCK9ALcMR7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7395" y="4227287"/>
            <a:ext cx="17335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rc_mi" descr="http://www.hirek.sk/media/kepek_introk/201302201902020.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3108" y="4248060"/>
            <a:ext cx="282892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i="1" baseline="30000" dirty="0" smtClean="0">
                <a:latin typeface="Cronos Pro Caption" panose="020C0502030503020304" pitchFamily="34" charset="0"/>
              </a:rPr>
              <a:t>Lóhús szennyezettség EU felmérő </a:t>
            </a:r>
            <a:br>
              <a:rPr lang="hu-HU" sz="2400" b="1" i="1" baseline="30000" dirty="0" smtClean="0">
                <a:latin typeface="Cronos Pro Caption" panose="020C0502030503020304" pitchFamily="34" charset="0"/>
              </a:rPr>
            </a:br>
            <a:r>
              <a:rPr lang="hu-HU" sz="2400" b="1" i="1" baseline="30000" dirty="0" smtClean="0">
                <a:latin typeface="Cronos Pro Caption" panose="020C0502030503020304" pitchFamily="34" charset="0"/>
              </a:rPr>
              <a:t>vizsgálat 2013: Módszer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hu-HU" sz="2400" dirty="0" smtClean="0">
                <a:cs typeface="Times New Roman" pitchFamily="18" charset="0"/>
              </a:rPr>
              <a:t>DNS alapú Real-Time PCR technika:</a:t>
            </a:r>
          </a:p>
          <a:p>
            <a:pPr>
              <a:buFont typeface="Arial" pitchFamily="34" charset="0"/>
              <a:buChar char="•"/>
            </a:pPr>
            <a:endParaRPr lang="hu-HU" sz="20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2400" dirty="0" smtClean="0">
                <a:cs typeface="Times New Roman" pitchFamily="18" charset="0"/>
              </a:rPr>
              <a:t> DNS izolálás</a:t>
            </a:r>
          </a:p>
          <a:p>
            <a:pPr>
              <a:buFont typeface="Arial" pitchFamily="34" charset="0"/>
              <a:buChar char="•"/>
            </a:pPr>
            <a:endParaRPr lang="hu-HU" sz="14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2400" dirty="0" err="1" smtClean="0">
                <a:cs typeface="Times New Roman" pitchFamily="18" charset="0"/>
              </a:rPr>
              <a:t>Taqman</a:t>
            </a:r>
            <a:r>
              <a:rPr lang="hu-HU" sz="2400" dirty="0" smtClean="0">
                <a:cs typeface="Times New Roman" pitchFamily="18" charset="0"/>
              </a:rPr>
              <a:t> próbás </a:t>
            </a:r>
            <a:r>
              <a:rPr lang="hu-HU" sz="2400" dirty="0" err="1" smtClean="0">
                <a:cs typeface="Times New Roman" pitchFamily="18" charset="0"/>
              </a:rPr>
              <a:t>real-time</a:t>
            </a:r>
            <a:r>
              <a:rPr lang="hu-HU" sz="2400" dirty="0" smtClean="0">
                <a:cs typeface="Times New Roman" pitchFamily="18" charset="0"/>
              </a:rPr>
              <a:t> PCR</a:t>
            </a:r>
          </a:p>
          <a:p>
            <a:pPr>
              <a:buFont typeface="Arial" pitchFamily="34" charset="0"/>
              <a:buChar char="•"/>
            </a:pPr>
            <a:endParaRPr lang="hu-HU" sz="24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2400" dirty="0" smtClean="0">
                <a:cs typeface="Times New Roman" pitchFamily="18" charset="0"/>
              </a:rPr>
              <a:t>Kontrollok: Előállítottunk 1% lóhústartalmú kontroll DNS-t,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>
                <a:cs typeface="Times New Roman" pitchFamily="18" charset="0"/>
              </a:rPr>
              <a:t>	negatív (marha) kontrollt, 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>
                <a:cs typeface="Times New Roman" pitchFamily="18" charset="0"/>
              </a:rPr>
              <a:t>	valamint pozitív (ló) kontrollt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Lóhús-szennyezettség EU felmérő vizsgálat, 2013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10" name="Picture 5" descr="Graph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5570" y="3384620"/>
            <a:ext cx="3144429" cy="249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i="1" baseline="30000" dirty="0" smtClean="0">
                <a:latin typeface="Cronos Pro Caption" panose="020C0502030503020304" pitchFamily="34" charset="0"/>
              </a:rPr>
              <a:t>Lóhús szennyezettség EU felmérő </a:t>
            </a:r>
            <a:br>
              <a:rPr lang="hu-HU" sz="2400" b="1" i="1" baseline="30000" dirty="0" smtClean="0">
                <a:latin typeface="Cronos Pro Caption" panose="020C0502030503020304" pitchFamily="34" charset="0"/>
              </a:rPr>
            </a:br>
            <a:r>
              <a:rPr lang="hu-HU" sz="2400" b="1" i="1" baseline="30000" dirty="0" smtClean="0">
                <a:latin typeface="Cronos Pro Caption" panose="020C0502030503020304" pitchFamily="34" charset="0"/>
              </a:rPr>
              <a:t>vizsgálat 2013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just">
              <a:lnSpc>
                <a:spcPct val="90000"/>
              </a:lnSpc>
            </a:pPr>
            <a:r>
              <a:rPr lang="hu-HU" sz="3200" b="1" dirty="0" smtClean="0">
                <a:cs typeface="Times New Roman" pitchFamily="18" charset="0"/>
              </a:rPr>
              <a:t>Eredmények, 2013:</a:t>
            </a:r>
          </a:p>
          <a:p>
            <a:pPr algn="just">
              <a:lnSpc>
                <a:spcPct val="90000"/>
              </a:lnSpc>
            </a:pPr>
            <a:endParaRPr lang="hu-HU" sz="2600" dirty="0" smtClean="0"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2600" dirty="0" smtClean="0">
                <a:cs typeface="Times New Roman" pitchFamily="18" charset="0"/>
              </a:rPr>
              <a:t>A felmérő vizsgálatok során a tagállamok több mint </a:t>
            </a:r>
            <a:r>
              <a:rPr lang="hu-HU" sz="2600" b="1" dirty="0" smtClean="0">
                <a:cs typeface="Times New Roman" pitchFamily="18" charset="0"/>
              </a:rPr>
              <a:t>4000</a:t>
            </a:r>
            <a:r>
              <a:rPr lang="hu-HU" sz="2600" dirty="0" smtClean="0">
                <a:cs typeface="Times New Roman" pitchFamily="18" charset="0"/>
              </a:rPr>
              <a:t> mintát vettek, </a:t>
            </a:r>
            <a:r>
              <a:rPr lang="hu-HU" sz="2600" b="1" dirty="0" smtClean="0">
                <a:cs typeface="Times New Roman" pitchFamily="18" charset="0"/>
              </a:rPr>
              <a:t>193</a:t>
            </a:r>
            <a:r>
              <a:rPr lang="hu-HU" sz="2600" dirty="0" smtClean="0">
                <a:cs typeface="Times New Roman" pitchFamily="18" charset="0"/>
              </a:rPr>
              <a:t> esetben állapítottak meg nem megfelelőséget. </a:t>
            </a:r>
          </a:p>
          <a:p>
            <a:pPr algn="just">
              <a:lnSpc>
                <a:spcPct val="90000"/>
              </a:lnSpc>
            </a:pPr>
            <a:endParaRPr lang="hu-HU" sz="2600" dirty="0" smtClean="0"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2600" dirty="0" smtClean="0">
                <a:cs typeface="Times New Roman" pitchFamily="18" charset="0"/>
              </a:rPr>
              <a:t>Magyarországon </a:t>
            </a:r>
            <a:r>
              <a:rPr lang="hu-HU" sz="2600" b="1" dirty="0" smtClean="0">
                <a:cs typeface="Times New Roman" pitchFamily="18" charset="0"/>
              </a:rPr>
              <a:t>102</a:t>
            </a:r>
            <a:r>
              <a:rPr lang="hu-HU" sz="2600" dirty="0" smtClean="0">
                <a:cs typeface="Times New Roman" pitchFamily="18" charset="0"/>
              </a:rPr>
              <a:t> minta került feldolgozásra, melyből </a:t>
            </a:r>
            <a:r>
              <a:rPr lang="hu-HU" sz="2600" b="1" dirty="0" smtClean="0">
                <a:cs typeface="Times New Roman" pitchFamily="18" charset="0"/>
              </a:rPr>
              <a:t>5</a:t>
            </a:r>
            <a:r>
              <a:rPr lang="hu-HU" sz="2600" dirty="0" smtClean="0">
                <a:cs typeface="Times New Roman" pitchFamily="18" charset="0"/>
              </a:rPr>
              <a:t> minta (4,9%) esetében mutattunk ki 1 %-nál  nagyobb ló DNS koncentrációt.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Lóhús-szennyezettség EU felmérő vizsgálat, 2013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10" name="Picture 5" descr="Graph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5570" y="3384620"/>
            <a:ext cx="3144429" cy="249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i="1" baseline="30000" dirty="0" smtClean="0">
                <a:latin typeface="Cronos Pro Caption" panose="020C0502030503020304" pitchFamily="34" charset="0"/>
              </a:rPr>
              <a:t>Lóhús szennyezettség EU felmérő </a:t>
            </a:r>
            <a:br>
              <a:rPr lang="hu-HU" sz="2400" b="1" i="1" baseline="30000" dirty="0" smtClean="0">
                <a:latin typeface="Cronos Pro Caption" panose="020C0502030503020304" pitchFamily="34" charset="0"/>
              </a:rPr>
            </a:br>
            <a:r>
              <a:rPr lang="hu-HU" sz="2400" b="1" i="1" baseline="30000" dirty="0" smtClean="0">
                <a:latin typeface="Cronos Pro Caption" panose="020C0502030503020304" pitchFamily="34" charset="0"/>
              </a:rPr>
              <a:t>vizsgálat 2014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3200" b="1" dirty="0" smtClean="0">
                <a:cs typeface="Times New Roman" pitchFamily="18" charset="0"/>
              </a:rPr>
              <a:t>Eredmények, 2014: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hu-HU" sz="3200" b="1" dirty="0" smtClean="0"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2400" dirty="0" smtClean="0">
                <a:cs typeface="Times New Roman" pitchFamily="18" charset="0"/>
              </a:rPr>
              <a:t>A felmérő vizsgálatok során a tagállamok több mint </a:t>
            </a:r>
            <a:r>
              <a:rPr lang="en-US" sz="2400" b="1" dirty="0" smtClean="0">
                <a:cs typeface="Times New Roman" pitchFamily="18" charset="0"/>
              </a:rPr>
              <a:t>2622</a:t>
            </a:r>
            <a:r>
              <a:rPr lang="hu-HU" sz="2400" dirty="0" smtClean="0">
                <a:cs typeface="Times New Roman" pitchFamily="18" charset="0"/>
              </a:rPr>
              <a:t> mintát vettek, </a:t>
            </a:r>
            <a:r>
              <a:rPr lang="en-US" sz="2400" b="1" dirty="0" smtClean="0">
                <a:cs typeface="Times New Roman" pitchFamily="18" charset="0"/>
              </a:rPr>
              <a:t>16</a:t>
            </a:r>
            <a:r>
              <a:rPr lang="hu-HU" sz="2400" dirty="0" smtClean="0">
                <a:cs typeface="Times New Roman" pitchFamily="18" charset="0"/>
              </a:rPr>
              <a:t> esetben állapítottak meg nem megfelelőséget. </a:t>
            </a:r>
          </a:p>
          <a:p>
            <a:pPr algn="just">
              <a:lnSpc>
                <a:spcPct val="90000"/>
              </a:lnSpc>
            </a:pPr>
            <a:endParaRPr lang="hu-HU" sz="900" dirty="0" smtClean="0"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2400" dirty="0" smtClean="0">
                <a:cs typeface="Times New Roman" pitchFamily="18" charset="0"/>
              </a:rPr>
              <a:t>Magyarországon </a:t>
            </a:r>
            <a:r>
              <a:rPr lang="hu-HU" sz="2400" b="1" dirty="0" smtClean="0">
                <a:cs typeface="Times New Roman" pitchFamily="18" charset="0"/>
              </a:rPr>
              <a:t>101</a:t>
            </a:r>
            <a:r>
              <a:rPr lang="hu-HU" sz="2400" dirty="0" smtClean="0">
                <a:cs typeface="Times New Roman" pitchFamily="18" charset="0"/>
              </a:rPr>
              <a:t> minta került feldolgozásra, melyből </a:t>
            </a:r>
            <a:r>
              <a:rPr lang="hu-HU" sz="2400" b="1" dirty="0" smtClean="0">
                <a:cs typeface="Times New Roman" pitchFamily="18" charset="0"/>
              </a:rPr>
              <a:t>4</a:t>
            </a:r>
            <a:r>
              <a:rPr lang="hu-HU" sz="2400" dirty="0" smtClean="0">
                <a:cs typeface="Times New Roman" pitchFamily="18" charset="0"/>
              </a:rPr>
              <a:t> minta (4,9%) esetében mutattunk ki 1 %-nál  nagyobb ló DNS szennyezettséget.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Lóhús-szennyezettség EU felmérő vizsgálat, 2013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i="1" baseline="30000" dirty="0" smtClean="0">
                <a:latin typeface="Cronos Pro Caption" panose="020C0502030503020304" pitchFamily="34" charset="0"/>
              </a:rPr>
              <a:t>Gesztenyevizsgálatok: rizs kimutatása</a:t>
            </a:r>
            <a:endParaRPr lang="hu-HU" sz="2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600" dirty="0" smtClean="0">
                <a:cs typeface="Times New Roman" pitchFamily="18" charset="0"/>
              </a:rPr>
              <a:t>GMO rizs kimutatására használatos módszer (LL601 rizs)</a:t>
            </a:r>
          </a:p>
          <a:p>
            <a:r>
              <a:rPr lang="hu-HU" sz="2600" dirty="0" err="1" smtClean="0">
                <a:cs typeface="Times New Roman" pitchFamily="18" charset="0"/>
              </a:rPr>
              <a:t>Forward</a:t>
            </a:r>
            <a:r>
              <a:rPr lang="hu-HU" sz="2600" dirty="0" smtClean="0">
                <a:cs typeface="Times New Roman" pitchFamily="18" charset="0"/>
              </a:rPr>
              <a:t> primer: 5’- TCT AGG ATC CGA AGC AGA TCG T- 3’</a:t>
            </a:r>
          </a:p>
          <a:p>
            <a:r>
              <a:rPr lang="hu-HU" sz="2600" dirty="0" err="1" smtClean="0">
                <a:cs typeface="Times New Roman" pitchFamily="18" charset="0"/>
              </a:rPr>
              <a:t>Reverse</a:t>
            </a:r>
            <a:r>
              <a:rPr lang="hu-HU" sz="2600" dirty="0" smtClean="0">
                <a:cs typeface="Times New Roman" pitchFamily="18" charset="0"/>
              </a:rPr>
              <a:t> primer: 5’- GGA GGG CGC GGA GTG T- 3’</a:t>
            </a:r>
          </a:p>
          <a:p>
            <a:r>
              <a:rPr lang="hu-HU" sz="2600" dirty="0" err="1" smtClean="0">
                <a:cs typeface="Times New Roman" pitchFamily="18" charset="0"/>
              </a:rPr>
              <a:t>Probe</a:t>
            </a:r>
            <a:r>
              <a:rPr lang="hu-HU" sz="2600" dirty="0" smtClean="0">
                <a:cs typeface="Times New Roman" pitchFamily="18" charset="0"/>
              </a:rPr>
              <a:t>: 5’- CCA CCT CCC AAC AAT AAA AGC GCC TG- 3’</a:t>
            </a:r>
          </a:p>
          <a:p>
            <a:r>
              <a:rPr lang="en-US" sz="2600" dirty="0" smtClean="0">
                <a:cs typeface="Times New Roman" pitchFamily="18" charset="0"/>
              </a:rPr>
              <a:t>Reporter dye: FAM (position 5’ of the probe)</a:t>
            </a:r>
          </a:p>
          <a:p>
            <a:r>
              <a:rPr lang="en-US" sz="2600" dirty="0" smtClean="0">
                <a:cs typeface="Times New Roman" pitchFamily="18" charset="0"/>
              </a:rPr>
              <a:t>Quencher dye: TAMRA (position 3’ of the probe)</a:t>
            </a:r>
          </a:p>
          <a:p>
            <a:r>
              <a:rPr lang="hu-HU" sz="2600" dirty="0" smtClean="0">
                <a:cs typeface="Times New Roman" pitchFamily="18" charset="0"/>
              </a:rPr>
              <a:t>Inhibíció ellenőrzésére </a:t>
            </a:r>
          </a:p>
          <a:p>
            <a:r>
              <a:rPr lang="hu-HU" sz="2600" dirty="0" err="1" smtClean="0">
                <a:cs typeface="Times New Roman" pitchFamily="18" charset="0"/>
              </a:rPr>
              <a:t>trnl</a:t>
            </a:r>
            <a:r>
              <a:rPr lang="hu-HU" sz="2600" dirty="0" smtClean="0">
                <a:cs typeface="Times New Roman" pitchFamily="18" charset="0"/>
              </a:rPr>
              <a:t> növényi referencia gén kimutatása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Gesztenyevizsgálatok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8" name="irc_mi" descr="http://www.termekkosar.hu/web/userfiles/riz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5063" y="3822383"/>
            <a:ext cx="2689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i="1" baseline="30000" dirty="0" smtClean="0">
                <a:latin typeface="Cronos Pro Caption" panose="020C0502030503020304" pitchFamily="34" charset="0"/>
              </a:rPr>
              <a:t>Gesztenyevizsgálatok: burgonya kimutatása</a:t>
            </a:r>
            <a:endParaRPr lang="hu-HU" sz="2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600" dirty="0" smtClean="0">
                <a:cs typeface="Times New Roman" pitchFamily="18" charset="0"/>
              </a:rPr>
              <a:t>GMO burgonya kimutatására használatos módszer (EH92 527-1 </a:t>
            </a:r>
            <a:r>
              <a:rPr lang="hu-HU" sz="2600" dirty="0" err="1" smtClean="0">
                <a:cs typeface="Times New Roman" pitchFamily="18" charset="0"/>
              </a:rPr>
              <a:t>Amflora</a:t>
            </a:r>
            <a:r>
              <a:rPr lang="hu-HU" sz="2600" dirty="0" smtClean="0">
                <a:cs typeface="Times New Roman" pitchFamily="18" charset="0"/>
              </a:rPr>
              <a:t> burgonya)</a:t>
            </a:r>
          </a:p>
          <a:p>
            <a:r>
              <a:rPr lang="hu-HU" sz="2600" dirty="0" err="1" smtClean="0">
                <a:cs typeface="Times New Roman" pitchFamily="18" charset="0"/>
              </a:rPr>
              <a:t>Forward</a:t>
            </a:r>
            <a:r>
              <a:rPr lang="hu-HU" sz="2600" dirty="0" smtClean="0">
                <a:cs typeface="Times New Roman" pitchFamily="18" charset="0"/>
              </a:rPr>
              <a:t> primer: 5’- GTG TCA AAA  CAC AAT TTA CAG CA- 3’</a:t>
            </a:r>
          </a:p>
          <a:p>
            <a:r>
              <a:rPr lang="hu-HU" sz="2600" dirty="0" err="1" smtClean="0">
                <a:cs typeface="Times New Roman" pitchFamily="18" charset="0"/>
              </a:rPr>
              <a:t>Reverse</a:t>
            </a:r>
            <a:r>
              <a:rPr lang="hu-HU" sz="2600" dirty="0" smtClean="0">
                <a:cs typeface="Times New Roman" pitchFamily="18" charset="0"/>
              </a:rPr>
              <a:t> primer: 5’- TCC CTT AAT TCT CCG CTC ATG A- 3’</a:t>
            </a:r>
          </a:p>
          <a:p>
            <a:r>
              <a:rPr lang="hu-HU" sz="2600" dirty="0" err="1" smtClean="0">
                <a:cs typeface="Times New Roman" pitchFamily="18" charset="0"/>
              </a:rPr>
              <a:t>Probe</a:t>
            </a:r>
            <a:r>
              <a:rPr lang="hu-HU" sz="2600" dirty="0" smtClean="0">
                <a:cs typeface="Times New Roman" pitchFamily="18" charset="0"/>
              </a:rPr>
              <a:t>: 5’- AGA TTG TCG TTT CCC GCC TTC AGT T- 3’</a:t>
            </a:r>
          </a:p>
          <a:p>
            <a:r>
              <a:rPr lang="en-US" sz="2600" dirty="0" smtClean="0">
                <a:cs typeface="Times New Roman" pitchFamily="18" charset="0"/>
              </a:rPr>
              <a:t>Reporter dye: FAM (position 5’ of the probe)</a:t>
            </a:r>
          </a:p>
          <a:p>
            <a:r>
              <a:rPr lang="en-US" sz="2600" dirty="0" smtClean="0">
                <a:cs typeface="Times New Roman" pitchFamily="18" charset="0"/>
              </a:rPr>
              <a:t>Quencher dye: TAMRA (position 3’ of the probe)</a:t>
            </a:r>
          </a:p>
          <a:p>
            <a:pPr>
              <a:buFont typeface="Arial" charset="0"/>
              <a:buNone/>
            </a:pPr>
            <a:r>
              <a:rPr lang="hu-HU" sz="2600" dirty="0" smtClean="0">
                <a:cs typeface="Times New Roman" pitchFamily="18" charset="0"/>
              </a:rPr>
              <a:t>	Inhibíció ellenőrzésére </a:t>
            </a:r>
          </a:p>
          <a:p>
            <a:r>
              <a:rPr lang="hu-HU" sz="2600" dirty="0" err="1" smtClean="0">
                <a:cs typeface="Times New Roman" pitchFamily="18" charset="0"/>
              </a:rPr>
              <a:t>UGPase</a:t>
            </a:r>
            <a:r>
              <a:rPr lang="hu-HU" sz="2600" dirty="0" smtClean="0">
                <a:cs typeface="Times New Roman" pitchFamily="18" charset="0"/>
              </a:rPr>
              <a:t> növényi referencia gén kimutatása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Gesztenyevizsgálatok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9" name="irc_mi" descr="http://www.felsofokon.hu/sites/default/files/users/katalinantics/images/mielott-meg-az-asztalra-kerulne-a-burgonya-34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3622" y="3579586"/>
            <a:ext cx="2190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i="1" baseline="30000" dirty="0" smtClean="0">
                <a:latin typeface="Cronos Pro Caption" panose="020C0502030503020304" pitchFamily="34" charset="0"/>
              </a:rPr>
              <a:t>Gesztenyevizsgálatok</a:t>
            </a:r>
            <a:endParaRPr lang="hu-HU" sz="2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3200" b="1" dirty="0" smtClean="0">
                <a:cs typeface="Times New Roman" pitchFamily="18" charset="0"/>
              </a:rPr>
              <a:t>Eredmények:</a:t>
            </a:r>
          </a:p>
          <a:p>
            <a:endParaRPr lang="hu-HU" sz="3200" dirty="0" smtClean="0">
              <a:cs typeface="Times New Roman" pitchFamily="18" charset="0"/>
            </a:endParaRPr>
          </a:p>
          <a:p>
            <a:r>
              <a:rPr lang="hu-HU" sz="2600" dirty="0" smtClean="0">
                <a:cs typeface="Times New Roman" pitchFamily="18" charset="0"/>
              </a:rPr>
              <a:t>2014 januárig összesen </a:t>
            </a:r>
            <a:r>
              <a:rPr lang="hu-HU" sz="2600" b="1" dirty="0" smtClean="0">
                <a:cs typeface="Times New Roman" pitchFamily="18" charset="0"/>
              </a:rPr>
              <a:t>37</a:t>
            </a:r>
            <a:r>
              <a:rPr lang="hu-HU" sz="2600" dirty="0" smtClean="0">
                <a:cs typeface="Times New Roman" pitchFamily="18" charset="0"/>
              </a:rPr>
              <a:t> minta került vizsgálatra, amelyből két gesztenyemassza gyártó </a:t>
            </a:r>
            <a:r>
              <a:rPr lang="hu-HU" sz="2600" b="1" dirty="0" smtClean="0">
                <a:cs typeface="Times New Roman" pitchFamily="18" charset="0"/>
              </a:rPr>
              <a:t>14</a:t>
            </a:r>
            <a:r>
              <a:rPr lang="hu-HU" sz="2600" dirty="0" smtClean="0">
                <a:cs typeface="Times New Roman" pitchFamily="18" charset="0"/>
              </a:rPr>
              <a:t> termékének azonnali visszahívását rendelte el a NÉBIH Kiemelt Ügyek Igazgatósága (KÜI), miután a laboratóriumi vizsgálatok megállapították, hogy 10 tétel rizslisztet, 4 tétel pedig burgonyát tartalmaz.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Gesztenyevizsgálatok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irc_mi" descr="http://www.charlottecukraszda.hu/uploads/products/dbeacb7d8fdb6676c0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9634" y="3652566"/>
            <a:ext cx="27352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5" descr="http://t3.gstatic.com/images?q=tbn:ANd9GcSyAOzJduVddUMZ9myggbsoPqnlUaYPFlLCQg1TAZ09LqueyC6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976" y="3992154"/>
            <a:ext cx="22987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5" descr="https://encrypted-tbn0.gstatic.com/images?q=tbn:ANd9GcSG15SN6sfYzcoqSy2CTbgM3E2LcR89SOc98pK4yYpcrXRnycu-E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7513" y="3992154"/>
            <a:ext cx="21066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i="1" baseline="30000" dirty="0" smtClean="0">
                <a:latin typeface="Cronos Pro Caption" panose="020C0502030503020304" pitchFamily="34" charset="0"/>
              </a:rPr>
              <a:t>Gesztenyevizsgálatok</a:t>
            </a:r>
            <a:endParaRPr lang="hu-HU" sz="2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dirty="0" smtClean="0">
                <a:cs typeface="Times New Roman" pitchFamily="18" charset="0"/>
              </a:rPr>
              <a:t>A </a:t>
            </a:r>
            <a:r>
              <a:rPr lang="hu-HU" sz="2400" dirty="0" err="1" smtClean="0">
                <a:cs typeface="Times New Roman" pitchFamily="18" charset="0"/>
              </a:rPr>
              <a:t>kvantifikálás</a:t>
            </a:r>
            <a:r>
              <a:rPr lang="hu-HU" sz="2400" dirty="0" smtClean="0">
                <a:cs typeface="Times New Roman" pitchFamily="18" charset="0"/>
              </a:rPr>
              <a:t> problémái:</a:t>
            </a:r>
          </a:p>
          <a:p>
            <a:endParaRPr lang="hu-HU" sz="2400" dirty="0" smtClean="0"/>
          </a:p>
          <a:p>
            <a:r>
              <a:rPr lang="hu-HU" sz="2400" dirty="0" smtClean="0">
                <a:cs typeface="Times New Roman" pitchFamily="18" charset="0"/>
              </a:rPr>
              <a:t>Nincs referencia gén</a:t>
            </a:r>
          </a:p>
          <a:p>
            <a:r>
              <a:rPr lang="hu-HU" sz="2400" dirty="0" smtClean="0">
                <a:cs typeface="Times New Roman" pitchFamily="18" charset="0"/>
              </a:rPr>
              <a:t>Komplex élelmiszer mátrixoknál nehéz a modell előállítása</a:t>
            </a:r>
          </a:p>
          <a:p>
            <a:r>
              <a:rPr lang="hu-HU" sz="2400" dirty="0" smtClean="0">
                <a:cs typeface="Times New Roman" pitchFamily="18" charset="0"/>
              </a:rPr>
              <a:t>Nehézkes DNS izolálása</a:t>
            </a:r>
          </a:p>
          <a:p>
            <a:r>
              <a:rPr lang="hu-HU" sz="2400" dirty="0" smtClean="0">
                <a:cs typeface="Times New Roman" pitchFamily="18" charset="0"/>
              </a:rPr>
              <a:t>Nehezen megállapítható, hogy a kivont DNS-ből mennyi a gesztenye</a:t>
            </a:r>
          </a:p>
          <a:p>
            <a:r>
              <a:rPr lang="hu-HU" sz="2400" dirty="0" smtClean="0">
                <a:cs typeface="Times New Roman" pitchFamily="18" charset="0"/>
              </a:rPr>
              <a:t>Az 5% feletti modellek esetében a görbék túl közel esetek egymáshoz, nem azonosítható a mennyiség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Gesztenyevizsgálatok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irc_mi" descr="http://www.charlottecukraszda.hu/uploads/products/dbeacb7d8fdb6676c0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9634" y="3652566"/>
            <a:ext cx="27352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5" descr="http://t3.gstatic.com/images?q=tbn:ANd9GcSyAOzJduVddUMZ9myggbsoPqnlUaYPFlLCQg1TAZ09LqueyC6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976" y="3992154"/>
            <a:ext cx="22987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5" descr="https://encrypted-tbn0.gstatic.com/images?q=tbn:ANd9GcSG15SN6sfYzcoqSy2CTbgM3E2LcR89SOc98pK4yYpcrXRnycu-E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7513" y="3992154"/>
            <a:ext cx="21066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cs typeface="Times New Roman" pitchFamily="18" charset="0"/>
              </a:rPr>
              <a:t>Halfaj- azonosítás- </a:t>
            </a:r>
            <a:r>
              <a:rPr lang="hu-HU" sz="2400" b="1" dirty="0" smtClean="0">
                <a:cs typeface="Times New Roman" pitchFamily="18" charset="0"/>
              </a:rPr>
              <a:t>vizsgálatok, 2015</a:t>
            </a:r>
            <a:endParaRPr lang="hu-HU" sz="2400" b="1" i="1" baseline="30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03713" y="533398"/>
            <a:ext cx="9331235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dirty="0" smtClean="0">
                <a:cs typeface="Times New Roman" pitchFamily="18" charset="0"/>
              </a:rPr>
              <a:t>A Bizottság ajánlása alapján halfaj azonosítási vizsgálatokat végeztünk a drágább halfajok olcsóbb halfajokkal való helyettesítésének felderítésére</a:t>
            </a:r>
          </a:p>
          <a:p>
            <a:endParaRPr lang="hu-HU" sz="2400" dirty="0" smtClean="0">
              <a:cs typeface="Times New Roman" pitchFamily="18" charset="0"/>
            </a:endParaRPr>
          </a:p>
          <a:p>
            <a:r>
              <a:rPr lang="hu-HU" sz="2400" dirty="0" smtClean="0">
                <a:cs typeface="Times New Roman" pitchFamily="18" charset="0"/>
              </a:rPr>
              <a:t>Magyarországnak 100 minta halfaj azonosságát kell vizsgálni</a:t>
            </a:r>
          </a:p>
          <a:p>
            <a:endParaRPr lang="hu-HU" sz="2400" dirty="0" smtClean="0">
              <a:cs typeface="Times New Roman" pitchFamily="18" charset="0"/>
            </a:endParaRPr>
          </a:p>
          <a:p>
            <a:r>
              <a:rPr lang="hu-HU" sz="2400" dirty="0" smtClean="0">
                <a:cs typeface="Times New Roman" pitchFamily="18" charset="0"/>
              </a:rPr>
              <a:t>A mintavételre 2015. júniusában, a vizsgálatokra október végéig került sor</a:t>
            </a:r>
          </a:p>
          <a:p>
            <a:endParaRPr lang="hu-HU" sz="2400" dirty="0" smtClean="0">
              <a:cs typeface="Times New Roman" pitchFamily="18" charset="0"/>
            </a:endParaRPr>
          </a:p>
          <a:p>
            <a:r>
              <a:rPr lang="hu-HU" sz="2400" dirty="0" smtClean="0">
                <a:cs typeface="Times New Roman" pitchFamily="18" charset="0"/>
              </a:rPr>
              <a:t>Rántott fogas a Balatonon: nílusi sügér rántva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Halfaj-azonosítás-vizsgálatok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irc_mi" descr="http://utazas.sk/wp-content/uploads/2011/05/halpiac-430x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6100" y="3709851"/>
            <a:ext cx="4165739" cy="212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rc_mi" descr="http://images.reblog.hu/uploads/blogs/527/30108/post_30108_20110415175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9865" y="3699199"/>
            <a:ext cx="3544111" cy="213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600" b="1" i="1" baseline="30000" dirty="0" smtClean="0">
                <a:latin typeface="Cronos Pro Caption" panose="020C0502030503020304" pitchFamily="34" charset="0"/>
              </a:rPr>
              <a:t>Az élelmiszer-vizsgáló laboratóriumok szerepe</a:t>
            </a:r>
            <a:endParaRPr lang="hu-HU" sz="2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Az élelmiszervizsgáló laboratóriumok szerepe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8" name="Picture 4" descr="http://s0.geograph.org.uk/geophotos/02/81/58/2815842_fc6fc9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0502" y="431439"/>
            <a:ext cx="9170904" cy="5445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55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b="1" dirty="0" smtClean="0">
                <a:cs typeface="Times New Roman" pitchFamily="18" charset="0"/>
              </a:rPr>
              <a:t>Húsokkal, húskészítményekkel </a:t>
            </a:r>
            <a:br>
              <a:rPr lang="hu-HU" altLang="en-US" b="1" dirty="0" smtClean="0">
                <a:cs typeface="Times New Roman" pitchFamily="18" charset="0"/>
              </a:rPr>
            </a:br>
            <a:r>
              <a:rPr lang="hu-HU" altLang="en-US" b="1" dirty="0" smtClean="0">
                <a:cs typeface="Times New Roman" pitchFamily="18" charset="0"/>
              </a:rPr>
              <a:t>kapcsolatos hamisítás, csalás lehetőségei</a:t>
            </a:r>
            <a:endParaRPr lang="hu-HU" b="1" i="1" baseline="30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altLang="en-US" sz="3200" dirty="0" smtClean="0"/>
              <a:t>Milyen fajból származik? </a:t>
            </a:r>
          </a:p>
          <a:p>
            <a:r>
              <a:rPr lang="hu-HU" altLang="en-US" sz="3200" dirty="0" smtClean="0"/>
              <a:t>Milyen fajta?</a:t>
            </a:r>
          </a:p>
          <a:p>
            <a:r>
              <a:rPr lang="hu-HU" altLang="en-US" sz="3200" dirty="0" smtClean="0"/>
              <a:t>Milyen nemű volt az állat?</a:t>
            </a:r>
          </a:p>
          <a:p>
            <a:r>
              <a:rPr lang="hu-HU" altLang="en-US" sz="3200" dirty="0" smtClean="0"/>
              <a:t>Húsrészek azonosítása?</a:t>
            </a:r>
          </a:p>
          <a:p>
            <a:r>
              <a:rPr lang="hu-HU" altLang="en-US" sz="3200" dirty="0" smtClean="0"/>
              <a:t>Milyen szövettípus? </a:t>
            </a:r>
          </a:p>
          <a:p>
            <a:r>
              <a:rPr lang="hu-HU" altLang="en-US" sz="3200" dirty="0" smtClean="0"/>
              <a:t>A húsmennyiség helyettesítése egyéb összetevőkkel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3" y="6357257"/>
            <a:ext cx="9294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Húsokkal,</a:t>
            </a:r>
            <a:r>
              <a:rPr lang="hu-HU" sz="2800" b="1" i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húskészítményekkel kapcsolatos hamisítás, csalás lehetőségei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749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0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b="1" dirty="0" smtClean="0">
                <a:cs typeface="Times New Roman" pitchFamily="18" charset="0"/>
              </a:rPr>
              <a:t>Húsokkal, húskészítményekkel </a:t>
            </a:r>
            <a:br>
              <a:rPr lang="hu-HU" altLang="en-US" b="1" dirty="0" smtClean="0">
                <a:cs typeface="Times New Roman" pitchFamily="18" charset="0"/>
              </a:rPr>
            </a:br>
            <a:r>
              <a:rPr lang="hu-HU" altLang="en-US" b="1" dirty="0" smtClean="0">
                <a:cs typeface="Times New Roman" pitchFamily="18" charset="0"/>
              </a:rPr>
              <a:t>kapcsolatos hamisítás, csalás</a:t>
            </a:r>
            <a:endParaRPr lang="hu-HU" b="1" i="1" baseline="30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Takarmányozás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Vágási kor 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Vadon lőtt vagy tenyésztett vad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Földrajzi </a:t>
            </a:r>
            <a:r>
              <a:rPr lang="hu-HU" altLang="en-US" sz="2600" dirty="0" err="1" smtClean="0"/>
              <a:t>erede</a:t>
            </a:r>
            <a:endParaRPr lang="hu-HU" altLang="en-US" sz="2600" dirty="0" smtClean="0"/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Tartási mód: organikus vagy konvencionális?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Fehérjetartalom (állati, növényi, egyéb szerves anyagok)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Zsírtartalom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Feldolgozási technológia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Besugárzottság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Friss vagy fagyasztott?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Adalékanyagok</a:t>
            </a:r>
          </a:p>
          <a:p>
            <a:pPr>
              <a:buFont typeface="Arial" pitchFamily="34" charset="0"/>
              <a:buChar char="•"/>
            </a:pPr>
            <a:r>
              <a:rPr lang="hu-HU" altLang="en-US" sz="2600" dirty="0" smtClean="0"/>
              <a:t>Víztartalom, idegen víz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903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Húsokkal,</a:t>
            </a:r>
            <a:r>
              <a:rPr lang="hu-HU" sz="2800" b="1" i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húskészítményekkel kapcsolatos hamisítás, csalás lehetőségei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A fajazonosítás analitikai lehetőségei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hu-HU" sz="2000" b="1" dirty="0" smtClean="0">
                <a:solidFill>
                  <a:schemeClr val="accent3">
                    <a:lumMod val="75000"/>
                  </a:schemeClr>
                </a:solidFill>
              </a:rPr>
              <a:t>Fehérjék detektálásán alapuló immun-analitikai módszerek </a:t>
            </a:r>
          </a:p>
          <a:p>
            <a:pPr marL="457200" indent="-457200">
              <a:buFont typeface="Arial" charset="0"/>
              <a:buAutoNum type="arabicPeriod"/>
            </a:pPr>
            <a:endParaRPr lang="hu-HU" altLang="en-US" sz="2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/>
            <a:r>
              <a:rPr lang="hu-HU" altLang="en-US" sz="2000" dirty="0" smtClean="0"/>
              <a:t>Működési elve: A </a:t>
            </a:r>
            <a:r>
              <a:rPr lang="hu-HU" altLang="en-US" sz="2000" b="1" dirty="0" smtClean="0"/>
              <a:t>húsfehérjék</a:t>
            </a:r>
            <a:r>
              <a:rPr lang="hu-HU" altLang="en-US" sz="2000" dirty="0" smtClean="0"/>
              <a:t> és az ezekhez specifikusan kötődni képes ellenanyagok kapcsolódásának detektálása</a:t>
            </a:r>
          </a:p>
          <a:p>
            <a:pPr algn="ctr">
              <a:buFont typeface="Arial" charset="0"/>
              <a:buNone/>
            </a:pPr>
            <a:r>
              <a:rPr lang="hu-HU" altLang="en-US" sz="2000" dirty="0" smtClean="0">
                <a:solidFill>
                  <a:srgbClr val="C00000"/>
                </a:solidFill>
              </a:rPr>
              <a:t>Előnye:</a:t>
            </a:r>
          </a:p>
          <a:p>
            <a:r>
              <a:rPr lang="hu-HU" altLang="en-US" sz="2000" dirty="0" smtClean="0"/>
              <a:t> nem igényel nagy értékű műszerezettséget, gyorsan végrehajtható és olcsóbb</a:t>
            </a:r>
          </a:p>
          <a:p>
            <a:pPr algn="ctr">
              <a:buFont typeface="Arial" charset="0"/>
              <a:buNone/>
            </a:pPr>
            <a:r>
              <a:rPr lang="hu-HU" altLang="en-US" sz="2000" dirty="0" smtClean="0">
                <a:solidFill>
                  <a:srgbClr val="C00000"/>
                </a:solidFill>
              </a:rPr>
              <a:t>Hátránya: </a:t>
            </a:r>
          </a:p>
          <a:p>
            <a:r>
              <a:rPr lang="hu-HU" altLang="en-US" sz="2000" dirty="0" smtClean="0"/>
              <a:t>a fehérjék mennyisége kortól, fajtától, szövettípustól függően </a:t>
            </a:r>
            <a:r>
              <a:rPr lang="hu-HU" altLang="en-US" sz="2000" b="1" dirty="0" smtClean="0"/>
              <a:t>ingadozást mutathat</a:t>
            </a:r>
            <a:endParaRPr lang="hu-HU" altLang="en-US" sz="2000" dirty="0" smtClean="0"/>
          </a:p>
          <a:p>
            <a:r>
              <a:rPr lang="hu-HU" altLang="en-US" sz="2000" dirty="0" smtClean="0"/>
              <a:t>A feldolgozási folyamatok során (érlelés, hőkezelés) a fehérjék töredeznek, denaturálódnak, oldhatóságuk, immunológiai reaktivitásuk változik  → érzékenység csökkenhet</a:t>
            </a:r>
          </a:p>
          <a:p>
            <a:r>
              <a:rPr lang="hu-HU" altLang="en-US" sz="2000" dirty="0" smtClean="0"/>
              <a:t>Rendszertanilag közel álló fajok esetében a módszer </a:t>
            </a:r>
            <a:r>
              <a:rPr lang="hu-HU" altLang="en-US" sz="2000" b="1" dirty="0" smtClean="0"/>
              <a:t>keresztreakciót adhat</a:t>
            </a:r>
            <a:r>
              <a:rPr lang="hu-HU" altLang="en-US" sz="2000" dirty="0" smtClean="0"/>
              <a:t> </a:t>
            </a:r>
          </a:p>
          <a:p>
            <a:r>
              <a:rPr lang="hu-HU" altLang="en-US" sz="2000" dirty="0" smtClean="0"/>
              <a:t>a kimutatási határ 0,5 – 1% </a:t>
            </a:r>
          </a:p>
          <a:p>
            <a:r>
              <a:rPr lang="hu-HU" altLang="en-US" sz="2000" b="1" dirty="0" smtClean="0"/>
              <a:t>mennyiségi meghatározásra nem alkalmasak</a:t>
            </a:r>
          </a:p>
          <a:p>
            <a:r>
              <a:rPr lang="hu-HU" altLang="en-US" sz="2000" dirty="0" smtClean="0"/>
              <a:t>Kereskedelmi forgalomban csak </a:t>
            </a:r>
            <a:r>
              <a:rPr lang="hu-HU" altLang="en-US" sz="2000" b="1" dirty="0" smtClean="0"/>
              <a:t>az alapvető állatfajokra elérhető</a:t>
            </a:r>
          </a:p>
          <a:p>
            <a:r>
              <a:rPr lang="hu-HU" altLang="en-US" sz="2000" b="1" dirty="0" smtClean="0"/>
              <a:t>A kit felbontás után néhány héten belül felhasználandó</a:t>
            </a:r>
            <a:endParaRPr lang="hu-HU" altLang="en-US" sz="2000" dirty="0" smtClean="0"/>
          </a:p>
          <a:p>
            <a:r>
              <a:rPr lang="hu-HU" altLang="en-US" sz="2000" dirty="0" smtClean="0"/>
              <a:t>Anyagköltsége (kittől függően) 11-13.000 Ft/minta.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 fajazonosítás analitikai lehetőségei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A fajazonosítás analitikai lehetőségei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marL="457200" indent="-457200"/>
            <a:r>
              <a:rPr lang="hu-HU" sz="2000" b="1" dirty="0" smtClean="0">
                <a:solidFill>
                  <a:schemeClr val="accent3">
                    <a:lumMod val="75000"/>
                  </a:schemeClr>
                </a:solidFill>
              </a:rPr>
              <a:t>2.Nukleinsav alapú technikák</a:t>
            </a:r>
            <a:endParaRPr lang="hu-HU" altLang="en-US" sz="2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/>
            <a:endParaRPr lang="hu-HU" altLang="en-US" sz="2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hu-HU" sz="2000" dirty="0" smtClean="0"/>
              <a:t>A módszer során az örökítő anyag (DNS) olyan szakaszát keressük, amely </a:t>
            </a:r>
            <a:r>
              <a:rPr lang="hu-HU" sz="2000" b="1" dirty="0" smtClean="0"/>
              <a:t>csak a keresett állatfajra jellemző</a:t>
            </a:r>
            <a:r>
              <a:rPr lang="hu-HU" sz="2000" dirty="0" smtClean="0"/>
              <a:t>.</a:t>
            </a:r>
          </a:p>
          <a:p>
            <a:pPr algn="ctr">
              <a:buFont typeface="Arial" charset="0"/>
              <a:buNone/>
              <a:defRPr/>
            </a:pPr>
            <a:r>
              <a:rPr lang="hu-HU" sz="2000" dirty="0" smtClean="0"/>
              <a:t> </a:t>
            </a:r>
            <a:r>
              <a:rPr lang="hu-HU" sz="2000" dirty="0" smtClean="0">
                <a:solidFill>
                  <a:srgbClr val="C00000"/>
                </a:solidFill>
              </a:rPr>
              <a:t>Előnye:</a:t>
            </a:r>
          </a:p>
          <a:p>
            <a:pPr>
              <a:defRPr/>
            </a:pPr>
            <a:r>
              <a:rPr lang="hu-HU" sz="2000" dirty="0" smtClean="0"/>
              <a:t>Ha az adott fajból származó DNS - akár nagyon kis mennyiségben - jelen van , a vizsgálatnál alkalmazott </a:t>
            </a:r>
            <a:r>
              <a:rPr lang="hu-HU" sz="2000" dirty="0" err="1" smtClean="0"/>
              <a:t>polimeráz-láncreakció</a:t>
            </a:r>
            <a:r>
              <a:rPr lang="hu-HU" sz="2000" dirty="0" smtClean="0"/>
              <a:t> során olyan mennyiségben sokszorozódik, hogy láthatóvá tehető.</a:t>
            </a:r>
          </a:p>
          <a:p>
            <a:pPr>
              <a:defRPr/>
            </a:pPr>
            <a:r>
              <a:rPr lang="hu-HU" sz="2000" b="1" dirty="0" smtClean="0"/>
              <a:t>az állat valamennyi sejtjében jelen van</a:t>
            </a:r>
            <a:r>
              <a:rPr lang="hu-HU" sz="2000" dirty="0" smtClean="0"/>
              <a:t>, az élelmiszeriparban alkalmazott hőkezelési eljárások során töredezhet, de ezt a reagens tervezésénél figyelembe veszik – a </a:t>
            </a:r>
            <a:r>
              <a:rPr lang="hu-HU" sz="2000" dirty="0" err="1" smtClean="0"/>
              <a:t>feldolgozottág</a:t>
            </a:r>
            <a:r>
              <a:rPr lang="hu-HU" sz="2000" dirty="0" smtClean="0"/>
              <a:t> kevésbé befolyásolja a kimutatási eredményt</a:t>
            </a:r>
          </a:p>
          <a:p>
            <a:pPr>
              <a:defRPr/>
            </a:pPr>
            <a:r>
              <a:rPr lang="hu-HU" sz="2000" dirty="0" smtClean="0"/>
              <a:t>A kimutatási határ terméktípustól függően 0,1-1%.</a:t>
            </a:r>
            <a:endParaRPr lang="hu-HU" sz="2000" dirty="0" smtClean="0">
              <a:solidFill>
                <a:srgbClr val="C00000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C00000"/>
                </a:solidFill>
              </a:rPr>
              <a:t>Hátránya: </a:t>
            </a:r>
          </a:p>
          <a:p>
            <a:pPr>
              <a:defRPr/>
            </a:pPr>
            <a:r>
              <a:rPr lang="hu-HU" sz="2000" dirty="0" smtClean="0"/>
              <a:t>nagyobb értékű műszerezettséget igényel, </a:t>
            </a:r>
            <a:r>
              <a:rPr lang="hu-HU" sz="2000" b="1" dirty="0" smtClean="0"/>
              <a:t>munkaigényesebb, emiatt jelentősen drágább, mint az ELISA </a:t>
            </a:r>
          </a:p>
          <a:p>
            <a:pPr>
              <a:defRPr/>
            </a:pPr>
            <a:r>
              <a:rPr lang="hu-HU" sz="2000" b="1" dirty="0" smtClean="0"/>
              <a:t>mennyiségi meghatározásra alkalmazható, de ennek pontossága vitatható</a:t>
            </a:r>
            <a:endParaRPr lang="hu-HU" sz="2000" dirty="0" smtClean="0"/>
          </a:p>
          <a:p>
            <a:pPr>
              <a:defRPr/>
            </a:pPr>
            <a:r>
              <a:rPr lang="hu-HU" sz="2000" dirty="0" smtClean="0"/>
              <a:t>anyagköltsége  12000 Ft  (kimutatás), </a:t>
            </a:r>
            <a:r>
              <a:rPr lang="hu-HU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u-HU" sz="2000" b="1" dirty="0" smtClean="0"/>
              <a:t>30 000-60 000 Ft  (kvantitatív meghatározás)</a:t>
            </a:r>
            <a:endParaRPr lang="hu-HU" sz="2000" dirty="0" smtClean="0"/>
          </a:p>
          <a:p>
            <a:pPr marL="457200" indent="-457200"/>
            <a:endParaRPr lang="hu-HU" altLang="en-US" sz="20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 fajazonosítás analitikai lehetőségei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i="1" baseline="30000" dirty="0" smtClean="0">
                <a:latin typeface="Cronos Pro Caption" panose="020C0502030503020304" pitchFamily="34" charset="0"/>
              </a:rPr>
              <a:t>DNS </a:t>
            </a:r>
            <a:r>
              <a:rPr lang="en-US" sz="3000" b="1" i="1" baseline="30000" dirty="0" err="1" smtClean="0">
                <a:latin typeface="Cronos Pro Caption" panose="020C0502030503020304" pitchFamily="34" charset="0"/>
              </a:rPr>
              <a:t>alapú</a:t>
            </a:r>
            <a:r>
              <a:rPr lang="en-US" sz="3000" b="1" i="1" baseline="30000" dirty="0" smtClean="0">
                <a:latin typeface="Cronos Pro Caption" panose="020C0502030503020304" pitchFamily="34" charset="0"/>
              </a:rPr>
              <a:t> Real-Time PCR </a:t>
            </a:r>
            <a:r>
              <a:rPr lang="en-US" sz="3000" b="1" i="1" baseline="30000" dirty="0" err="1" smtClean="0">
                <a:latin typeface="Cronos Pro Caption" panose="020C0502030503020304" pitchFamily="34" charset="0"/>
              </a:rPr>
              <a:t>technika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altLang="en-US" sz="3200" dirty="0" smtClean="0">
                <a:cs typeface="Times New Roman" pitchFamily="18" charset="0"/>
              </a:rPr>
              <a:t>DNS izolálás</a:t>
            </a:r>
          </a:p>
          <a:p>
            <a:r>
              <a:rPr lang="hu-HU" altLang="en-US" sz="3200" dirty="0" err="1" smtClean="0">
                <a:cs typeface="Times New Roman" pitchFamily="18" charset="0"/>
              </a:rPr>
              <a:t>TaqMan</a:t>
            </a:r>
            <a:r>
              <a:rPr lang="hu-HU" altLang="en-US" sz="3200" dirty="0" smtClean="0">
                <a:cs typeface="Times New Roman" pitchFamily="18" charset="0"/>
              </a:rPr>
              <a:t> próbás </a:t>
            </a:r>
            <a:r>
              <a:rPr lang="hu-HU" altLang="en-US" sz="3200" dirty="0" err="1" smtClean="0">
                <a:cs typeface="Times New Roman" pitchFamily="18" charset="0"/>
              </a:rPr>
              <a:t>real-time</a:t>
            </a:r>
            <a:r>
              <a:rPr lang="hu-HU" altLang="en-US" sz="3200" dirty="0" smtClean="0">
                <a:cs typeface="Times New Roman" pitchFamily="18" charset="0"/>
              </a:rPr>
              <a:t> PCR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DNS alapú </a:t>
            </a:r>
            <a:r>
              <a:rPr lang="hu-HU" sz="2800" b="1" i="1" baseline="30000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real-time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 PCR 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technika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5" descr="Graph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7686" y="2305640"/>
            <a:ext cx="3424237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bogathnee\Desktop\munka\Mikró\Taqman próba_áb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1473" y="1805577"/>
            <a:ext cx="4968875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i="1" baseline="30000" dirty="0" smtClean="0">
                <a:latin typeface="Cronos Pro Caption" panose="020C0502030503020304" pitchFamily="34" charset="0"/>
              </a:rPr>
              <a:t>Real–time PCR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Real-time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 PCR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9" name="Picture 2" descr="C:\Users\bogathnee\Desktop\munka\Mikró\Taqman próba_áb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26801" y="563743"/>
            <a:ext cx="7518536" cy="5223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baseline="30000" dirty="0" err="1" smtClean="0">
                <a:latin typeface="Cronos Pro Caption" panose="020C0502030503020304" pitchFamily="34" charset="0"/>
              </a:rPr>
              <a:t>Hagyományos</a:t>
            </a:r>
            <a:r>
              <a:rPr lang="en-US" sz="2800" b="1" i="1" baseline="30000" dirty="0" smtClean="0">
                <a:latin typeface="Cronos Pro Caption" panose="020C0502030503020304" pitchFamily="34" charset="0"/>
              </a:rPr>
              <a:t> </a:t>
            </a:r>
            <a:r>
              <a:rPr lang="en-US" sz="2800" b="1" i="1" baseline="30000" dirty="0" smtClean="0">
                <a:latin typeface="Cronos Pro Caption" panose="020C0502030503020304" pitchFamily="34" charset="0"/>
              </a:rPr>
              <a:t>PCR</a:t>
            </a:r>
            <a:r>
              <a:rPr lang="hu-HU" sz="2800" b="1" i="1" baseline="30000" dirty="0" smtClean="0">
                <a:latin typeface="Cronos Pro Caption" panose="020C0502030503020304" pitchFamily="34" charset="0"/>
              </a:rPr>
              <a:t>-</a:t>
            </a:r>
            <a:r>
              <a:rPr lang="en-US" sz="2800" b="1" i="1" baseline="30000" dirty="0" err="1" smtClean="0">
                <a:latin typeface="Cronos Pro Caption" panose="020C0502030503020304" pitchFamily="34" charset="0"/>
              </a:rPr>
              <a:t>vizsgálat</a:t>
            </a:r>
            <a:r>
              <a:rPr lang="en-US" sz="2800" b="1" i="1" baseline="30000" dirty="0" smtClean="0">
                <a:latin typeface="Cronos Pro Caption" panose="020C0502030503020304" pitchFamily="34" charset="0"/>
              </a:rPr>
              <a:t> </a:t>
            </a:r>
            <a:r>
              <a:rPr lang="en-US" sz="2800" b="1" i="1" baseline="30000" dirty="0" smtClean="0">
                <a:latin typeface="Cronos Pro Caption" panose="020C0502030503020304" pitchFamily="34" charset="0"/>
              </a:rPr>
              <a:t>és </a:t>
            </a:r>
            <a:r>
              <a:rPr lang="en-US" sz="2800" b="1" i="1" baseline="30000" dirty="0" err="1" smtClean="0">
                <a:latin typeface="Cronos Pro Caption" panose="020C0502030503020304" pitchFamily="34" charset="0"/>
              </a:rPr>
              <a:t>szekvenálás</a:t>
            </a:r>
            <a:r>
              <a:rPr lang="en-US" sz="2800" b="1" i="1" baseline="30000" dirty="0" smtClean="0">
                <a:latin typeface="Cronos Pro Caption" panose="020C0502030503020304" pitchFamily="34" charset="0"/>
              </a:rPr>
              <a:t> </a:t>
            </a:r>
            <a:endParaRPr lang="hu-HU" sz="28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Hagyományos </a:t>
            </a:r>
            <a:r>
              <a:rPr lang="hu-HU" sz="2800" b="1" i="1" baseline="30000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PCR-vizsgálat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 és </a:t>
            </a:r>
            <a:r>
              <a:rPr lang="hu-HU" sz="2800" b="1" i="1" baseline="30000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szekvenálás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434046" y="3633540"/>
            <a:ext cx="680139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hu-HU" altLang="en-US" sz="2600" dirty="0" smtClean="0"/>
              <a:t> Színhúsok vizsgálatára   alkalmazható, viszonylag gyors és olcsó eljárás</a:t>
            </a:r>
          </a:p>
          <a:p>
            <a:pPr>
              <a:buFont typeface="Arial" charset="0"/>
              <a:buChar char="•"/>
            </a:pPr>
            <a:endParaRPr lang="hu-HU" altLang="en-US" sz="2600" dirty="0" smtClean="0"/>
          </a:p>
          <a:p>
            <a:pPr>
              <a:buFont typeface="Arial" charset="0"/>
              <a:buChar char="•"/>
            </a:pPr>
            <a:r>
              <a:rPr lang="hu-HU" altLang="en-US" sz="2600" dirty="0" smtClean="0"/>
              <a:t>     Pl. </a:t>
            </a:r>
            <a:r>
              <a:rPr lang="hu-HU" altLang="en-US" sz="2600" dirty="0" err="1" smtClean="0"/>
              <a:t>citokróm</a:t>
            </a:r>
            <a:r>
              <a:rPr lang="hu-HU" altLang="en-US" sz="2600" dirty="0" smtClean="0"/>
              <a:t> </a:t>
            </a:r>
            <a:r>
              <a:rPr lang="hu-HU" altLang="en-US" sz="2600" dirty="0" err="1" smtClean="0"/>
              <a:t>oxidáz</a:t>
            </a:r>
            <a:r>
              <a:rPr lang="hu-HU" altLang="en-US" sz="2600" dirty="0" smtClean="0"/>
              <a:t> B-t kódoló gén </a:t>
            </a:r>
            <a:r>
              <a:rPr lang="hu-HU" altLang="en-US" sz="2600" dirty="0" err="1" smtClean="0"/>
              <a:t>szekvenálása</a:t>
            </a:r>
            <a:r>
              <a:rPr lang="hu-HU" altLang="en-US" sz="2600" dirty="0" smtClean="0"/>
              <a:t> </a:t>
            </a:r>
            <a:endParaRPr lang="hu-HU" sz="2600" dirty="0"/>
          </a:p>
        </p:txBody>
      </p:sp>
      <p:pic>
        <p:nvPicPr>
          <p:cNvPr id="8" name="Kép 4" descr="Képkivágá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653" y="297575"/>
            <a:ext cx="45529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t="15874" r="51389" b="24162"/>
          <a:stretch>
            <a:fillRect/>
          </a:stretch>
        </p:blipFill>
        <p:spPr bwMode="auto">
          <a:xfrm>
            <a:off x="7059341" y="436879"/>
            <a:ext cx="46704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i="1" baseline="30000" dirty="0" smtClean="0">
                <a:latin typeface="Cronos Pro Caption" panose="020C0502030503020304" pitchFamily="34" charset="0"/>
              </a:rPr>
              <a:t>Real-time PCR </a:t>
            </a:r>
            <a:r>
              <a:rPr lang="en-US" sz="3000" b="1" i="1" baseline="30000" dirty="0" err="1" smtClean="0">
                <a:latin typeface="Cronos Pro Caption" panose="020C0502030503020304" pitchFamily="34" charset="0"/>
              </a:rPr>
              <a:t>alapú</a:t>
            </a:r>
            <a:r>
              <a:rPr lang="en-US" sz="3000" b="1" i="1" baseline="30000" dirty="0" smtClean="0">
                <a:latin typeface="Cronos Pro Caption" panose="020C0502030503020304" pitchFamily="34" charset="0"/>
              </a:rPr>
              <a:t> </a:t>
            </a:r>
            <a:r>
              <a:rPr lang="en-US" sz="3000" b="1" i="1" baseline="30000" dirty="0" err="1" smtClean="0">
                <a:latin typeface="Cronos Pro Caption" panose="020C0502030503020304" pitchFamily="34" charset="0"/>
              </a:rPr>
              <a:t>kvantifikálás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Real-time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 PCR alapú </a:t>
            </a:r>
            <a:r>
              <a:rPr lang="hu-HU" sz="2800" b="1" i="1" baseline="30000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kvantifikálás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200" dirty="0" smtClean="0"/>
              <a:t>Elvárás: húsösszetétel megadása tömegszázalékban</a:t>
            </a:r>
          </a:p>
          <a:p>
            <a:r>
              <a:rPr lang="hu-HU" sz="2200" dirty="0" smtClean="0"/>
              <a:t>PCR </a:t>
            </a:r>
            <a:r>
              <a:rPr lang="hu-HU" sz="2200" dirty="0" err="1" smtClean="0"/>
              <a:t>kvantifikálás</a:t>
            </a:r>
            <a:r>
              <a:rPr lang="hu-HU" sz="2200" dirty="0" smtClean="0"/>
              <a:t> azt tudjuk megadni, hogy  a  mintából izolálható DNS hány %-a  származik a keresett fajból</a:t>
            </a:r>
          </a:p>
          <a:p>
            <a:r>
              <a:rPr lang="hu-HU" sz="2200" dirty="0" smtClean="0"/>
              <a:t>A húskészítmények számos összetevője nem tartalmaz DNS-t</a:t>
            </a:r>
          </a:p>
          <a:p>
            <a:r>
              <a:rPr lang="hu-HU" sz="2200" dirty="0" err="1" smtClean="0"/>
              <a:t>Genomiális</a:t>
            </a:r>
            <a:r>
              <a:rPr lang="hu-HU" sz="2200" dirty="0" smtClean="0"/>
              <a:t> DNS a </a:t>
            </a:r>
            <a:r>
              <a:rPr lang="hu-HU" sz="2200" dirty="0" err="1" smtClean="0"/>
              <a:t>target</a:t>
            </a:r>
            <a:r>
              <a:rPr lang="hu-HU" sz="2200" dirty="0" smtClean="0"/>
              <a:t>, vagy </a:t>
            </a:r>
            <a:r>
              <a:rPr lang="hu-HU" sz="2200" dirty="0" err="1" smtClean="0"/>
              <a:t>mitokondriális</a:t>
            </a:r>
            <a:r>
              <a:rPr lang="hu-HU" sz="2200" dirty="0" smtClean="0"/>
              <a:t>? </a:t>
            </a:r>
          </a:p>
          <a:p>
            <a:r>
              <a:rPr lang="hu-HU" sz="2200" dirty="0" err="1" smtClean="0"/>
              <a:t>mitokondriumok</a:t>
            </a:r>
            <a:r>
              <a:rPr lang="hu-HU" sz="2200" dirty="0" smtClean="0"/>
              <a:t> mennyisége a különböző szövetekben nagyon változó</a:t>
            </a:r>
          </a:p>
          <a:p>
            <a:r>
              <a:rPr lang="hu-HU" sz="2200" dirty="0" smtClean="0"/>
              <a:t>Egykópiás </a:t>
            </a:r>
            <a:r>
              <a:rPr lang="hu-HU" sz="2200" dirty="0" err="1" smtClean="0"/>
              <a:t>genomiális</a:t>
            </a:r>
            <a:r>
              <a:rPr lang="hu-HU" sz="2200" dirty="0" smtClean="0"/>
              <a:t> DNS </a:t>
            </a:r>
            <a:r>
              <a:rPr lang="hu-HU" sz="2200" dirty="0" err="1" smtClean="0"/>
              <a:t>targetek</a:t>
            </a:r>
            <a:r>
              <a:rPr lang="hu-HU" sz="2200" dirty="0" smtClean="0"/>
              <a:t> </a:t>
            </a:r>
          </a:p>
          <a:p>
            <a:r>
              <a:rPr lang="hu-HU" sz="2200" dirty="0" smtClean="0"/>
              <a:t>a faj genommérete (emlős- madár)</a:t>
            </a:r>
          </a:p>
          <a:p>
            <a:r>
              <a:rPr lang="hu-HU" sz="2200" dirty="0" smtClean="0"/>
              <a:t>a szövetek típusa (sejtméret, DNS izolálhatósága)  májból 25 x mennyiségű DNS izolálható, mint a mellizomból, a zsírszövetből izolálható a legkevesebb</a:t>
            </a:r>
          </a:p>
          <a:p>
            <a:r>
              <a:rPr lang="hu-HU" sz="2200" dirty="0" smtClean="0"/>
              <a:t>a DNS sérülése a technológiai folyamatok során,  - normalizálás pl. </a:t>
            </a:r>
            <a:r>
              <a:rPr lang="hu-HU" sz="2200" dirty="0" err="1" smtClean="0"/>
              <a:t>miosztatin</a:t>
            </a:r>
            <a:r>
              <a:rPr lang="hu-HU" sz="2200" dirty="0" smtClean="0"/>
              <a:t> génre</a:t>
            </a:r>
          </a:p>
          <a:p>
            <a:r>
              <a:rPr lang="hu-HU" sz="2200" dirty="0" smtClean="0"/>
              <a:t>víztartalom, zsírtartalom</a:t>
            </a:r>
          </a:p>
          <a:p>
            <a:r>
              <a:rPr lang="hu-HU" sz="2200" dirty="0" smtClean="0"/>
              <a:t>Inhibíció pl. fűszerek, vér   - inhibíciós kontroll vektor beiktatása</a:t>
            </a:r>
          </a:p>
          <a:p>
            <a:r>
              <a:rPr lang="hu-HU" sz="2200" dirty="0" smtClean="0"/>
              <a:t>Jelenleg körülbelül 60-70 %-os a mérési bizonytalansága a módszereknek</a:t>
            </a: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Fajta, ivar, kor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defRPr/>
            </a:pPr>
            <a:r>
              <a:rPr lang="hu-HU" sz="2800" dirty="0" smtClean="0"/>
              <a:t>Fajta meghatározása </a:t>
            </a:r>
          </a:p>
          <a:p>
            <a:pPr lvl="1">
              <a:defRPr/>
            </a:pPr>
            <a:r>
              <a:rPr lang="hu-HU" sz="2400" dirty="0" smtClean="0"/>
              <a:t>PCR alapú módszerek (</a:t>
            </a:r>
            <a:r>
              <a:rPr lang="hu-HU" sz="2400" dirty="0" err="1" smtClean="0"/>
              <a:t>microsatellit</a:t>
            </a:r>
            <a:r>
              <a:rPr lang="hu-HU" sz="2400" dirty="0" smtClean="0"/>
              <a:t>, AFLP, SNP) pl. szarvasmarha ill. sertésfajták azonosítására</a:t>
            </a:r>
          </a:p>
          <a:p>
            <a:pPr lvl="1">
              <a:defRPr/>
            </a:pPr>
            <a:endParaRPr lang="hu-HU" sz="2400" dirty="0" smtClean="0"/>
          </a:p>
          <a:p>
            <a:pPr>
              <a:defRPr/>
            </a:pPr>
            <a:r>
              <a:rPr lang="hu-HU" sz="2800" dirty="0" smtClean="0"/>
              <a:t>Az állat neme</a:t>
            </a:r>
          </a:p>
          <a:p>
            <a:pPr lvl="1">
              <a:defRPr/>
            </a:pPr>
            <a:r>
              <a:rPr lang="hu-HU" sz="2400" dirty="0" smtClean="0"/>
              <a:t>Nemi hormonok meghatározása GC-MS, HPLC-MS/MS</a:t>
            </a:r>
          </a:p>
          <a:p>
            <a:pPr lvl="1">
              <a:defRPr/>
            </a:pPr>
            <a:r>
              <a:rPr lang="hu-HU" sz="2400" dirty="0" smtClean="0"/>
              <a:t>Ivari kromoszómák pl. Y kromoszóma SRY régió  </a:t>
            </a:r>
            <a:r>
              <a:rPr lang="hu-HU" sz="2400" dirty="0" err="1" smtClean="0"/>
              <a:t>amplifikációja</a:t>
            </a:r>
            <a:r>
              <a:rPr lang="hu-HU" sz="2400" dirty="0" smtClean="0"/>
              <a:t>, fogzománc </a:t>
            </a:r>
            <a:r>
              <a:rPr lang="hu-HU" sz="2400" dirty="0" err="1" smtClean="0"/>
              <a:t>amelogenin</a:t>
            </a:r>
            <a:r>
              <a:rPr lang="hu-HU" sz="2400" dirty="0" smtClean="0"/>
              <a:t> gén AMELX és AMELY változata</a:t>
            </a:r>
          </a:p>
          <a:p>
            <a:pPr lvl="1">
              <a:defRPr/>
            </a:pPr>
            <a:endParaRPr lang="hu-HU" sz="2400" dirty="0" smtClean="0"/>
          </a:p>
          <a:p>
            <a:pPr marL="342900" lvl="1" indent="-342900">
              <a:buFont typeface="Arial" charset="0"/>
              <a:buChar char="•"/>
              <a:defRPr/>
            </a:pPr>
            <a:r>
              <a:rPr lang="hu-HU" dirty="0" smtClean="0"/>
              <a:t>A vágóállat kora </a:t>
            </a:r>
          </a:p>
          <a:p>
            <a:pPr lvl="1">
              <a:defRPr/>
            </a:pPr>
            <a:r>
              <a:rPr lang="hu-HU" sz="2400" dirty="0" smtClean="0"/>
              <a:t>Takarmányozási különbségek detektálásán alapulhat </a:t>
            </a:r>
          </a:p>
          <a:p>
            <a:pPr lvl="1">
              <a:defRPr/>
            </a:pPr>
            <a:r>
              <a:rPr lang="hu-HU" sz="2400" dirty="0" smtClean="0"/>
              <a:t>Pl. tejes bárány, borjú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Fajta, ivar, kor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Takarmányozás, élőhely, tartási mód 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defRPr/>
            </a:pPr>
            <a:r>
              <a:rPr lang="hu-HU" sz="2200" dirty="0" smtClean="0"/>
              <a:t>Takarmány </a:t>
            </a:r>
          </a:p>
          <a:p>
            <a:pPr lvl="1">
              <a:defRPr/>
            </a:pPr>
            <a:r>
              <a:rPr lang="hu-HU" sz="1600" dirty="0" smtClean="0"/>
              <a:t>Az egyes takarmányféleségek eltérő összetétele (tej, fű, széna, kukorica, koncentrátumok)  kémiai összetevői ill. </a:t>
            </a:r>
            <a:r>
              <a:rPr lang="hu-HU" sz="1600" dirty="0" err="1" smtClean="0"/>
              <a:t>metabolitjai</a:t>
            </a:r>
            <a:r>
              <a:rPr lang="hu-HU" sz="1600" dirty="0" smtClean="0"/>
              <a:t> kimutathatók a vérből, zsírszövetből pl. </a:t>
            </a:r>
            <a:r>
              <a:rPr lang="hu-HU" sz="1600" dirty="0" err="1" smtClean="0"/>
              <a:t>karotinoidok</a:t>
            </a:r>
            <a:r>
              <a:rPr lang="hu-HU" sz="1600" dirty="0" smtClean="0"/>
              <a:t> legeltetett állatoknál (infravörös </a:t>
            </a:r>
            <a:r>
              <a:rPr lang="hu-HU" sz="1600" dirty="0" err="1" smtClean="0"/>
              <a:t>refl</a:t>
            </a:r>
            <a:r>
              <a:rPr lang="hu-HU" sz="1600" dirty="0" smtClean="0"/>
              <a:t>. spektroszkópia)</a:t>
            </a:r>
          </a:p>
          <a:p>
            <a:pPr lvl="1">
              <a:defRPr/>
            </a:pPr>
            <a:r>
              <a:rPr lang="hu-HU" sz="1600" dirty="0" smtClean="0"/>
              <a:t>Többszörösen telítetlen zsírsavak nagyobb aránya legeltetett állatoknál (gázkromatográfiás eljárások)</a:t>
            </a:r>
          </a:p>
          <a:p>
            <a:pPr lvl="1">
              <a:defRPr/>
            </a:pPr>
            <a:endParaRPr lang="hu-HU" sz="2200" dirty="0" smtClean="0"/>
          </a:p>
          <a:p>
            <a:pPr>
              <a:defRPr/>
            </a:pPr>
            <a:r>
              <a:rPr lang="hu-HU" sz="2200" dirty="0" smtClean="0"/>
              <a:t>Földrajzi eredet</a:t>
            </a:r>
          </a:p>
          <a:p>
            <a:pPr lvl="1">
              <a:defRPr/>
            </a:pPr>
            <a:r>
              <a:rPr lang="hu-HU" dirty="0" smtClean="0"/>
              <a:t>Talajösszetétel, ivóvíz, környezeti szennyezés  </a:t>
            </a:r>
          </a:p>
          <a:p>
            <a:pPr lvl="1">
              <a:defRPr/>
            </a:pPr>
            <a:r>
              <a:rPr lang="hu-HU" dirty="0" smtClean="0"/>
              <a:t>Különböző nyomelemek  meghatározása ICP-MS módszerrel – területre jellemző mintázat  </a:t>
            </a:r>
          </a:p>
          <a:p>
            <a:pPr lvl="1">
              <a:defRPr/>
            </a:pPr>
            <a:r>
              <a:rPr lang="hu-HU" dirty="0" smtClean="0"/>
              <a:t>Területre jellemző izotóp arányok meghatározása Oxigén izotóp analízis (</a:t>
            </a:r>
            <a:r>
              <a:rPr lang="hu-HU" dirty="0" err="1" smtClean="0"/>
              <a:t>pl</a:t>
            </a:r>
            <a:r>
              <a:rPr lang="hu-HU" dirty="0" smtClean="0"/>
              <a:t> </a:t>
            </a:r>
            <a:r>
              <a:rPr lang="hu-HU" baseline="30000" dirty="0" smtClean="0"/>
              <a:t>18</a:t>
            </a:r>
            <a:r>
              <a:rPr lang="hu-HU" dirty="0" smtClean="0"/>
              <a:t>O/</a:t>
            </a:r>
            <a:r>
              <a:rPr lang="hu-HU" baseline="30000" dirty="0" smtClean="0"/>
              <a:t>16</a:t>
            </a:r>
            <a:r>
              <a:rPr lang="hu-HU" dirty="0" smtClean="0"/>
              <a:t>O) arány</a:t>
            </a:r>
          </a:p>
          <a:p>
            <a:pPr lvl="1">
              <a:defRPr/>
            </a:pPr>
            <a:endParaRPr lang="hu-HU" sz="2200" dirty="0" smtClean="0"/>
          </a:p>
          <a:p>
            <a:pPr marL="342900" lvl="1" indent="-342900">
              <a:defRPr/>
            </a:pPr>
            <a:r>
              <a:rPr lang="hu-HU" sz="2200" dirty="0" smtClean="0"/>
              <a:t>Tenyésztett és vadon élő állatok elkülönítése, </a:t>
            </a:r>
            <a:r>
              <a:rPr lang="hu-HU" sz="2200" dirty="0" err="1" smtClean="0"/>
              <a:t>orgnikus</a:t>
            </a:r>
            <a:r>
              <a:rPr lang="hu-HU" sz="2200" dirty="0" smtClean="0"/>
              <a:t>/hagyományos tartási mód </a:t>
            </a:r>
          </a:p>
          <a:p>
            <a:pPr lvl="1">
              <a:defRPr/>
            </a:pPr>
            <a:r>
              <a:rPr lang="hu-HU" dirty="0" smtClean="0"/>
              <a:t>Az eltérő táplálék miatti különbségek mérésére vezethető vissza </a:t>
            </a:r>
          </a:p>
          <a:p>
            <a:pPr lvl="1">
              <a:defRPr/>
            </a:pPr>
            <a:r>
              <a:rPr lang="hu-HU" dirty="0" smtClean="0"/>
              <a:t>Csontok keresztmetszetének  fluoreszcens mikroszkópiás vizsgálatával megállapítható, hogy hány alkalommal kapott az állat </a:t>
            </a:r>
            <a:r>
              <a:rPr lang="hu-HU" dirty="0" err="1" smtClean="0"/>
              <a:t>tetraciklineket</a:t>
            </a:r>
            <a:endParaRPr lang="hu-HU" dirty="0" smtClean="0"/>
          </a:p>
          <a:p>
            <a:pPr lvl="1">
              <a:defRPr/>
            </a:pPr>
            <a:r>
              <a:rPr lang="hu-HU" dirty="0" smtClean="0"/>
              <a:t>Zsírsav-metilészterek GC vizsgálata, izotóparányok meghatározása, </a:t>
            </a:r>
            <a:r>
              <a:rPr lang="hu-HU" baseline="30000" dirty="0" smtClean="0"/>
              <a:t>15</a:t>
            </a:r>
            <a:r>
              <a:rPr lang="hu-HU" dirty="0" smtClean="0"/>
              <a:t>N nagyobb aránya takarmánykeveréket/intenzív termesztésből származó növényt fogyasztó állatoknál (műtrágya hatása)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Takarmányozás, élőhely, tartási mód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600" b="1" i="1" baseline="30000" dirty="0" smtClean="0">
                <a:latin typeface="Cronos Pro Caption" panose="020C0502030503020304" pitchFamily="34" charset="0"/>
              </a:rPr>
              <a:t>Az élelmiszer-vizsgáló laboratóriumok szerepe</a:t>
            </a:r>
            <a:endParaRPr lang="hu-HU" sz="2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Az élelmiszervizsgáló laboratóriumok szerepe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10" name="Picture 2" descr="http://popperfont.files.wordpress.com/2012/12/fungal-christmas-tre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553" y="457201"/>
            <a:ext cx="4030242" cy="5499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i="1" baseline="30000" dirty="0" smtClean="0">
                <a:latin typeface="Cronos Pro Caption" panose="020C0502030503020304" pitchFamily="34" charset="0"/>
              </a:rPr>
              <a:t>Fehérjetartalom, zsírtartalom</a:t>
            </a:r>
            <a:endParaRPr lang="hu-HU" sz="24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altLang="en-US" sz="2400" dirty="0" smtClean="0"/>
              <a:t>Izomszövet helyettesítése kötőszövettel, zsigerekkel </a:t>
            </a:r>
          </a:p>
          <a:p>
            <a:pPr lvl="1"/>
            <a:r>
              <a:rPr lang="hu-HU" altLang="en-US" sz="2000" dirty="0" smtClean="0"/>
              <a:t>Kollagén: 8% </a:t>
            </a:r>
            <a:r>
              <a:rPr lang="hu-HU" altLang="en-US" sz="2000" dirty="0" err="1" smtClean="0"/>
              <a:t>ban</a:t>
            </a:r>
            <a:r>
              <a:rPr lang="hu-HU" altLang="en-US" sz="2000" dirty="0" smtClean="0"/>
              <a:t> tartalmaz  4-hidroxyprolint </a:t>
            </a:r>
            <a:r>
              <a:rPr lang="hu-HU" altLang="en-US" sz="2000" dirty="0" err="1" smtClean="0"/>
              <a:t>hyp</a:t>
            </a:r>
            <a:r>
              <a:rPr lang="hu-HU" altLang="en-US" sz="2000" dirty="0" smtClean="0"/>
              <a:t>) –</a:t>
            </a:r>
            <a:r>
              <a:rPr lang="hu-HU" altLang="en-US" sz="2000" dirty="0" err="1" smtClean="0"/>
              <a:t>elasztin</a:t>
            </a:r>
            <a:r>
              <a:rPr lang="hu-HU" altLang="en-US" sz="2000" dirty="0" smtClean="0"/>
              <a:t>  1%-ban</a:t>
            </a:r>
          </a:p>
          <a:p>
            <a:pPr lvl="1"/>
            <a:r>
              <a:rPr lang="hu-HU" altLang="en-US" sz="2000" dirty="0" smtClean="0"/>
              <a:t>Zsigerek : infravörös spektroszkópia </a:t>
            </a:r>
          </a:p>
          <a:p>
            <a:pPr lvl="1"/>
            <a:r>
              <a:rPr lang="hu-HU" altLang="en-US" sz="2000" dirty="0" err="1" smtClean="0"/>
              <a:t>Szövetspecifikus</a:t>
            </a:r>
            <a:r>
              <a:rPr lang="hu-HU" altLang="en-US" sz="2000" dirty="0" smtClean="0"/>
              <a:t> ELISA pl. szarvasmarha </a:t>
            </a:r>
            <a:r>
              <a:rPr lang="hu-HU" altLang="en-US" sz="2000" dirty="0" err="1" smtClean="0"/>
              <a:t>h-caldesmon</a:t>
            </a:r>
            <a:r>
              <a:rPr lang="hu-HU" altLang="en-US" sz="2000" dirty="0" smtClean="0"/>
              <a:t> nincs jelen a harántcsíkolt és a  szívizomban </a:t>
            </a:r>
          </a:p>
          <a:p>
            <a:pPr lvl="1"/>
            <a:endParaRPr lang="hu-HU" altLang="en-US" sz="2000" dirty="0" smtClean="0"/>
          </a:p>
          <a:p>
            <a:r>
              <a:rPr lang="hu-HU" altLang="en-US" sz="2400" dirty="0" smtClean="0"/>
              <a:t>Növényi fehérje hozzáadása </a:t>
            </a:r>
          </a:p>
          <a:p>
            <a:pPr lvl="1"/>
            <a:r>
              <a:rPr lang="hu-HU" altLang="en-US" sz="2000" dirty="0" smtClean="0"/>
              <a:t>Szója, borsó, búza </a:t>
            </a:r>
          </a:p>
          <a:p>
            <a:pPr lvl="1"/>
            <a:r>
              <a:rPr lang="hu-HU" altLang="en-US" sz="2000" dirty="0" smtClean="0"/>
              <a:t>ELISA, PCR</a:t>
            </a:r>
          </a:p>
          <a:p>
            <a:r>
              <a:rPr lang="hu-HU" altLang="en-US" sz="2400" dirty="0" smtClean="0"/>
              <a:t>Növényi zsiradék hozzáadása (</a:t>
            </a:r>
            <a:r>
              <a:rPr lang="hu-HU" altLang="en-US" sz="2400" dirty="0" err="1" smtClean="0"/>
              <a:t>phytosterol</a:t>
            </a:r>
            <a:r>
              <a:rPr lang="hu-HU" altLang="en-US" sz="2400" dirty="0" smtClean="0"/>
              <a:t> analízis: </a:t>
            </a:r>
            <a:r>
              <a:rPr lang="hu-HU" altLang="en-US" sz="2400" dirty="0" err="1" smtClean="0"/>
              <a:t>sztigmaszterol</a:t>
            </a:r>
            <a:r>
              <a:rPr lang="hu-HU" altLang="en-US" sz="2400" dirty="0" smtClean="0"/>
              <a:t>, </a:t>
            </a:r>
            <a:r>
              <a:rPr lang="hu-HU" altLang="en-US" sz="2400" dirty="0" err="1" smtClean="0"/>
              <a:t>béta-sitosterol</a:t>
            </a:r>
            <a:r>
              <a:rPr lang="hu-HU" altLang="en-US" sz="2400" dirty="0" smtClean="0"/>
              <a:t> (HPLC, GC-MS)  </a:t>
            </a:r>
            <a:endParaRPr lang="en-GB" altLang="en-US" sz="24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Fehérjetartalom, zsírtartalom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b="1" i="1" baseline="30000" dirty="0" smtClean="0">
                <a:latin typeface="Cronos Pro Caption" panose="020C0502030503020304" pitchFamily="34" charset="0"/>
              </a:rPr>
              <a:t>Hamisítások</a:t>
            </a:r>
            <a:endParaRPr lang="hu-HU" sz="32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endParaRPr lang="hu-HU" sz="3200" dirty="0" smtClean="0"/>
          </a:p>
          <a:p>
            <a:r>
              <a:rPr lang="hu-HU" sz="3200" dirty="0" smtClean="0"/>
              <a:t>Méz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Hamisítások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 descr="http://www.parasztnet.hu/images/products/82161242827b703e6acf9c726942a1e4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2571" y="1769201"/>
            <a:ext cx="4991100" cy="3743325"/>
          </a:xfrm>
          <a:prstGeom prst="rect">
            <a:avLst/>
          </a:prstGeom>
          <a:noFill/>
        </p:spPr>
      </p:pic>
      <p:pic>
        <p:nvPicPr>
          <p:cNvPr id="8" name="Picture 4" descr="http://www.nyirsegmez.hu/images/DSCN5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1122" y="1772491"/>
            <a:ext cx="2800350" cy="374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600" b="1" dirty="0" smtClean="0"/>
              <a:t>1895. évi XLVI. törvénycikk</a:t>
            </a:r>
            <a:endParaRPr lang="hu-HU" sz="2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dirty="0" smtClean="0"/>
              <a:t>a mezőgazdasági termények, termékek és </a:t>
            </a:r>
            <a:r>
              <a:rPr lang="hu-HU" sz="2400" dirty="0" err="1" smtClean="0"/>
              <a:t>czikkek</a:t>
            </a:r>
            <a:r>
              <a:rPr lang="hu-HU" sz="2400" dirty="0" smtClean="0"/>
              <a:t> </a:t>
            </a:r>
            <a:r>
              <a:rPr lang="hu-HU" sz="2400" dirty="0" err="1" smtClean="0"/>
              <a:t>hamisitásának</a:t>
            </a:r>
            <a:r>
              <a:rPr lang="hu-HU" sz="2400" dirty="0" smtClean="0"/>
              <a:t> tilalmazásáról</a:t>
            </a:r>
          </a:p>
          <a:p>
            <a:endParaRPr lang="hu-HU" sz="2400" dirty="0" smtClean="0"/>
          </a:p>
          <a:p>
            <a:r>
              <a:rPr lang="hu-HU" sz="2400" dirty="0" smtClean="0"/>
              <a:t>1. § A mezőgazdasági termények, termékek és </a:t>
            </a:r>
            <a:r>
              <a:rPr lang="hu-HU" sz="2400" dirty="0" err="1" smtClean="0"/>
              <a:t>czikkek</a:t>
            </a:r>
            <a:r>
              <a:rPr lang="hu-HU" sz="2400" dirty="0" smtClean="0"/>
              <a:t>, jelesül: tej és tejtermékek, állati és növényi </a:t>
            </a:r>
            <a:r>
              <a:rPr lang="hu-HU" sz="2400" dirty="0" err="1" smtClean="0"/>
              <a:t>zsirok</a:t>
            </a:r>
            <a:r>
              <a:rPr lang="hu-HU" sz="2400" dirty="0" smtClean="0"/>
              <a:t>, zsiradékok, </a:t>
            </a:r>
            <a:r>
              <a:rPr lang="hu-HU" sz="2400" dirty="0" err="1" smtClean="0"/>
              <a:t>olajnemüek</a:t>
            </a:r>
            <a:r>
              <a:rPr lang="hu-HU" sz="2400" dirty="0" smtClean="0"/>
              <a:t>, továbbá gabona-, liszt- és az ebből készült </a:t>
            </a:r>
            <a:r>
              <a:rPr lang="hu-HU" sz="2400" dirty="0" err="1" smtClean="0"/>
              <a:t>tésztanemüek</a:t>
            </a:r>
            <a:r>
              <a:rPr lang="hu-HU" sz="2400" dirty="0" smtClean="0"/>
              <a:t>, méz, paprika, általában vető- és </a:t>
            </a:r>
            <a:r>
              <a:rPr lang="hu-HU" sz="2400" dirty="0" err="1" smtClean="0"/>
              <a:t>fümagvak</a:t>
            </a:r>
            <a:r>
              <a:rPr lang="hu-HU" sz="2400" dirty="0" smtClean="0"/>
              <a:t>, abraktakarmány és </a:t>
            </a:r>
            <a:r>
              <a:rPr lang="hu-HU" sz="2400" dirty="0" err="1" smtClean="0"/>
              <a:t>trágyanemüek</a:t>
            </a:r>
            <a:r>
              <a:rPr lang="hu-HU" sz="2400" dirty="0" smtClean="0"/>
              <a:t> </a:t>
            </a:r>
            <a:r>
              <a:rPr lang="hu-HU" sz="2400" dirty="0" err="1" smtClean="0"/>
              <a:t>hamisitása</a:t>
            </a:r>
            <a:r>
              <a:rPr lang="hu-HU" sz="2400" dirty="0" smtClean="0"/>
              <a:t>, valamint a </a:t>
            </a:r>
            <a:r>
              <a:rPr lang="hu-HU" sz="2400" dirty="0" err="1" smtClean="0"/>
              <a:t>hamisitottak</a:t>
            </a:r>
            <a:r>
              <a:rPr lang="hu-HU" sz="2400" dirty="0" smtClean="0"/>
              <a:t> forgalomba hozatala tilos.</a:t>
            </a:r>
          </a:p>
          <a:p>
            <a:endParaRPr lang="hu-HU" sz="2400" dirty="0" smtClean="0"/>
          </a:p>
          <a:p>
            <a:r>
              <a:rPr lang="hu-HU" sz="2400" dirty="0" smtClean="0"/>
              <a:t>2. § Mezőgazdasági termények, termékek és </a:t>
            </a:r>
            <a:r>
              <a:rPr lang="hu-HU" sz="2400" dirty="0" err="1" smtClean="0"/>
              <a:t>czikkek</a:t>
            </a:r>
            <a:r>
              <a:rPr lang="hu-HU" sz="2400" dirty="0" smtClean="0"/>
              <a:t> </a:t>
            </a:r>
            <a:r>
              <a:rPr lang="hu-HU" sz="2400" dirty="0" err="1" smtClean="0"/>
              <a:t>hamisitása</a:t>
            </a:r>
            <a:r>
              <a:rPr lang="hu-HU" sz="2400" dirty="0" smtClean="0"/>
              <a:t> alatt az 1. §</a:t>
            </a:r>
            <a:r>
              <a:rPr lang="hu-HU" sz="2400" dirty="0" err="1" smtClean="0"/>
              <a:t>-ban</a:t>
            </a:r>
            <a:r>
              <a:rPr lang="hu-HU" sz="2400" dirty="0" smtClean="0"/>
              <a:t> felsoroltaknak minden utánzása, vagy </a:t>
            </a:r>
            <a:r>
              <a:rPr lang="hu-HU" sz="2400" dirty="0" err="1" smtClean="0"/>
              <a:t>olynemü</a:t>
            </a:r>
            <a:r>
              <a:rPr lang="hu-HU" sz="2400" dirty="0" smtClean="0"/>
              <a:t> megváltoztatása értendő, mely a fogyasztó közönséget, vagy a vevőt a termény, termék vagy </a:t>
            </a:r>
            <a:r>
              <a:rPr lang="hu-HU" sz="2400" dirty="0" err="1" smtClean="0"/>
              <a:t>czikk</a:t>
            </a:r>
            <a:r>
              <a:rPr lang="hu-HU" sz="2400" dirty="0" smtClean="0"/>
              <a:t> eredete, összetétele vagy minősége tekintetében tévedésbe ejteni alkalmas.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1895. évi XLVI. törvénycikk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3200" dirty="0" smtClean="0"/>
              <a:t>Pollen</a:t>
            </a:r>
          </a:p>
          <a:p>
            <a:r>
              <a:rPr lang="hu-HU" sz="3200" dirty="0" smtClean="0"/>
              <a:t>Cukor-összetétel (HPLC)</a:t>
            </a:r>
          </a:p>
          <a:p>
            <a:r>
              <a:rPr lang="hu-HU" sz="3200" dirty="0" smtClean="0"/>
              <a:t>Eredet és adatbázis (IRMS, NMR)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Mit vizsgálunk?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 descr="http://www.anatek.com.tr/Uploads/Sayfa/201435154647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0067" y="2089078"/>
            <a:ext cx="5619750" cy="3815333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239487" y="620487"/>
            <a:ext cx="181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Mit vizsgálunk?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b="1" i="1" baseline="30000" dirty="0" smtClean="0">
                <a:latin typeface="Cronos Pro Caption" panose="020C0502030503020304" pitchFamily="34" charset="0"/>
              </a:rPr>
              <a:t>Hamisítások</a:t>
            </a:r>
            <a:endParaRPr lang="hu-HU" sz="32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endParaRPr lang="hu-HU" sz="3200" dirty="0" smtClean="0"/>
          </a:p>
          <a:p>
            <a:r>
              <a:rPr lang="hu-HU" sz="3200" dirty="0" err="1" smtClean="0"/>
              <a:t>Szürkemarha-steak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Hamisítások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9" name="Picture 2" descr="http://erdely.ma/ujkepek/2013/09/nagy/1379243525_7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6690"/>
            <a:ext cx="4384766" cy="2911485"/>
          </a:xfrm>
          <a:prstGeom prst="rect">
            <a:avLst/>
          </a:prstGeom>
          <a:noFill/>
        </p:spPr>
      </p:pic>
      <p:pic>
        <p:nvPicPr>
          <p:cNvPr id="10" name="Picture 4" descr="http://images.postr.hu/uploads/blogs/9539/83606/post_83606_import_8b68490964066b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6804" y="1828800"/>
            <a:ext cx="3884022" cy="2913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Amit védünk minden eszközzel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lnSpc>
                <a:spcPts val="2500"/>
              </a:lnSpc>
            </a:pPr>
            <a:r>
              <a:rPr lang="hu-HU" sz="3600" dirty="0" smtClean="0"/>
              <a:t>Csúcsminőségű örökség</a:t>
            </a:r>
          </a:p>
          <a:p>
            <a:pPr>
              <a:lnSpc>
                <a:spcPts val="2500"/>
              </a:lnSpc>
            </a:pPr>
            <a:endParaRPr lang="hu-HU" sz="3600" dirty="0" smtClean="0"/>
          </a:p>
          <a:p>
            <a:pPr>
              <a:lnSpc>
                <a:spcPts val="2500"/>
              </a:lnSpc>
            </a:pPr>
            <a:r>
              <a:rPr lang="hu-HU" sz="3600" dirty="0" smtClean="0"/>
              <a:t>Prémiumkategória „szürke” áron</a:t>
            </a:r>
          </a:p>
          <a:p>
            <a:pPr>
              <a:lnSpc>
                <a:spcPts val="2500"/>
              </a:lnSpc>
            </a:pPr>
            <a:endParaRPr lang="hu-HU" sz="3600" dirty="0" smtClean="0"/>
          </a:p>
          <a:p>
            <a:pPr>
              <a:lnSpc>
                <a:spcPts val="2500"/>
              </a:lnSpc>
            </a:pPr>
            <a:r>
              <a:rPr lang="hu-HU" sz="3600" dirty="0" smtClean="0"/>
              <a:t>Fordulópont 2011 – európai uniós oltalom</a:t>
            </a:r>
          </a:p>
          <a:p>
            <a:pPr>
              <a:lnSpc>
                <a:spcPts val="2500"/>
              </a:lnSpc>
            </a:pPr>
            <a:endParaRPr lang="hu-HU" sz="3600" dirty="0" smtClean="0"/>
          </a:p>
          <a:p>
            <a:pPr>
              <a:lnSpc>
                <a:spcPts val="2500"/>
              </a:lnSpc>
            </a:pPr>
            <a:r>
              <a:rPr lang="hu-HU" sz="3600" dirty="0" smtClean="0"/>
              <a:t>Érvényesülés = biztonság?</a:t>
            </a:r>
          </a:p>
          <a:p>
            <a:pPr>
              <a:lnSpc>
                <a:spcPts val="2500"/>
              </a:lnSpc>
            </a:pPr>
            <a:endParaRPr lang="hu-HU" sz="3600" dirty="0" smtClean="0"/>
          </a:p>
          <a:p>
            <a:pPr>
              <a:lnSpc>
                <a:spcPts val="2500"/>
              </a:lnSpc>
            </a:pPr>
            <a:r>
              <a:rPr lang="hu-HU" sz="3600" dirty="0" smtClean="0"/>
              <a:t>„Kis hamis”</a:t>
            </a:r>
          </a:p>
          <a:p>
            <a:pPr>
              <a:buFont typeface="Arial" pitchFamily="34" charset="0"/>
              <a:buChar char="•"/>
            </a:pPr>
            <a:endParaRPr lang="hu-HU" sz="3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Amit védünk minden 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eszközzel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 smtClean="0">
                <a:latin typeface="Cronos Pro Caption" panose="020C0502030503020304" pitchFamily="34" charset="0"/>
              </a:rPr>
              <a:t>Történelem címszavakban - hosszú, rögös, zseniális</a:t>
            </a:r>
            <a:endParaRPr lang="hu-HU" sz="28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lnSpc>
                <a:spcPts val="2500"/>
              </a:lnSpc>
            </a:pPr>
            <a:r>
              <a:rPr lang="hu-HU" sz="3200" dirty="0" smtClean="0"/>
              <a:t>Tulajdonságok öröklődése – Bibliai idők – </a:t>
            </a:r>
            <a:r>
              <a:rPr lang="hu-HU" sz="3200" dirty="0" smtClean="0">
                <a:solidFill>
                  <a:srgbClr val="FF0000"/>
                </a:solidFill>
              </a:rPr>
              <a:t>színöröklés</a:t>
            </a:r>
          </a:p>
          <a:p>
            <a:pPr>
              <a:lnSpc>
                <a:spcPts val="2500"/>
              </a:lnSpc>
            </a:pPr>
            <a:endParaRPr lang="hu-HU" sz="3200" dirty="0" smtClean="0"/>
          </a:p>
          <a:p>
            <a:pPr>
              <a:lnSpc>
                <a:spcPts val="2500"/>
              </a:lnSpc>
            </a:pPr>
            <a:r>
              <a:rPr lang="hu-HU" sz="3200" dirty="0" smtClean="0"/>
              <a:t>1860-as években Gregor Mendel – klasszikus borsókísérletek</a:t>
            </a:r>
          </a:p>
          <a:p>
            <a:pPr>
              <a:lnSpc>
                <a:spcPts val="2500"/>
              </a:lnSpc>
            </a:pPr>
            <a:endParaRPr lang="hu-HU" sz="3200" dirty="0" smtClean="0"/>
          </a:p>
          <a:p>
            <a:pPr>
              <a:lnSpc>
                <a:spcPts val="2500"/>
              </a:lnSpc>
            </a:pPr>
            <a:r>
              <a:rPr lang="hu-HU" sz="3200" dirty="0" smtClean="0"/>
              <a:t>1900 </a:t>
            </a:r>
            <a:r>
              <a:rPr lang="hu-HU" sz="3200" dirty="0" err="1" smtClean="0"/>
              <a:t>-ban</a:t>
            </a:r>
            <a:r>
              <a:rPr lang="hu-HU" sz="3200" dirty="0" smtClean="0"/>
              <a:t> Landsteiner – emberi vércsoport felfedezése</a:t>
            </a:r>
          </a:p>
          <a:p>
            <a:pPr>
              <a:lnSpc>
                <a:spcPts val="2500"/>
              </a:lnSpc>
            </a:pPr>
            <a:endParaRPr lang="hu-HU" sz="3200" dirty="0" smtClean="0"/>
          </a:p>
          <a:p>
            <a:pPr>
              <a:lnSpc>
                <a:spcPts val="2500"/>
              </a:lnSpc>
            </a:pPr>
            <a:r>
              <a:rPr lang="hu-HU" sz="3200" dirty="0" smtClean="0"/>
              <a:t>1953-ban Watson és Crick – DNS kettős spirál</a:t>
            </a:r>
          </a:p>
          <a:p>
            <a:pPr>
              <a:lnSpc>
                <a:spcPts val="2500"/>
              </a:lnSpc>
            </a:pPr>
            <a:endParaRPr lang="hu-HU" sz="3200" dirty="0" smtClean="0"/>
          </a:p>
          <a:p>
            <a:pPr>
              <a:lnSpc>
                <a:spcPts val="2500"/>
              </a:lnSpc>
            </a:pPr>
            <a:r>
              <a:rPr lang="hu-HU" sz="3200" dirty="0" smtClean="0"/>
              <a:t>1977-ben </a:t>
            </a:r>
            <a:r>
              <a:rPr lang="hu-HU" sz="3200" dirty="0" err="1" smtClean="0"/>
              <a:t>Maxam</a:t>
            </a:r>
            <a:r>
              <a:rPr lang="hu-HU" sz="3200" dirty="0" smtClean="0"/>
              <a:t> és Gilbert, valamint Sanger, </a:t>
            </a:r>
            <a:r>
              <a:rPr lang="hu-HU" sz="3200" dirty="0" err="1" smtClean="0"/>
              <a:t>Nicklen</a:t>
            </a:r>
            <a:r>
              <a:rPr lang="hu-HU" sz="3200" dirty="0" smtClean="0"/>
              <a:t> és </a:t>
            </a:r>
            <a:r>
              <a:rPr lang="hu-HU" sz="3200" dirty="0" err="1" smtClean="0"/>
              <a:t>Coulson</a:t>
            </a:r>
            <a:r>
              <a:rPr lang="hu-HU" sz="3200" dirty="0" smtClean="0"/>
              <a:t> – DNS </a:t>
            </a:r>
            <a:r>
              <a:rPr lang="hu-HU" sz="3200" dirty="0" err="1" smtClean="0"/>
              <a:t>szekvenálásának</a:t>
            </a:r>
            <a:r>
              <a:rPr lang="hu-HU" sz="3200" dirty="0" smtClean="0"/>
              <a:t> (bázis-sorrendjének megállapítása)</a:t>
            </a:r>
          </a:p>
          <a:p>
            <a:pPr>
              <a:lnSpc>
                <a:spcPts val="2500"/>
              </a:lnSpc>
            </a:pPr>
            <a:endParaRPr lang="hu-HU" sz="3200" dirty="0" smtClean="0"/>
          </a:p>
          <a:p>
            <a:pPr>
              <a:lnSpc>
                <a:spcPts val="2500"/>
              </a:lnSpc>
            </a:pPr>
            <a:r>
              <a:rPr lang="hu-HU" sz="3200" dirty="0" smtClean="0"/>
              <a:t>2003 CREPALDI és </a:t>
            </a:r>
            <a:r>
              <a:rPr lang="hu-HU" sz="3200" dirty="0" err="1" smtClean="0"/>
              <a:t>mtsai</a:t>
            </a:r>
            <a:r>
              <a:rPr lang="hu-HU" sz="3200" dirty="0" smtClean="0"/>
              <a:t> – MC1R gén – </a:t>
            </a:r>
            <a:r>
              <a:rPr lang="hu-HU" sz="3200" dirty="0" smtClean="0">
                <a:solidFill>
                  <a:srgbClr val="FF0000"/>
                </a:solidFill>
              </a:rPr>
              <a:t>színöröklés</a:t>
            </a:r>
            <a:r>
              <a:rPr lang="hu-HU" sz="3200" dirty="0" smtClean="0"/>
              <a:t>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Történelem címszavakban – hosszú, rögös,zseniális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dirty="0" smtClean="0"/>
              <a:t>A jelen…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600" dirty="0" smtClean="0"/>
              <a:t>DNS vizsgálat</a:t>
            </a:r>
          </a:p>
          <a:p>
            <a:pPr lvl="1"/>
            <a:r>
              <a:rPr lang="hu-HU" sz="2600" dirty="0" smtClean="0"/>
              <a:t>Sejtmagot tartalmazó szövetek enzimes „tisztítása” – DNS izolálás</a:t>
            </a:r>
          </a:p>
          <a:p>
            <a:pPr lvl="1"/>
            <a:r>
              <a:rPr lang="hu-HU" sz="2600" dirty="0" smtClean="0"/>
              <a:t>DNS felszaporítás – PCR</a:t>
            </a:r>
          </a:p>
          <a:p>
            <a:pPr lvl="1"/>
            <a:r>
              <a:rPr lang="hu-HU" sz="2600" dirty="0" err="1" smtClean="0"/>
              <a:t>Gélelektroforézis</a:t>
            </a:r>
            <a:r>
              <a:rPr lang="hu-HU" sz="2600" dirty="0" smtClean="0"/>
              <a:t> vagy mikro-szatellit hosszának, ismétlődések számának  megállapítása – szekvencia analízis</a:t>
            </a:r>
          </a:p>
          <a:p>
            <a:pPr lvl="1"/>
            <a:r>
              <a:rPr lang="hu-HU" sz="2600" dirty="0" smtClean="0"/>
              <a:t>Származásellenőrzés</a:t>
            </a:r>
          </a:p>
          <a:p>
            <a:pPr lvl="1"/>
            <a:r>
              <a:rPr lang="hu-HU" sz="2600" dirty="0" smtClean="0"/>
              <a:t>Gyógyászat, kriminológia – </a:t>
            </a:r>
            <a:r>
              <a:rPr lang="hu-HU" sz="2600" dirty="0" err="1" smtClean="0"/>
              <a:t>szürkemarha</a:t>
            </a:r>
            <a:r>
              <a:rPr lang="hu-HU" sz="2600" dirty="0" smtClean="0"/>
              <a:t> fajta - hús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 jelen...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600" b="1" dirty="0" smtClean="0"/>
              <a:t>Technológia A-tól Z-ig</a:t>
            </a:r>
            <a:endParaRPr lang="hu-HU" sz="2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lnSpc>
                <a:spcPts val="2500"/>
              </a:lnSpc>
              <a:defRPr/>
            </a:pPr>
            <a:r>
              <a:rPr lang="hu-H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DNS izolálás (tisztítás) fehérje denaturálás,speciális tisztító kittek</a:t>
            </a:r>
          </a:p>
          <a:p>
            <a:pPr>
              <a:lnSpc>
                <a:spcPts val="2500"/>
              </a:lnSpc>
              <a:defRPr/>
            </a:pPr>
            <a:endParaRPr lang="hu-HU" sz="32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ts val="2500"/>
              </a:lnSpc>
              <a:defRPr/>
            </a:pPr>
            <a:r>
              <a:rPr lang="hu-H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PCR – DNS felszaporítás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Technológia A-tól Z-ig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6" descr="2007 március 24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2911" y="2048964"/>
            <a:ext cx="41941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07 március 24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4126" y="2048964"/>
            <a:ext cx="41941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dirty="0" smtClean="0"/>
              <a:t>PCR RFLP– MC1R genotípusok meghatározása</a:t>
            </a:r>
            <a:endParaRPr lang="hu-HU" sz="2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PCR RFLP-MC1R genotípusok meghatározása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6119" y="413929"/>
            <a:ext cx="82296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artalom helye 2"/>
          <p:cNvSpPr txBox="1">
            <a:spLocks/>
          </p:cNvSpPr>
          <p:nvPr/>
        </p:nvSpPr>
        <p:spPr>
          <a:xfrm>
            <a:off x="2924131" y="1316038"/>
            <a:ext cx="7786687" cy="435292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L: 50 </a:t>
            </a:r>
            <a:r>
              <a:rPr kumimoji="0" 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</a:t>
            </a: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DNS létra, MT: magyar tarka, H: holstein-fríz, MSZ: magyar szürke, </a:t>
            </a:r>
            <a:r>
              <a:rPr kumimoji="0" 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</a:t>
            </a: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limousin</a:t>
            </a: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e: recesszív allél (vörös szín), ED: domináns allél (fekete szín), E+: </a:t>
            </a:r>
            <a:r>
              <a:rPr kumimoji="0" 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vad-típusúallél</a:t>
            </a: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(változatos szín)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Forrás: Dr.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Radácsi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Andrea PhD</a:t>
            </a: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Hatósági laboratóriumi munka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2" spcCol="180000" rtlCol="0">
            <a:noAutofit/>
          </a:bodyPr>
          <a:lstStyle/>
          <a:p>
            <a:r>
              <a:rPr lang="hu-HU" dirty="0" smtClean="0"/>
              <a:t>A NÉBIH szakterületei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Talaj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Növényegészségügy</a:t>
            </a:r>
          </a:p>
          <a:p>
            <a:pPr lvl="1">
              <a:buFont typeface="Arial" pitchFamily="34" charset="0"/>
              <a:buChar char="•"/>
            </a:pPr>
            <a:r>
              <a:rPr lang="hu-HU" dirty="0" err="1" smtClean="0"/>
              <a:t>Peszticid-analitika</a:t>
            </a:r>
            <a:endParaRPr lang="hu-HU" dirty="0" smtClean="0"/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Állategészségügy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Állatgyógyszer, vakcina, </a:t>
            </a:r>
            <a:r>
              <a:rPr lang="hu-HU" dirty="0" err="1" smtClean="0"/>
              <a:t>ökotoxikológia</a:t>
            </a:r>
            <a:endParaRPr lang="hu-HU" dirty="0" smtClean="0"/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Genetika, </a:t>
            </a:r>
            <a:r>
              <a:rPr lang="hu-HU" dirty="0" err="1" smtClean="0"/>
              <a:t>andrológia</a:t>
            </a:r>
            <a:endParaRPr lang="hu-HU" dirty="0" smtClean="0"/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Takarmány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Élelmiszer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Élelmiszer eredetű megbetegedések</a:t>
            </a:r>
          </a:p>
          <a:p>
            <a:pPr lvl="1">
              <a:buFont typeface="Arial" pitchFamily="34" charset="0"/>
              <a:buChar char="•"/>
            </a:pPr>
            <a:endParaRPr lang="hu-HU" dirty="0" smtClean="0"/>
          </a:p>
          <a:p>
            <a:r>
              <a:rPr lang="hu-HU" dirty="0" smtClean="0"/>
              <a:t>Labortechnika, </a:t>
            </a:r>
            <a:r>
              <a:rPr lang="hu-HU" dirty="0" err="1" smtClean="0"/>
              <a:t>-technológia</a:t>
            </a:r>
            <a:endParaRPr lang="hu-HU" dirty="0" smtClean="0"/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Klasszikus-modern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Mikrobiológia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Fém-analitika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/>
              <a:t>Analitikai vizsgálatok</a:t>
            </a:r>
          </a:p>
          <a:p>
            <a:pPr lvl="1">
              <a:buFont typeface="Arial" pitchFamily="34" charset="0"/>
              <a:buChar char="•"/>
            </a:pPr>
            <a:r>
              <a:rPr lang="hu-HU" dirty="0" err="1" smtClean="0"/>
              <a:t>Radioanalitika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Hatósági laboratóriumi munka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600" b="1" dirty="0" smtClean="0"/>
              <a:t>Technológia A-tól Z-ig</a:t>
            </a:r>
            <a:endParaRPr lang="hu-HU" sz="2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lnSpc>
                <a:spcPts val="2500"/>
              </a:lnSpc>
              <a:defRPr/>
            </a:pPr>
            <a:endParaRPr lang="hu-HU" sz="32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ts val="2500"/>
              </a:lnSpc>
              <a:defRPr/>
            </a:pPr>
            <a:r>
              <a:rPr lang="hu-H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ABI </a:t>
            </a:r>
            <a:r>
              <a:rPr lang="hu-HU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Prism</a:t>
            </a:r>
            <a:r>
              <a:rPr lang="hu-H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3130 </a:t>
            </a:r>
            <a:r>
              <a:rPr lang="hu-HU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Genetic</a:t>
            </a:r>
            <a:r>
              <a:rPr lang="hu-H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Analiser</a:t>
            </a:r>
            <a:endParaRPr lang="hu-HU" sz="3200" dirty="0" smtClean="0"/>
          </a:p>
          <a:p>
            <a:pPr>
              <a:lnSpc>
                <a:spcPts val="2500"/>
              </a:lnSpc>
              <a:defRPr/>
            </a:pPr>
            <a:endParaRPr lang="hu-HU" sz="32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Technológia A-tól Z-ig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9" name="Picture 5" descr="2007 március 24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007" y="1472793"/>
            <a:ext cx="5400675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Jól kivitelezett „aktus” – csúcshatás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Jól kivitelezett ”aktus” – csúcshatás 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5" descr="csúcs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415404" y="583747"/>
            <a:ext cx="6846162" cy="5129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dirty="0" smtClean="0"/>
              <a:t>Élelmiszerlánc-biztonsági nyomon követés</a:t>
            </a:r>
            <a:endParaRPr lang="hu-HU" sz="2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200" b="1" dirty="0" smtClean="0"/>
              <a:t>Szarvasmarha</a:t>
            </a:r>
          </a:p>
          <a:p>
            <a:endParaRPr lang="hu-HU" sz="2200" b="1" dirty="0" smtClean="0"/>
          </a:p>
          <a:p>
            <a:r>
              <a:rPr lang="hu-HU" sz="2200" b="1" dirty="0" smtClean="0"/>
              <a:t>A nyomon követést biztosító lépések</a:t>
            </a:r>
            <a:r>
              <a:rPr lang="hu-HU" sz="2200" dirty="0" smtClean="0"/>
              <a:t> – 99/2002. (XI. 5.) FVM ENAR rendelet </a:t>
            </a:r>
            <a:endParaRPr lang="hu-HU" sz="2200" b="1" dirty="0" smtClean="0"/>
          </a:p>
          <a:p>
            <a:endParaRPr lang="hu-HU" sz="2200" dirty="0" smtClean="0"/>
          </a:p>
          <a:p>
            <a:r>
              <a:rPr lang="hu-HU" sz="2200" dirty="0" smtClean="0"/>
              <a:t>A borjút születést követő 20. napig megjelölik, majd jelölést követő 7. napig bejelentik az országos adatbázisba (ENAR).</a:t>
            </a:r>
          </a:p>
          <a:p>
            <a:pPr algn="just"/>
            <a:r>
              <a:rPr lang="hu-HU" sz="2200" dirty="0" smtClean="0"/>
              <a:t>	Állomány-nyilvántartásba vétel.</a:t>
            </a:r>
          </a:p>
          <a:p>
            <a:pPr algn="just"/>
            <a:r>
              <a:rPr lang="hu-HU" sz="2200" dirty="0" smtClean="0"/>
              <a:t>	Marhalevél kiváltása/kiadása.</a:t>
            </a:r>
          </a:p>
          <a:p>
            <a:pPr algn="just"/>
            <a:r>
              <a:rPr lang="hu-HU" sz="2200" dirty="0" smtClean="0"/>
              <a:t>	Tenyészet elhagyását be kell jelenteni (átkötés, ideiglenes mozgás, 	export stb.), állomány-nyilvántartásban átvezetni. Dokumentálható az 	állat valamennyi tenyészete, ahol életében megfordult.</a:t>
            </a:r>
          </a:p>
          <a:p>
            <a:pPr algn="just"/>
            <a:r>
              <a:rPr lang="hu-HU" sz="2200" dirty="0" smtClean="0"/>
              <a:t>	Marhalevél kettős dokumentálás (feladó/fogadó tenyészet).</a:t>
            </a:r>
          </a:p>
          <a:p>
            <a:pPr algn="just"/>
            <a:r>
              <a:rPr lang="hu-HU" sz="2200" dirty="0" smtClean="0"/>
              <a:t>	Vágóhíd – állat azonosítása (füljelzők, marhalevél, állategészségügyi bizonyítvány) </a:t>
            </a:r>
          </a:p>
          <a:p>
            <a:pPr algn="just"/>
            <a:r>
              <a:rPr lang="hu-HU" sz="2200" dirty="0" smtClean="0"/>
              <a:t>		  – vágás dokumentálása (Országos Vágóállat Minősítés Nyilvántartó Rendszer)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Éle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lmiszerlánc-biztonsági nyomon követés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A hús eredetének ellenőrzése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just">
              <a:lnSpc>
                <a:spcPts val="2500"/>
              </a:lnSpc>
            </a:pPr>
            <a:r>
              <a:rPr lang="hu-HU" sz="2400" dirty="0" smtClean="0"/>
              <a:t>1760/2000/EK rendelet 13.cikk (2) bekezdés a) pontja szerint a marhahús címkén fel kell tüntetni - többek között - a "referenciaszámot vagy referenciakódot, amely biztosítja a kapcsolatot a hús és az állat vagy állatok között. Ez a szám lehet az állategyed azonosítószáma, amelyből a húst nyerték, vagy egy állatcsoportot jelölő azonosítószám.„ Hazánkban ez az országkód és egy 10 jegyű szám.</a:t>
            </a:r>
          </a:p>
          <a:p>
            <a:pPr>
              <a:lnSpc>
                <a:spcPts val="2500"/>
              </a:lnSpc>
            </a:pPr>
            <a:endParaRPr lang="hu-HU" sz="2400" dirty="0" smtClean="0"/>
          </a:p>
          <a:p>
            <a:pPr>
              <a:lnSpc>
                <a:spcPts val="2500"/>
              </a:lnSpc>
            </a:pPr>
            <a:r>
              <a:rPr lang="hu-HU" sz="2400" dirty="0" smtClean="0">
                <a:hlinkClick r:id="rId3"/>
              </a:rPr>
              <a:t>http://www.enar.hu/</a:t>
            </a:r>
            <a:r>
              <a:rPr lang="hu-HU" sz="2400" dirty="0" smtClean="0"/>
              <a:t> honlapon az hús címkéjén található azonosító megadásával</a:t>
            </a:r>
          </a:p>
          <a:p>
            <a:pPr>
              <a:lnSpc>
                <a:spcPts val="2500"/>
              </a:lnSpc>
            </a:pPr>
            <a:endParaRPr lang="hu-HU" sz="2400" dirty="0" smtClean="0"/>
          </a:p>
          <a:p>
            <a:pPr algn="just">
              <a:lnSpc>
                <a:spcPts val="2500"/>
              </a:lnSpc>
            </a:pPr>
            <a:r>
              <a:rPr lang="hu-HU" sz="2400" dirty="0" smtClean="0"/>
              <a:t>Azok a fogyasztók, akik mobil telefonjukon rendelkeznek WAP-s szolgáltatással, a telefon böngésző menüjében a http://wap.enar.hu cím megadásával is elérhetik ezt a szolgáltatást.</a:t>
            </a:r>
          </a:p>
          <a:p>
            <a:pPr>
              <a:buFont typeface="Arial" pitchFamily="34" charset="0"/>
              <a:buChar char="•"/>
            </a:pP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 hús eredetének ellenőrzése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Mit ettél 3 napja?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Mit ettél 3 napja?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Kép 6" descr="tablo_2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711" y="714075"/>
            <a:ext cx="9094792" cy="493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Miért fontos?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3200" dirty="0" smtClean="0"/>
              <a:t>Élelmiszer eredetű megbetegedések lappangási ideje: néhány órától néhány napig</a:t>
            </a:r>
          </a:p>
          <a:p>
            <a:endParaRPr lang="hu-HU" sz="3200" dirty="0" smtClean="0"/>
          </a:p>
          <a:p>
            <a:r>
              <a:rPr lang="hu-HU" sz="3200" dirty="0" smtClean="0"/>
              <a:t>Alapadat: fogyasztói szokások, fogyasztói kosár felmérése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Miért fontos?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55371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200" b="1" i="1" baseline="30000" dirty="0" smtClean="0">
                <a:latin typeface="Cronos Pro Caption" panose="020C0502030503020304" pitchFamily="34" charset="0"/>
              </a:rPr>
              <a:t>Élelmiszerfogyasztási adatok szerepe a kockázatbecslés folyamatában</a:t>
            </a:r>
            <a:endParaRPr lang="hu-HU" sz="22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3" y="6357257"/>
            <a:ext cx="870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Élelmiszer fogyasztási adatok szerepe a kockázatbecslés folyamatában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Szövegdoboz 3"/>
          <p:cNvSpPr txBox="1">
            <a:spLocks noChangeArrowheads="1"/>
          </p:cNvSpPr>
          <p:nvPr/>
        </p:nvSpPr>
        <p:spPr bwMode="auto">
          <a:xfrm>
            <a:off x="2465837" y="642068"/>
            <a:ext cx="4954699" cy="43704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Veszély értékelése</a:t>
            </a:r>
          </a:p>
          <a:p>
            <a:pPr algn="ctr">
              <a:defRPr/>
            </a:pP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hu-H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hu-HU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  <a:p>
            <a:pPr>
              <a:defRPr/>
            </a:pPr>
            <a:endParaRPr lang="hu-HU" dirty="0">
              <a:latin typeface="Calibri" pitchFamily="34" charset="0"/>
            </a:endParaRPr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7947778" y="766352"/>
            <a:ext cx="2508503" cy="3693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Expozíció becslése </a:t>
            </a:r>
            <a:endParaRPr lang="hu-HU" sz="2400" b="1" dirty="0" smtClean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hu-HU" sz="2000" b="1" dirty="0" smtClean="0">
                <a:solidFill>
                  <a:srgbClr val="006600"/>
                </a:solidFill>
                <a:latin typeface="+mn-lt"/>
                <a:cs typeface="Times New Roman" pitchFamily="18" charset="0"/>
              </a:rPr>
              <a:t>(</a:t>
            </a:r>
            <a:r>
              <a:rPr lang="hu-HU" sz="2000" b="1" dirty="0">
                <a:solidFill>
                  <a:srgbClr val="006600"/>
                </a:solidFill>
                <a:latin typeface="+mn-lt"/>
                <a:cs typeface="Times New Roman" pitchFamily="18" charset="0"/>
              </a:rPr>
              <a:t>Mennyit fogyasztunk?)</a:t>
            </a:r>
          </a:p>
          <a:p>
            <a:pPr algn="ctr">
              <a:defRPr/>
            </a:pPr>
            <a:endParaRPr lang="hu-HU" sz="800" b="1" dirty="0">
              <a:solidFill>
                <a:srgbClr val="006600"/>
              </a:solidFill>
              <a:latin typeface="+mn-lt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hu-HU" dirty="0">
                <a:latin typeface="+mn-lt"/>
                <a:cs typeface="Times New Roman" pitchFamily="18" charset="0"/>
              </a:rPr>
              <a:t> </a:t>
            </a:r>
            <a:r>
              <a:rPr lang="hu-HU" sz="1600" dirty="0">
                <a:latin typeface="+mn-lt"/>
                <a:cs typeface="Times New Roman" pitchFamily="18" charset="0"/>
              </a:rPr>
              <a:t>élelmiszerben/étrendben </a:t>
            </a:r>
            <a:br>
              <a:rPr lang="hu-HU" sz="1600" dirty="0">
                <a:latin typeface="+mn-lt"/>
                <a:cs typeface="Times New Roman" pitchFamily="18" charset="0"/>
              </a:rPr>
            </a:br>
            <a:r>
              <a:rPr lang="hu-HU" sz="1600" dirty="0">
                <a:latin typeface="+mn-lt"/>
                <a:cs typeface="Times New Roman" pitchFamily="18" charset="0"/>
              </a:rPr>
              <a:t>   az anyag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szintjeinek   </a:t>
            </a:r>
          </a:p>
          <a:p>
            <a:pPr>
              <a:defRPr/>
            </a:pPr>
            <a:r>
              <a:rPr lang="hu-HU" sz="1600" dirty="0" smtClean="0">
                <a:latin typeface="+mn-lt"/>
                <a:cs typeface="Times New Roman" pitchFamily="18" charset="0"/>
              </a:rPr>
              <a:t>   meghatározása</a:t>
            </a:r>
          </a:p>
          <a:p>
            <a:pPr>
              <a:defRPr/>
            </a:pPr>
            <a:endParaRPr lang="hu-HU" sz="1600" dirty="0">
              <a:latin typeface="+mn-lt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fogyasztott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élelmiszerek    </a:t>
            </a:r>
            <a:r>
              <a:rPr lang="hu-HU" sz="1600" dirty="0">
                <a:latin typeface="+mn-lt"/>
                <a:cs typeface="Times New Roman" pitchFamily="18" charset="0"/>
              </a:rPr>
              <a:t/>
            </a:r>
            <a:br>
              <a:rPr lang="hu-HU" sz="1600" dirty="0">
                <a:latin typeface="+mn-lt"/>
                <a:cs typeface="Times New Roman" pitchFamily="18" charset="0"/>
              </a:rPr>
            </a:br>
            <a:r>
              <a:rPr lang="hu-HU" sz="1600" dirty="0">
                <a:latin typeface="+mn-lt"/>
                <a:cs typeface="Times New Roman" pitchFamily="18" charset="0"/>
              </a:rPr>
              <a:t>   mennyiségének</a:t>
            </a:r>
          </a:p>
          <a:p>
            <a:pPr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 (egyéni bevitel,</a:t>
            </a:r>
            <a:endParaRPr lang="hu-HU" sz="16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hu-HU" sz="1600" dirty="0">
                <a:latin typeface="+mn-lt"/>
                <a:cs typeface="Times New Roman" pitchFamily="18" charset="0"/>
              </a:rPr>
              <a:t>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  különleges </a:t>
            </a:r>
            <a:r>
              <a:rPr lang="hu-HU" sz="1600" dirty="0">
                <a:latin typeface="+mn-lt"/>
                <a:cs typeface="Times New Roman" pitchFamily="18" charset="0"/>
              </a:rPr>
              <a:t>fogyasztói </a:t>
            </a:r>
            <a:br>
              <a:rPr lang="hu-HU" sz="1600" dirty="0">
                <a:latin typeface="+mn-lt"/>
                <a:cs typeface="Times New Roman" pitchFamily="18" charset="0"/>
              </a:rPr>
            </a:br>
            <a:r>
              <a:rPr lang="hu-HU" sz="1600" dirty="0">
                <a:latin typeface="+mn-lt"/>
                <a:cs typeface="Times New Roman" pitchFamily="18" charset="0"/>
              </a:rPr>
              <a:t>  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csoportok)</a:t>
            </a:r>
            <a:r>
              <a:rPr lang="hu-HU" sz="1600" dirty="0">
                <a:latin typeface="+mn-lt"/>
                <a:cs typeface="Times New Roman" pitchFamily="18" charset="0"/>
              </a:rPr>
              <a:t>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meghatározása    </a:t>
            </a:r>
          </a:p>
          <a:p>
            <a:pPr>
              <a:defRPr/>
            </a:pPr>
            <a:r>
              <a:rPr lang="hu-HU" sz="1600" dirty="0" smtClean="0">
                <a:latin typeface="+mn-lt"/>
                <a:cs typeface="Times New Roman" pitchFamily="18" charset="0"/>
              </a:rPr>
              <a:t>   méréssel, becsléssel</a:t>
            </a:r>
            <a:endParaRPr lang="hu-HU" sz="1600" dirty="0">
              <a:latin typeface="+mn-lt"/>
            </a:endParaRPr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3581576" y="4897834"/>
            <a:ext cx="709317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Kockázat jellemzése </a:t>
            </a:r>
            <a:r>
              <a:rPr lang="hu-HU" sz="2000" dirty="0">
                <a:solidFill>
                  <a:srgbClr val="006600"/>
                </a:solidFill>
                <a:latin typeface="+mn-lt"/>
                <a:cs typeface="Times New Roman" pitchFamily="18" charset="0"/>
              </a:rPr>
              <a:t>(Hogyan ítélhető meg?)</a:t>
            </a:r>
          </a:p>
          <a:p>
            <a:pPr marL="176213" indent="-176213"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Times New Roman" pitchFamily="18" charset="0"/>
              </a:rPr>
              <a:t> </a:t>
            </a:r>
            <a:r>
              <a:rPr lang="hu-HU" b="1" dirty="0">
                <a:latin typeface="+mn-lt"/>
                <a:cs typeface="Times New Roman" pitchFamily="18" charset="0"/>
              </a:rPr>
              <a:t>a becsült </a:t>
            </a:r>
            <a:r>
              <a:rPr lang="hu-HU" b="1" dirty="0" smtClean="0">
                <a:latin typeface="+mn-lt"/>
                <a:cs typeface="Times New Roman" pitchFamily="18" charset="0"/>
              </a:rPr>
              <a:t>expozíció </a:t>
            </a:r>
            <a:r>
              <a:rPr lang="hu-HU" b="1" dirty="0">
                <a:latin typeface="+mn-lt"/>
                <a:cs typeface="Times New Roman" pitchFamily="18" charset="0"/>
              </a:rPr>
              <a:t>összehasonlítása a veszély jellemzése során </a:t>
            </a:r>
            <a:r>
              <a:rPr lang="hu-HU" b="1" dirty="0" smtClean="0">
                <a:latin typeface="+mn-lt"/>
                <a:cs typeface="Times New Roman" pitchFamily="18" charset="0"/>
              </a:rPr>
              <a:t>megállapított   </a:t>
            </a:r>
            <a:r>
              <a:rPr lang="hu-HU" b="1" dirty="0">
                <a:latin typeface="+mn-lt"/>
                <a:cs typeface="Times New Roman" pitchFamily="18" charset="0"/>
              </a:rPr>
              <a:t>biztonságos bevitellel </a:t>
            </a:r>
            <a:endParaRPr lang="hu-HU" b="1" dirty="0">
              <a:latin typeface="+mn-lt"/>
            </a:endParaRPr>
          </a:p>
        </p:txBody>
      </p:sp>
      <p:sp>
        <p:nvSpPr>
          <p:cNvPr id="10" name="Lefelé nyíl 9"/>
          <p:cNvSpPr/>
          <p:nvPr/>
        </p:nvSpPr>
        <p:spPr>
          <a:xfrm>
            <a:off x="3617965" y="4746524"/>
            <a:ext cx="337728" cy="57299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11" name="Lefelé nyíl 10"/>
          <p:cNvSpPr/>
          <p:nvPr/>
        </p:nvSpPr>
        <p:spPr>
          <a:xfrm>
            <a:off x="8874549" y="4386484"/>
            <a:ext cx="360040" cy="64807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Lekerekített téglalap 11"/>
          <p:cNvSpPr/>
          <p:nvPr/>
        </p:nvSpPr>
        <p:spPr>
          <a:xfrm>
            <a:off x="7794429" y="2802308"/>
            <a:ext cx="2808312" cy="18002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Felmérés metodikája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3200" b="1" u="sng" dirty="0" smtClean="0"/>
              <a:t>10-74 év: </a:t>
            </a:r>
            <a:r>
              <a:rPr lang="hu-HU" sz="3200" dirty="0" smtClean="0"/>
              <a:t>2 x 24 órás visszaemlékezéses, kikérdezésen alapuló </a:t>
            </a:r>
            <a:r>
              <a:rPr lang="en-US" sz="3200" dirty="0" smtClean="0"/>
              <a:t>EPIC-SOFT</a:t>
            </a:r>
            <a:r>
              <a:rPr lang="hu-HU" sz="3200" dirty="0" smtClean="0"/>
              <a:t> metodika felhasználásával</a:t>
            </a:r>
          </a:p>
          <a:p>
            <a:endParaRPr lang="hu-HU" sz="3200" dirty="0" smtClean="0"/>
          </a:p>
          <a:p>
            <a:pPr lvl="1"/>
            <a:r>
              <a:rPr lang="hu-HU" sz="3200" dirty="0" smtClean="0"/>
              <a:t>A két interjú közötti idő: legalább 2 hét</a:t>
            </a:r>
          </a:p>
          <a:p>
            <a:pPr lvl="1"/>
            <a:r>
              <a:rPr lang="hu-HU" sz="3200" dirty="0" smtClean="0"/>
              <a:t>Azonnali elektronikus adatrögzítés</a:t>
            </a:r>
          </a:p>
          <a:p>
            <a:pPr lvl="1"/>
            <a:r>
              <a:rPr lang="hu-HU" sz="3200" dirty="0" smtClean="0"/>
              <a:t>Élelmiszeradagok meghatározását </a:t>
            </a:r>
            <a:r>
              <a:rPr lang="hu-HU" sz="3200" b="1" dirty="0" smtClean="0"/>
              <a:t>képeskönyv </a:t>
            </a:r>
            <a:r>
              <a:rPr lang="hu-HU" sz="3200" dirty="0" smtClean="0"/>
              <a:t>segíti</a:t>
            </a:r>
          </a:p>
          <a:p>
            <a:pPr lvl="1"/>
            <a:r>
              <a:rPr lang="hu-HU" sz="3200" dirty="0" smtClean="0"/>
              <a:t>Háttérkérdőívek</a:t>
            </a:r>
          </a:p>
          <a:p>
            <a:pPr marL="342900" lvl="1" indent="-342900">
              <a:buFont typeface="Calibri" pitchFamily="34" charset="0"/>
              <a:buChar char="→"/>
            </a:pPr>
            <a:r>
              <a:rPr lang="hu-HU" sz="3200" dirty="0" err="1" smtClean="0"/>
              <a:t>Antropometriai</a:t>
            </a:r>
            <a:r>
              <a:rPr lang="hu-HU" sz="3200" dirty="0" smtClean="0"/>
              <a:t> mérések mindenkinél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Felmérés metodikája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69817" y="620487"/>
            <a:ext cx="1985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 smtClean="0">
                <a:latin typeface="Cronos Pro Caption" panose="020C0502030503020304" pitchFamily="34" charset="0"/>
              </a:rPr>
              <a:t>Élelmiszer-mennyiségek meghatározása</a:t>
            </a:r>
            <a:endParaRPr lang="hu-HU" sz="28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288561" y="385481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Élelmiszer-mennyiségek meghatározása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grpSp>
        <p:nvGrpSpPr>
          <p:cNvPr id="7" name="Csoportba foglalás 5"/>
          <p:cNvGrpSpPr>
            <a:grpSpLocks/>
          </p:cNvGrpSpPr>
          <p:nvPr/>
        </p:nvGrpSpPr>
        <p:grpSpPr bwMode="auto">
          <a:xfrm>
            <a:off x="9030059" y="2253879"/>
            <a:ext cx="2569935" cy="3382900"/>
            <a:chOff x="6300306" y="1268760"/>
            <a:chExt cx="2569706" cy="3382573"/>
          </a:xfrm>
        </p:grpSpPr>
        <p:pic>
          <p:nvPicPr>
            <p:cNvPr id="8" name="Picture 4" descr="IMG_0101"/>
            <p:cNvPicPr>
              <a:picLocks noChangeAspect="1" noChangeArrowheads="1"/>
            </p:cNvPicPr>
            <p:nvPr/>
          </p:nvPicPr>
          <p:blipFill>
            <a:blip r:embed="rId3" cstate="print">
              <a:lum contrast="20000"/>
            </a:blip>
            <a:srcRect l="7022" t="8133" r="5989" b="12033"/>
            <a:stretch>
              <a:fillRect/>
            </a:stretch>
          </p:blipFill>
          <p:spPr bwMode="auto">
            <a:xfrm>
              <a:off x="6516216" y="1268760"/>
              <a:ext cx="2124075" cy="2590800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9" name="Téglalap 4"/>
            <p:cNvSpPr>
              <a:spLocks noChangeArrowheads="1"/>
            </p:cNvSpPr>
            <p:nvPr/>
          </p:nvSpPr>
          <p:spPr bwMode="auto">
            <a:xfrm>
              <a:off x="6300306" y="4005064"/>
              <a:ext cx="2569706" cy="646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dirty="0" smtClean="0"/>
                <a:t>Méréssel </a:t>
              </a:r>
              <a:r>
                <a:rPr lang="hu-HU" dirty="0"/>
                <a:t>megállapított </a:t>
              </a:r>
            </a:p>
            <a:p>
              <a:pPr algn="ctr"/>
              <a:r>
                <a:rPr lang="hu-HU" dirty="0"/>
                <a:t>adagmennyiségek</a:t>
              </a:r>
            </a:p>
          </p:txBody>
        </p:sp>
      </p:grpSp>
      <p:grpSp>
        <p:nvGrpSpPr>
          <p:cNvPr id="10" name="Csoportba foglalás 8"/>
          <p:cNvGrpSpPr>
            <a:grpSpLocks/>
          </p:cNvGrpSpPr>
          <p:nvPr/>
        </p:nvGrpSpPr>
        <p:grpSpPr bwMode="auto">
          <a:xfrm>
            <a:off x="5515871" y="589474"/>
            <a:ext cx="3052309" cy="2097164"/>
            <a:chOff x="827584" y="4581128"/>
            <a:chExt cx="3052420" cy="2097601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4" y="4581128"/>
              <a:ext cx="3021122" cy="1571253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2" name="Téglalap 7"/>
            <p:cNvSpPr>
              <a:spLocks noChangeArrowheads="1"/>
            </p:cNvSpPr>
            <p:nvPr/>
          </p:nvSpPr>
          <p:spPr bwMode="auto">
            <a:xfrm>
              <a:off x="899592" y="6309320"/>
              <a:ext cx="2980412" cy="369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/>
                <a:t>H</a:t>
              </a:r>
              <a:r>
                <a:rPr lang="hu-HU" dirty="0" smtClean="0"/>
                <a:t>áztartási </a:t>
              </a:r>
              <a:r>
                <a:rPr lang="hu-HU" dirty="0"/>
                <a:t>mértékegységek</a:t>
              </a:r>
            </a:p>
          </p:txBody>
        </p:sp>
      </p:grpSp>
      <p:grpSp>
        <p:nvGrpSpPr>
          <p:cNvPr id="13" name="Csoportba foglalás 11"/>
          <p:cNvGrpSpPr>
            <a:grpSpLocks/>
          </p:cNvGrpSpPr>
          <p:nvPr/>
        </p:nvGrpSpPr>
        <p:grpSpPr bwMode="auto">
          <a:xfrm>
            <a:off x="5613902" y="3534417"/>
            <a:ext cx="3390900" cy="2276475"/>
            <a:chOff x="4211960" y="4581128"/>
            <a:chExt cx="3390672" cy="2276872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5023296" y="3985816"/>
              <a:ext cx="1724025" cy="2914650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5" name="Téglalap 10"/>
            <p:cNvSpPr>
              <a:spLocks noChangeArrowheads="1"/>
            </p:cNvSpPr>
            <p:nvPr/>
          </p:nvSpPr>
          <p:spPr bwMode="auto">
            <a:xfrm>
              <a:off x="4211960" y="6488668"/>
              <a:ext cx="33906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/>
                <a:t>A</a:t>
              </a:r>
              <a:r>
                <a:rPr lang="hu-HU" dirty="0" smtClean="0"/>
                <a:t>lakzatok </a:t>
              </a:r>
              <a:r>
                <a:rPr lang="hu-HU" dirty="0"/>
                <a:t>(pl. kenyér esetében)</a:t>
              </a:r>
            </a:p>
          </p:txBody>
        </p:sp>
      </p:grpSp>
      <p:grpSp>
        <p:nvGrpSpPr>
          <p:cNvPr id="16" name="Csoportba foglalás 16"/>
          <p:cNvGrpSpPr>
            <a:grpSpLocks/>
          </p:cNvGrpSpPr>
          <p:nvPr/>
        </p:nvGrpSpPr>
        <p:grpSpPr bwMode="auto">
          <a:xfrm>
            <a:off x="2312894" y="678833"/>
            <a:ext cx="2843808" cy="2431141"/>
            <a:chOff x="2699792" y="4005064"/>
            <a:chExt cx="2843834" cy="2430026"/>
          </a:xfrm>
        </p:grpSpPr>
        <p:sp>
          <p:nvSpPr>
            <p:cNvPr id="17" name="Téglalap 16"/>
            <p:cNvSpPr>
              <a:spLocks noChangeArrowheads="1"/>
            </p:cNvSpPr>
            <p:nvPr/>
          </p:nvSpPr>
          <p:spPr bwMode="auto">
            <a:xfrm>
              <a:off x="2699792" y="5804437"/>
              <a:ext cx="2843834" cy="630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u-HU" dirty="0" smtClean="0"/>
                <a:t>Képeskönyv </a:t>
              </a:r>
              <a:r>
                <a:rPr lang="hu-HU" sz="1700" dirty="0" smtClean="0"/>
                <a:t>fotósorozatai élelmiszeradagokról</a:t>
              </a:r>
              <a:endParaRPr lang="hu-HU" sz="1700" dirty="0"/>
            </a:p>
          </p:txBody>
        </p:sp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6" cstate="print">
              <a:lum bright="18000" contrast="17000"/>
            </a:blip>
            <a:srcRect/>
            <a:stretch>
              <a:fillRect/>
            </a:stretch>
          </p:blipFill>
          <p:spPr bwMode="auto">
            <a:xfrm>
              <a:off x="3413943" y="4005064"/>
              <a:ext cx="1446089" cy="1790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6549" y="3680902"/>
            <a:ext cx="1368152" cy="1693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Lekerekített téglalap feliratnak 19"/>
          <p:cNvSpPr/>
          <p:nvPr/>
        </p:nvSpPr>
        <p:spPr>
          <a:xfrm>
            <a:off x="9367864" y="1263987"/>
            <a:ext cx="1872208" cy="720080"/>
          </a:xfrm>
          <a:prstGeom prst="wedgeRoundRectCallout">
            <a:avLst>
              <a:gd name="adj1" fmla="val -18635"/>
              <a:gd name="adj2" fmla="val 98015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9426425" y="127743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Csak naplózás esetén</a:t>
            </a:r>
            <a:endParaRPr lang="hu-HU" dirty="0"/>
          </a:p>
        </p:txBody>
      </p:sp>
      <p:sp>
        <p:nvSpPr>
          <p:cNvPr id="22" name="Téglalap 12"/>
          <p:cNvSpPr>
            <a:spLocks noChangeArrowheads="1"/>
          </p:cNvSpPr>
          <p:nvPr/>
        </p:nvSpPr>
        <p:spPr bwMode="auto">
          <a:xfrm>
            <a:off x="2207622" y="5426766"/>
            <a:ext cx="2952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dirty="0" smtClean="0"/>
              <a:t>Szubjektív becslés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Interjú az </a:t>
            </a:r>
            <a:r>
              <a:rPr lang="hu-HU" sz="3000" b="1" i="1" baseline="30000" dirty="0" err="1" smtClean="0">
                <a:latin typeface="Cronos Pro Caption" panose="020C0502030503020304" pitchFamily="34" charset="0"/>
              </a:rPr>
              <a:t>Epic-Soft</a:t>
            </a:r>
            <a:r>
              <a:rPr lang="hu-HU" sz="3000" b="1" i="1" baseline="30000" dirty="0" smtClean="0">
                <a:latin typeface="Cronos Pro Caption" panose="020C0502030503020304" pitchFamily="34" charset="0"/>
              </a:rPr>
              <a:t> programmal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marL="274320">
              <a:lnSpc>
                <a:spcPct val="90000"/>
              </a:lnSpc>
              <a:buFont typeface="Wingdings 2"/>
              <a:buChar char=""/>
              <a:defRPr/>
            </a:pPr>
            <a:r>
              <a:rPr lang="hu-HU" sz="2200" dirty="0" smtClean="0"/>
              <a:t>24-órás, visszaemlékezésen alapuló kikérdezés, </a:t>
            </a:r>
            <a:br>
              <a:rPr lang="hu-HU" sz="2200" dirty="0" smtClean="0"/>
            </a:br>
            <a:r>
              <a:rPr lang="hu-HU" sz="2200" dirty="0" smtClean="0"/>
              <a:t>standardizált lépésekkel</a:t>
            </a:r>
          </a:p>
          <a:p>
            <a:pPr marL="274320">
              <a:lnSpc>
                <a:spcPct val="90000"/>
              </a:lnSpc>
              <a:buFont typeface="Wingdings 2"/>
              <a:buChar char=""/>
              <a:defRPr/>
            </a:pPr>
            <a:r>
              <a:rPr lang="hu-HU" sz="2200" dirty="0" smtClean="0"/>
              <a:t>Interjút végző személy: képzett dietetikus, táplálkozástudományi szakember</a:t>
            </a:r>
          </a:p>
          <a:p>
            <a:pPr marL="274320">
              <a:lnSpc>
                <a:spcPct val="90000"/>
              </a:lnSpc>
              <a:buFont typeface="Wingdings 2"/>
              <a:buChar char=""/>
              <a:defRPr/>
            </a:pPr>
            <a:r>
              <a:rPr lang="hu-HU" sz="2200" dirty="0" smtClean="0"/>
              <a:t>Résztvevő személy adatainak felvétele (kor, nem, testsúly, magasság)</a:t>
            </a:r>
          </a:p>
          <a:p>
            <a:pPr marL="274320">
              <a:lnSpc>
                <a:spcPct val="90000"/>
              </a:lnSpc>
              <a:buFont typeface="Wingdings 2"/>
              <a:buChar char=""/>
              <a:defRPr/>
            </a:pPr>
            <a:r>
              <a:rPr lang="hu-HU" sz="2200" dirty="0" smtClean="0"/>
              <a:t>3 fő lépés:</a:t>
            </a:r>
            <a:endParaRPr lang="en-GB" sz="2200" dirty="0" smtClean="0">
              <a:sym typeface="Wingdings" pitchFamily="2" charset="2"/>
            </a:endParaRPr>
          </a:p>
          <a:p>
            <a:pPr marL="857250" lvl="1" indent="-457200">
              <a:buClr>
                <a:srgbClr val="002060"/>
              </a:buClr>
              <a:buFont typeface="+mj-lt"/>
              <a:buAutoNum type="arabicPeriod"/>
              <a:defRPr/>
            </a:pPr>
            <a:r>
              <a:rPr lang="hu-HU" sz="2200" dirty="0" smtClean="0">
                <a:sym typeface="Wingdings" pitchFamily="2" charset="2"/>
              </a:rPr>
              <a:t>előző napi ételek/italok áttekintése (gyorslista készítése) – Mikor, hol, mit evett, ivott?</a:t>
            </a:r>
          </a:p>
          <a:p>
            <a:pPr marL="857250" lvl="1" indent="-457200">
              <a:buClr>
                <a:srgbClr val="002060"/>
              </a:buClr>
              <a:buFont typeface="+mj-lt"/>
              <a:buAutoNum type="arabicPeriod"/>
              <a:defRPr/>
            </a:pPr>
            <a:r>
              <a:rPr lang="hu-HU" sz="2200" dirty="0" smtClean="0">
                <a:sym typeface="Wingdings" pitchFamily="2" charset="2"/>
              </a:rPr>
              <a:t>A gyorslistában rögzített élelmiszerek, receptek részletes leírása, mennyiségi meghatározása – Pontosan mit és abból mennyit evett, ivott? Készítés módja, speciális élelmiszerek fogyasztása (pl. étrend-kiegészítők).</a:t>
            </a:r>
          </a:p>
          <a:p>
            <a:pPr marL="857250" lvl="1" indent="-457200">
              <a:buClr>
                <a:srgbClr val="002060"/>
              </a:buClr>
              <a:buFont typeface="+mj-lt"/>
              <a:buAutoNum type="arabicPeriod"/>
              <a:defRPr/>
            </a:pPr>
            <a:r>
              <a:rPr lang="hu-HU" sz="2200" dirty="0" smtClean="0">
                <a:sym typeface="Wingdings" pitchFamily="2" charset="2"/>
              </a:rPr>
              <a:t>Tápanyagalapú, minőségi ellenőrzés (kcal, fehérje, szénhidrát, zsír)</a:t>
            </a:r>
            <a:endParaRPr lang="en-GB" sz="2200" dirty="0" smtClean="0">
              <a:sym typeface="Wingdings" pitchFamily="2" charset="2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Interjú az </a:t>
            </a:r>
            <a:r>
              <a:rPr lang="hu-HU" sz="2800" b="1" i="1" baseline="30000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Epic-Soft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programmal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Hatósági laboratóriumi munka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2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dirty="0" smtClean="0"/>
              <a:t>Kiszakadva a rutinból</a:t>
            </a:r>
          </a:p>
          <a:p>
            <a:pPr>
              <a:buFont typeface="Arial" pitchFamily="34" charset="0"/>
              <a:buChar char="•"/>
            </a:pPr>
            <a:endParaRPr lang="hu-HU" sz="2000" dirty="0" smtClean="0"/>
          </a:p>
          <a:p>
            <a:pPr lvl="1">
              <a:buFont typeface="Arial" pitchFamily="34" charset="0"/>
              <a:buChar char="•"/>
            </a:pPr>
            <a:r>
              <a:rPr lang="hu-HU" sz="2000" dirty="0" smtClean="0"/>
              <a:t>Járványügyi nyomozás</a:t>
            </a:r>
          </a:p>
          <a:p>
            <a:pPr lvl="1">
              <a:buFont typeface="Arial" pitchFamily="34" charset="0"/>
              <a:buChar char="•"/>
            </a:pPr>
            <a:endParaRPr lang="hu-HU" sz="2000" dirty="0" smtClean="0"/>
          </a:p>
          <a:p>
            <a:pPr lvl="1">
              <a:buFont typeface="Arial" pitchFamily="34" charset="0"/>
              <a:buChar char="•"/>
            </a:pPr>
            <a:r>
              <a:rPr lang="hu-HU" sz="2000" dirty="0" smtClean="0"/>
              <a:t>Terméktesztek avagy szedjük elemeire</a:t>
            </a:r>
          </a:p>
          <a:p>
            <a:pPr lvl="1">
              <a:buFont typeface="Arial" pitchFamily="34" charset="0"/>
              <a:buChar char="•"/>
            </a:pPr>
            <a:endParaRPr lang="hu-HU" sz="2000" dirty="0" smtClean="0"/>
          </a:p>
          <a:p>
            <a:pPr lvl="1">
              <a:buFont typeface="Arial" pitchFamily="34" charset="0"/>
              <a:buChar char="•"/>
            </a:pPr>
            <a:r>
              <a:rPr lang="hu-HU" sz="2000" dirty="0" smtClean="0"/>
              <a:t>Hamisítások</a:t>
            </a:r>
          </a:p>
          <a:p>
            <a:pPr lvl="2">
              <a:buFont typeface="Arial" pitchFamily="34" charset="0"/>
              <a:buChar char="•"/>
            </a:pPr>
            <a:r>
              <a:rPr lang="hu-HU" sz="2000" dirty="0" smtClean="0"/>
              <a:t>Himalájai só</a:t>
            </a:r>
          </a:p>
          <a:p>
            <a:pPr lvl="2">
              <a:buFont typeface="Arial" pitchFamily="34" charset="0"/>
              <a:buChar char="•"/>
            </a:pPr>
            <a:r>
              <a:rPr lang="hu-HU" sz="2000" dirty="0" smtClean="0"/>
              <a:t>Gesztenyemassza</a:t>
            </a:r>
          </a:p>
          <a:p>
            <a:pPr lvl="2">
              <a:buFont typeface="Arial" pitchFamily="34" charset="0"/>
              <a:buChar char="•"/>
            </a:pPr>
            <a:r>
              <a:rPr lang="hu-HU" sz="2000" dirty="0" smtClean="0"/>
              <a:t>Lóhús</a:t>
            </a:r>
          </a:p>
          <a:p>
            <a:pPr lvl="2">
              <a:buFont typeface="Arial" pitchFamily="34" charset="0"/>
              <a:buChar char="•"/>
            </a:pPr>
            <a:r>
              <a:rPr lang="hu-HU" sz="2000" dirty="0" smtClean="0"/>
              <a:t>Méz</a:t>
            </a:r>
          </a:p>
          <a:p>
            <a:pPr lvl="2">
              <a:buFont typeface="Arial" pitchFamily="34" charset="0"/>
              <a:buChar char="•"/>
            </a:pPr>
            <a:r>
              <a:rPr lang="hu-HU" sz="2000" dirty="0" err="1" smtClean="0"/>
              <a:t>Szürkemarha-steak</a:t>
            </a:r>
            <a:endParaRPr lang="hu-HU" sz="2000" dirty="0" smtClean="0"/>
          </a:p>
          <a:p>
            <a:pPr lvl="2">
              <a:buFont typeface="Arial" pitchFamily="34" charset="0"/>
              <a:buChar char="•"/>
            </a:pPr>
            <a:endParaRPr lang="hu-HU" sz="2000" dirty="0" smtClean="0"/>
          </a:p>
          <a:p>
            <a:pPr lvl="1">
              <a:buFont typeface="Arial" pitchFamily="34" charset="0"/>
              <a:buChar char="•"/>
            </a:pPr>
            <a:r>
              <a:rPr lang="hu-HU" sz="2000" dirty="0" smtClean="0"/>
              <a:t>Mit ettél 3 napja?</a:t>
            </a:r>
          </a:p>
          <a:p>
            <a:pPr lvl="1">
              <a:buFont typeface="Arial" pitchFamily="34" charset="0"/>
              <a:buChar char="•"/>
            </a:pPr>
            <a:endParaRPr lang="hu-HU" sz="2000" dirty="0" smtClean="0"/>
          </a:p>
          <a:p>
            <a:pPr lvl="1">
              <a:buFont typeface="Arial" pitchFamily="34" charset="0"/>
              <a:buChar char="•"/>
            </a:pPr>
            <a:r>
              <a:rPr lang="hu-HU" sz="2000" dirty="0" smtClean="0"/>
              <a:t>Merre fúj a szél Paksnál?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Hatósági laboratóriumi munka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A kérdőívek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hu-HU" sz="2600" b="1" dirty="0" smtClean="0"/>
              <a:t>Nemzetközi fizikai aktivitás kérdőív</a:t>
            </a:r>
          </a:p>
          <a:p>
            <a:pPr marL="1200150" lvl="2" indent="-342900">
              <a:buFont typeface="Wingdings" pitchFamily="2" charset="2"/>
              <a:buChar char="Ø"/>
            </a:pPr>
            <a:r>
              <a:rPr lang="hu-HU" sz="2600" dirty="0" smtClean="0"/>
              <a:t>Célja, hogy a résztvevő személyeket fizikai aktivitásuk szintje alapján kategóriákba sorolja. </a:t>
            </a:r>
          </a:p>
          <a:p>
            <a:pPr marL="1200150" lvl="2" indent="-342900">
              <a:buFont typeface="Wingdings" pitchFamily="2" charset="2"/>
              <a:buChar char="Ø"/>
            </a:pPr>
            <a:r>
              <a:rPr lang="hu-HU" sz="2600" dirty="0" smtClean="0"/>
              <a:t>Kiegészítő információkat szolgáltat az étrendi bevitel meghatározásához</a:t>
            </a:r>
          </a:p>
          <a:p>
            <a:pPr marL="800100" lvl="1" indent="-342900">
              <a:buFont typeface="Arial" charset="0"/>
              <a:buChar char="•"/>
            </a:pPr>
            <a:r>
              <a:rPr lang="hu-HU" sz="2600" b="1" dirty="0" smtClean="0"/>
              <a:t>Kérdőív a fogyasztott élelmiszerekkel kapcsolatosan</a:t>
            </a:r>
          </a:p>
          <a:p>
            <a:pPr marL="1200150" lvl="2" indent="-342900">
              <a:buFont typeface="Wingdings" pitchFamily="2" charset="2"/>
              <a:buChar char="Ø"/>
            </a:pPr>
            <a:r>
              <a:rPr lang="hu-HU" sz="2600" dirty="0" smtClean="0"/>
              <a:t>A résztvevő személy élelmiszervásárlási, élelmiszer-kiválasztási szempontjairól biztosít információt</a:t>
            </a:r>
          </a:p>
          <a:p>
            <a:pPr marL="800100" lvl="1" indent="-342900">
              <a:buFont typeface="Arial" charset="0"/>
              <a:buChar char="•"/>
            </a:pPr>
            <a:r>
              <a:rPr lang="hu-HU" sz="2600" b="1" dirty="0" smtClean="0"/>
              <a:t>Életmód és szociális háttérrel kapcsolatos kérdőív</a:t>
            </a:r>
          </a:p>
          <a:p>
            <a:pPr marL="1200150" lvl="2" indent="-342900">
              <a:buFont typeface="Wingdings" pitchFamily="2" charset="2"/>
              <a:buChar char="Ø"/>
            </a:pPr>
            <a:r>
              <a:rPr lang="hu-HU" sz="2600" dirty="0" smtClean="0"/>
              <a:t>A résztvevő vagyoni helyzetére, iskolázottságára egyéb életkörülményeire kérdez rá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 kérdőívek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424542"/>
            <a:ext cx="215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400" b="1" i="1" dirty="0" smtClean="0">
                <a:cs typeface="Times New Roman" pitchFamily="18" charset="0"/>
              </a:rPr>
              <a:t>„Sugárözönben élünk”</a:t>
            </a:r>
            <a:endParaRPr lang="hu-HU" sz="2400" b="1" i="1" baseline="30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03714" y="378824"/>
            <a:ext cx="8991598" cy="5597432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u="sng" dirty="0" smtClean="0"/>
              <a:t>Természetes eredetű:</a:t>
            </a:r>
          </a:p>
          <a:p>
            <a:r>
              <a:rPr lang="hu-HU" dirty="0" smtClean="0"/>
              <a:t>Kozmikus: </a:t>
            </a:r>
          </a:p>
          <a:p>
            <a:r>
              <a:rPr lang="hu-HU" dirty="0" smtClean="0"/>
              <a:t>	elsődleges: galaktikai eredetű (főleg protonok),</a:t>
            </a:r>
          </a:p>
          <a:p>
            <a:r>
              <a:rPr lang="hu-HU" dirty="0" smtClean="0"/>
              <a:t>	 	     szoláris: proton, alfa-részecske</a:t>
            </a:r>
          </a:p>
          <a:p>
            <a:r>
              <a:rPr lang="hu-HU" dirty="0" smtClean="0"/>
              <a:t>		     Föld mágneses tere – Van Allen sugárzási övek</a:t>
            </a:r>
          </a:p>
          <a:p>
            <a:r>
              <a:rPr lang="hu-HU" dirty="0" smtClean="0"/>
              <a:t>	másodlagos: kis energiájú részecskék ionizálnak, nagy energiájúak </a:t>
            </a:r>
          </a:p>
          <a:p>
            <a:r>
              <a:rPr lang="hu-HU" dirty="0" smtClean="0"/>
              <a:t>		     magreakciókat hoznak létre – kozmogén izotópok:</a:t>
            </a:r>
          </a:p>
          <a:p>
            <a:r>
              <a:rPr lang="hu-HU" dirty="0" smtClean="0"/>
              <a:t>			</a:t>
            </a:r>
            <a:r>
              <a:rPr lang="hu-HU" baseline="30000" dirty="0" smtClean="0"/>
              <a:t>3</a:t>
            </a:r>
            <a:r>
              <a:rPr lang="hu-HU" dirty="0" smtClean="0"/>
              <a:t>H, </a:t>
            </a:r>
            <a:r>
              <a:rPr lang="hu-HU" baseline="30000" dirty="0" smtClean="0"/>
              <a:t>7</a:t>
            </a:r>
            <a:r>
              <a:rPr lang="hu-HU" dirty="0" smtClean="0"/>
              <a:t>Be, </a:t>
            </a:r>
            <a:r>
              <a:rPr lang="hu-HU" baseline="30000" dirty="0" smtClean="0"/>
              <a:t>10</a:t>
            </a:r>
            <a:r>
              <a:rPr lang="hu-HU" dirty="0" smtClean="0"/>
              <a:t>Be, </a:t>
            </a:r>
            <a:r>
              <a:rPr lang="hu-HU" baseline="30000" dirty="0" smtClean="0"/>
              <a:t>14</a:t>
            </a:r>
            <a:r>
              <a:rPr lang="hu-HU" dirty="0" smtClean="0"/>
              <a:t>C, </a:t>
            </a:r>
            <a:r>
              <a:rPr lang="hu-HU" baseline="30000" dirty="0" smtClean="0"/>
              <a:t>22</a:t>
            </a:r>
            <a:r>
              <a:rPr lang="hu-HU" dirty="0" smtClean="0"/>
              <a:t>Na, </a:t>
            </a:r>
            <a:r>
              <a:rPr lang="hu-HU" baseline="30000" dirty="0" smtClean="0"/>
              <a:t>24</a:t>
            </a:r>
            <a:r>
              <a:rPr lang="hu-HU" dirty="0" smtClean="0"/>
              <a:t>Na</a:t>
            </a:r>
          </a:p>
          <a:p>
            <a:r>
              <a:rPr lang="hu-HU" dirty="0" smtClean="0"/>
              <a:t>			légkör alsó részében </a:t>
            </a:r>
            <a:r>
              <a:rPr lang="hu-HU" dirty="0" err="1" smtClean="0"/>
              <a:t>müonok</a:t>
            </a:r>
            <a:r>
              <a:rPr lang="hu-HU" dirty="0" smtClean="0"/>
              <a:t> főként – árnyékolás!!!</a:t>
            </a:r>
          </a:p>
          <a:p>
            <a:r>
              <a:rPr lang="hu-HU" dirty="0" err="1" smtClean="0"/>
              <a:t>Terresztrikus</a:t>
            </a:r>
            <a:r>
              <a:rPr lang="hu-HU" dirty="0" smtClean="0"/>
              <a:t>:</a:t>
            </a:r>
          </a:p>
          <a:p>
            <a:r>
              <a:rPr lang="hu-HU" dirty="0" smtClean="0"/>
              <a:t>	talaj: </a:t>
            </a:r>
            <a:r>
              <a:rPr lang="hu-HU" dirty="0" err="1" smtClean="0"/>
              <a:t>primordiális</a:t>
            </a:r>
            <a:r>
              <a:rPr lang="hu-HU" dirty="0" smtClean="0"/>
              <a:t> </a:t>
            </a:r>
            <a:r>
              <a:rPr lang="hu-HU" baseline="30000" dirty="0" smtClean="0"/>
              <a:t>40</a:t>
            </a:r>
            <a:r>
              <a:rPr lang="hu-HU" dirty="0" smtClean="0"/>
              <a:t>K, </a:t>
            </a:r>
            <a:r>
              <a:rPr lang="hu-HU" baseline="30000" dirty="0" smtClean="0"/>
              <a:t>87</a:t>
            </a:r>
            <a:r>
              <a:rPr lang="hu-HU" dirty="0" smtClean="0"/>
              <a:t>Rb, </a:t>
            </a:r>
            <a:r>
              <a:rPr lang="hu-HU" baseline="30000" dirty="0" smtClean="0"/>
              <a:t>232</a:t>
            </a:r>
            <a:r>
              <a:rPr lang="hu-HU" dirty="0" smtClean="0"/>
              <a:t>Th-sor, </a:t>
            </a:r>
            <a:r>
              <a:rPr lang="hu-HU" baseline="30000" dirty="0" smtClean="0"/>
              <a:t>238</a:t>
            </a:r>
            <a:r>
              <a:rPr lang="hu-HU" dirty="0" smtClean="0"/>
              <a:t>U-sor</a:t>
            </a:r>
          </a:p>
          <a:p>
            <a:r>
              <a:rPr lang="hu-HU" dirty="0" smtClean="0"/>
              <a:t>	fosszilis tüzelőanyagok</a:t>
            </a:r>
          </a:p>
          <a:p>
            <a:r>
              <a:rPr lang="hu-HU" dirty="0" smtClean="0"/>
              <a:t>	építőanyagok: radon terhelés</a:t>
            </a:r>
          </a:p>
          <a:p>
            <a:endParaRPr lang="hu-HU" dirty="0" smtClean="0"/>
          </a:p>
          <a:p>
            <a:r>
              <a:rPr lang="hu-HU" u="sng" dirty="0" smtClean="0"/>
              <a:t>Mesterséges eredetű:</a:t>
            </a:r>
          </a:p>
          <a:p>
            <a:r>
              <a:rPr lang="hu-HU" dirty="0" smtClean="0"/>
              <a:t>Nukleáris fegyverkísérletek</a:t>
            </a:r>
          </a:p>
          <a:p>
            <a:r>
              <a:rPr lang="hu-HU" dirty="0" smtClean="0"/>
              <a:t>Atomenergia békés célú felhasználása:</a:t>
            </a:r>
          </a:p>
          <a:p>
            <a:r>
              <a:rPr lang="hu-HU" dirty="0" smtClean="0"/>
              <a:t>		orvosi felhasználás: diagnosztika, terápia		</a:t>
            </a:r>
          </a:p>
          <a:p>
            <a:r>
              <a:rPr lang="hu-HU" dirty="0" smtClean="0"/>
              <a:t>		atomenergia termeléssel kapcsolatosan felmerülő</a:t>
            </a:r>
          </a:p>
          <a:p>
            <a:r>
              <a:rPr lang="hu-HU" dirty="0" smtClean="0"/>
              <a:t>		ipari felhasználás (</a:t>
            </a:r>
            <a:r>
              <a:rPr lang="hu-HU" dirty="0" err="1" smtClean="0"/>
              <a:t>karotázs</a:t>
            </a:r>
            <a:r>
              <a:rPr lang="hu-HU" dirty="0" smtClean="0"/>
              <a:t>, világító festékek, füstérzékelők…)</a:t>
            </a:r>
          </a:p>
          <a:p>
            <a:endParaRPr lang="hu-HU" altLang="en-US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„Sugárözönben élünk”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553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600" b="1" i="1" dirty="0" smtClean="0">
                <a:latin typeface="Calibri" pitchFamily="34" charset="0"/>
              </a:rPr>
              <a:t>Kockázat</a:t>
            </a:r>
            <a:endParaRPr lang="hu-HU" sz="2600" b="1" i="1" baseline="30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Kockázat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25486" y="1353095"/>
          <a:ext cx="7581900" cy="3295650"/>
        </p:xfrm>
        <a:graphic>
          <a:graphicData uri="http://schemas.openxmlformats.org/presentationml/2006/ole">
            <p:oleObj spid="_x0000_s1026" name="Document" r:id="rId4" imgW="6053340" imgH="2642287" progId="Word.Documen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b="1" i="1" dirty="0" smtClean="0">
                <a:cs typeface="Times New Roman" pitchFamily="18" charset="0"/>
              </a:rPr>
              <a:t>A veszélyeztetettség </a:t>
            </a:r>
            <a:r>
              <a:rPr lang="hu-HU" altLang="en-US" b="1" i="1" dirty="0" smtClean="0">
                <a:cs typeface="Times New Roman" pitchFamily="18" charset="0"/>
              </a:rPr>
              <a:t>kérdései</a:t>
            </a:r>
            <a:endParaRPr lang="hu-HU" b="1" i="1" baseline="30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hu-HU" sz="2200" b="1" dirty="0" smtClean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hu-HU" sz="2200" b="1" dirty="0" smtClean="0">
                <a:solidFill>
                  <a:srgbClr val="000000"/>
                </a:solidFill>
                <a:latin typeface="Calibri" pitchFamily="34" charset="0"/>
              </a:rPr>
              <a:t>Békés felhasználás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Nukleáris energiatermelés (PAKS, 4x440 MW)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Kutatás (KFKI, 2 MW)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Oktatás (BME NTI, 500 kW)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Izotópalkalmazás</a:t>
            </a:r>
          </a:p>
          <a:p>
            <a:pPr lvl="1">
              <a:lnSpc>
                <a:spcPct val="80000"/>
              </a:lnSpc>
            </a:pPr>
            <a:r>
              <a:rPr lang="hu-HU" sz="2200" b="1" dirty="0" smtClean="0">
                <a:solidFill>
                  <a:srgbClr val="000000"/>
                </a:solidFill>
                <a:latin typeface="Calibri" pitchFamily="34" charset="0"/>
              </a:rPr>
              <a:t>Katonai alkalmazás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Start szerződések 1994-től 2000-ig (kb. 14000 atomtöltet megsemmisítése)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a szerződésekig kb. 20-22 ezer töltetet szereltek le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USA 50 tonna </a:t>
            </a:r>
            <a:r>
              <a:rPr lang="hu-HU" sz="2200" dirty="0" err="1" smtClean="0">
                <a:solidFill>
                  <a:srgbClr val="000000"/>
                </a:solidFill>
                <a:latin typeface="Calibri" pitchFamily="34" charset="0"/>
              </a:rPr>
              <a:t>Pu</a:t>
            </a: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 és 400 t nagy dúsítású urán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SU és jogutódai 100 t </a:t>
            </a:r>
            <a:r>
              <a:rPr lang="hu-HU" sz="2200" dirty="0" err="1" smtClean="0">
                <a:solidFill>
                  <a:srgbClr val="000000"/>
                </a:solidFill>
                <a:latin typeface="Calibri" pitchFamily="34" charset="0"/>
              </a:rPr>
              <a:t>Pu</a:t>
            </a: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 és 500 t dúsított urán (tárolás és a biztonságos elhelyezés, a mozgások </a:t>
            </a:r>
            <a:r>
              <a:rPr lang="hu-HU" sz="2200" dirty="0" err="1" smtClean="0">
                <a:solidFill>
                  <a:srgbClr val="000000"/>
                </a:solidFill>
                <a:latin typeface="Calibri" pitchFamily="34" charset="0"/>
              </a:rPr>
              <a:t>nyomonkövethetősége</a:t>
            </a: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 nincs megoldva) 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a leszerelt atommeghajtású tengeralattjárók reaktorai (20-200db)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Irán, Észak-Korea ???</a:t>
            </a:r>
          </a:p>
          <a:p>
            <a:pPr lvl="1">
              <a:lnSpc>
                <a:spcPct val="80000"/>
              </a:lnSpc>
            </a:pPr>
            <a:r>
              <a:rPr lang="hu-HU" sz="2200" b="1" dirty="0" smtClean="0">
                <a:solidFill>
                  <a:srgbClr val="000000"/>
                </a:solidFill>
                <a:latin typeface="Calibri" pitchFamily="34" charset="0"/>
              </a:rPr>
              <a:t> Természetes eredetű</a:t>
            </a:r>
          </a:p>
          <a:p>
            <a:pPr lvl="2"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hu-HU" sz="2200" dirty="0" smtClean="0">
                <a:solidFill>
                  <a:srgbClr val="000000"/>
                </a:solidFill>
                <a:latin typeface="Calibri" pitchFamily="34" charset="0"/>
              </a:rPr>
              <a:t> Természetes, vagy ipari eredetű feldúsulás</a:t>
            </a:r>
            <a:r>
              <a:rPr lang="hu-HU" sz="2200" dirty="0" smtClean="0">
                <a:solidFill>
                  <a:srgbClr val="000000"/>
                </a:solidFill>
                <a:latin typeface="Comic Sans MS" pitchFamily="66" charset="0"/>
              </a:rPr>
              <a:t>ok</a:t>
            </a:r>
          </a:p>
          <a:p>
            <a:endParaRPr lang="hu-HU" altLang="en-US" sz="22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 veszélyeztetettség kérdései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594356"/>
            <a:ext cx="2155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200" b="1" i="1" dirty="0" err="1" smtClean="0">
                <a:cs typeface="Times New Roman" pitchFamily="18" charset="0"/>
              </a:rPr>
              <a:t>Radionuklidok</a:t>
            </a:r>
            <a:r>
              <a:rPr lang="hu-HU" altLang="en-US" sz="2200" b="1" i="1" dirty="0" smtClean="0">
                <a:cs typeface="Times New Roman" pitchFamily="18" charset="0"/>
              </a:rPr>
              <a:t> a szárazföldi környezetben </a:t>
            </a:r>
            <a:endParaRPr lang="hu-HU" sz="2200" b="1" i="1" baseline="30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Radionuklidok</a:t>
            </a:r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 a szárazföldi környezetben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957876" y="400867"/>
            <a:ext cx="7496175" cy="4564063"/>
            <a:chOff x="798" y="1074"/>
            <a:chExt cx="4722" cy="2875"/>
          </a:xfrm>
        </p:grpSpPr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877" y="2995"/>
              <a:ext cx="4062" cy="3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0" y="2"/>
                </a:cxn>
                <a:cxn ang="0">
                  <a:pos x="656" y="3"/>
                </a:cxn>
                <a:cxn ang="0">
                  <a:pos x="977" y="8"/>
                </a:cxn>
                <a:cxn ang="0">
                  <a:pos x="1292" y="12"/>
                </a:cxn>
                <a:cxn ang="0">
                  <a:pos x="1603" y="18"/>
                </a:cxn>
                <a:cxn ang="0">
                  <a:pos x="1756" y="23"/>
                </a:cxn>
                <a:cxn ang="0">
                  <a:pos x="1908" y="27"/>
                </a:cxn>
                <a:cxn ang="0">
                  <a:pos x="2058" y="32"/>
                </a:cxn>
                <a:cxn ang="0">
                  <a:pos x="2205" y="36"/>
                </a:cxn>
                <a:cxn ang="0">
                  <a:pos x="2352" y="41"/>
                </a:cxn>
                <a:cxn ang="0">
                  <a:pos x="2496" y="47"/>
                </a:cxn>
                <a:cxn ang="0">
                  <a:pos x="2640" y="53"/>
                </a:cxn>
                <a:cxn ang="0">
                  <a:pos x="2782" y="59"/>
                </a:cxn>
                <a:cxn ang="0">
                  <a:pos x="2920" y="65"/>
                </a:cxn>
                <a:cxn ang="0">
                  <a:pos x="3058" y="71"/>
                </a:cxn>
                <a:cxn ang="0">
                  <a:pos x="3193" y="78"/>
                </a:cxn>
                <a:cxn ang="0">
                  <a:pos x="3327" y="86"/>
                </a:cxn>
                <a:cxn ang="0">
                  <a:pos x="3457" y="93"/>
                </a:cxn>
                <a:cxn ang="0">
                  <a:pos x="3586" y="101"/>
                </a:cxn>
                <a:cxn ang="0">
                  <a:pos x="3714" y="108"/>
                </a:cxn>
                <a:cxn ang="0">
                  <a:pos x="3838" y="117"/>
                </a:cxn>
                <a:cxn ang="0">
                  <a:pos x="3960" y="125"/>
                </a:cxn>
                <a:cxn ang="0">
                  <a:pos x="4080" y="134"/>
                </a:cxn>
                <a:cxn ang="0">
                  <a:pos x="4197" y="143"/>
                </a:cxn>
                <a:cxn ang="0">
                  <a:pos x="4313" y="153"/>
                </a:cxn>
                <a:cxn ang="0">
                  <a:pos x="4425" y="162"/>
                </a:cxn>
                <a:cxn ang="0">
                  <a:pos x="4537" y="173"/>
                </a:cxn>
                <a:cxn ang="0">
                  <a:pos x="4643" y="182"/>
                </a:cxn>
                <a:cxn ang="0">
                  <a:pos x="4748" y="192"/>
                </a:cxn>
                <a:cxn ang="0">
                  <a:pos x="4850" y="203"/>
                </a:cxn>
                <a:cxn ang="0">
                  <a:pos x="4949" y="213"/>
                </a:cxn>
                <a:cxn ang="0">
                  <a:pos x="5047" y="225"/>
                </a:cxn>
                <a:cxn ang="0">
                  <a:pos x="5140" y="236"/>
                </a:cxn>
                <a:cxn ang="0">
                  <a:pos x="5232" y="248"/>
                </a:cxn>
                <a:cxn ang="0">
                  <a:pos x="5319" y="260"/>
                </a:cxn>
                <a:cxn ang="0">
                  <a:pos x="5404" y="272"/>
                </a:cxn>
                <a:cxn ang="0">
                  <a:pos x="5485" y="284"/>
                </a:cxn>
                <a:cxn ang="0">
                  <a:pos x="5565" y="296"/>
                </a:cxn>
                <a:cxn ang="0">
                  <a:pos x="5640" y="308"/>
                </a:cxn>
                <a:cxn ang="0">
                  <a:pos x="5714" y="320"/>
                </a:cxn>
                <a:cxn ang="0">
                  <a:pos x="5783" y="334"/>
                </a:cxn>
                <a:cxn ang="0">
                  <a:pos x="5849" y="346"/>
                </a:cxn>
                <a:cxn ang="0">
                  <a:pos x="5910" y="359"/>
                </a:cxn>
                <a:cxn ang="0">
                  <a:pos x="5970" y="373"/>
                </a:cxn>
                <a:cxn ang="0">
                  <a:pos x="6026" y="386"/>
                </a:cxn>
                <a:cxn ang="0">
                  <a:pos x="6078" y="400"/>
                </a:cxn>
                <a:cxn ang="0">
                  <a:pos x="6126" y="413"/>
                </a:cxn>
                <a:cxn ang="0">
                  <a:pos x="6171" y="428"/>
                </a:cxn>
                <a:cxn ang="0">
                  <a:pos x="6213" y="442"/>
                </a:cxn>
                <a:cxn ang="0">
                  <a:pos x="6251" y="455"/>
                </a:cxn>
                <a:cxn ang="0">
                  <a:pos x="6284" y="470"/>
                </a:cxn>
                <a:cxn ang="0">
                  <a:pos x="6314" y="485"/>
                </a:cxn>
                <a:cxn ang="0">
                  <a:pos x="6341" y="499"/>
                </a:cxn>
                <a:cxn ang="0">
                  <a:pos x="6364" y="514"/>
                </a:cxn>
                <a:cxn ang="0">
                  <a:pos x="6382" y="529"/>
                </a:cxn>
                <a:cxn ang="0">
                  <a:pos x="6397" y="544"/>
                </a:cxn>
                <a:cxn ang="0">
                  <a:pos x="6406" y="559"/>
                </a:cxn>
                <a:cxn ang="0">
                  <a:pos x="6413" y="574"/>
                </a:cxn>
                <a:cxn ang="0">
                  <a:pos x="6415" y="589"/>
                </a:cxn>
                <a:cxn ang="0">
                  <a:pos x="0" y="589"/>
                </a:cxn>
                <a:cxn ang="0">
                  <a:pos x="0" y="0"/>
                </a:cxn>
              </a:cxnLst>
              <a:rect l="0" t="0" r="r" b="b"/>
              <a:pathLst>
                <a:path w="6415" h="589">
                  <a:moveTo>
                    <a:pt x="0" y="0"/>
                  </a:moveTo>
                  <a:lnTo>
                    <a:pt x="330" y="2"/>
                  </a:lnTo>
                  <a:lnTo>
                    <a:pt x="656" y="3"/>
                  </a:lnTo>
                  <a:lnTo>
                    <a:pt x="977" y="8"/>
                  </a:lnTo>
                  <a:lnTo>
                    <a:pt x="1292" y="12"/>
                  </a:lnTo>
                  <a:lnTo>
                    <a:pt x="1603" y="18"/>
                  </a:lnTo>
                  <a:lnTo>
                    <a:pt x="1756" y="23"/>
                  </a:lnTo>
                  <a:lnTo>
                    <a:pt x="1908" y="27"/>
                  </a:lnTo>
                  <a:lnTo>
                    <a:pt x="2058" y="32"/>
                  </a:lnTo>
                  <a:lnTo>
                    <a:pt x="2205" y="36"/>
                  </a:lnTo>
                  <a:lnTo>
                    <a:pt x="2352" y="41"/>
                  </a:lnTo>
                  <a:lnTo>
                    <a:pt x="2496" y="47"/>
                  </a:lnTo>
                  <a:lnTo>
                    <a:pt x="2640" y="53"/>
                  </a:lnTo>
                  <a:lnTo>
                    <a:pt x="2782" y="59"/>
                  </a:lnTo>
                  <a:lnTo>
                    <a:pt x="2920" y="65"/>
                  </a:lnTo>
                  <a:lnTo>
                    <a:pt x="3058" y="71"/>
                  </a:lnTo>
                  <a:lnTo>
                    <a:pt x="3193" y="78"/>
                  </a:lnTo>
                  <a:lnTo>
                    <a:pt x="3327" y="86"/>
                  </a:lnTo>
                  <a:lnTo>
                    <a:pt x="3457" y="93"/>
                  </a:lnTo>
                  <a:lnTo>
                    <a:pt x="3586" y="101"/>
                  </a:lnTo>
                  <a:lnTo>
                    <a:pt x="3714" y="108"/>
                  </a:lnTo>
                  <a:lnTo>
                    <a:pt x="3838" y="117"/>
                  </a:lnTo>
                  <a:lnTo>
                    <a:pt x="3960" y="125"/>
                  </a:lnTo>
                  <a:lnTo>
                    <a:pt x="4080" y="134"/>
                  </a:lnTo>
                  <a:lnTo>
                    <a:pt x="4197" y="143"/>
                  </a:lnTo>
                  <a:lnTo>
                    <a:pt x="4313" y="153"/>
                  </a:lnTo>
                  <a:lnTo>
                    <a:pt x="4425" y="162"/>
                  </a:lnTo>
                  <a:lnTo>
                    <a:pt x="4537" y="173"/>
                  </a:lnTo>
                  <a:lnTo>
                    <a:pt x="4643" y="182"/>
                  </a:lnTo>
                  <a:lnTo>
                    <a:pt x="4748" y="192"/>
                  </a:lnTo>
                  <a:lnTo>
                    <a:pt x="4850" y="203"/>
                  </a:lnTo>
                  <a:lnTo>
                    <a:pt x="4949" y="213"/>
                  </a:lnTo>
                  <a:lnTo>
                    <a:pt x="5047" y="225"/>
                  </a:lnTo>
                  <a:lnTo>
                    <a:pt x="5140" y="236"/>
                  </a:lnTo>
                  <a:lnTo>
                    <a:pt x="5232" y="248"/>
                  </a:lnTo>
                  <a:lnTo>
                    <a:pt x="5319" y="260"/>
                  </a:lnTo>
                  <a:lnTo>
                    <a:pt x="5404" y="272"/>
                  </a:lnTo>
                  <a:lnTo>
                    <a:pt x="5485" y="284"/>
                  </a:lnTo>
                  <a:lnTo>
                    <a:pt x="5565" y="296"/>
                  </a:lnTo>
                  <a:lnTo>
                    <a:pt x="5640" y="308"/>
                  </a:lnTo>
                  <a:lnTo>
                    <a:pt x="5714" y="320"/>
                  </a:lnTo>
                  <a:lnTo>
                    <a:pt x="5783" y="334"/>
                  </a:lnTo>
                  <a:lnTo>
                    <a:pt x="5849" y="346"/>
                  </a:lnTo>
                  <a:lnTo>
                    <a:pt x="5910" y="359"/>
                  </a:lnTo>
                  <a:lnTo>
                    <a:pt x="5970" y="373"/>
                  </a:lnTo>
                  <a:lnTo>
                    <a:pt x="6026" y="386"/>
                  </a:lnTo>
                  <a:lnTo>
                    <a:pt x="6078" y="400"/>
                  </a:lnTo>
                  <a:lnTo>
                    <a:pt x="6126" y="413"/>
                  </a:lnTo>
                  <a:lnTo>
                    <a:pt x="6171" y="428"/>
                  </a:lnTo>
                  <a:lnTo>
                    <a:pt x="6213" y="442"/>
                  </a:lnTo>
                  <a:lnTo>
                    <a:pt x="6251" y="455"/>
                  </a:lnTo>
                  <a:lnTo>
                    <a:pt x="6284" y="470"/>
                  </a:lnTo>
                  <a:lnTo>
                    <a:pt x="6314" y="485"/>
                  </a:lnTo>
                  <a:lnTo>
                    <a:pt x="6341" y="499"/>
                  </a:lnTo>
                  <a:lnTo>
                    <a:pt x="6364" y="514"/>
                  </a:lnTo>
                  <a:lnTo>
                    <a:pt x="6382" y="529"/>
                  </a:lnTo>
                  <a:lnTo>
                    <a:pt x="6397" y="544"/>
                  </a:lnTo>
                  <a:lnTo>
                    <a:pt x="6406" y="559"/>
                  </a:lnTo>
                  <a:lnTo>
                    <a:pt x="6413" y="574"/>
                  </a:lnTo>
                  <a:lnTo>
                    <a:pt x="6415" y="589"/>
                  </a:lnTo>
                  <a:lnTo>
                    <a:pt x="0" y="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6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79" y="3312"/>
              <a:ext cx="867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890" y="3366"/>
              <a:ext cx="41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887" y="2959"/>
              <a:ext cx="1" cy="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2449" y="2273"/>
              <a:ext cx="287" cy="596"/>
              <a:chOff x="2552" y="2391"/>
              <a:chExt cx="227" cy="651"/>
            </a:xfrm>
          </p:grpSpPr>
          <p:sp>
            <p:nvSpPr>
              <p:cNvPr id="161" name="Freeform 9"/>
              <p:cNvSpPr>
                <a:spLocks/>
              </p:cNvSpPr>
              <p:nvPr/>
            </p:nvSpPr>
            <p:spPr bwMode="auto">
              <a:xfrm>
                <a:off x="2613" y="2422"/>
                <a:ext cx="166" cy="6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5"/>
                  </a:cxn>
                  <a:cxn ang="0">
                    <a:pos x="35" y="32"/>
                  </a:cxn>
                  <a:cxn ang="0">
                    <a:pos x="53" y="51"/>
                  </a:cxn>
                  <a:cxn ang="0">
                    <a:pos x="69" y="72"/>
                  </a:cxn>
                  <a:cxn ang="0">
                    <a:pos x="86" y="95"/>
                  </a:cxn>
                  <a:cxn ang="0">
                    <a:pos x="103" y="120"/>
                  </a:cxn>
                  <a:cxn ang="0">
                    <a:pos x="118" y="146"/>
                  </a:cxn>
                  <a:cxn ang="0">
                    <a:pos x="133" y="174"/>
                  </a:cxn>
                  <a:cxn ang="0">
                    <a:pos x="148" y="203"/>
                  </a:cxn>
                  <a:cxn ang="0">
                    <a:pos x="163" y="234"/>
                  </a:cxn>
                  <a:cxn ang="0">
                    <a:pos x="176" y="267"/>
                  </a:cxn>
                  <a:cxn ang="0">
                    <a:pos x="190" y="302"/>
                  </a:cxn>
                  <a:cxn ang="0">
                    <a:pos x="215" y="376"/>
                  </a:cxn>
                  <a:cxn ang="0">
                    <a:pos x="239" y="454"/>
                  </a:cxn>
                  <a:cxn ang="0">
                    <a:pos x="260" y="538"/>
                  </a:cxn>
                  <a:cxn ang="0">
                    <a:pos x="278" y="627"/>
                  </a:cxn>
                  <a:cxn ang="0">
                    <a:pos x="295" y="720"/>
                  </a:cxn>
                  <a:cxn ang="0">
                    <a:pos x="308" y="817"/>
                  </a:cxn>
                  <a:cxn ang="0">
                    <a:pos x="319" y="918"/>
                  </a:cxn>
                  <a:cxn ang="0">
                    <a:pos x="328" y="1023"/>
                  </a:cxn>
                  <a:cxn ang="0">
                    <a:pos x="332" y="1130"/>
                  </a:cxn>
                  <a:cxn ang="0">
                    <a:pos x="334" y="1239"/>
                  </a:cxn>
                </a:cxnLst>
                <a:rect l="0" t="0" r="r" b="b"/>
                <a:pathLst>
                  <a:path w="334" h="1239">
                    <a:moveTo>
                      <a:pt x="0" y="0"/>
                    </a:moveTo>
                    <a:lnTo>
                      <a:pt x="18" y="15"/>
                    </a:lnTo>
                    <a:lnTo>
                      <a:pt x="35" y="32"/>
                    </a:lnTo>
                    <a:lnTo>
                      <a:pt x="53" y="51"/>
                    </a:lnTo>
                    <a:lnTo>
                      <a:pt x="69" y="72"/>
                    </a:lnTo>
                    <a:lnTo>
                      <a:pt x="86" y="95"/>
                    </a:lnTo>
                    <a:lnTo>
                      <a:pt x="103" y="120"/>
                    </a:lnTo>
                    <a:lnTo>
                      <a:pt x="118" y="146"/>
                    </a:lnTo>
                    <a:lnTo>
                      <a:pt x="133" y="174"/>
                    </a:lnTo>
                    <a:lnTo>
                      <a:pt x="148" y="203"/>
                    </a:lnTo>
                    <a:lnTo>
                      <a:pt x="163" y="234"/>
                    </a:lnTo>
                    <a:lnTo>
                      <a:pt x="176" y="267"/>
                    </a:lnTo>
                    <a:lnTo>
                      <a:pt x="190" y="302"/>
                    </a:lnTo>
                    <a:lnTo>
                      <a:pt x="215" y="376"/>
                    </a:lnTo>
                    <a:lnTo>
                      <a:pt x="239" y="454"/>
                    </a:lnTo>
                    <a:lnTo>
                      <a:pt x="260" y="538"/>
                    </a:lnTo>
                    <a:lnTo>
                      <a:pt x="278" y="627"/>
                    </a:lnTo>
                    <a:lnTo>
                      <a:pt x="295" y="720"/>
                    </a:lnTo>
                    <a:lnTo>
                      <a:pt x="308" y="817"/>
                    </a:lnTo>
                    <a:lnTo>
                      <a:pt x="319" y="918"/>
                    </a:lnTo>
                    <a:lnTo>
                      <a:pt x="328" y="1023"/>
                    </a:lnTo>
                    <a:lnTo>
                      <a:pt x="332" y="1130"/>
                    </a:lnTo>
                    <a:lnTo>
                      <a:pt x="334" y="1239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2" name="Freeform 10"/>
              <p:cNvSpPr>
                <a:spLocks/>
              </p:cNvSpPr>
              <p:nvPr/>
            </p:nvSpPr>
            <p:spPr bwMode="auto">
              <a:xfrm>
                <a:off x="2552" y="2391"/>
                <a:ext cx="73" cy="61"/>
              </a:xfrm>
              <a:custGeom>
                <a:avLst/>
                <a:gdLst/>
                <a:ahLst/>
                <a:cxnLst>
                  <a:cxn ang="0">
                    <a:pos x="145" y="0"/>
                  </a:cxn>
                  <a:cxn ang="0">
                    <a:pos x="0" y="15"/>
                  </a:cxn>
                  <a:cxn ang="0">
                    <a:pos x="99" y="121"/>
                  </a:cxn>
                  <a:cxn ang="0">
                    <a:pos x="145" y="0"/>
                  </a:cxn>
                </a:cxnLst>
                <a:rect l="0" t="0" r="r" b="b"/>
                <a:pathLst>
                  <a:path w="145" h="121">
                    <a:moveTo>
                      <a:pt x="145" y="0"/>
                    </a:moveTo>
                    <a:lnTo>
                      <a:pt x="0" y="15"/>
                    </a:lnTo>
                    <a:lnTo>
                      <a:pt x="99" y="12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4544" y="2590"/>
              <a:ext cx="619" cy="539"/>
              <a:chOff x="4191" y="2752"/>
              <a:chExt cx="490" cy="426"/>
            </a:xfrm>
          </p:grpSpPr>
          <p:sp>
            <p:nvSpPr>
              <p:cNvPr id="159" name="Freeform 12"/>
              <p:cNvSpPr>
                <a:spLocks/>
              </p:cNvSpPr>
              <p:nvPr/>
            </p:nvSpPr>
            <p:spPr bwMode="auto">
              <a:xfrm>
                <a:off x="4191" y="2816"/>
                <a:ext cx="456" cy="362"/>
              </a:xfrm>
              <a:custGeom>
                <a:avLst/>
                <a:gdLst/>
                <a:ahLst/>
                <a:cxnLst>
                  <a:cxn ang="0">
                    <a:pos x="911" y="0"/>
                  </a:cxn>
                  <a:cxn ang="0">
                    <a:pos x="903" y="37"/>
                  </a:cxn>
                  <a:cxn ang="0">
                    <a:pos x="894" y="75"/>
                  </a:cxn>
                  <a:cxn ang="0">
                    <a:pos x="884" y="112"/>
                  </a:cxn>
                  <a:cxn ang="0">
                    <a:pos x="872" y="148"/>
                  </a:cxn>
                  <a:cxn ang="0">
                    <a:pos x="857" y="185"/>
                  </a:cxn>
                  <a:cxn ang="0">
                    <a:pos x="842" y="219"/>
                  </a:cxn>
                  <a:cxn ang="0">
                    <a:pos x="824" y="252"/>
                  </a:cxn>
                  <a:cxn ang="0">
                    <a:pos x="806" y="287"/>
                  </a:cxn>
                  <a:cxn ang="0">
                    <a:pos x="762" y="350"/>
                  </a:cxn>
                  <a:cxn ang="0">
                    <a:pos x="714" y="410"/>
                  </a:cxn>
                  <a:cxn ang="0">
                    <a:pos x="662" y="464"/>
                  </a:cxn>
                  <a:cxn ang="0">
                    <a:pos x="603" y="515"/>
                  </a:cxn>
                  <a:cxn ang="0">
                    <a:pos x="540" y="562"/>
                  </a:cxn>
                  <a:cxn ang="0">
                    <a:pos x="474" y="604"/>
                  </a:cxn>
                  <a:cxn ang="0">
                    <a:pos x="402" y="638"/>
                  </a:cxn>
                  <a:cxn ang="0">
                    <a:pos x="366" y="655"/>
                  </a:cxn>
                  <a:cxn ang="0">
                    <a:pos x="327" y="668"/>
                  </a:cxn>
                  <a:cxn ang="0">
                    <a:pos x="289" y="682"/>
                  </a:cxn>
                  <a:cxn ang="0">
                    <a:pos x="250" y="692"/>
                  </a:cxn>
                  <a:cxn ang="0">
                    <a:pos x="210" y="701"/>
                  </a:cxn>
                  <a:cxn ang="0">
                    <a:pos x="169" y="710"/>
                  </a:cxn>
                  <a:cxn ang="0">
                    <a:pos x="127" y="716"/>
                  </a:cxn>
                  <a:cxn ang="0">
                    <a:pos x="85" y="721"/>
                  </a:cxn>
                  <a:cxn ang="0">
                    <a:pos x="43" y="722"/>
                  </a:cxn>
                  <a:cxn ang="0">
                    <a:pos x="0" y="724"/>
                  </a:cxn>
                </a:cxnLst>
                <a:rect l="0" t="0" r="r" b="b"/>
                <a:pathLst>
                  <a:path w="911" h="724">
                    <a:moveTo>
                      <a:pt x="911" y="0"/>
                    </a:moveTo>
                    <a:lnTo>
                      <a:pt x="903" y="37"/>
                    </a:lnTo>
                    <a:lnTo>
                      <a:pt x="894" y="75"/>
                    </a:lnTo>
                    <a:lnTo>
                      <a:pt x="884" y="112"/>
                    </a:lnTo>
                    <a:lnTo>
                      <a:pt x="872" y="148"/>
                    </a:lnTo>
                    <a:lnTo>
                      <a:pt x="857" y="185"/>
                    </a:lnTo>
                    <a:lnTo>
                      <a:pt x="842" y="219"/>
                    </a:lnTo>
                    <a:lnTo>
                      <a:pt x="824" y="252"/>
                    </a:lnTo>
                    <a:lnTo>
                      <a:pt x="806" y="287"/>
                    </a:lnTo>
                    <a:lnTo>
                      <a:pt x="762" y="350"/>
                    </a:lnTo>
                    <a:lnTo>
                      <a:pt x="714" y="410"/>
                    </a:lnTo>
                    <a:lnTo>
                      <a:pt x="662" y="464"/>
                    </a:lnTo>
                    <a:lnTo>
                      <a:pt x="603" y="515"/>
                    </a:lnTo>
                    <a:lnTo>
                      <a:pt x="540" y="562"/>
                    </a:lnTo>
                    <a:lnTo>
                      <a:pt x="474" y="604"/>
                    </a:lnTo>
                    <a:lnTo>
                      <a:pt x="402" y="638"/>
                    </a:lnTo>
                    <a:lnTo>
                      <a:pt x="366" y="655"/>
                    </a:lnTo>
                    <a:lnTo>
                      <a:pt x="327" y="668"/>
                    </a:lnTo>
                    <a:lnTo>
                      <a:pt x="289" y="682"/>
                    </a:lnTo>
                    <a:lnTo>
                      <a:pt x="250" y="692"/>
                    </a:lnTo>
                    <a:lnTo>
                      <a:pt x="210" y="701"/>
                    </a:lnTo>
                    <a:lnTo>
                      <a:pt x="169" y="710"/>
                    </a:lnTo>
                    <a:lnTo>
                      <a:pt x="127" y="716"/>
                    </a:lnTo>
                    <a:lnTo>
                      <a:pt x="85" y="721"/>
                    </a:lnTo>
                    <a:lnTo>
                      <a:pt x="43" y="722"/>
                    </a:lnTo>
                    <a:lnTo>
                      <a:pt x="0" y="724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0" name="Freeform 13"/>
              <p:cNvSpPr>
                <a:spLocks/>
              </p:cNvSpPr>
              <p:nvPr/>
            </p:nvSpPr>
            <p:spPr bwMode="auto">
              <a:xfrm>
                <a:off x="4615" y="2752"/>
                <a:ext cx="66" cy="67"/>
              </a:xfrm>
              <a:custGeom>
                <a:avLst/>
                <a:gdLst/>
                <a:ahLst/>
                <a:cxnLst>
                  <a:cxn ang="0">
                    <a:pos x="130" y="135"/>
                  </a:cxn>
                  <a:cxn ang="0">
                    <a:pos x="75" y="0"/>
                  </a:cxn>
                  <a:cxn ang="0">
                    <a:pos x="0" y="124"/>
                  </a:cxn>
                  <a:cxn ang="0">
                    <a:pos x="130" y="135"/>
                  </a:cxn>
                </a:cxnLst>
                <a:rect l="0" t="0" r="r" b="b"/>
                <a:pathLst>
                  <a:path w="130" h="135">
                    <a:moveTo>
                      <a:pt x="130" y="135"/>
                    </a:moveTo>
                    <a:lnTo>
                      <a:pt x="75" y="0"/>
                    </a:lnTo>
                    <a:lnTo>
                      <a:pt x="0" y="124"/>
                    </a:lnTo>
                    <a:lnTo>
                      <a:pt x="130" y="1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3872" y="3101"/>
              <a:ext cx="172" cy="220"/>
              <a:chOff x="3137" y="3155"/>
              <a:chExt cx="135" cy="174"/>
            </a:xfrm>
          </p:grpSpPr>
          <p:sp>
            <p:nvSpPr>
              <p:cNvPr id="157" name="Freeform 15"/>
              <p:cNvSpPr>
                <a:spLocks/>
              </p:cNvSpPr>
              <p:nvPr/>
            </p:nvSpPr>
            <p:spPr bwMode="auto">
              <a:xfrm>
                <a:off x="3137" y="3155"/>
                <a:ext cx="102" cy="1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2"/>
                  </a:cxn>
                  <a:cxn ang="0">
                    <a:pos x="33" y="5"/>
                  </a:cxn>
                  <a:cxn ang="0">
                    <a:pos x="49" y="9"/>
                  </a:cxn>
                  <a:cxn ang="0">
                    <a:pos x="66" y="17"/>
                  </a:cxn>
                  <a:cxn ang="0">
                    <a:pos x="81" y="26"/>
                  </a:cxn>
                  <a:cxn ang="0">
                    <a:pos x="96" y="35"/>
                  </a:cxn>
                  <a:cxn ang="0">
                    <a:pos x="111" y="48"/>
                  </a:cxn>
                  <a:cxn ang="0">
                    <a:pos x="124" y="62"/>
                  </a:cxn>
                  <a:cxn ang="0">
                    <a:pos x="148" y="93"/>
                  </a:cxn>
                  <a:cxn ang="0">
                    <a:pos x="171" y="131"/>
                  </a:cxn>
                  <a:cxn ang="0">
                    <a:pos x="189" y="172"/>
                  </a:cxn>
                  <a:cxn ang="0">
                    <a:pos x="204" y="218"/>
                  </a:cxn>
                </a:cxnLst>
                <a:rect l="0" t="0" r="r" b="b"/>
                <a:pathLst>
                  <a:path w="204" h="218">
                    <a:moveTo>
                      <a:pt x="0" y="0"/>
                    </a:moveTo>
                    <a:lnTo>
                      <a:pt x="16" y="2"/>
                    </a:lnTo>
                    <a:lnTo>
                      <a:pt x="33" y="5"/>
                    </a:lnTo>
                    <a:lnTo>
                      <a:pt x="49" y="9"/>
                    </a:lnTo>
                    <a:lnTo>
                      <a:pt x="66" y="17"/>
                    </a:lnTo>
                    <a:lnTo>
                      <a:pt x="81" y="26"/>
                    </a:lnTo>
                    <a:lnTo>
                      <a:pt x="96" y="35"/>
                    </a:lnTo>
                    <a:lnTo>
                      <a:pt x="111" y="48"/>
                    </a:lnTo>
                    <a:lnTo>
                      <a:pt x="124" y="62"/>
                    </a:lnTo>
                    <a:lnTo>
                      <a:pt x="148" y="93"/>
                    </a:lnTo>
                    <a:lnTo>
                      <a:pt x="171" y="131"/>
                    </a:lnTo>
                    <a:lnTo>
                      <a:pt x="189" y="172"/>
                    </a:lnTo>
                    <a:lnTo>
                      <a:pt x="204" y="218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8" name="Freeform 16"/>
              <p:cNvSpPr>
                <a:spLocks/>
              </p:cNvSpPr>
              <p:nvPr/>
            </p:nvSpPr>
            <p:spPr bwMode="auto">
              <a:xfrm>
                <a:off x="3206" y="3260"/>
                <a:ext cx="66" cy="6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82" y="138"/>
                  </a:cxn>
                  <a:cxn ang="0">
                    <a:pos x="131" y="0"/>
                  </a:cxn>
                  <a:cxn ang="0">
                    <a:pos x="0" y="16"/>
                  </a:cxn>
                </a:cxnLst>
                <a:rect l="0" t="0" r="r" b="b"/>
                <a:pathLst>
                  <a:path w="131" h="138">
                    <a:moveTo>
                      <a:pt x="0" y="16"/>
                    </a:moveTo>
                    <a:lnTo>
                      <a:pt x="82" y="138"/>
                    </a:lnTo>
                    <a:lnTo>
                      <a:pt x="131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3815" y="3137"/>
              <a:ext cx="207" cy="176"/>
              <a:chOff x="3091" y="3184"/>
              <a:chExt cx="164" cy="139"/>
            </a:xfrm>
          </p:grpSpPr>
          <p:sp>
            <p:nvSpPr>
              <p:cNvPr id="155" name="Freeform 18"/>
              <p:cNvSpPr>
                <a:spLocks/>
              </p:cNvSpPr>
              <p:nvPr/>
            </p:nvSpPr>
            <p:spPr bwMode="auto">
              <a:xfrm>
                <a:off x="3122" y="3247"/>
                <a:ext cx="133" cy="76"/>
              </a:xfrm>
              <a:custGeom>
                <a:avLst/>
                <a:gdLst/>
                <a:ahLst/>
                <a:cxnLst>
                  <a:cxn ang="0">
                    <a:pos x="268" y="151"/>
                  </a:cxn>
                  <a:cxn ang="0">
                    <a:pos x="224" y="148"/>
                  </a:cxn>
                  <a:cxn ang="0">
                    <a:pos x="183" y="141"/>
                  </a:cxn>
                  <a:cxn ang="0">
                    <a:pos x="144" y="127"/>
                  </a:cxn>
                  <a:cxn ang="0">
                    <a:pos x="108" y="109"/>
                  </a:cxn>
                  <a:cxn ang="0">
                    <a:pos x="75" y="87"/>
                  </a:cxn>
                  <a:cxn ang="0">
                    <a:pos x="47" y="61"/>
                  </a:cxn>
                  <a:cxn ang="0">
                    <a:pos x="21" y="33"/>
                  </a:cxn>
                  <a:cxn ang="0">
                    <a:pos x="0" y="0"/>
                  </a:cxn>
                </a:cxnLst>
                <a:rect l="0" t="0" r="r" b="b"/>
                <a:pathLst>
                  <a:path w="268" h="151">
                    <a:moveTo>
                      <a:pt x="268" y="151"/>
                    </a:moveTo>
                    <a:lnTo>
                      <a:pt x="224" y="148"/>
                    </a:lnTo>
                    <a:lnTo>
                      <a:pt x="183" y="141"/>
                    </a:lnTo>
                    <a:lnTo>
                      <a:pt x="144" y="127"/>
                    </a:lnTo>
                    <a:lnTo>
                      <a:pt x="108" y="109"/>
                    </a:lnTo>
                    <a:lnTo>
                      <a:pt x="75" y="87"/>
                    </a:lnTo>
                    <a:lnTo>
                      <a:pt x="47" y="61"/>
                    </a:lnTo>
                    <a:lnTo>
                      <a:pt x="21" y="33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6" name="Freeform 19"/>
              <p:cNvSpPr>
                <a:spLocks/>
              </p:cNvSpPr>
              <p:nvPr/>
            </p:nvSpPr>
            <p:spPr bwMode="auto">
              <a:xfrm>
                <a:off x="3091" y="3184"/>
                <a:ext cx="64" cy="72"/>
              </a:xfrm>
              <a:custGeom>
                <a:avLst/>
                <a:gdLst/>
                <a:ahLst/>
                <a:cxnLst>
                  <a:cxn ang="0">
                    <a:pos x="127" y="110"/>
                  </a:cxn>
                  <a:cxn ang="0">
                    <a:pos x="30" y="0"/>
                  </a:cxn>
                  <a:cxn ang="0">
                    <a:pos x="0" y="143"/>
                  </a:cxn>
                  <a:cxn ang="0">
                    <a:pos x="127" y="110"/>
                  </a:cxn>
                </a:cxnLst>
                <a:rect l="0" t="0" r="r" b="b"/>
                <a:pathLst>
                  <a:path w="127" h="143">
                    <a:moveTo>
                      <a:pt x="127" y="110"/>
                    </a:moveTo>
                    <a:lnTo>
                      <a:pt x="30" y="0"/>
                    </a:lnTo>
                    <a:lnTo>
                      <a:pt x="0" y="143"/>
                    </a:lnTo>
                    <a:lnTo>
                      <a:pt x="127" y="1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2300" y="3099"/>
              <a:ext cx="81" cy="396"/>
              <a:chOff x="2480" y="3154"/>
              <a:chExt cx="65" cy="313"/>
            </a:xfrm>
          </p:grpSpPr>
          <p:sp>
            <p:nvSpPr>
              <p:cNvPr id="153" name="Rectangle 21"/>
              <p:cNvSpPr>
                <a:spLocks noChangeArrowheads="1"/>
              </p:cNvSpPr>
              <p:nvPr/>
            </p:nvSpPr>
            <p:spPr bwMode="auto">
              <a:xfrm>
                <a:off x="2507" y="3154"/>
                <a:ext cx="12" cy="24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" name="Freeform 22"/>
              <p:cNvSpPr>
                <a:spLocks/>
              </p:cNvSpPr>
              <p:nvPr/>
            </p:nvSpPr>
            <p:spPr bwMode="auto">
              <a:xfrm>
                <a:off x="2480" y="3401"/>
                <a:ext cx="65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" y="131"/>
                  </a:cxn>
                  <a:cxn ang="0">
                    <a:pos x="130" y="0"/>
                  </a:cxn>
                  <a:cxn ang="0">
                    <a:pos x="0" y="0"/>
                  </a:cxn>
                </a:cxnLst>
                <a:rect l="0" t="0" r="r" b="b"/>
                <a:pathLst>
                  <a:path w="130" h="131">
                    <a:moveTo>
                      <a:pt x="0" y="0"/>
                    </a:moveTo>
                    <a:lnTo>
                      <a:pt x="66" y="131"/>
                    </a:lnTo>
                    <a:lnTo>
                      <a:pt x="1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2009" y="3445"/>
              <a:ext cx="941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2064" y="3485"/>
              <a:ext cx="5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i="1">
                  <a:solidFill>
                    <a:srgbClr val="000000"/>
                  </a:solidFill>
                </a:rPr>
                <a:t>migr</a:t>
              </a:r>
              <a:r>
                <a:rPr lang="hu-HU" i="1">
                  <a:solidFill>
                    <a:srgbClr val="000000"/>
                  </a:solidFill>
                </a:rPr>
                <a:t>áció</a:t>
              </a:r>
              <a:endParaRPr lang="en-GB" sz="2000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3048" y="3399"/>
              <a:ext cx="974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4174" y="3433"/>
              <a:ext cx="704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Keveredés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bioturbáció</a:t>
              </a:r>
              <a:endParaRPr lang="en-GB" sz="2000"/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3228" y="1676"/>
              <a:ext cx="1185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3282" y="1715"/>
              <a:ext cx="6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depozíció</a:t>
              </a:r>
              <a:endParaRPr lang="en-GB" sz="2000"/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3107" y="1933"/>
              <a:ext cx="9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 dirty="0">
                  <a:solidFill>
                    <a:srgbClr val="000000"/>
                  </a:solidFill>
                </a:rPr>
                <a:t>nedves-száraz</a:t>
              </a:r>
              <a:endParaRPr lang="en-GB" sz="2000" dirty="0"/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>
              <a:off x="4600" y="2329"/>
              <a:ext cx="9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reszuszpenzió</a:t>
              </a:r>
              <a:endParaRPr lang="en-GB" sz="2000"/>
            </a:p>
          </p:txBody>
        </p:sp>
        <p:grpSp>
          <p:nvGrpSpPr>
            <p:cNvPr id="25" name="Group 31"/>
            <p:cNvGrpSpPr>
              <a:grpSpLocks/>
            </p:cNvGrpSpPr>
            <p:nvPr/>
          </p:nvGrpSpPr>
          <p:grpSpPr bwMode="auto">
            <a:xfrm>
              <a:off x="4089" y="3002"/>
              <a:ext cx="81" cy="301"/>
              <a:chOff x="3612" y="3118"/>
              <a:chExt cx="65" cy="241"/>
            </a:xfrm>
          </p:grpSpPr>
          <p:sp>
            <p:nvSpPr>
              <p:cNvPr id="144" name="Rectangle 32"/>
              <p:cNvSpPr>
                <a:spLocks noChangeArrowheads="1"/>
              </p:cNvSpPr>
              <p:nvPr/>
            </p:nvSpPr>
            <p:spPr bwMode="auto">
              <a:xfrm>
                <a:off x="3639" y="3118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5" name="Rectangle 33"/>
              <p:cNvSpPr>
                <a:spLocks noChangeArrowheads="1"/>
              </p:cNvSpPr>
              <p:nvPr/>
            </p:nvSpPr>
            <p:spPr bwMode="auto">
              <a:xfrm>
                <a:off x="3639" y="3142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6" name="Rectangle 34"/>
              <p:cNvSpPr>
                <a:spLocks noChangeArrowheads="1"/>
              </p:cNvSpPr>
              <p:nvPr/>
            </p:nvSpPr>
            <p:spPr bwMode="auto">
              <a:xfrm>
                <a:off x="3639" y="3166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7" name="Rectangle 35"/>
              <p:cNvSpPr>
                <a:spLocks noChangeArrowheads="1"/>
              </p:cNvSpPr>
              <p:nvPr/>
            </p:nvSpPr>
            <p:spPr bwMode="auto">
              <a:xfrm>
                <a:off x="3639" y="3190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8" name="Rectangle 36"/>
              <p:cNvSpPr>
                <a:spLocks noChangeArrowheads="1"/>
              </p:cNvSpPr>
              <p:nvPr/>
            </p:nvSpPr>
            <p:spPr bwMode="auto">
              <a:xfrm>
                <a:off x="3639" y="3214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9" name="Rectangle 37"/>
              <p:cNvSpPr>
                <a:spLocks noChangeArrowheads="1"/>
              </p:cNvSpPr>
              <p:nvPr/>
            </p:nvSpPr>
            <p:spPr bwMode="auto">
              <a:xfrm>
                <a:off x="3639" y="3239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0" name="Rectangle 38"/>
              <p:cNvSpPr>
                <a:spLocks noChangeArrowheads="1"/>
              </p:cNvSpPr>
              <p:nvPr/>
            </p:nvSpPr>
            <p:spPr bwMode="auto">
              <a:xfrm>
                <a:off x="3639" y="3263"/>
                <a:ext cx="12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1" name="Rectangle 39"/>
              <p:cNvSpPr>
                <a:spLocks noChangeArrowheads="1"/>
              </p:cNvSpPr>
              <p:nvPr/>
            </p:nvSpPr>
            <p:spPr bwMode="auto">
              <a:xfrm>
                <a:off x="3639" y="3287"/>
                <a:ext cx="12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2" name="Freeform 40"/>
              <p:cNvSpPr>
                <a:spLocks/>
              </p:cNvSpPr>
              <p:nvPr/>
            </p:nvSpPr>
            <p:spPr bwMode="auto">
              <a:xfrm>
                <a:off x="3612" y="3293"/>
                <a:ext cx="65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" y="130"/>
                  </a:cxn>
                  <a:cxn ang="0">
                    <a:pos x="130" y="0"/>
                  </a:cxn>
                  <a:cxn ang="0">
                    <a:pos x="0" y="0"/>
                  </a:cxn>
                </a:cxnLst>
                <a:rect l="0" t="0" r="r" b="b"/>
                <a:pathLst>
                  <a:path w="130" h="130">
                    <a:moveTo>
                      <a:pt x="0" y="0"/>
                    </a:moveTo>
                    <a:lnTo>
                      <a:pt x="66" y="130"/>
                    </a:lnTo>
                    <a:lnTo>
                      <a:pt x="1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26" name="Rectangle 41"/>
            <p:cNvSpPr>
              <a:spLocks noChangeArrowheads="1"/>
            </p:cNvSpPr>
            <p:nvPr/>
          </p:nvSpPr>
          <p:spPr bwMode="auto">
            <a:xfrm>
              <a:off x="1388" y="1074"/>
              <a:ext cx="1737" cy="36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Rectangle 42"/>
            <p:cNvSpPr>
              <a:spLocks noChangeArrowheads="1"/>
            </p:cNvSpPr>
            <p:nvPr/>
          </p:nvSpPr>
          <p:spPr bwMode="auto">
            <a:xfrm>
              <a:off x="1927" y="1162"/>
              <a:ext cx="6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 dirty="0">
                  <a:solidFill>
                    <a:srgbClr val="000000"/>
                  </a:solidFill>
                </a:rPr>
                <a:t>élelmiszer</a:t>
              </a:r>
              <a:endParaRPr lang="en-GB" dirty="0"/>
            </a:p>
          </p:txBody>
        </p:sp>
        <p:grpSp>
          <p:nvGrpSpPr>
            <p:cNvPr id="28" name="Group 43"/>
            <p:cNvGrpSpPr>
              <a:grpSpLocks/>
            </p:cNvGrpSpPr>
            <p:nvPr/>
          </p:nvGrpSpPr>
          <p:grpSpPr bwMode="auto">
            <a:xfrm>
              <a:off x="1084" y="1494"/>
              <a:ext cx="677" cy="1101"/>
              <a:chOff x="1459" y="1887"/>
              <a:chExt cx="535" cy="869"/>
            </a:xfrm>
          </p:grpSpPr>
          <p:sp>
            <p:nvSpPr>
              <p:cNvPr id="142" name="Freeform 44"/>
              <p:cNvSpPr>
                <a:spLocks/>
              </p:cNvSpPr>
              <p:nvPr/>
            </p:nvSpPr>
            <p:spPr bwMode="auto">
              <a:xfrm>
                <a:off x="1459" y="1944"/>
                <a:ext cx="510" cy="812"/>
              </a:xfrm>
              <a:custGeom>
                <a:avLst/>
                <a:gdLst/>
                <a:ahLst/>
                <a:cxnLst>
                  <a:cxn ang="0">
                    <a:pos x="0" y="1624"/>
                  </a:cxn>
                  <a:cxn ang="0">
                    <a:pos x="99" y="1616"/>
                  </a:cxn>
                  <a:cxn ang="0">
                    <a:pos x="152" y="1604"/>
                  </a:cxn>
                  <a:cxn ang="0">
                    <a:pos x="246" y="1573"/>
                  </a:cxn>
                  <a:cxn ang="0">
                    <a:pos x="339" y="1526"/>
                  </a:cxn>
                  <a:cxn ang="0">
                    <a:pos x="386" y="1496"/>
                  </a:cxn>
                  <a:cxn ang="0">
                    <a:pos x="471" y="1428"/>
                  </a:cxn>
                  <a:cxn ang="0">
                    <a:pos x="554" y="1349"/>
                  </a:cxn>
                  <a:cxn ang="0">
                    <a:pos x="631" y="1256"/>
                  </a:cxn>
                  <a:cxn ang="0">
                    <a:pos x="701" y="1152"/>
                  </a:cxn>
                  <a:cxn ang="0">
                    <a:pos x="766" y="1038"/>
                  </a:cxn>
                  <a:cxn ang="0">
                    <a:pos x="824" y="913"/>
                  </a:cxn>
                  <a:cxn ang="0">
                    <a:pos x="854" y="841"/>
                  </a:cxn>
                  <a:cxn ang="0">
                    <a:pos x="902" y="704"/>
                  </a:cxn>
                  <a:cxn ang="0">
                    <a:pos x="943" y="559"/>
                  </a:cxn>
                  <a:cxn ang="0">
                    <a:pos x="976" y="407"/>
                  </a:cxn>
                  <a:cxn ang="0">
                    <a:pos x="1001" y="248"/>
                  </a:cxn>
                  <a:cxn ang="0">
                    <a:pos x="1016" y="84"/>
                  </a:cxn>
                  <a:cxn ang="0">
                    <a:pos x="1003" y="0"/>
                  </a:cxn>
                  <a:cxn ang="0">
                    <a:pos x="992" y="166"/>
                  </a:cxn>
                  <a:cxn ang="0">
                    <a:pos x="971" y="327"/>
                  </a:cxn>
                  <a:cxn ang="0">
                    <a:pos x="943" y="483"/>
                  </a:cxn>
                  <a:cxn ang="0">
                    <a:pos x="905" y="632"/>
                  </a:cxn>
                  <a:cxn ang="0">
                    <a:pos x="860" y="773"/>
                  </a:cxn>
                  <a:cxn ang="0">
                    <a:pos x="809" y="907"/>
                  </a:cxn>
                  <a:cxn ang="0">
                    <a:pos x="811" y="900"/>
                  </a:cxn>
                  <a:cxn ang="0">
                    <a:pos x="752" y="1024"/>
                  </a:cxn>
                  <a:cxn ang="0">
                    <a:pos x="688" y="1138"/>
                  </a:cxn>
                  <a:cxn ang="0">
                    <a:pos x="617" y="1242"/>
                  </a:cxn>
                  <a:cxn ang="0">
                    <a:pos x="540" y="1335"/>
                  </a:cxn>
                  <a:cxn ang="0">
                    <a:pos x="458" y="1415"/>
                  </a:cxn>
                  <a:cxn ang="0">
                    <a:pos x="372" y="1482"/>
                  </a:cxn>
                  <a:cxn ang="0">
                    <a:pos x="375" y="1481"/>
                  </a:cxn>
                  <a:cxn ang="0">
                    <a:pos x="285" y="1535"/>
                  </a:cxn>
                  <a:cxn ang="0">
                    <a:pos x="192" y="1574"/>
                  </a:cxn>
                  <a:cxn ang="0">
                    <a:pos x="149" y="1597"/>
                  </a:cxn>
                  <a:cxn ang="0">
                    <a:pos x="99" y="1598"/>
                  </a:cxn>
                  <a:cxn ang="0">
                    <a:pos x="0" y="1606"/>
                  </a:cxn>
                </a:cxnLst>
                <a:rect l="0" t="0" r="r" b="b"/>
                <a:pathLst>
                  <a:path w="1021" h="1624">
                    <a:moveTo>
                      <a:pt x="0" y="1606"/>
                    </a:moveTo>
                    <a:lnTo>
                      <a:pt x="0" y="1624"/>
                    </a:lnTo>
                    <a:lnTo>
                      <a:pt x="50" y="1622"/>
                    </a:lnTo>
                    <a:lnTo>
                      <a:pt x="99" y="1616"/>
                    </a:lnTo>
                    <a:lnTo>
                      <a:pt x="149" y="1606"/>
                    </a:lnTo>
                    <a:lnTo>
                      <a:pt x="152" y="1604"/>
                    </a:lnTo>
                    <a:lnTo>
                      <a:pt x="200" y="1591"/>
                    </a:lnTo>
                    <a:lnTo>
                      <a:pt x="246" y="1573"/>
                    </a:lnTo>
                    <a:lnTo>
                      <a:pt x="293" y="1551"/>
                    </a:lnTo>
                    <a:lnTo>
                      <a:pt x="339" y="1526"/>
                    </a:lnTo>
                    <a:lnTo>
                      <a:pt x="383" y="1497"/>
                    </a:lnTo>
                    <a:lnTo>
                      <a:pt x="386" y="1496"/>
                    </a:lnTo>
                    <a:lnTo>
                      <a:pt x="429" y="1464"/>
                    </a:lnTo>
                    <a:lnTo>
                      <a:pt x="471" y="1428"/>
                    </a:lnTo>
                    <a:lnTo>
                      <a:pt x="513" y="1389"/>
                    </a:lnTo>
                    <a:lnTo>
                      <a:pt x="554" y="1349"/>
                    </a:lnTo>
                    <a:lnTo>
                      <a:pt x="591" y="1304"/>
                    </a:lnTo>
                    <a:lnTo>
                      <a:pt x="631" y="1256"/>
                    </a:lnTo>
                    <a:lnTo>
                      <a:pt x="667" y="1204"/>
                    </a:lnTo>
                    <a:lnTo>
                      <a:pt x="701" y="1152"/>
                    </a:lnTo>
                    <a:lnTo>
                      <a:pt x="734" y="1096"/>
                    </a:lnTo>
                    <a:lnTo>
                      <a:pt x="766" y="1038"/>
                    </a:lnTo>
                    <a:lnTo>
                      <a:pt x="796" y="976"/>
                    </a:lnTo>
                    <a:lnTo>
                      <a:pt x="824" y="913"/>
                    </a:lnTo>
                    <a:lnTo>
                      <a:pt x="827" y="907"/>
                    </a:lnTo>
                    <a:lnTo>
                      <a:pt x="854" y="841"/>
                    </a:lnTo>
                    <a:lnTo>
                      <a:pt x="878" y="773"/>
                    </a:lnTo>
                    <a:lnTo>
                      <a:pt x="902" y="704"/>
                    </a:lnTo>
                    <a:lnTo>
                      <a:pt x="923" y="632"/>
                    </a:lnTo>
                    <a:lnTo>
                      <a:pt x="943" y="559"/>
                    </a:lnTo>
                    <a:lnTo>
                      <a:pt x="961" y="483"/>
                    </a:lnTo>
                    <a:lnTo>
                      <a:pt x="976" y="407"/>
                    </a:lnTo>
                    <a:lnTo>
                      <a:pt x="989" y="327"/>
                    </a:lnTo>
                    <a:lnTo>
                      <a:pt x="1001" y="248"/>
                    </a:lnTo>
                    <a:lnTo>
                      <a:pt x="1010" y="166"/>
                    </a:lnTo>
                    <a:lnTo>
                      <a:pt x="1016" y="84"/>
                    </a:lnTo>
                    <a:lnTo>
                      <a:pt x="1021" y="0"/>
                    </a:lnTo>
                    <a:lnTo>
                      <a:pt x="1003" y="0"/>
                    </a:lnTo>
                    <a:lnTo>
                      <a:pt x="998" y="84"/>
                    </a:lnTo>
                    <a:lnTo>
                      <a:pt x="992" y="166"/>
                    </a:lnTo>
                    <a:lnTo>
                      <a:pt x="983" y="248"/>
                    </a:lnTo>
                    <a:lnTo>
                      <a:pt x="971" y="327"/>
                    </a:lnTo>
                    <a:lnTo>
                      <a:pt x="958" y="407"/>
                    </a:lnTo>
                    <a:lnTo>
                      <a:pt x="943" y="483"/>
                    </a:lnTo>
                    <a:lnTo>
                      <a:pt x="925" y="559"/>
                    </a:lnTo>
                    <a:lnTo>
                      <a:pt x="905" y="632"/>
                    </a:lnTo>
                    <a:lnTo>
                      <a:pt x="884" y="704"/>
                    </a:lnTo>
                    <a:lnTo>
                      <a:pt x="860" y="773"/>
                    </a:lnTo>
                    <a:lnTo>
                      <a:pt x="836" y="841"/>
                    </a:lnTo>
                    <a:lnTo>
                      <a:pt x="809" y="907"/>
                    </a:lnTo>
                    <a:lnTo>
                      <a:pt x="818" y="907"/>
                    </a:lnTo>
                    <a:lnTo>
                      <a:pt x="811" y="900"/>
                    </a:lnTo>
                    <a:lnTo>
                      <a:pt x="782" y="963"/>
                    </a:lnTo>
                    <a:lnTo>
                      <a:pt x="752" y="1024"/>
                    </a:lnTo>
                    <a:lnTo>
                      <a:pt x="721" y="1083"/>
                    </a:lnTo>
                    <a:lnTo>
                      <a:pt x="688" y="1138"/>
                    </a:lnTo>
                    <a:lnTo>
                      <a:pt x="653" y="1191"/>
                    </a:lnTo>
                    <a:lnTo>
                      <a:pt x="617" y="1242"/>
                    </a:lnTo>
                    <a:lnTo>
                      <a:pt x="578" y="1290"/>
                    </a:lnTo>
                    <a:lnTo>
                      <a:pt x="540" y="1335"/>
                    </a:lnTo>
                    <a:lnTo>
                      <a:pt x="500" y="1376"/>
                    </a:lnTo>
                    <a:lnTo>
                      <a:pt x="458" y="1415"/>
                    </a:lnTo>
                    <a:lnTo>
                      <a:pt x="416" y="1451"/>
                    </a:lnTo>
                    <a:lnTo>
                      <a:pt x="372" y="1482"/>
                    </a:lnTo>
                    <a:lnTo>
                      <a:pt x="380" y="1488"/>
                    </a:lnTo>
                    <a:lnTo>
                      <a:pt x="375" y="1481"/>
                    </a:lnTo>
                    <a:lnTo>
                      <a:pt x="332" y="1509"/>
                    </a:lnTo>
                    <a:lnTo>
                      <a:pt x="285" y="1535"/>
                    </a:lnTo>
                    <a:lnTo>
                      <a:pt x="239" y="1556"/>
                    </a:lnTo>
                    <a:lnTo>
                      <a:pt x="192" y="1574"/>
                    </a:lnTo>
                    <a:lnTo>
                      <a:pt x="144" y="1588"/>
                    </a:lnTo>
                    <a:lnTo>
                      <a:pt x="149" y="1597"/>
                    </a:lnTo>
                    <a:lnTo>
                      <a:pt x="149" y="1588"/>
                    </a:lnTo>
                    <a:lnTo>
                      <a:pt x="99" y="1598"/>
                    </a:lnTo>
                    <a:lnTo>
                      <a:pt x="50" y="1604"/>
                    </a:lnTo>
                    <a:lnTo>
                      <a:pt x="0" y="16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3" name="Freeform 45"/>
              <p:cNvSpPr>
                <a:spLocks/>
              </p:cNvSpPr>
              <p:nvPr/>
            </p:nvSpPr>
            <p:spPr bwMode="auto">
              <a:xfrm>
                <a:off x="1936" y="1887"/>
                <a:ext cx="58" cy="58"/>
              </a:xfrm>
              <a:custGeom>
                <a:avLst/>
                <a:gdLst/>
                <a:ahLst/>
                <a:cxnLst>
                  <a:cxn ang="0">
                    <a:pos x="115" y="117"/>
                  </a:cxn>
                  <a:cxn ang="0">
                    <a:pos x="60" y="0"/>
                  </a:cxn>
                  <a:cxn ang="0">
                    <a:pos x="0" y="114"/>
                  </a:cxn>
                  <a:cxn ang="0">
                    <a:pos x="115" y="117"/>
                  </a:cxn>
                </a:cxnLst>
                <a:rect l="0" t="0" r="r" b="b"/>
                <a:pathLst>
                  <a:path w="115" h="117">
                    <a:moveTo>
                      <a:pt x="115" y="117"/>
                    </a:moveTo>
                    <a:lnTo>
                      <a:pt x="60" y="0"/>
                    </a:lnTo>
                    <a:lnTo>
                      <a:pt x="0" y="114"/>
                    </a:lnTo>
                    <a:lnTo>
                      <a:pt x="115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29" name="Group 46"/>
            <p:cNvGrpSpPr>
              <a:grpSpLocks/>
            </p:cNvGrpSpPr>
            <p:nvPr/>
          </p:nvGrpSpPr>
          <p:grpSpPr bwMode="auto">
            <a:xfrm>
              <a:off x="1034" y="1494"/>
              <a:ext cx="577" cy="598"/>
              <a:chOff x="1420" y="1887"/>
              <a:chExt cx="456" cy="473"/>
            </a:xfrm>
          </p:grpSpPr>
          <p:sp>
            <p:nvSpPr>
              <p:cNvPr id="140" name="Freeform 47"/>
              <p:cNvSpPr>
                <a:spLocks/>
              </p:cNvSpPr>
              <p:nvPr/>
            </p:nvSpPr>
            <p:spPr bwMode="auto">
              <a:xfrm>
                <a:off x="1420" y="1943"/>
                <a:ext cx="430" cy="417"/>
              </a:xfrm>
              <a:custGeom>
                <a:avLst/>
                <a:gdLst/>
                <a:ahLst/>
                <a:cxnLst>
                  <a:cxn ang="0">
                    <a:pos x="0" y="833"/>
                  </a:cxn>
                  <a:cxn ang="0">
                    <a:pos x="81" y="829"/>
                  </a:cxn>
                  <a:cxn ang="0">
                    <a:pos x="161" y="817"/>
                  </a:cxn>
                  <a:cxn ang="0">
                    <a:pos x="203" y="808"/>
                  </a:cxn>
                  <a:cxn ang="0">
                    <a:pos x="278" y="784"/>
                  </a:cxn>
                  <a:cxn ang="0">
                    <a:pos x="350" y="752"/>
                  </a:cxn>
                  <a:cxn ang="0">
                    <a:pos x="419" y="715"/>
                  </a:cxn>
                  <a:cxn ang="0">
                    <a:pos x="455" y="692"/>
                  </a:cxn>
                  <a:cxn ang="0">
                    <a:pos x="518" y="646"/>
                  </a:cxn>
                  <a:cxn ang="0">
                    <a:pos x="632" y="534"/>
                  </a:cxn>
                  <a:cxn ang="0">
                    <a:pos x="727" y="404"/>
                  </a:cxn>
                  <a:cxn ang="0">
                    <a:pos x="782" y="294"/>
                  </a:cxn>
                  <a:cxn ang="0">
                    <a:pos x="800" y="248"/>
                  </a:cxn>
                  <a:cxn ang="0">
                    <a:pos x="827" y="168"/>
                  </a:cxn>
                  <a:cxn ang="0">
                    <a:pos x="847" y="85"/>
                  </a:cxn>
                  <a:cxn ang="0">
                    <a:pos x="860" y="1"/>
                  </a:cxn>
                  <a:cxn ang="0">
                    <a:pos x="836" y="43"/>
                  </a:cxn>
                  <a:cxn ang="0">
                    <a:pos x="820" y="127"/>
                  </a:cxn>
                  <a:cxn ang="0">
                    <a:pos x="797" y="208"/>
                  </a:cxn>
                  <a:cxn ang="0">
                    <a:pos x="767" y="287"/>
                  </a:cxn>
                  <a:cxn ang="0">
                    <a:pos x="769" y="281"/>
                  </a:cxn>
                  <a:cxn ang="0">
                    <a:pos x="713" y="390"/>
                  </a:cxn>
                  <a:cxn ang="0">
                    <a:pos x="618" y="521"/>
                  </a:cxn>
                  <a:cxn ang="0">
                    <a:pos x="504" y="632"/>
                  </a:cxn>
                  <a:cxn ang="0">
                    <a:pos x="441" y="679"/>
                  </a:cxn>
                  <a:cxn ang="0">
                    <a:pos x="444" y="677"/>
                  </a:cxn>
                  <a:cxn ang="0">
                    <a:pos x="378" y="718"/>
                  </a:cxn>
                  <a:cxn ang="0">
                    <a:pos x="308" y="752"/>
                  </a:cxn>
                  <a:cxn ang="0">
                    <a:pos x="233" y="779"/>
                  </a:cxn>
                  <a:cxn ang="0">
                    <a:pos x="156" y="800"/>
                  </a:cxn>
                  <a:cxn ang="0">
                    <a:pos x="161" y="799"/>
                  </a:cxn>
                  <a:cxn ang="0">
                    <a:pos x="81" y="811"/>
                  </a:cxn>
                  <a:cxn ang="0">
                    <a:pos x="0" y="815"/>
                  </a:cxn>
                </a:cxnLst>
                <a:rect l="0" t="0" r="r" b="b"/>
                <a:pathLst>
                  <a:path w="860" h="833">
                    <a:moveTo>
                      <a:pt x="0" y="815"/>
                    </a:moveTo>
                    <a:lnTo>
                      <a:pt x="0" y="833"/>
                    </a:lnTo>
                    <a:lnTo>
                      <a:pt x="40" y="832"/>
                    </a:lnTo>
                    <a:lnTo>
                      <a:pt x="81" y="829"/>
                    </a:lnTo>
                    <a:lnTo>
                      <a:pt x="122" y="824"/>
                    </a:lnTo>
                    <a:lnTo>
                      <a:pt x="161" y="817"/>
                    </a:lnTo>
                    <a:lnTo>
                      <a:pt x="164" y="817"/>
                    </a:lnTo>
                    <a:lnTo>
                      <a:pt x="203" y="808"/>
                    </a:lnTo>
                    <a:lnTo>
                      <a:pt x="240" y="796"/>
                    </a:lnTo>
                    <a:lnTo>
                      <a:pt x="278" y="784"/>
                    </a:lnTo>
                    <a:lnTo>
                      <a:pt x="315" y="769"/>
                    </a:lnTo>
                    <a:lnTo>
                      <a:pt x="350" y="752"/>
                    </a:lnTo>
                    <a:lnTo>
                      <a:pt x="386" y="734"/>
                    </a:lnTo>
                    <a:lnTo>
                      <a:pt x="419" y="715"/>
                    </a:lnTo>
                    <a:lnTo>
                      <a:pt x="452" y="694"/>
                    </a:lnTo>
                    <a:lnTo>
                      <a:pt x="455" y="692"/>
                    </a:lnTo>
                    <a:lnTo>
                      <a:pt x="488" y="670"/>
                    </a:lnTo>
                    <a:lnTo>
                      <a:pt x="518" y="646"/>
                    </a:lnTo>
                    <a:lnTo>
                      <a:pt x="578" y="593"/>
                    </a:lnTo>
                    <a:lnTo>
                      <a:pt x="632" y="534"/>
                    </a:lnTo>
                    <a:lnTo>
                      <a:pt x="681" y="471"/>
                    </a:lnTo>
                    <a:lnTo>
                      <a:pt x="727" y="404"/>
                    </a:lnTo>
                    <a:lnTo>
                      <a:pt x="766" y="332"/>
                    </a:lnTo>
                    <a:lnTo>
                      <a:pt x="782" y="294"/>
                    </a:lnTo>
                    <a:lnTo>
                      <a:pt x="785" y="287"/>
                    </a:lnTo>
                    <a:lnTo>
                      <a:pt x="800" y="248"/>
                    </a:lnTo>
                    <a:lnTo>
                      <a:pt x="815" y="208"/>
                    </a:lnTo>
                    <a:lnTo>
                      <a:pt x="827" y="168"/>
                    </a:lnTo>
                    <a:lnTo>
                      <a:pt x="838" y="127"/>
                    </a:lnTo>
                    <a:lnTo>
                      <a:pt x="847" y="85"/>
                    </a:lnTo>
                    <a:lnTo>
                      <a:pt x="854" y="43"/>
                    </a:lnTo>
                    <a:lnTo>
                      <a:pt x="860" y="1"/>
                    </a:lnTo>
                    <a:lnTo>
                      <a:pt x="844" y="0"/>
                    </a:lnTo>
                    <a:lnTo>
                      <a:pt x="836" y="43"/>
                    </a:lnTo>
                    <a:lnTo>
                      <a:pt x="829" y="85"/>
                    </a:lnTo>
                    <a:lnTo>
                      <a:pt x="820" y="127"/>
                    </a:lnTo>
                    <a:lnTo>
                      <a:pt x="809" y="168"/>
                    </a:lnTo>
                    <a:lnTo>
                      <a:pt x="797" y="208"/>
                    </a:lnTo>
                    <a:lnTo>
                      <a:pt x="782" y="248"/>
                    </a:lnTo>
                    <a:lnTo>
                      <a:pt x="767" y="287"/>
                    </a:lnTo>
                    <a:lnTo>
                      <a:pt x="776" y="287"/>
                    </a:lnTo>
                    <a:lnTo>
                      <a:pt x="769" y="281"/>
                    </a:lnTo>
                    <a:lnTo>
                      <a:pt x="752" y="318"/>
                    </a:lnTo>
                    <a:lnTo>
                      <a:pt x="713" y="390"/>
                    </a:lnTo>
                    <a:lnTo>
                      <a:pt x="668" y="458"/>
                    </a:lnTo>
                    <a:lnTo>
                      <a:pt x="618" y="521"/>
                    </a:lnTo>
                    <a:lnTo>
                      <a:pt x="564" y="580"/>
                    </a:lnTo>
                    <a:lnTo>
                      <a:pt x="504" y="632"/>
                    </a:lnTo>
                    <a:lnTo>
                      <a:pt x="474" y="656"/>
                    </a:lnTo>
                    <a:lnTo>
                      <a:pt x="441" y="679"/>
                    </a:lnTo>
                    <a:lnTo>
                      <a:pt x="449" y="686"/>
                    </a:lnTo>
                    <a:lnTo>
                      <a:pt x="444" y="677"/>
                    </a:lnTo>
                    <a:lnTo>
                      <a:pt x="411" y="698"/>
                    </a:lnTo>
                    <a:lnTo>
                      <a:pt x="378" y="718"/>
                    </a:lnTo>
                    <a:lnTo>
                      <a:pt x="342" y="736"/>
                    </a:lnTo>
                    <a:lnTo>
                      <a:pt x="308" y="752"/>
                    </a:lnTo>
                    <a:lnTo>
                      <a:pt x="270" y="767"/>
                    </a:lnTo>
                    <a:lnTo>
                      <a:pt x="233" y="779"/>
                    </a:lnTo>
                    <a:lnTo>
                      <a:pt x="195" y="791"/>
                    </a:lnTo>
                    <a:lnTo>
                      <a:pt x="156" y="800"/>
                    </a:lnTo>
                    <a:lnTo>
                      <a:pt x="161" y="808"/>
                    </a:lnTo>
                    <a:lnTo>
                      <a:pt x="161" y="799"/>
                    </a:lnTo>
                    <a:lnTo>
                      <a:pt x="122" y="806"/>
                    </a:lnTo>
                    <a:lnTo>
                      <a:pt x="81" y="811"/>
                    </a:lnTo>
                    <a:lnTo>
                      <a:pt x="40" y="814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1" name="Freeform 48"/>
              <p:cNvSpPr>
                <a:spLocks/>
              </p:cNvSpPr>
              <p:nvPr/>
            </p:nvSpPr>
            <p:spPr bwMode="auto">
              <a:xfrm>
                <a:off x="1818" y="1887"/>
                <a:ext cx="58" cy="59"/>
              </a:xfrm>
              <a:custGeom>
                <a:avLst/>
                <a:gdLst/>
                <a:ahLst/>
                <a:cxnLst>
                  <a:cxn ang="0">
                    <a:pos x="115" y="119"/>
                  </a:cxn>
                  <a:cxn ang="0">
                    <a:pos x="63" y="0"/>
                  </a:cxn>
                  <a:cxn ang="0">
                    <a:pos x="0" y="113"/>
                  </a:cxn>
                  <a:cxn ang="0">
                    <a:pos x="115" y="119"/>
                  </a:cxn>
                </a:cxnLst>
                <a:rect l="0" t="0" r="r" b="b"/>
                <a:pathLst>
                  <a:path w="115" h="119">
                    <a:moveTo>
                      <a:pt x="115" y="119"/>
                    </a:moveTo>
                    <a:lnTo>
                      <a:pt x="63" y="0"/>
                    </a:lnTo>
                    <a:lnTo>
                      <a:pt x="0" y="113"/>
                    </a:lnTo>
                    <a:lnTo>
                      <a:pt x="115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30" name="Group 49"/>
            <p:cNvGrpSpPr>
              <a:grpSpLocks/>
            </p:cNvGrpSpPr>
            <p:nvPr/>
          </p:nvGrpSpPr>
          <p:grpSpPr bwMode="auto">
            <a:xfrm flipH="1">
              <a:off x="2765" y="1526"/>
              <a:ext cx="430" cy="915"/>
              <a:chOff x="2240" y="1887"/>
              <a:chExt cx="340" cy="905"/>
            </a:xfrm>
          </p:grpSpPr>
          <p:sp>
            <p:nvSpPr>
              <p:cNvPr id="138" name="Freeform 50"/>
              <p:cNvSpPr>
                <a:spLocks/>
              </p:cNvSpPr>
              <p:nvPr/>
            </p:nvSpPr>
            <p:spPr bwMode="auto">
              <a:xfrm>
                <a:off x="2240" y="1944"/>
                <a:ext cx="316" cy="848"/>
              </a:xfrm>
              <a:custGeom>
                <a:avLst/>
                <a:gdLst/>
                <a:ahLst/>
                <a:cxnLst>
                  <a:cxn ang="0">
                    <a:pos x="0" y="1696"/>
                  </a:cxn>
                  <a:cxn ang="0">
                    <a:pos x="35" y="1693"/>
                  </a:cxn>
                  <a:cxn ang="0">
                    <a:pos x="96" y="1676"/>
                  </a:cxn>
                  <a:cxn ang="0">
                    <a:pos x="155" y="1643"/>
                  </a:cxn>
                  <a:cxn ang="0">
                    <a:pos x="186" y="1619"/>
                  </a:cxn>
                  <a:cxn ang="0">
                    <a:pos x="242" y="1562"/>
                  </a:cxn>
                  <a:cxn ang="0">
                    <a:pos x="295" y="1491"/>
                  </a:cxn>
                  <a:cxn ang="0">
                    <a:pos x="344" y="1409"/>
                  </a:cxn>
                  <a:cxn ang="0">
                    <a:pos x="392" y="1311"/>
                  </a:cxn>
                  <a:cxn ang="0">
                    <a:pos x="416" y="1253"/>
                  </a:cxn>
                  <a:cxn ang="0">
                    <a:pos x="458" y="1138"/>
                  </a:cxn>
                  <a:cxn ang="0">
                    <a:pos x="496" y="1014"/>
                  </a:cxn>
                  <a:cxn ang="0">
                    <a:pos x="530" y="878"/>
                  </a:cxn>
                  <a:cxn ang="0">
                    <a:pos x="560" y="736"/>
                  </a:cxn>
                  <a:cxn ang="0">
                    <a:pos x="584" y="584"/>
                  </a:cxn>
                  <a:cxn ang="0">
                    <a:pos x="605" y="425"/>
                  </a:cxn>
                  <a:cxn ang="0">
                    <a:pos x="620" y="260"/>
                  </a:cxn>
                  <a:cxn ang="0">
                    <a:pos x="632" y="0"/>
                  </a:cxn>
                  <a:cxn ang="0">
                    <a:pos x="607" y="174"/>
                  </a:cxn>
                  <a:cxn ang="0">
                    <a:pos x="595" y="342"/>
                  </a:cxn>
                  <a:cxn ang="0">
                    <a:pos x="577" y="504"/>
                  </a:cxn>
                  <a:cxn ang="0">
                    <a:pos x="554" y="661"/>
                  </a:cxn>
                  <a:cxn ang="0">
                    <a:pos x="527" y="808"/>
                  </a:cxn>
                  <a:cxn ang="0">
                    <a:pos x="496" y="948"/>
                  </a:cxn>
                  <a:cxn ang="0">
                    <a:pos x="460" y="1077"/>
                  </a:cxn>
                  <a:cxn ang="0">
                    <a:pos x="419" y="1197"/>
                  </a:cxn>
                  <a:cxn ang="0">
                    <a:pos x="407" y="1253"/>
                  </a:cxn>
                  <a:cxn ang="0">
                    <a:pos x="379" y="1298"/>
                  </a:cxn>
                  <a:cxn ang="0">
                    <a:pos x="331" y="1395"/>
                  </a:cxn>
                  <a:cxn ang="0">
                    <a:pos x="281" y="1478"/>
                  </a:cxn>
                  <a:cxn ang="0">
                    <a:pos x="228" y="1548"/>
                  </a:cxn>
                  <a:cxn ang="0">
                    <a:pos x="173" y="1606"/>
                  </a:cxn>
                  <a:cxn ang="0">
                    <a:pos x="150" y="1634"/>
                  </a:cxn>
                  <a:cxn ang="0">
                    <a:pos x="117" y="1645"/>
                  </a:cxn>
                  <a:cxn ang="0">
                    <a:pos x="57" y="1670"/>
                  </a:cxn>
                  <a:cxn ang="0">
                    <a:pos x="32" y="1685"/>
                  </a:cxn>
                  <a:cxn ang="0">
                    <a:pos x="0" y="1678"/>
                  </a:cxn>
                </a:cxnLst>
                <a:rect l="0" t="0" r="r" b="b"/>
                <a:pathLst>
                  <a:path w="632" h="1696">
                    <a:moveTo>
                      <a:pt x="0" y="1678"/>
                    </a:moveTo>
                    <a:lnTo>
                      <a:pt x="0" y="1696"/>
                    </a:lnTo>
                    <a:lnTo>
                      <a:pt x="32" y="1694"/>
                    </a:lnTo>
                    <a:lnTo>
                      <a:pt x="35" y="1693"/>
                    </a:lnTo>
                    <a:lnTo>
                      <a:pt x="65" y="1687"/>
                    </a:lnTo>
                    <a:lnTo>
                      <a:pt x="96" y="1676"/>
                    </a:lnTo>
                    <a:lnTo>
                      <a:pt x="125" y="1661"/>
                    </a:lnTo>
                    <a:lnTo>
                      <a:pt x="155" y="1643"/>
                    </a:lnTo>
                    <a:lnTo>
                      <a:pt x="158" y="1642"/>
                    </a:lnTo>
                    <a:lnTo>
                      <a:pt x="186" y="1619"/>
                    </a:lnTo>
                    <a:lnTo>
                      <a:pt x="213" y="1592"/>
                    </a:lnTo>
                    <a:lnTo>
                      <a:pt x="242" y="1562"/>
                    </a:lnTo>
                    <a:lnTo>
                      <a:pt x="268" y="1529"/>
                    </a:lnTo>
                    <a:lnTo>
                      <a:pt x="295" y="1491"/>
                    </a:lnTo>
                    <a:lnTo>
                      <a:pt x="320" y="1452"/>
                    </a:lnTo>
                    <a:lnTo>
                      <a:pt x="344" y="1409"/>
                    </a:lnTo>
                    <a:lnTo>
                      <a:pt x="368" y="1361"/>
                    </a:lnTo>
                    <a:lnTo>
                      <a:pt x="392" y="1311"/>
                    </a:lnTo>
                    <a:lnTo>
                      <a:pt x="413" y="1259"/>
                    </a:lnTo>
                    <a:lnTo>
                      <a:pt x="416" y="1253"/>
                    </a:lnTo>
                    <a:lnTo>
                      <a:pt x="437" y="1197"/>
                    </a:lnTo>
                    <a:lnTo>
                      <a:pt x="458" y="1138"/>
                    </a:lnTo>
                    <a:lnTo>
                      <a:pt x="478" y="1077"/>
                    </a:lnTo>
                    <a:lnTo>
                      <a:pt x="496" y="1014"/>
                    </a:lnTo>
                    <a:lnTo>
                      <a:pt x="514" y="948"/>
                    </a:lnTo>
                    <a:lnTo>
                      <a:pt x="530" y="878"/>
                    </a:lnTo>
                    <a:lnTo>
                      <a:pt x="545" y="808"/>
                    </a:lnTo>
                    <a:lnTo>
                      <a:pt x="560" y="736"/>
                    </a:lnTo>
                    <a:lnTo>
                      <a:pt x="572" y="661"/>
                    </a:lnTo>
                    <a:lnTo>
                      <a:pt x="584" y="584"/>
                    </a:lnTo>
                    <a:lnTo>
                      <a:pt x="595" y="504"/>
                    </a:lnTo>
                    <a:lnTo>
                      <a:pt x="605" y="425"/>
                    </a:lnTo>
                    <a:lnTo>
                      <a:pt x="613" y="342"/>
                    </a:lnTo>
                    <a:lnTo>
                      <a:pt x="620" y="260"/>
                    </a:lnTo>
                    <a:lnTo>
                      <a:pt x="625" y="174"/>
                    </a:lnTo>
                    <a:lnTo>
                      <a:pt x="632" y="0"/>
                    </a:lnTo>
                    <a:lnTo>
                      <a:pt x="614" y="0"/>
                    </a:lnTo>
                    <a:lnTo>
                      <a:pt x="607" y="174"/>
                    </a:lnTo>
                    <a:lnTo>
                      <a:pt x="602" y="260"/>
                    </a:lnTo>
                    <a:lnTo>
                      <a:pt x="595" y="342"/>
                    </a:lnTo>
                    <a:lnTo>
                      <a:pt x="587" y="425"/>
                    </a:lnTo>
                    <a:lnTo>
                      <a:pt x="577" y="504"/>
                    </a:lnTo>
                    <a:lnTo>
                      <a:pt x="566" y="584"/>
                    </a:lnTo>
                    <a:lnTo>
                      <a:pt x="554" y="661"/>
                    </a:lnTo>
                    <a:lnTo>
                      <a:pt x="542" y="736"/>
                    </a:lnTo>
                    <a:lnTo>
                      <a:pt x="527" y="808"/>
                    </a:lnTo>
                    <a:lnTo>
                      <a:pt x="512" y="878"/>
                    </a:lnTo>
                    <a:lnTo>
                      <a:pt x="496" y="948"/>
                    </a:lnTo>
                    <a:lnTo>
                      <a:pt x="478" y="1014"/>
                    </a:lnTo>
                    <a:lnTo>
                      <a:pt x="460" y="1077"/>
                    </a:lnTo>
                    <a:lnTo>
                      <a:pt x="440" y="1138"/>
                    </a:lnTo>
                    <a:lnTo>
                      <a:pt x="419" y="1197"/>
                    </a:lnTo>
                    <a:lnTo>
                      <a:pt x="398" y="1253"/>
                    </a:lnTo>
                    <a:lnTo>
                      <a:pt x="407" y="1253"/>
                    </a:lnTo>
                    <a:lnTo>
                      <a:pt x="400" y="1245"/>
                    </a:lnTo>
                    <a:lnTo>
                      <a:pt x="379" y="1298"/>
                    </a:lnTo>
                    <a:lnTo>
                      <a:pt x="355" y="1347"/>
                    </a:lnTo>
                    <a:lnTo>
                      <a:pt x="331" y="1395"/>
                    </a:lnTo>
                    <a:lnTo>
                      <a:pt x="307" y="1439"/>
                    </a:lnTo>
                    <a:lnTo>
                      <a:pt x="281" y="1478"/>
                    </a:lnTo>
                    <a:lnTo>
                      <a:pt x="254" y="1515"/>
                    </a:lnTo>
                    <a:lnTo>
                      <a:pt x="228" y="1548"/>
                    </a:lnTo>
                    <a:lnTo>
                      <a:pt x="200" y="1579"/>
                    </a:lnTo>
                    <a:lnTo>
                      <a:pt x="173" y="1606"/>
                    </a:lnTo>
                    <a:lnTo>
                      <a:pt x="144" y="1628"/>
                    </a:lnTo>
                    <a:lnTo>
                      <a:pt x="150" y="1634"/>
                    </a:lnTo>
                    <a:lnTo>
                      <a:pt x="147" y="1627"/>
                    </a:lnTo>
                    <a:lnTo>
                      <a:pt x="117" y="1645"/>
                    </a:lnTo>
                    <a:lnTo>
                      <a:pt x="89" y="1660"/>
                    </a:lnTo>
                    <a:lnTo>
                      <a:pt x="57" y="1670"/>
                    </a:lnTo>
                    <a:lnTo>
                      <a:pt x="27" y="1676"/>
                    </a:lnTo>
                    <a:lnTo>
                      <a:pt x="32" y="1685"/>
                    </a:lnTo>
                    <a:lnTo>
                      <a:pt x="32" y="1676"/>
                    </a:lnTo>
                    <a:lnTo>
                      <a:pt x="0" y="16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9" name="Freeform 51"/>
              <p:cNvSpPr>
                <a:spLocks/>
              </p:cNvSpPr>
              <p:nvPr/>
            </p:nvSpPr>
            <p:spPr bwMode="auto">
              <a:xfrm>
                <a:off x="2523" y="1887"/>
                <a:ext cx="57" cy="57"/>
              </a:xfrm>
              <a:custGeom>
                <a:avLst/>
                <a:gdLst/>
                <a:ahLst/>
                <a:cxnLst>
                  <a:cxn ang="0">
                    <a:pos x="116" y="116"/>
                  </a:cxn>
                  <a:cxn ang="0">
                    <a:pos x="59" y="0"/>
                  </a:cxn>
                  <a:cxn ang="0">
                    <a:pos x="0" y="116"/>
                  </a:cxn>
                  <a:cxn ang="0">
                    <a:pos x="116" y="116"/>
                  </a:cxn>
                </a:cxnLst>
                <a:rect l="0" t="0" r="r" b="b"/>
                <a:pathLst>
                  <a:path w="116" h="116">
                    <a:moveTo>
                      <a:pt x="116" y="116"/>
                    </a:moveTo>
                    <a:lnTo>
                      <a:pt x="59" y="0"/>
                    </a:lnTo>
                    <a:lnTo>
                      <a:pt x="0" y="116"/>
                    </a:lnTo>
                    <a:lnTo>
                      <a:pt x="116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31" name="Line 52"/>
            <p:cNvSpPr>
              <a:spLocks noChangeShapeType="1"/>
            </p:cNvSpPr>
            <p:nvPr/>
          </p:nvSpPr>
          <p:spPr bwMode="auto">
            <a:xfrm rot="715612" flipH="1">
              <a:off x="3564" y="2148"/>
              <a:ext cx="60" cy="2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grpSp>
          <p:nvGrpSpPr>
            <p:cNvPr id="32" name="Group 53"/>
            <p:cNvGrpSpPr>
              <a:grpSpLocks/>
            </p:cNvGrpSpPr>
            <p:nvPr/>
          </p:nvGrpSpPr>
          <p:grpSpPr bwMode="auto">
            <a:xfrm>
              <a:off x="2249" y="2752"/>
              <a:ext cx="425" cy="304"/>
              <a:chOff x="2379" y="2880"/>
              <a:chExt cx="336" cy="240"/>
            </a:xfrm>
          </p:grpSpPr>
          <p:sp>
            <p:nvSpPr>
              <p:cNvPr id="126" name="Freeform 54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27" name="Freeform 55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28" name="Freeform 56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29" name="Freeform 57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30" name="Freeform 58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31" name="Freeform 59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32" name="Freeform 60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33" name="Freeform 61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34" name="Freeform 62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35" name="Freeform 63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36" name="Freeform 64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37" name="Freeform 65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grpSp>
          <p:nvGrpSpPr>
            <p:cNvPr id="33" name="Group 66"/>
            <p:cNvGrpSpPr>
              <a:grpSpLocks/>
            </p:cNvGrpSpPr>
            <p:nvPr/>
          </p:nvGrpSpPr>
          <p:grpSpPr bwMode="auto">
            <a:xfrm>
              <a:off x="1185" y="2752"/>
              <a:ext cx="425" cy="304"/>
              <a:chOff x="2379" y="2880"/>
              <a:chExt cx="336" cy="240"/>
            </a:xfrm>
          </p:grpSpPr>
          <p:sp>
            <p:nvSpPr>
              <p:cNvPr id="114" name="Freeform 67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15" name="Freeform 68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16" name="Freeform 69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17" name="Freeform 70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18" name="Freeform 71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19" name="Freeform 72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20" name="Freeform 73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21" name="Freeform 74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22" name="Freeform 75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23" name="Freeform 76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24" name="Freeform 77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25" name="Freeform 78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grpSp>
          <p:nvGrpSpPr>
            <p:cNvPr id="34" name="Group 79"/>
            <p:cNvGrpSpPr>
              <a:grpSpLocks/>
            </p:cNvGrpSpPr>
            <p:nvPr/>
          </p:nvGrpSpPr>
          <p:grpSpPr bwMode="auto">
            <a:xfrm>
              <a:off x="1558" y="2737"/>
              <a:ext cx="427" cy="304"/>
              <a:chOff x="2379" y="2880"/>
              <a:chExt cx="336" cy="240"/>
            </a:xfrm>
          </p:grpSpPr>
          <p:sp>
            <p:nvSpPr>
              <p:cNvPr id="102" name="Freeform 80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03" name="Freeform 81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04" name="Freeform 82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05" name="Freeform 83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06" name="Freeform 84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07" name="Freeform 85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08" name="Freeform 86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09" name="Freeform 87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10" name="Freeform 88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11" name="Freeform 89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12" name="Freeform 90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13" name="Freeform 91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grpSp>
          <p:nvGrpSpPr>
            <p:cNvPr id="35" name="Group 92"/>
            <p:cNvGrpSpPr>
              <a:grpSpLocks/>
            </p:cNvGrpSpPr>
            <p:nvPr/>
          </p:nvGrpSpPr>
          <p:grpSpPr bwMode="auto">
            <a:xfrm>
              <a:off x="1923" y="2752"/>
              <a:ext cx="427" cy="304"/>
              <a:chOff x="2379" y="2880"/>
              <a:chExt cx="336" cy="240"/>
            </a:xfrm>
          </p:grpSpPr>
          <p:sp>
            <p:nvSpPr>
              <p:cNvPr id="90" name="Freeform 93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91" name="Freeform 94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92" name="Freeform 95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93" name="Freeform 96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94" name="Freeform 97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95" name="Freeform 98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96" name="Freeform 99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97" name="Freeform 100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98" name="Freeform 101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99" name="Freeform 102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00" name="Freeform 103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01" name="Freeform 104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grpSp>
          <p:nvGrpSpPr>
            <p:cNvPr id="36" name="Group 105"/>
            <p:cNvGrpSpPr>
              <a:grpSpLocks/>
            </p:cNvGrpSpPr>
            <p:nvPr/>
          </p:nvGrpSpPr>
          <p:grpSpPr bwMode="auto">
            <a:xfrm>
              <a:off x="2667" y="2760"/>
              <a:ext cx="425" cy="304"/>
              <a:chOff x="2379" y="2880"/>
              <a:chExt cx="336" cy="240"/>
            </a:xfrm>
          </p:grpSpPr>
          <p:sp>
            <p:nvSpPr>
              <p:cNvPr id="78" name="Freeform 106"/>
              <p:cNvSpPr>
                <a:spLocks/>
              </p:cNvSpPr>
              <p:nvPr/>
            </p:nvSpPr>
            <p:spPr bwMode="auto">
              <a:xfrm>
                <a:off x="2400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79" name="Freeform 107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0" name="Freeform 108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1" name="Freeform 109"/>
              <p:cNvSpPr>
                <a:spLocks/>
              </p:cNvSpPr>
              <p:nvPr/>
            </p:nvSpPr>
            <p:spPr bwMode="auto">
              <a:xfrm>
                <a:off x="2448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2" name="Freeform 110"/>
              <p:cNvSpPr>
                <a:spLocks/>
              </p:cNvSpPr>
              <p:nvPr/>
            </p:nvSpPr>
            <p:spPr bwMode="auto">
              <a:xfrm>
                <a:off x="2496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3" name="Freeform 111"/>
              <p:cNvSpPr>
                <a:spLocks/>
              </p:cNvSpPr>
              <p:nvPr/>
            </p:nvSpPr>
            <p:spPr bwMode="auto">
              <a:xfrm>
                <a:off x="2400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4" name="Freeform 112"/>
              <p:cNvSpPr>
                <a:spLocks/>
              </p:cNvSpPr>
              <p:nvPr/>
            </p:nvSpPr>
            <p:spPr bwMode="auto">
              <a:xfrm>
                <a:off x="2544" y="2880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5" name="Freeform 113"/>
              <p:cNvSpPr>
                <a:spLocks/>
              </p:cNvSpPr>
              <p:nvPr/>
            </p:nvSpPr>
            <p:spPr bwMode="auto">
              <a:xfrm>
                <a:off x="2592" y="2928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6" name="Freeform 114"/>
              <p:cNvSpPr>
                <a:spLocks/>
              </p:cNvSpPr>
              <p:nvPr/>
            </p:nvSpPr>
            <p:spPr bwMode="auto">
              <a:xfrm>
                <a:off x="2379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7" name="Freeform 115"/>
              <p:cNvSpPr>
                <a:spLocks/>
              </p:cNvSpPr>
              <p:nvPr/>
            </p:nvSpPr>
            <p:spPr bwMode="auto">
              <a:xfrm>
                <a:off x="2463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8" name="Freeform 116"/>
              <p:cNvSpPr>
                <a:spLocks/>
              </p:cNvSpPr>
              <p:nvPr/>
            </p:nvSpPr>
            <p:spPr bwMode="auto">
              <a:xfrm>
                <a:off x="2568" y="2904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9" name="Freeform 117"/>
              <p:cNvSpPr>
                <a:spLocks/>
              </p:cNvSpPr>
              <p:nvPr/>
            </p:nvSpPr>
            <p:spPr bwMode="auto">
              <a:xfrm>
                <a:off x="2619" y="2901"/>
                <a:ext cx="9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92"/>
                  </a:cxn>
                  <a:cxn ang="0">
                    <a:pos x="96" y="0"/>
                  </a:cxn>
                </a:cxnLst>
                <a:rect l="0" t="0" r="r" b="b"/>
                <a:pathLst>
                  <a:path w="96" h="192">
                    <a:moveTo>
                      <a:pt x="0" y="0"/>
                    </a:moveTo>
                    <a:cubicBezTo>
                      <a:pt x="16" y="96"/>
                      <a:pt x="32" y="192"/>
                      <a:pt x="48" y="192"/>
                    </a:cubicBezTo>
                    <a:cubicBezTo>
                      <a:pt x="64" y="192"/>
                      <a:pt x="88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</p:grpSp>
        <p:sp>
          <p:nvSpPr>
            <p:cNvPr id="37" name="Line 118"/>
            <p:cNvSpPr>
              <a:spLocks noChangeShapeType="1"/>
            </p:cNvSpPr>
            <p:nvPr/>
          </p:nvSpPr>
          <p:spPr bwMode="auto">
            <a:xfrm flipH="1">
              <a:off x="2878" y="2136"/>
              <a:ext cx="385" cy="5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hu-HU"/>
            </a:p>
          </p:txBody>
        </p:sp>
        <p:sp>
          <p:nvSpPr>
            <p:cNvPr id="38" name="Rectangle 119"/>
            <p:cNvSpPr>
              <a:spLocks noChangeArrowheads="1"/>
            </p:cNvSpPr>
            <p:nvPr/>
          </p:nvSpPr>
          <p:spPr bwMode="auto">
            <a:xfrm>
              <a:off x="2078" y="2311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takarmány</a:t>
              </a:r>
              <a:endParaRPr lang="en-GB" sz="2000"/>
            </a:p>
          </p:txBody>
        </p:sp>
        <p:sp>
          <p:nvSpPr>
            <p:cNvPr id="39" name="Line 120"/>
            <p:cNvSpPr>
              <a:spLocks noChangeShapeType="1"/>
            </p:cNvSpPr>
            <p:nvPr/>
          </p:nvSpPr>
          <p:spPr bwMode="auto">
            <a:xfrm rot="-780390">
              <a:off x="4049" y="1933"/>
              <a:ext cx="3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hu-HU"/>
            </a:p>
          </p:txBody>
        </p:sp>
        <p:sp>
          <p:nvSpPr>
            <p:cNvPr id="40" name="Freeform 121"/>
            <p:cNvSpPr>
              <a:spLocks/>
            </p:cNvSpPr>
            <p:nvPr/>
          </p:nvSpPr>
          <p:spPr bwMode="auto">
            <a:xfrm>
              <a:off x="884" y="3018"/>
              <a:ext cx="3071" cy="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32" y="24"/>
                </a:cxn>
                <a:cxn ang="0">
                  <a:pos x="2100" y="72"/>
                </a:cxn>
                <a:cxn ang="0">
                  <a:pos x="2424" y="96"/>
                </a:cxn>
              </a:cxnLst>
              <a:rect l="0" t="0" r="r" b="b"/>
              <a:pathLst>
                <a:path w="2424" h="96">
                  <a:moveTo>
                    <a:pt x="0" y="0"/>
                  </a:moveTo>
                  <a:cubicBezTo>
                    <a:pt x="641" y="6"/>
                    <a:pt x="1282" y="12"/>
                    <a:pt x="1632" y="24"/>
                  </a:cubicBezTo>
                  <a:cubicBezTo>
                    <a:pt x="1982" y="36"/>
                    <a:pt x="1968" y="60"/>
                    <a:pt x="2100" y="72"/>
                  </a:cubicBezTo>
                  <a:cubicBezTo>
                    <a:pt x="2232" y="84"/>
                    <a:pt x="2328" y="90"/>
                    <a:pt x="2424" y="96"/>
                  </a:cubicBezTo>
                </a:path>
              </a:pathLst>
            </a:custGeom>
            <a:noFill/>
            <a:ln w="63500" cap="flat" cmpd="sng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grpSp>
          <p:nvGrpSpPr>
            <p:cNvPr id="41" name="Group 122"/>
            <p:cNvGrpSpPr>
              <a:grpSpLocks/>
            </p:cNvGrpSpPr>
            <p:nvPr/>
          </p:nvGrpSpPr>
          <p:grpSpPr bwMode="auto">
            <a:xfrm>
              <a:off x="803" y="1761"/>
              <a:ext cx="1765" cy="1366"/>
              <a:chOff x="1087" y="2101"/>
              <a:chExt cx="1263" cy="982"/>
            </a:xfrm>
          </p:grpSpPr>
          <p:grpSp>
            <p:nvGrpSpPr>
              <p:cNvPr id="47" name="Group 123"/>
              <p:cNvGrpSpPr>
                <a:grpSpLocks/>
              </p:cNvGrpSpPr>
              <p:nvPr/>
            </p:nvGrpSpPr>
            <p:grpSpPr bwMode="auto">
              <a:xfrm>
                <a:off x="2271" y="2183"/>
                <a:ext cx="79" cy="81"/>
                <a:chOff x="2271" y="2183"/>
                <a:chExt cx="79" cy="81"/>
              </a:xfrm>
            </p:grpSpPr>
            <p:sp>
              <p:nvSpPr>
                <p:cNvPr id="76" name="Freeform 124"/>
                <p:cNvSpPr>
                  <a:spLocks/>
                </p:cNvSpPr>
                <p:nvPr/>
              </p:nvSpPr>
              <p:spPr bwMode="auto">
                <a:xfrm>
                  <a:off x="2271" y="2183"/>
                  <a:ext cx="79" cy="81"/>
                </a:xfrm>
                <a:custGeom>
                  <a:avLst/>
                  <a:gdLst/>
                  <a:ahLst/>
                  <a:cxnLst>
                    <a:cxn ang="0">
                      <a:pos x="39" y="240"/>
                    </a:cxn>
                    <a:cxn ang="0">
                      <a:pos x="95" y="244"/>
                    </a:cxn>
                    <a:cxn ang="0">
                      <a:pos x="148" y="231"/>
                    </a:cxn>
                    <a:cxn ang="0">
                      <a:pos x="195" y="192"/>
                    </a:cxn>
                    <a:cxn ang="0">
                      <a:pos x="226" y="141"/>
                    </a:cxn>
                    <a:cxn ang="0">
                      <a:pos x="234" y="86"/>
                    </a:cxn>
                    <a:cxn ang="0">
                      <a:pos x="237" y="38"/>
                    </a:cxn>
                    <a:cxn ang="0">
                      <a:pos x="237" y="0"/>
                    </a:cxn>
                    <a:cxn ang="0">
                      <a:pos x="169" y="12"/>
                    </a:cxn>
                    <a:cxn ang="0">
                      <a:pos x="95" y="38"/>
                    </a:cxn>
                    <a:cxn ang="0">
                      <a:pos x="24" y="84"/>
                    </a:cxn>
                    <a:cxn ang="0">
                      <a:pos x="0" y="118"/>
                    </a:cxn>
                    <a:cxn ang="0">
                      <a:pos x="39" y="240"/>
                    </a:cxn>
                  </a:cxnLst>
                  <a:rect l="0" t="0" r="r" b="b"/>
                  <a:pathLst>
                    <a:path w="237" h="244">
                      <a:moveTo>
                        <a:pt x="39" y="240"/>
                      </a:moveTo>
                      <a:lnTo>
                        <a:pt x="95" y="244"/>
                      </a:lnTo>
                      <a:lnTo>
                        <a:pt x="148" y="231"/>
                      </a:lnTo>
                      <a:lnTo>
                        <a:pt x="195" y="192"/>
                      </a:lnTo>
                      <a:lnTo>
                        <a:pt x="226" y="141"/>
                      </a:lnTo>
                      <a:lnTo>
                        <a:pt x="234" y="86"/>
                      </a:lnTo>
                      <a:lnTo>
                        <a:pt x="237" y="38"/>
                      </a:lnTo>
                      <a:lnTo>
                        <a:pt x="237" y="0"/>
                      </a:lnTo>
                      <a:lnTo>
                        <a:pt x="169" y="12"/>
                      </a:lnTo>
                      <a:lnTo>
                        <a:pt x="95" y="38"/>
                      </a:lnTo>
                      <a:lnTo>
                        <a:pt x="24" y="84"/>
                      </a:lnTo>
                      <a:lnTo>
                        <a:pt x="0" y="118"/>
                      </a:lnTo>
                      <a:lnTo>
                        <a:pt x="39" y="240"/>
                      </a:lnTo>
                      <a:close/>
                    </a:path>
                  </a:pathLst>
                </a:custGeom>
                <a:solidFill>
                  <a:srgbClr val="BF7F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" name="Freeform 125"/>
                <p:cNvSpPr>
                  <a:spLocks/>
                </p:cNvSpPr>
                <p:nvPr/>
              </p:nvSpPr>
              <p:spPr bwMode="auto">
                <a:xfrm>
                  <a:off x="2289" y="2199"/>
                  <a:ext cx="38" cy="42"/>
                </a:xfrm>
                <a:custGeom>
                  <a:avLst/>
                  <a:gdLst/>
                  <a:ahLst/>
                  <a:cxnLst>
                    <a:cxn ang="0">
                      <a:pos x="18" y="126"/>
                    </a:cxn>
                    <a:cxn ang="0">
                      <a:pos x="47" y="128"/>
                    </a:cxn>
                    <a:cxn ang="0">
                      <a:pos x="70" y="120"/>
                    </a:cxn>
                    <a:cxn ang="0">
                      <a:pos x="93" y="100"/>
                    </a:cxn>
                    <a:cxn ang="0">
                      <a:pos x="109" y="74"/>
                    </a:cxn>
                    <a:cxn ang="0">
                      <a:pos x="113" y="45"/>
                    </a:cxn>
                    <a:cxn ang="0">
                      <a:pos x="114" y="19"/>
                    </a:cxn>
                    <a:cxn ang="0">
                      <a:pos x="114" y="0"/>
                    </a:cxn>
                    <a:cxn ang="0">
                      <a:pos x="81" y="6"/>
                    </a:cxn>
                    <a:cxn ang="0">
                      <a:pos x="47" y="19"/>
                    </a:cxn>
                    <a:cxn ang="0">
                      <a:pos x="12" y="44"/>
                    </a:cxn>
                    <a:cxn ang="0">
                      <a:pos x="0" y="62"/>
                    </a:cxn>
                    <a:cxn ang="0">
                      <a:pos x="18" y="126"/>
                    </a:cxn>
                  </a:cxnLst>
                  <a:rect l="0" t="0" r="r" b="b"/>
                  <a:pathLst>
                    <a:path w="114" h="128">
                      <a:moveTo>
                        <a:pt x="18" y="126"/>
                      </a:moveTo>
                      <a:lnTo>
                        <a:pt x="47" y="128"/>
                      </a:lnTo>
                      <a:lnTo>
                        <a:pt x="70" y="120"/>
                      </a:lnTo>
                      <a:lnTo>
                        <a:pt x="93" y="100"/>
                      </a:lnTo>
                      <a:lnTo>
                        <a:pt x="109" y="74"/>
                      </a:lnTo>
                      <a:lnTo>
                        <a:pt x="113" y="45"/>
                      </a:lnTo>
                      <a:lnTo>
                        <a:pt x="114" y="19"/>
                      </a:lnTo>
                      <a:lnTo>
                        <a:pt x="114" y="0"/>
                      </a:lnTo>
                      <a:lnTo>
                        <a:pt x="81" y="6"/>
                      </a:lnTo>
                      <a:lnTo>
                        <a:pt x="47" y="19"/>
                      </a:lnTo>
                      <a:lnTo>
                        <a:pt x="12" y="44"/>
                      </a:lnTo>
                      <a:lnTo>
                        <a:pt x="0" y="62"/>
                      </a:lnTo>
                      <a:lnTo>
                        <a:pt x="18" y="126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48" name="Freeform 126"/>
              <p:cNvSpPr>
                <a:spLocks/>
              </p:cNvSpPr>
              <p:nvPr/>
            </p:nvSpPr>
            <p:spPr bwMode="auto">
              <a:xfrm>
                <a:off x="2267" y="2287"/>
                <a:ext cx="32" cy="16"/>
              </a:xfrm>
              <a:custGeom>
                <a:avLst/>
                <a:gdLst/>
                <a:ahLst/>
                <a:cxnLst>
                  <a:cxn ang="0">
                    <a:pos x="96" y="10"/>
                  </a:cxn>
                  <a:cxn ang="0">
                    <a:pos x="80" y="4"/>
                  </a:cxn>
                  <a:cxn ang="0">
                    <a:pos x="59" y="0"/>
                  </a:cxn>
                  <a:cxn ang="0">
                    <a:pos x="33" y="4"/>
                  </a:cxn>
                  <a:cxn ang="0">
                    <a:pos x="22" y="12"/>
                  </a:cxn>
                  <a:cxn ang="0">
                    <a:pos x="12" y="20"/>
                  </a:cxn>
                  <a:cxn ang="0">
                    <a:pos x="4" y="38"/>
                  </a:cxn>
                  <a:cxn ang="0">
                    <a:pos x="0" y="48"/>
                  </a:cxn>
                  <a:cxn ang="0">
                    <a:pos x="24" y="49"/>
                  </a:cxn>
                  <a:cxn ang="0">
                    <a:pos x="49" y="47"/>
                  </a:cxn>
                  <a:cxn ang="0">
                    <a:pos x="74" y="39"/>
                  </a:cxn>
                  <a:cxn ang="0">
                    <a:pos x="90" y="25"/>
                  </a:cxn>
                  <a:cxn ang="0">
                    <a:pos x="96" y="10"/>
                  </a:cxn>
                </a:cxnLst>
                <a:rect l="0" t="0" r="r" b="b"/>
                <a:pathLst>
                  <a:path w="96" h="49">
                    <a:moveTo>
                      <a:pt x="96" y="10"/>
                    </a:moveTo>
                    <a:lnTo>
                      <a:pt x="80" y="4"/>
                    </a:lnTo>
                    <a:lnTo>
                      <a:pt x="59" y="0"/>
                    </a:lnTo>
                    <a:lnTo>
                      <a:pt x="33" y="4"/>
                    </a:lnTo>
                    <a:lnTo>
                      <a:pt x="22" y="12"/>
                    </a:lnTo>
                    <a:lnTo>
                      <a:pt x="12" y="20"/>
                    </a:lnTo>
                    <a:lnTo>
                      <a:pt x="4" y="38"/>
                    </a:lnTo>
                    <a:lnTo>
                      <a:pt x="0" y="48"/>
                    </a:lnTo>
                    <a:lnTo>
                      <a:pt x="24" y="49"/>
                    </a:lnTo>
                    <a:lnTo>
                      <a:pt x="49" y="47"/>
                    </a:lnTo>
                    <a:lnTo>
                      <a:pt x="74" y="39"/>
                    </a:lnTo>
                    <a:lnTo>
                      <a:pt x="90" y="25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7F5F3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" name="Freeform 127"/>
              <p:cNvSpPr>
                <a:spLocks/>
              </p:cNvSpPr>
              <p:nvPr/>
            </p:nvSpPr>
            <p:spPr bwMode="auto">
              <a:xfrm>
                <a:off x="1087" y="2168"/>
                <a:ext cx="1253" cy="915"/>
              </a:xfrm>
              <a:custGeom>
                <a:avLst/>
                <a:gdLst/>
                <a:ahLst/>
                <a:cxnLst>
                  <a:cxn ang="0">
                    <a:pos x="2355" y="214"/>
                  </a:cxn>
                  <a:cxn ang="0">
                    <a:pos x="1786" y="323"/>
                  </a:cxn>
                  <a:cxn ang="0">
                    <a:pos x="1428" y="385"/>
                  </a:cxn>
                  <a:cxn ang="0">
                    <a:pos x="898" y="323"/>
                  </a:cxn>
                  <a:cxn ang="0">
                    <a:pos x="602" y="263"/>
                  </a:cxn>
                  <a:cxn ang="0">
                    <a:pos x="437" y="258"/>
                  </a:cxn>
                  <a:cxn ang="0">
                    <a:pos x="232" y="332"/>
                  </a:cxn>
                  <a:cxn ang="0">
                    <a:pos x="82" y="452"/>
                  </a:cxn>
                  <a:cxn ang="0">
                    <a:pos x="0" y="750"/>
                  </a:cxn>
                  <a:cxn ang="0">
                    <a:pos x="169" y="1352"/>
                  </a:cxn>
                  <a:cxn ang="0">
                    <a:pos x="247" y="2292"/>
                  </a:cxn>
                  <a:cxn ang="0">
                    <a:pos x="219" y="2700"/>
                  </a:cxn>
                  <a:cxn ang="0">
                    <a:pos x="489" y="2472"/>
                  </a:cxn>
                  <a:cxn ang="0">
                    <a:pos x="699" y="2743"/>
                  </a:cxn>
                  <a:cxn ang="0">
                    <a:pos x="731" y="2472"/>
                  </a:cxn>
                  <a:cxn ang="0">
                    <a:pos x="806" y="2022"/>
                  </a:cxn>
                  <a:cxn ang="0">
                    <a:pos x="1115" y="1583"/>
                  </a:cxn>
                  <a:cxn ang="0">
                    <a:pos x="1619" y="1615"/>
                  </a:cxn>
                  <a:cxn ang="0">
                    <a:pos x="2065" y="1507"/>
                  </a:cxn>
                  <a:cxn ang="0">
                    <a:pos x="2221" y="1583"/>
                  </a:cxn>
                  <a:cxn ang="0">
                    <a:pos x="2073" y="2066"/>
                  </a:cxn>
                  <a:cxn ang="0">
                    <a:pos x="2057" y="2420"/>
                  </a:cxn>
                  <a:cxn ang="0">
                    <a:pos x="2216" y="2548"/>
                  </a:cxn>
                  <a:cxn ang="0">
                    <a:pos x="2375" y="2492"/>
                  </a:cxn>
                  <a:cxn ang="0">
                    <a:pos x="2283" y="2302"/>
                  </a:cxn>
                  <a:cxn ang="0">
                    <a:pos x="2278" y="2022"/>
                  </a:cxn>
                  <a:cxn ang="0">
                    <a:pos x="2492" y="1545"/>
                  </a:cxn>
                  <a:cxn ang="0">
                    <a:pos x="2783" y="973"/>
                  </a:cxn>
                  <a:cxn ang="0">
                    <a:pos x="3108" y="735"/>
                  </a:cxn>
                  <a:cxn ang="0">
                    <a:pos x="3321" y="762"/>
                  </a:cxn>
                  <a:cxn ang="0">
                    <a:pos x="3543" y="851"/>
                  </a:cxn>
                  <a:cxn ang="0">
                    <a:pos x="3684" y="813"/>
                  </a:cxn>
                  <a:cxn ang="0">
                    <a:pos x="3757" y="703"/>
                  </a:cxn>
                  <a:cxn ang="0">
                    <a:pos x="3720" y="571"/>
                  </a:cxn>
                  <a:cxn ang="0">
                    <a:pos x="3652" y="458"/>
                  </a:cxn>
                  <a:cxn ang="0">
                    <a:pos x="3642" y="384"/>
                  </a:cxn>
                  <a:cxn ang="0">
                    <a:pos x="3614" y="298"/>
                  </a:cxn>
                  <a:cxn ang="0">
                    <a:pos x="3651" y="162"/>
                  </a:cxn>
                  <a:cxn ang="0">
                    <a:pos x="3516" y="39"/>
                  </a:cxn>
                  <a:cxn ang="0">
                    <a:pos x="3270" y="0"/>
                  </a:cxn>
                  <a:cxn ang="0">
                    <a:pos x="3066" y="66"/>
                  </a:cxn>
                  <a:cxn ang="0">
                    <a:pos x="2874" y="56"/>
                  </a:cxn>
                  <a:cxn ang="0">
                    <a:pos x="2686" y="18"/>
                  </a:cxn>
                  <a:cxn ang="0">
                    <a:pos x="2639" y="86"/>
                  </a:cxn>
                </a:cxnLst>
                <a:rect l="0" t="0" r="r" b="b"/>
                <a:pathLst>
                  <a:path w="3759" h="2743">
                    <a:moveTo>
                      <a:pt x="2718" y="188"/>
                    </a:moveTo>
                    <a:lnTo>
                      <a:pt x="2560" y="188"/>
                    </a:lnTo>
                    <a:lnTo>
                      <a:pt x="2355" y="214"/>
                    </a:lnTo>
                    <a:lnTo>
                      <a:pt x="2080" y="259"/>
                    </a:lnTo>
                    <a:lnTo>
                      <a:pt x="1932" y="290"/>
                    </a:lnTo>
                    <a:lnTo>
                      <a:pt x="1786" y="323"/>
                    </a:lnTo>
                    <a:lnTo>
                      <a:pt x="1660" y="351"/>
                    </a:lnTo>
                    <a:lnTo>
                      <a:pt x="1541" y="374"/>
                    </a:lnTo>
                    <a:lnTo>
                      <a:pt x="1428" y="385"/>
                    </a:lnTo>
                    <a:lnTo>
                      <a:pt x="1290" y="387"/>
                    </a:lnTo>
                    <a:lnTo>
                      <a:pt x="1058" y="368"/>
                    </a:lnTo>
                    <a:lnTo>
                      <a:pt x="898" y="323"/>
                    </a:lnTo>
                    <a:lnTo>
                      <a:pt x="774" y="298"/>
                    </a:lnTo>
                    <a:lnTo>
                      <a:pt x="687" y="278"/>
                    </a:lnTo>
                    <a:lnTo>
                      <a:pt x="602" y="263"/>
                    </a:lnTo>
                    <a:lnTo>
                      <a:pt x="543" y="256"/>
                    </a:lnTo>
                    <a:lnTo>
                      <a:pt x="494" y="252"/>
                    </a:lnTo>
                    <a:lnTo>
                      <a:pt x="437" y="258"/>
                    </a:lnTo>
                    <a:lnTo>
                      <a:pt x="380" y="271"/>
                    </a:lnTo>
                    <a:lnTo>
                      <a:pt x="304" y="300"/>
                    </a:lnTo>
                    <a:lnTo>
                      <a:pt x="232" y="332"/>
                    </a:lnTo>
                    <a:lnTo>
                      <a:pt x="174" y="368"/>
                    </a:lnTo>
                    <a:lnTo>
                      <a:pt x="131" y="403"/>
                    </a:lnTo>
                    <a:lnTo>
                      <a:pt x="82" y="452"/>
                    </a:lnTo>
                    <a:lnTo>
                      <a:pt x="40" y="516"/>
                    </a:lnTo>
                    <a:lnTo>
                      <a:pt x="6" y="626"/>
                    </a:lnTo>
                    <a:lnTo>
                      <a:pt x="0" y="750"/>
                    </a:lnTo>
                    <a:lnTo>
                      <a:pt x="34" y="903"/>
                    </a:lnTo>
                    <a:lnTo>
                      <a:pt x="91" y="1090"/>
                    </a:lnTo>
                    <a:lnTo>
                      <a:pt x="169" y="1352"/>
                    </a:lnTo>
                    <a:lnTo>
                      <a:pt x="177" y="1751"/>
                    </a:lnTo>
                    <a:lnTo>
                      <a:pt x="148" y="2022"/>
                    </a:lnTo>
                    <a:lnTo>
                      <a:pt x="247" y="2292"/>
                    </a:lnTo>
                    <a:lnTo>
                      <a:pt x="269" y="2408"/>
                    </a:lnTo>
                    <a:lnTo>
                      <a:pt x="276" y="2575"/>
                    </a:lnTo>
                    <a:lnTo>
                      <a:pt x="219" y="2700"/>
                    </a:lnTo>
                    <a:lnTo>
                      <a:pt x="306" y="2728"/>
                    </a:lnTo>
                    <a:lnTo>
                      <a:pt x="468" y="2709"/>
                    </a:lnTo>
                    <a:lnTo>
                      <a:pt x="489" y="2472"/>
                    </a:lnTo>
                    <a:lnTo>
                      <a:pt x="518" y="2703"/>
                    </a:lnTo>
                    <a:lnTo>
                      <a:pt x="583" y="2740"/>
                    </a:lnTo>
                    <a:lnTo>
                      <a:pt x="699" y="2743"/>
                    </a:lnTo>
                    <a:lnTo>
                      <a:pt x="794" y="2716"/>
                    </a:lnTo>
                    <a:lnTo>
                      <a:pt x="822" y="2677"/>
                    </a:lnTo>
                    <a:lnTo>
                      <a:pt x="731" y="2472"/>
                    </a:lnTo>
                    <a:lnTo>
                      <a:pt x="720" y="2304"/>
                    </a:lnTo>
                    <a:lnTo>
                      <a:pt x="758" y="2163"/>
                    </a:lnTo>
                    <a:lnTo>
                      <a:pt x="806" y="2022"/>
                    </a:lnTo>
                    <a:lnTo>
                      <a:pt x="872" y="1867"/>
                    </a:lnTo>
                    <a:lnTo>
                      <a:pt x="1013" y="1699"/>
                    </a:lnTo>
                    <a:lnTo>
                      <a:pt x="1115" y="1583"/>
                    </a:lnTo>
                    <a:lnTo>
                      <a:pt x="1292" y="1539"/>
                    </a:lnTo>
                    <a:lnTo>
                      <a:pt x="1455" y="1583"/>
                    </a:lnTo>
                    <a:lnTo>
                      <a:pt x="1619" y="1615"/>
                    </a:lnTo>
                    <a:lnTo>
                      <a:pt x="1744" y="1615"/>
                    </a:lnTo>
                    <a:lnTo>
                      <a:pt x="1895" y="1577"/>
                    </a:lnTo>
                    <a:lnTo>
                      <a:pt x="2065" y="1507"/>
                    </a:lnTo>
                    <a:lnTo>
                      <a:pt x="2158" y="1468"/>
                    </a:lnTo>
                    <a:lnTo>
                      <a:pt x="2184" y="1507"/>
                    </a:lnTo>
                    <a:lnTo>
                      <a:pt x="2221" y="1583"/>
                    </a:lnTo>
                    <a:lnTo>
                      <a:pt x="2141" y="1740"/>
                    </a:lnTo>
                    <a:lnTo>
                      <a:pt x="2096" y="1844"/>
                    </a:lnTo>
                    <a:lnTo>
                      <a:pt x="2073" y="2066"/>
                    </a:lnTo>
                    <a:lnTo>
                      <a:pt x="2044" y="2181"/>
                    </a:lnTo>
                    <a:lnTo>
                      <a:pt x="2043" y="2270"/>
                    </a:lnTo>
                    <a:lnTo>
                      <a:pt x="2057" y="2420"/>
                    </a:lnTo>
                    <a:lnTo>
                      <a:pt x="2084" y="2543"/>
                    </a:lnTo>
                    <a:lnTo>
                      <a:pt x="2145" y="2546"/>
                    </a:lnTo>
                    <a:lnTo>
                      <a:pt x="2216" y="2548"/>
                    </a:lnTo>
                    <a:lnTo>
                      <a:pt x="2287" y="2539"/>
                    </a:lnTo>
                    <a:lnTo>
                      <a:pt x="2348" y="2517"/>
                    </a:lnTo>
                    <a:lnTo>
                      <a:pt x="2375" y="2492"/>
                    </a:lnTo>
                    <a:lnTo>
                      <a:pt x="2392" y="2459"/>
                    </a:lnTo>
                    <a:lnTo>
                      <a:pt x="2311" y="2356"/>
                    </a:lnTo>
                    <a:lnTo>
                      <a:pt x="2283" y="2302"/>
                    </a:lnTo>
                    <a:lnTo>
                      <a:pt x="2265" y="2241"/>
                    </a:lnTo>
                    <a:lnTo>
                      <a:pt x="2262" y="2125"/>
                    </a:lnTo>
                    <a:lnTo>
                      <a:pt x="2278" y="2022"/>
                    </a:lnTo>
                    <a:lnTo>
                      <a:pt x="2327" y="1885"/>
                    </a:lnTo>
                    <a:lnTo>
                      <a:pt x="2378" y="1764"/>
                    </a:lnTo>
                    <a:lnTo>
                      <a:pt x="2492" y="1545"/>
                    </a:lnTo>
                    <a:lnTo>
                      <a:pt x="2591" y="1301"/>
                    </a:lnTo>
                    <a:lnTo>
                      <a:pt x="2684" y="1076"/>
                    </a:lnTo>
                    <a:lnTo>
                      <a:pt x="2783" y="973"/>
                    </a:lnTo>
                    <a:lnTo>
                      <a:pt x="2916" y="876"/>
                    </a:lnTo>
                    <a:lnTo>
                      <a:pt x="3025" y="781"/>
                    </a:lnTo>
                    <a:lnTo>
                      <a:pt x="3108" y="735"/>
                    </a:lnTo>
                    <a:lnTo>
                      <a:pt x="3203" y="697"/>
                    </a:lnTo>
                    <a:lnTo>
                      <a:pt x="3267" y="703"/>
                    </a:lnTo>
                    <a:lnTo>
                      <a:pt x="3321" y="762"/>
                    </a:lnTo>
                    <a:lnTo>
                      <a:pt x="3387" y="813"/>
                    </a:lnTo>
                    <a:lnTo>
                      <a:pt x="3470" y="845"/>
                    </a:lnTo>
                    <a:lnTo>
                      <a:pt x="3543" y="851"/>
                    </a:lnTo>
                    <a:lnTo>
                      <a:pt x="3585" y="845"/>
                    </a:lnTo>
                    <a:lnTo>
                      <a:pt x="3640" y="832"/>
                    </a:lnTo>
                    <a:lnTo>
                      <a:pt x="3684" y="813"/>
                    </a:lnTo>
                    <a:lnTo>
                      <a:pt x="3728" y="781"/>
                    </a:lnTo>
                    <a:lnTo>
                      <a:pt x="3748" y="748"/>
                    </a:lnTo>
                    <a:lnTo>
                      <a:pt x="3757" y="703"/>
                    </a:lnTo>
                    <a:lnTo>
                      <a:pt x="3759" y="661"/>
                    </a:lnTo>
                    <a:lnTo>
                      <a:pt x="3745" y="607"/>
                    </a:lnTo>
                    <a:lnTo>
                      <a:pt x="3720" y="571"/>
                    </a:lnTo>
                    <a:lnTo>
                      <a:pt x="3688" y="533"/>
                    </a:lnTo>
                    <a:lnTo>
                      <a:pt x="3658" y="496"/>
                    </a:lnTo>
                    <a:lnTo>
                      <a:pt x="3652" y="458"/>
                    </a:lnTo>
                    <a:lnTo>
                      <a:pt x="3639" y="433"/>
                    </a:lnTo>
                    <a:lnTo>
                      <a:pt x="3611" y="414"/>
                    </a:lnTo>
                    <a:lnTo>
                      <a:pt x="3642" y="384"/>
                    </a:lnTo>
                    <a:lnTo>
                      <a:pt x="3640" y="355"/>
                    </a:lnTo>
                    <a:lnTo>
                      <a:pt x="3631" y="323"/>
                    </a:lnTo>
                    <a:lnTo>
                      <a:pt x="3614" y="298"/>
                    </a:lnTo>
                    <a:lnTo>
                      <a:pt x="3626" y="259"/>
                    </a:lnTo>
                    <a:lnTo>
                      <a:pt x="3634" y="227"/>
                    </a:lnTo>
                    <a:lnTo>
                      <a:pt x="3651" y="162"/>
                    </a:lnTo>
                    <a:lnTo>
                      <a:pt x="3622" y="98"/>
                    </a:lnTo>
                    <a:lnTo>
                      <a:pt x="3572" y="54"/>
                    </a:lnTo>
                    <a:lnTo>
                      <a:pt x="3516" y="39"/>
                    </a:lnTo>
                    <a:lnTo>
                      <a:pt x="3417" y="18"/>
                    </a:lnTo>
                    <a:lnTo>
                      <a:pt x="3337" y="2"/>
                    </a:lnTo>
                    <a:lnTo>
                      <a:pt x="3270" y="0"/>
                    </a:lnTo>
                    <a:lnTo>
                      <a:pt x="3207" y="14"/>
                    </a:lnTo>
                    <a:lnTo>
                      <a:pt x="3100" y="60"/>
                    </a:lnTo>
                    <a:lnTo>
                      <a:pt x="3066" y="66"/>
                    </a:lnTo>
                    <a:lnTo>
                      <a:pt x="3010" y="69"/>
                    </a:lnTo>
                    <a:lnTo>
                      <a:pt x="2922" y="66"/>
                    </a:lnTo>
                    <a:lnTo>
                      <a:pt x="2874" y="56"/>
                    </a:lnTo>
                    <a:lnTo>
                      <a:pt x="2811" y="34"/>
                    </a:lnTo>
                    <a:lnTo>
                      <a:pt x="2730" y="14"/>
                    </a:lnTo>
                    <a:lnTo>
                      <a:pt x="2686" y="18"/>
                    </a:lnTo>
                    <a:lnTo>
                      <a:pt x="2657" y="29"/>
                    </a:lnTo>
                    <a:lnTo>
                      <a:pt x="2639" y="51"/>
                    </a:lnTo>
                    <a:lnTo>
                      <a:pt x="2639" y="86"/>
                    </a:lnTo>
                    <a:lnTo>
                      <a:pt x="2660" y="124"/>
                    </a:lnTo>
                    <a:lnTo>
                      <a:pt x="2718" y="188"/>
                    </a:lnTo>
                    <a:close/>
                  </a:path>
                </a:pathLst>
              </a:custGeom>
              <a:solidFill>
                <a:srgbClr val="BF7F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" name="Freeform 128"/>
              <p:cNvSpPr>
                <a:spLocks/>
              </p:cNvSpPr>
              <p:nvPr/>
            </p:nvSpPr>
            <p:spPr bwMode="auto">
              <a:xfrm>
                <a:off x="1571" y="2692"/>
                <a:ext cx="146" cy="288"/>
              </a:xfrm>
              <a:custGeom>
                <a:avLst/>
                <a:gdLst/>
                <a:ahLst/>
                <a:cxnLst>
                  <a:cxn ang="0">
                    <a:pos x="148" y="29"/>
                  </a:cxn>
                  <a:cxn ang="0">
                    <a:pos x="124" y="221"/>
                  </a:cxn>
                  <a:cxn ang="0">
                    <a:pos x="88" y="315"/>
                  </a:cxn>
                  <a:cxn ang="0">
                    <a:pos x="47" y="391"/>
                  </a:cxn>
                  <a:cxn ang="0">
                    <a:pos x="14" y="474"/>
                  </a:cxn>
                  <a:cxn ang="0">
                    <a:pos x="0" y="579"/>
                  </a:cxn>
                  <a:cxn ang="0">
                    <a:pos x="2" y="653"/>
                  </a:cxn>
                  <a:cxn ang="0">
                    <a:pos x="29" y="773"/>
                  </a:cxn>
                  <a:cxn ang="0">
                    <a:pos x="38" y="840"/>
                  </a:cxn>
                  <a:cxn ang="0">
                    <a:pos x="90" y="855"/>
                  </a:cxn>
                  <a:cxn ang="0">
                    <a:pos x="154" y="864"/>
                  </a:cxn>
                  <a:cxn ang="0">
                    <a:pos x="217" y="853"/>
                  </a:cxn>
                  <a:cxn ang="0">
                    <a:pos x="267" y="836"/>
                  </a:cxn>
                  <a:cxn ang="0">
                    <a:pos x="283" y="807"/>
                  </a:cxn>
                  <a:cxn ang="0">
                    <a:pos x="243" y="718"/>
                  </a:cxn>
                  <a:cxn ang="0">
                    <a:pos x="217" y="598"/>
                  </a:cxn>
                  <a:cxn ang="0">
                    <a:pos x="205" y="489"/>
                  </a:cxn>
                  <a:cxn ang="0">
                    <a:pos x="213" y="395"/>
                  </a:cxn>
                  <a:cxn ang="0">
                    <a:pos x="302" y="267"/>
                  </a:cxn>
                  <a:cxn ang="0">
                    <a:pos x="391" y="109"/>
                  </a:cxn>
                  <a:cxn ang="0">
                    <a:pos x="439" y="0"/>
                  </a:cxn>
                  <a:cxn ang="0">
                    <a:pos x="148" y="29"/>
                  </a:cxn>
                </a:cxnLst>
                <a:rect l="0" t="0" r="r" b="b"/>
                <a:pathLst>
                  <a:path w="439" h="864">
                    <a:moveTo>
                      <a:pt x="148" y="29"/>
                    </a:moveTo>
                    <a:lnTo>
                      <a:pt x="124" y="221"/>
                    </a:lnTo>
                    <a:lnTo>
                      <a:pt x="88" y="315"/>
                    </a:lnTo>
                    <a:lnTo>
                      <a:pt x="47" y="391"/>
                    </a:lnTo>
                    <a:lnTo>
                      <a:pt x="14" y="474"/>
                    </a:lnTo>
                    <a:lnTo>
                      <a:pt x="0" y="579"/>
                    </a:lnTo>
                    <a:lnTo>
                      <a:pt x="2" y="653"/>
                    </a:lnTo>
                    <a:lnTo>
                      <a:pt x="29" y="773"/>
                    </a:lnTo>
                    <a:lnTo>
                      <a:pt x="38" y="840"/>
                    </a:lnTo>
                    <a:lnTo>
                      <a:pt x="90" y="855"/>
                    </a:lnTo>
                    <a:lnTo>
                      <a:pt x="154" y="864"/>
                    </a:lnTo>
                    <a:lnTo>
                      <a:pt x="217" y="853"/>
                    </a:lnTo>
                    <a:lnTo>
                      <a:pt x="267" y="836"/>
                    </a:lnTo>
                    <a:lnTo>
                      <a:pt x="283" y="807"/>
                    </a:lnTo>
                    <a:lnTo>
                      <a:pt x="243" y="718"/>
                    </a:lnTo>
                    <a:lnTo>
                      <a:pt x="217" y="598"/>
                    </a:lnTo>
                    <a:lnTo>
                      <a:pt x="205" y="489"/>
                    </a:lnTo>
                    <a:lnTo>
                      <a:pt x="213" y="395"/>
                    </a:lnTo>
                    <a:lnTo>
                      <a:pt x="302" y="267"/>
                    </a:lnTo>
                    <a:lnTo>
                      <a:pt x="391" y="109"/>
                    </a:lnTo>
                    <a:lnTo>
                      <a:pt x="439" y="0"/>
                    </a:lnTo>
                    <a:lnTo>
                      <a:pt x="148" y="29"/>
                    </a:lnTo>
                    <a:close/>
                  </a:path>
                </a:pathLst>
              </a:custGeom>
              <a:solidFill>
                <a:srgbClr val="9F7F5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" name="Freeform 129"/>
              <p:cNvSpPr>
                <a:spLocks/>
              </p:cNvSpPr>
              <p:nvPr/>
            </p:nvSpPr>
            <p:spPr bwMode="auto">
              <a:xfrm>
                <a:off x="1377" y="2599"/>
                <a:ext cx="500" cy="211"/>
              </a:xfrm>
              <a:custGeom>
                <a:avLst/>
                <a:gdLst/>
                <a:ahLst/>
                <a:cxnLst>
                  <a:cxn ang="0">
                    <a:pos x="0" y="570"/>
                  </a:cxn>
                  <a:cxn ang="0">
                    <a:pos x="31" y="583"/>
                  </a:cxn>
                  <a:cxn ang="0">
                    <a:pos x="67" y="591"/>
                  </a:cxn>
                  <a:cxn ang="0">
                    <a:pos x="87" y="620"/>
                  </a:cxn>
                  <a:cxn ang="0">
                    <a:pos x="104" y="633"/>
                  </a:cxn>
                  <a:cxn ang="0">
                    <a:pos x="129" y="627"/>
                  </a:cxn>
                  <a:cxn ang="0">
                    <a:pos x="129" y="598"/>
                  </a:cxn>
                  <a:cxn ang="0">
                    <a:pos x="129" y="570"/>
                  </a:cxn>
                  <a:cxn ang="0">
                    <a:pos x="186" y="566"/>
                  </a:cxn>
                  <a:cxn ang="0">
                    <a:pos x="207" y="579"/>
                  </a:cxn>
                  <a:cxn ang="0">
                    <a:pos x="243" y="610"/>
                  </a:cxn>
                  <a:cxn ang="0">
                    <a:pos x="267" y="611"/>
                  </a:cxn>
                  <a:cxn ang="0">
                    <a:pos x="292" y="604"/>
                  </a:cxn>
                  <a:cxn ang="0">
                    <a:pos x="281" y="570"/>
                  </a:cxn>
                  <a:cxn ang="0">
                    <a:pos x="268" y="530"/>
                  </a:cxn>
                  <a:cxn ang="0">
                    <a:pos x="302" y="515"/>
                  </a:cxn>
                  <a:cxn ang="0">
                    <a:pos x="343" y="501"/>
                  </a:cxn>
                  <a:cxn ang="0">
                    <a:pos x="379" y="478"/>
                  </a:cxn>
                  <a:cxn ang="0">
                    <a:pos x="413" y="446"/>
                  </a:cxn>
                  <a:cxn ang="0">
                    <a:pos x="434" y="412"/>
                  </a:cxn>
                  <a:cxn ang="0">
                    <a:pos x="441" y="389"/>
                  </a:cxn>
                  <a:cxn ang="0">
                    <a:pos x="528" y="403"/>
                  </a:cxn>
                  <a:cxn ang="0">
                    <a:pos x="597" y="415"/>
                  </a:cxn>
                  <a:cxn ang="0">
                    <a:pos x="667" y="421"/>
                  </a:cxn>
                  <a:cxn ang="0">
                    <a:pos x="750" y="427"/>
                  </a:cxn>
                  <a:cxn ang="0">
                    <a:pos x="841" y="425"/>
                  </a:cxn>
                  <a:cxn ang="0">
                    <a:pos x="959" y="415"/>
                  </a:cxn>
                  <a:cxn ang="0">
                    <a:pos x="1169" y="364"/>
                  </a:cxn>
                  <a:cxn ang="0">
                    <a:pos x="1275" y="324"/>
                  </a:cxn>
                  <a:cxn ang="0">
                    <a:pos x="1393" y="283"/>
                  </a:cxn>
                  <a:cxn ang="0">
                    <a:pos x="1498" y="231"/>
                  </a:cxn>
                  <a:cxn ang="0">
                    <a:pos x="1498" y="0"/>
                  </a:cxn>
                  <a:cxn ang="0">
                    <a:pos x="14" y="0"/>
                  </a:cxn>
                  <a:cxn ang="0">
                    <a:pos x="0" y="570"/>
                  </a:cxn>
                </a:cxnLst>
                <a:rect l="0" t="0" r="r" b="b"/>
                <a:pathLst>
                  <a:path w="1498" h="633">
                    <a:moveTo>
                      <a:pt x="0" y="570"/>
                    </a:moveTo>
                    <a:lnTo>
                      <a:pt x="31" y="583"/>
                    </a:lnTo>
                    <a:lnTo>
                      <a:pt x="67" y="591"/>
                    </a:lnTo>
                    <a:lnTo>
                      <a:pt x="87" y="620"/>
                    </a:lnTo>
                    <a:lnTo>
                      <a:pt x="104" y="633"/>
                    </a:lnTo>
                    <a:lnTo>
                      <a:pt x="129" y="627"/>
                    </a:lnTo>
                    <a:lnTo>
                      <a:pt x="129" y="598"/>
                    </a:lnTo>
                    <a:lnTo>
                      <a:pt x="129" y="570"/>
                    </a:lnTo>
                    <a:lnTo>
                      <a:pt x="186" y="566"/>
                    </a:lnTo>
                    <a:lnTo>
                      <a:pt x="207" y="579"/>
                    </a:lnTo>
                    <a:lnTo>
                      <a:pt x="243" y="610"/>
                    </a:lnTo>
                    <a:lnTo>
                      <a:pt x="267" y="611"/>
                    </a:lnTo>
                    <a:lnTo>
                      <a:pt x="292" y="604"/>
                    </a:lnTo>
                    <a:lnTo>
                      <a:pt x="281" y="570"/>
                    </a:lnTo>
                    <a:lnTo>
                      <a:pt x="268" y="530"/>
                    </a:lnTo>
                    <a:lnTo>
                      <a:pt x="302" y="515"/>
                    </a:lnTo>
                    <a:lnTo>
                      <a:pt x="343" y="501"/>
                    </a:lnTo>
                    <a:lnTo>
                      <a:pt x="379" y="478"/>
                    </a:lnTo>
                    <a:lnTo>
                      <a:pt x="413" y="446"/>
                    </a:lnTo>
                    <a:lnTo>
                      <a:pt x="434" y="412"/>
                    </a:lnTo>
                    <a:lnTo>
                      <a:pt x="441" y="389"/>
                    </a:lnTo>
                    <a:lnTo>
                      <a:pt x="528" y="403"/>
                    </a:lnTo>
                    <a:lnTo>
                      <a:pt x="597" y="415"/>
                    </a:lnTo>
                    <a:lnTo>
                      <a:pt x="667" y="421"/>
                    </a:lnTo>
                    <a:lnTo>
                      <a:pt x="750" y="427"/>
                    </a:lnTo>
                    <a:lnTo>
                      <a:pt x="841" y="425"/>
                    </a:lnTo>
                    <a:lnTo>
                      <a:pt x="959" y="415"/>
                    </a:lnTo>
                    <a:lnTo>
                      <a:pt x="1169" y="364"/>
                    </a:lnTo>
                    <a:lnTo>
                      <a:pt x="1275" y="324"/>
                    </a:lnTo>
                    <a:lnTo>
                      <a:pt x="1393" y="283"/>
                    </a:lnTo>
                    <a:lnTo>
                      <a:pt x="1498" y="231"/>
                    </a:lnTo>
                    <a:lnTo>
                      <a:pt x="1498" y="0"/>
                    </a:lnTo>
                    <a:lnTo>
                      <a:pt x="14" y="0"/>
                    </a:lnTo>
                    <a:lnTo>
                      <a:pt x="0" y="570"/>
                    </a:lnTo>
                    <a:close/>
                  </a:path>
                </a:pathLst>
              </a:custGeom>
              <a:solidFill>
                <a:srgbClr val="9F7F5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2" name="Freeform 130"/>
              <p:cNvSpPr>
                <a:spLocks/>
              </p:cNvSpPr>
              <p:nvPr/>
            </p:nvSpPr>
            <p:spPr bwMode="auto">
              <a:xfrm>
                <a:off x="1286" y="2236"/>
                <a:ext cx="689" cy="820"/>
              </a:xfrm>
              <a:custGeom>
                <a:avLst/>
                <a:gdLst/>
                <a:ahLst/>
                <a:cxnLst>
                  <a:cxn ang="0">
                    <a:pos x="30" y="2462"/>
                  </a:cxn>
                  <a:cxn ang="0">
                    <a:pos x="209" y="2446"/>
                  </a:cxn>
                  <a:cxn ang="0">
                    <a:pos x="127" y="2082"/>
                  </a:cxn>
                  <a:cxn ang="0">
                    <a:pos x="199" y="1840"/>
                  </a:cxn>
                  <a:cxn ang="0">
                    <a:pos x="385" y="1488"/>
                  </a:cxn>
                  <a:cxn ang="0">
                    <a:pos x="645" y="1321"/>
                  </a:cxn>
                  <a:cxn ang="0">
                    <a:pos x="829" y="1362"/>
                  </a:cxn>
                  <a:cxn ang="0">
                    <a:pos x="996" y="1416"/>
                  </a:cxn>
                  <a:cxn ang="0">
                    <a:pos x="1182" y="1405"/>
                  </a:cxn>
                  <a:cxn ang="0">
                    <a:pos x="1384" y="1305"/>
                  </a:cxn>
                  <a:cxn ang="0">
                    <a:pos x="1555" y="1219"/>
                  </a:cxn>
                  <a:cxn ang="0">
                    <a:pos x="1632" y="1382"/>
                  </a:cxn>
                  <a:cxn ang="0">
                    <a:pos x="1592" y="1535"/>
                  </a:cxn>
                  <a:cxn ang="0">
                    <a:pos x="1547" y="1647"/>
                  </a:cxn>
                  <a:cxn ang="0">
                    <a:pos x="1516" y="1880"/>
                  </a:cxn>
                  <a:cxn ang="0">
                    <a:pos x="1525" y="2197"/>
                  </a:cxn>
                  <a:cxn ang="0">
                    <a:pos x="1561" y="2307"/>
                  </a:cxn>
                  <a:cxn ang="0">
                    <a:pos x="1659" y="2292"/>
                  </a:cxn>
                  <a:cxn ang="0">
                    <a:pos x="1592" y="2026"/>
                  </a:cxn>
                  <a:cxn ang="0">
                    <a:pos x="1582" y="1905"/>
                  </a:cxn>
                  <a:cxn ang="0">
                    <a:pos x="1720" y="1630"/>
                  </a:cxn>
                  <a:cxn ang="0">
                    <a:pos x="1923" y="1219"/>
                  </a:cxn>
                  <a:cxn ang="0">
                    <a:pos x="2067" y="762"/>
                  </a:cxn>
                  <a:cxn ang="0">
                    <a:pos x="2018" y="619"/>
                  </a:cxn>
                  <a:cxn ang="0">
                    <a:pos x="2065" y="500"/>
                  </a:cxn>
                  <a:cxn ang="0">
                    <a:pos x="2018" y="387"/>
                  </a:cxn>
                  <a:cxn ang="0">
                    <a:pos x="1915" y="392"/>
                  </a:cxn>
                  <a:cxn ang="0">
                    <a:pos x="1857" y="336"/>
                  </a:cxn>
                  <a:cxn ang="0">
                    <a:pos x="1802" y="270"/>
                  </a:cxn>
                  <a:cxn ang="0">
                    <a:pos x="1831" y="145"/>
                  </a:cxn>
                  <a:cxn ang="0">
                    <a:pos x="1860" y="0"/>
                  </a:cxn>
                  <a:cxn ang="0">
                    <a:pos x="1524" y="50"/>
                  </a:cxn>
                  <a:cxn ang="0">
                    <a:pos x="1486" y="131"/>
                  </a:cxn>
                  <a:cxn ang="0">
                    <a:pos x="1561" y="295"/>
                  </a:cxn>
                  <a:cxn ang="0">
                    <a:pos x="1564" y="517"/>
                  </a:cxn>
                  <a:cxn ang="0">
                    <a:pos x="1535" y="671"/>
                  </a:cxn>
                  <a:cxn ang="0">
                    <a:pos x="1410" y="836"/>
                  </a:cxn>
                  <a:cxn ang="0">
                    <a:pos x="1340" y="1002"/>
                  </a:cxn>
                  <a:cxn ang="0">
                    <a:pos x="1166" y="1048"/>
                  </a:cxn>
                  <a:cxn ang="0">
                    <a:pos x="989" y="935"/>
                  </a:cxn>
                  <a:cxn ang="0">
                    <a:pos x="959" y="756"/>
                  </a:cxn>
                  <a:cxn ang="0">
                    <a:pos x="891" y="628"/>
                  </a:cxn>
                  <a:cxn ang="0">
                    <a:pos x="844" y="405"/>
                  </a:cxn>
                  <a:cxn ang="0">
                    <a:pos x="755" y="292"/>
                  </a:cxn>
                  <a:cxn ang="0">
                    <a:pos x="585" y="233"/>
                  </a:cxn>
                  <a:cxn ang="0">
                    <a:pos x="475" y="241"/>
                  </a:cxn>
                  <a:cxn ang="0">
                    <a:pos x="484" y="326"/>
                  </a:cxn>
                  <a:cxn ang="0">
                    <a:pos x="608" y="405"/>
                  </a:cxn>
                  <a:cxn ang="0">
                    <a:pos x="495" y="448"/>
                  </a:cxn>
                  <a:cxn ang="0">
                    <a:pos x="385" y="499"/>
                  </a:cxn>
                  <a:cxn ang="0">
                    <a:pos x="372" y="653"/>
                  </a:cxn>
                  <a:cxn ang="0">
                    <a:pos x="207" y="804"/>
                  </a:cxn>
                  <a:cxn ang="0">
                    <a:pos x="111" y="953"/>
                  </a:cxn>
                  <a:cxn ang="0">
                    <a:pos x="143" y="1202"/>
                  </a:cxn>
                  <a:cxn ang="0">
                    <a:pos x="0" y="2231"/>
                  </a:cxn>
                </a:cxnLst>
                <a:rect l="0" t="0" r="r" b="b"/>
                <a:pathLst>
                  <a:path w="2067" h="2462">
                    <a:moveTo>
                      <a:pt x="0" y="2231"/>
                    </a:moveTo>
                    <a:lnTo>
                      <a:pt x="30" y="2462"/>
                    </a:lnTo>
                    <a:lnTo>
                      <a:pt x="171" y="2462"/>
                    </a:lnTo>
                    <a:lnTo>
                      <a:pt x="209" y="2446"/>
                    </a:lnTo>
                    <a:lnTo>
                      <a:pt x="131" y="2291"/>
                    </a:lnTo>
                    <a:lnTo>
                      <a:pt x="127" y="2082"/>
                    </a:lnTo>
                    <a:lnTo>
                      <a:pt x="162" y="1955"/>
                    </a:lnTo>
                    <a:lnTo>
                      <a:pt x="199" y="1840"/>
                    </a:lnTo>
                    <a:lnTo>
                      <a:pt x="316" y="1586"/>
                    </a:lnTo>
                    <a:lnTo>
                      <a:pt x="385" y="1488"/>
                    </a:lnTo>
                    <a:lnTo>
                      <a:pt x="513" y="1407"/>
                    </a:lnTo>
                    <a:lnTo>
                      <a:pt x="645" y="1321"/>
                    </a:lnTo>
                    <a:lnTo>
                      <a:pt x="711" y="1313"/>
                    </a:lnTo>
                    <a:lnTo>
                      <a:pt x="829" y="1362"/>
                    </a:lnTo>
                    <a:lnTo>
                      <a:pt x="911" y="1399"/>
                    </a:lnTo>
                    <a:lnTo>
                      <a:pt x="996" y="1416"/>
                    </a:lnTo>
                    <a:lnTo>
                      <a:pt x="1091" y="1419"/>
                    </a:lnTo>
                    <a:lnTo>
                      <a:pt x="1182" y="1405"/>
                    </a:lnTo>
                    <a:lnTo>
                      <a:pt x="1285" y="1367"/>
                    </a:lnTo>
                    <a:lnTo>
                      <a:pt x="1384" y="1305"/>
                    </a:lnTo>
                    <a:lnTo>
                      <a:pt x="1498" y="1245"/>
                    </a:lnTo>
                    <a:lnTo>
                      <a:pt x="1555" y="1219"/>
                    </a:lnTo>
                    <a:lnTo>
                      <a:pt x="1621" y="1348"/>
                    </a:lnTo>
                    <a:lnTo>
                      <a:pt x="1632" y="1382"/>
                    </a:lnTo>
                    <a:lnTo>
                      <a:pt x="1611" y="1476"/>
                    </a:lnTo>
                    <a:lnTo>
                      <a:pt x="1592" y="1535"/>
                    </a:lnTo>
                    <a:lnTo>
                      <a:pt x="1565" y="1593"/>
                    </a:lnTo>
                    <a:lnTo>
                      <a:pt x="1547" y="1647"/>
                    </a:lnTo>
                    <a:lnTo>
                      <a:pt x="1535" y="1724"/>
                    </a:lnTo>
                    <a:lnTo>
                      <a:pt x="1516" y="1880"/>
                    </a:lnTo>
                    <a:lnTo>
                      <a:pt x="1525" y="2042"/>
                    </a:lnTo>
                    <a:lnTo>
                      <a:pt x="1525" y="2197"/>
                    </a:lnTo>
                    <a:lnTo>
                      <a:pt x="1535" y="2231"/>
                    </a:lnTo>
                    <a:lnTo>
                      <a:pt x="1561" y="2307"/>
                    </a:lnTo>
                    <a:lnTo>
                      <a:pt x="1607" y="2304"/>
                    </a:lnTo>
                    <a:lnTo>
                      <a:pt x="1659" y="2292"/>
                    </a:lnTo>
                    <a:lnTo>
                      <a:pt x="1714" y="2264"/>
                    </a:lnTo>
                    <a:lnTo>
                      <a:pt x="1592" y="2026"/>
                    </a:lnTo>
                    <a:lnTo>
                      <a:pt x="1578" y="1967"/>
                    </a:lnTo>
                    <a:lnTo>
                      <a:pt x="1582" y="1905"/>
                    </a:lnTo>
                    <a:lnTo>
                      <a:pt x="1639" y="1759"/>
                    </a:lnTo>
                    <a:lnTo>
                      <a:pt x="1720" y="1630"/>
                    </a:lnTo>
                    <a:lnTo>
                      <a:pt x="1800" y="1494"/>
                    </a:lnTo>
                    <a:lnTo>
                      <a:pt x="1923" y="1219"/>
                    </a:lnTo>
                    <a:lnTo>
                      <a:pt x="2055" y="877"/>
                    </a:lnTo>
                    <a:lnTo>
                      <a:pt x="2067" y="762"/>
                    </a:lnTo>
                    <a:lnTo>
                      <a:pt x="2046" y="662"/>
                    </a:lnTo>
                    <a:lnTo>
                      <a:pt x="2018" y="619"/>
                    </a:lnTo>
                    <a:lnTo>
                      <a:pt x="2043" y="566"/>
                    </a:lnTo>
                    <a:lnTo>
                      <a:pt x="2065" y="500"/>
                    </a:lnTo>
                    <a:lnTo>
                      <a:pt x="2058" y="444"/>
                    </a:lnTo>
                    <a:lnTo>
                      <a:pt x="2018" y="387"/>
                    </a:lnTo>
                    <a:lnTo>
                      <a:pt x="1969" y="377"/>
                    </a:lnTo>
                    <a:lnTo>
                      <a:pt x="1915" y="392"/>
                    </a:lnTo>
                    <a:lnTo>
                      <a:pt x="1888" y="366"/>
                    </a:lnTo>
                    <a:lnTo>
                      <a:pt x="1857" y="336"/>
                    </a:lnTo>
                    <a:lnTo>
                      <a:pt x="1827" y="308"/>
                    </a:lnTo>
                    <a:lnTo>
                      <a:pt x="1802" y="270"/>
                    </a:lnTo>
                    <a:lnTo>
                      <a:pt x="1794" y="213"/>
                    </a:lnTo>
                    <a:lnTo>
                      <a:pt x="1831" y="145"/>
                    </a:lnTo>
                    <a:lnTo>
                      <a:pt x="1858" y="63"/>
                    </a:lnTo>
                    <a:lnTo>
                      <a:pt x="1860" y="0"/>
                    </a:lnTo>
                    <a:lnTo>
                      <a:pt x="1680" y="25"/>
                    </a:lnTo>
                    <a:lnTo>
                      <a:pt x="1524" y="50"/>
                    </a:lnTo>
                    <a:lnTo>
                      <a:pt x="1450" y="66"/>
                    </a:lnTo>
                    <a:lnTo>
                      <a:pt x="1486" y="131"/>
                    </a:lnTo>
                    <a:lnTo>
                      <a:pt x="1555" y="207"/>
                    </a:lnTo>
                    <a:lnTo>
                      <a:pt x="1561" y="295"/>
                    </a:lnTo>
                    <a:lnTo>
                      <a:pt x="1535" y="379"/>
                    </a:lnTo>
                    <a:lnTo>
                      <a:pt x="1564" y="517"/>
                    </a:lnTo>
                    <a:lnTo>
                      <a:pt x="1561" y="598"/>
                    </a:lnTo>
                    <a:lnTo>
                      <a:pt x="1535" y="671"/>
                    </a:lnTo>
                    <a:lnTo>
                      <a:pt x="1462" y="743"/>
                    </a:lnTo>
                    <a:lnTo>
                      <a:pt x="1410" y="836"/>
                    </a:lnTo>
                    <a:lnTo>
                      <a:pt x="1375" y="923"/>
                    </a:lnTo>
                    <a:lnTo>
                      <a:pt x="1340" y="1002"/>
                    </a:lnTo>
                    <a:lnTo>
                      <a:pt x="1280" y="1056"/>
                    </a:lnTo>
                    <a:lnTo>
                      <a:pt x="1166" y="1048"/>
                    </a:lnTo>
                    <a:lnTo>
                      <a:pt x="1058" y="1004"/>
                    </a:lnTo>
                    <a:lnTo>
                      <a:pt x="989" y="935"/>
                    </a:lnTo>
                    <a:lnTo>
                      <a:pt x="949" y="845"/>
                    </a:lnTo>
                    <a:lnTo>
                      <a:pt x="959" y="756"/>
                    </a:lnTo>
                    <a:lnTo>
                      <a:pt x="968" y="696"/>
                    </a:lnTo>
                    <a:lnTo>
                      <a:pt x="891" y="628"/>
                    </a:lnTo>
                    <a:lnTo>
                      <a:pt x="845" y="490"/>
                    </a:lnTo>
                    <a:lnTo>
                      <a:pt x="844" y="405"/>
                    </a:lnTo>
                    <a:lnTo>
                      <a:pt x="816" y="336"/>
                    </a:lnTo>
                    <a:lnTo>
                      <a:pt x="755" y="292"/>
                    </a:lnTo>
                    <a:lnTo>
                      <a:pt x="673" y="259"/>
                    </a:lnTo>
                    <a:lnTo>
                      <a:pt x="585" y="233"/>
                    </a:lnTo>
                    <a:lnTo>
                      <a:pt x="524" y="227"/>
                    </a:lnTo>
                    <a:lnTo>
                      <a:pt x="475" y="241"/>
                    </a:lnTo>
                    <a:lnTo>
                      <a:pt x="467" y="282"/>
                    </a:lnTo>
                    <a:lnTo>
                      <a:pt x="484" y="326"/>
                    </a:lnTo>
                    <a:lnTo>
                      <a:pt x="538" y="360"/>
                    </a:lnTo>
                    <a:lnTo>
                      <a:pt x="608" y="405"/>
                    </a:lnTo>
                    <a:lnTo>
                      <a:pt x="553" y="430"/>
                    </a:lnTo>
                    <a:lnTo>
                      <a:pt x="495" y="448"/>
                    </a:lnTo>
                    <a:lnTo>
                      <a:pt x="418" y="465"/>
                    </a:lnTo>
                    <a:lnTo>
                      <a:pt x="385" y="499"/>
                    </a:lnTo>
                    <a:lnTo>
                      <a:pt x="374" y="546"/>
                    </a:lnTo>
                    <a:lnTo>
                      <a:pt x="372" y="653"/>
                    </a:lnTo>
                    <a:lnTo>
                      <a:pt x="316" y="714"/>
                    </a:lnTo>
                    <a:lnTo>
                      <a:pt x="207" y="804"/>
                    </a:lnTo>
                    <a:lnTo>
                      <a:pt x="146" y="878"/>
                    </a:lnTo>
                    <a:lnTo>
                      <a:pt x="111" y="953"/>
                    </a:lnTo>
                    <a:lnTo>
                      <a:pt x="122" y="1067"/>
                    </a:lnTo>
                    <a:lnTo>
                      <a:pt x="143" y="1202"/>
                    </a:lnTo>
                    <a:lnTo>
                      <a:pt x="86" y="1494"/>
                    </a:lnTo>
                    <a:lnTo>
                      <a:pt x="0" y="2231"/>
                    </a:lnTo>
                    <a:close/>
                  </a:path>
                </a:pathLst>
              </a:custGeom>
              <a:solidFill>
                <a:srgbClr val="FFBF5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53" name="Group 131"/>
              <p:cNvGrpSpPr>
                <a:grpSpLocks/>
              </p:cNvGrpSpPr>
              <p:nvPr/>
            </p:nvGrpSpPr>
            <p:grpSpPr bwMode="auto">
              <a:xfrm>
                <a:off x="2109" y="2278"/>
                <a:ext cx="68" cy="35"/>
                <a:chOff x="2109" y="2278"/>
                <a:chExt cx="68" cy="35"/>
              </a:xfrm>
            </p:grpSpPr>
            <p:sp>
              <p:nvSpPr>
                <p:cNvPr id="73" name="Freeform 132"/>
                <p:cNvSpPr>
                  <a:spLocks/>
                </p:cNvSpPr>
                <p:nvPr/>
              </p:nvSpPr>
              <p:spPr bwMode="auto">
                <a:xfrm>
                  <a:off x="2109" y="2278"/>
                  <a:ext cx="68" cy="35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33" y="7"/>
                    </a:cxn>
                    <a:cxn ang="0">
                      <a:pos x="79" y="0"/>
                    </a:cxn>
                    <a:cxn ang="0">
                      <a:pos x="132" y="7"/>
                    </a:cxn>
                    <a:cxn ang="0">
                      <a:pos x="159" y="26"/>
                    </a:cxn>
                    <a:cxn ang="0">
                      <a:pos x="174" y="43"/>
                    </a:cxn>
                    <a:cxn ang="0">
                      <a:pos x="193" y="77"/>
                    </a:cxn>
                    <a:cxn ang="0">
                      <a:pos x="203" y="99"/>
                    </a:cxn>
                    <a:cxn ang="0">
                      <a:pos x="151" y="105"/>
                    </a:cxn>
                    <a:cxn ang="0">
                      <a:pos x="98" y="97"/>
                    </a:cxn>
                    <a:cxn ang="0">
                      <a:pos x="48" y="83"/>
                    </a:cxn>
                    <a:cxn ang="0">
                      <a:pos x="13" y="5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203" h="105">
                      <a:moveTo>
                        <a:pt x="0" y="21"/>
                      </a:moveTo>
                      <a:lnTo>
                        <a:pt x="33" y="7"/>
                      </a:lnTo>
                      <a:lnTo>
                        <a:pt x="79" y="0"/>
                      </a:lnTo>
                      <a:lnTo>
                        <a:pt x="132" y="7"/>
                      </a:lnTo>
                      <a:lnTo>
                        <a:pt x="159" y="26"/>
                      </a:lnTo>
                      <a:lnTo>
                        <a:pt x="174" y="43"/>
                      </a:lnTo>
                      <a:lnTo>
                        <a:pt x="193" y="77"/>
                      </a:lnTo>
                      <a:lnTo>
                        <a:pt x="203" y="99"/>
                      </a:lnTo>
                      <a:lnTo>
                        <a:pt x="151" y="105"/>
                      </a:lnTo>
                      <a:lnTo>
                        <a:pt x="98" y="97"/>
                      </a:lnTo>
                      <a:lnTo>
                        <a:pt x="48" y="83"/>
                      </a:lnTo>
                      <a:lnTo>
                        <a:pt x="13" y="5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4" name="Freeform 133"/>
                <p:cNvSpPr>
                  <a:spLocks/>
                </p:cNvSpPr>
                <p:nvPr/>
              </p:nvSpPr>
              <p:spPr bwMode="auto">
                <a:xfrm>
                  <a:off x="2124" y="2285"/>
                  <a:ext cx="43" cy="22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20" y="4"/>
                    </a:cxn>
                    <a:cxn ang="0">
                      <a:pos x="49" y="0"/>
                    </a:cxn>
                    <a:cxn ang="0">
                      <a:pos x="82" y="4"/>
                    </a:cxn>
                    <a:cxn ang="0">
                      <a:pos x="100" y="16"/>
                    </a:cxn>
                    <a:cxn ang="0">
                      <a:pos x="110" y="27"/>
                    </a:cxn>
                    <a:cxn ang="0">
                      <a:pos x="121" y="49"/>
                    </a:cxn>
                    <a:cxn ang="0">
                      <a:pos x="127" y="63"/>
                    </a:cxn>
                    <a:cxn ang="0">
                      <a:pos x="94" y="65"/>
                    </a:cxn>
                    <a:cxn ang="0">
                      <a:pos x="61" y="61"/>
                    </a:cxn>
                    <a:cxn ang="0">
                      <a:pos x="29" y="52"/>
                    </a:cxn>
                    <a:cxn ang="0">
                      <a:pos x="8" y="31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127" h="65">
                      <a:moveTo>
                        <a:pt x="0" y="12"/>
                      </a:moveTo>
                      <a:lnTo>
                        <a:pt x="20" y="4"/>
                      </a:lnTo>
                      <a:lnTo>
                        <a:pt x="49" y="0"/>
                      </a:lnTo>
                      <a:lnTo>
                        <a:pt x="82" y="4"/>
                      </a:lnTo>
                      <a:lnTo>
                        <a:pt x="100" y="16"/>
                      </a:lnTo>
                      <a:lnTo>
                        <a:pt x="110" y="27"/>
                      </a:lnTo>
                      <a:lnTo>
                        <a:pt x="121" y="49"/>
                      </a:lnTo>
                      <a:lnTo>
                        <a:pt x="127" y="63"/>
                      </a:lnTo>
                      <a:lnTo>
                        <a:pt x="94" y="65"/>
                      </a:lnTo>
                      <a:lnTo>
                        <a:pt x="61" y="61"/>
                      </a:lnTo>
                      <a:lnTo>
                        <a:pt x="29" y="52"/>
                      </a:lnTo>
                      <a:lnTo>
                        <a:pt x="8" y="31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FFFFD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" name="Oval 134"/>
                <p:cNvSpPr>
                  <a:spLocks noChangeArrowheads="1"/>
                </p:cNvSpPr>
                <p:nvPr/>
              </p:nvSpPr>
              <p:spPr bwMode="auto">
                <a:xfrm>
                  <a:off x="2137" y="2288"/>
                  <a:ext cx="16" cy="15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54" name="Freeform 135"/>
              <p:cNvSpPr>
                <a:spLocks/>
              </p:cNvSpPr>
              <p:nvPr/>
            </p:nvSpPr>
            <p:spPr bwMode="auto">
              <a:xfrm>
                <a:off x="2174" y="2194"/>
                <a:ext cx="156" cy="202"/>
              </a:xfrm>
              <a:custGeom>
                <a:avLst/>
                <a:gdLst/>
                <a:ahLst/>
                <a:cxnLst>
                  <a:cxn ang="0">
                    <a:pos x="43" y="9"/>
                  </a:cxn>
                  <a:cxn ang="0">
                    <a:pos x="78" y="0"/>
                  </a:cxn>
                  <a:cxn ang="0">
                    <a:pos x="120" y="13"/>
                  </a:cxn>
                  <a:cxn ang="0">
                    <a:pos x="173" y="32"/>
                  </a:cxn>
                  <a:cxn ang="0">
                    <a:pos x="205" y="77"/>
                  </a:cxn>
                  <a:cxn ang="0">
                    <a:pos x="224" y="112"/>
                  </a:cxn>
                  <a:cxn ang="0">
                    <a:pos x="253" y="119"/>
                  </a:cxn>
                  <a:cxn ang="0">
                    <a:pos x="283" y="144"/>
                  </a:cxn>
                  <a:cxn ang="0">
                    <a:pos x="299" y="157"/>
                  </a:cxn>
                  <a:cxn ang="0">
                    <a:pos x="312" y="183"/>
                  </a:cxn>
                  <a:cxn ang="0">
                    <a:pos x="302" y="222"/>
                  </a:cxn>
                  <a:cxn ang="0">
                    <a:pos x="272" y="260"/>
                  </a:cxn>
                  <a:cxn ang="0">
                    <a:pos x="295" y="293"/>
                  </a:cxn>
                  <a:cxn ang="0">
                    <a:pos x="304" y="340"/>
                  </a:cxn>
                  <a:cxn ang="0">
                    <a:pos x="386" y="449"/>
                  </a:cxn>
                  <a:cxn ang="0">
                    <a:pos x="428" y="499"/>
                  </a:cxn>
                  <a:cxn ang="0">
                    <a:pos x="453" y="551"/>
                  </a:cxn>
                  <a:cxn ang="0">
                    <a:pos x="468" y="605"/>
                  </a:cxn>
                  <a:cxn ang="0">
                    <a:pos x="428" y="595"/>
                  </a:cxn>
                  <a:cxn ang="0">
                    <a:pos x="376" y="599"/>
                  </a:cxn>
                  <a:cxn ang="0">
                    <a:pos x="302" y="605"/>
                  </a:cxn>
                  <a:cxn ang="0">
                    <a:pos x="262" y="599"/>
                  </a:cxn>
                  <a:cxn ang="0">
                    <a:pos x="148" y="521"/>
                  </a:cxn>
                  <a:cxn ang="0">
                    <a:pos x="66" y="434"/>
                  </a:cxn>
                  <a:cxn ang="0">
                    <a:pos x="53" y="369"/>
                  </a:cxn>
                  <a:cxn ang="0">
                    <a:pos x="66" y="293"/>
                  </a:cxn>
                  <a:cxn ang="0">
                    <a:pos x="77" y="234"/>
                  </a:cxn>
                  <a:cxn ang="0">
                    <a:pos x="64" y="196"/>
                  </a:cxn>
                  <a:cxn ang="0">
                    <a:pos x="32" y="180"/>
                  </a:cxn>
                  <a:cxn ang="0">
                    <a:pos x="17" y="144"/>
                  </a:cxn>
                  <a:cxn ang="0">
                    <a:pos x="0" y="93"/>
                  </a:cxn>
                  <a:cxn ang="0">
                    <a:pos x="7" y="51"/>
                  </a:cxn>
                  <a:cxn ang="0">
                    <a:pos x="19" y="22"/>
                  </a:cxn>
                  <a:cxn ang="0">
                    <a:pos x="43" y="9"/>
                  </a:cxn>
                </a:cxnLst>
                <a:rect l="0" t="0" r="r" b="b"/>
                <a:pathLst>
                  <a:path w="468" h="605">
                    <a:moveTo>
                      <a:pt x="43" y="9"/>
                    </a:moveTo>
                    <a:lnTo>
                      <a:pt x="78" y="0"/>
                    </a:lnTo>
                    <a:lnTo>
                      <a:pt x="120" y="13"/>
                    </a:lnTo>
                    <a:lnTo>
                      <a:pt x="173" y="32"/>
                    </a:lnTo>
                    <a:lnTo>
                      <a:pt x="205" y="77"/>
                    </a:lnTo>
                    <a:lnTo>
                      <a:pt x="224" y="112"/>
                    </a:lnTo>
                    <a:lnTo>
                      <a:pt x="253" y="119"/>
                    </a:lnTo>
                    <a:lnTo>
                      <a:pt x="283" y="144"/>
                    </a:lnTo>
                    <a:lnTo>
                      <a:pt x="299" y="157"/>
                    </a:lnTo>
                    <a:lnTo>
                      <a:pt x="312" y="183"/>
                    </a:lnTo>
                    <a:lnTo>
                      <a:pt x="302" y="222"/>
                    </a:lnTo>
                    <a:lnTo>
                      <a:pt x="272" y="260"/>
                    </a:lnTo>
                    <a:lnTo>
                      <a:pt x="295" y="293"/>
                    </a:lnTo>
                    <a:lnTo>
                      <a:pt x="304" y="340"/>
                    </a:lnTo>
                    <a:lnTo>
                      <a:pt x="386" y="449"/>
                    </a:lnTo>
                    <a:lnTo>
                      <a:pt x="428" y="499"/>
                    </a:lnTo>
                    <a:lnTo>
                      <a:pt x="453" y="551"/>
                    </a:lnTo>
                    <a:lnTo>
                      <a:pt x="468" y="605"/>
                    </a:lnTo>
                    <a:lnTo>
                      <a:pt x="428" y="595"/>
                    </a:lnTo>
                    <a:lnTo>
                      <a:pt x="376" y="599"/>
                    </a:lnTo>
                    <a:lnTo>
                      <a:pt x="302" y="605"/>
                    </a:lnTo>
                    <a:lnTo>
                      <a:pt x="262" y="599"/>
                    </a:lnTo>
                    <a:lnTo>
                      <a:pt x="148" y="521"/>
                    </a:lnTo>
                    <a:lnTo>
                      <a:pt x="66" y="434"/>
                    </a:lnTo>
                    <a:lnTo>
                      <a:pt x="53" y="369"/>
                    </a:lnTo>
                    <a:lnTo>
                      <a:pt x="66" y="293"/>
                    </a:lnTo>
                    <a:lnTo>
                      <a:pt x="77" y="234"/>
                    </a:lnTo>
                    <a:lnTo>
                      <a:pt x="64" y="196"/>
                    </a:lnTo>
                    <a:lnTo>
                      <a:pt x="32" y="180"/>
                    </a:lnTo>
                    <a:lnTo>
                      <a:pt x="17" y="144"/>
                    </a:lnTo>
                    <a:lnTo>
                      <a:pt x="0" y="93"/>
                    </a:lnTo>
                    <a:lnTo>
                      <a:pt x="7" y="51"/>
                    </a:lnTo>
                    <a:lnTo>
                      <a:pt x="19" y="22"/>
                    </a:lnTo>
                    <a:lnTo>
                      <a:pt x="43" y="9"/>
                    </a:lnTo>
                    <a:close/>
                  </a:path>
                </a:pathLst>
              </a:custGeom>
              <a:solidFill>
                <a:srgbClr val="FFBF1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" name="Freeform 136"/>
              <p:cNvSpPr>
                <a:spLocks/>
              </p:cNvSpPr>
              <p:nvPr/>
            </p:nvSpPr>
            <p:spPr bwMode="auto">
              <a:xfrm>
                <a:off x="1983" y="2190"/>
                <a:ext cx="78" cy="37"/>
              </a:xfrm>
              <a:custGeom>
                <a:avLst/>
                <a:gdLst/>
                <a:ahLst/>
                <a:cxnLst>
                  <a:cxn ang="0">
                    <a:pos x="175" y="40"/>
                  </a:cxn>
                  <a:cxn ang="0">
                    <a:pos x="95" y="9"/>
                  </a:cxn>
                  <a:cxn ang="0">
                    <a:pos x="17" y="0"/>
                  </a:cxn>
                  <a:cxn ang="0">
                    <a:pos x="0" y="14"/>
                  </a:cxn>
                  <a:cxn ang="0">
                    <a:pos x="10" y="45"/>
                  </a:cxn>
                  <a:cxn ang="0">
                    <a:pos x="60" y="92"/>
                  </a:cxn>
                  <a:cxn ang="0">
                    <a:pos x="108" y="111"/>
                  </a:cxn>
                  <a:cxn ang="0">
                    <a:pos x="158" y="92"/>
                  </a:cxn>
                  <a:cxn ang="0">
                    <a:pos x="206" y="69"/>
                  </a:cxn>
                  <a:cxn ang="0">
                    <a:pos x="235" y="69"/>
                  </a:cxn>
                  <a:cxn ang="0">
                    <a:pos x="175" y="40"/>
                  </a:cxn>
                </a:cxnLst>
                <a:rect l="0" t="0" r="r" b="b"/>
                <a:pathLst>
                  <a:path w="235" h="111">
                    <a:moveTo>
                      <a:pt x="175" y="40"/>
                    </a:moveTo>
                    <a:lnTo>
                      <a:pt x="95" y="9"/>
                    </a:lnTo>
                    <a:lnTo>
                      <a:pt x="17" y="0"/>
                    </a:lnTo>
                    <a:lnTo>
                      <a:pt x="0" y="14"/>
                    </a:lnTo>
                    <a:lnTo>
                      <a:pt x="10" y="45"/>
                    </a:lnTo>
                    <a:lnTo>
                      <a:pt x="60" y="92"/>
                    </a:lnTo>
                    <a:lnTo>
                      <a:pt x="108" y="111"/>
                    </a:lnTo>
                    <a:lnTo>
                      <a:pt x="158" y="92"/>
                    </a:lnTo>
                    <a:lnTo>
                      <a:pt x="206" y="69"/>
                    </a:lnTo>
                    <a:lnTo>
                      <a:pt x="235" y="69"/>
                    </a:lnTo>
                    <a:lnTo>
                      <a:pt x="175" y="40"/>
                    </a:lnTo>
                    <a:close/>
                  </a:path>
                </a:pathLst>
              </a:custGeom>
              <a:solidFill>
                <a:srgbClr val="7F5F3F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6" name="Freeform 137"/>
              <p:cNvSpPr>
                <a:spLocks/>
              </p:cNvSpPr>
              <p:nvPr/>
            </p:nvSpPr>
            <p:spPr bwMode="auto">
              <a:xfrm>
                <a:off x="1517" y="2534"/>
                <a:ext cx="171" cy="137"/>
              </a:xfrm>
              <a:custGeom>
                <a:avLst/>
                <a:gdLst/>
                <a:ahLst/>
                <a:cxnLst>
                  <a:cxn ang="0">
                    <a:pos x="314" y="187"/>
                  </a:cxn>
                  <a:cxn ang="0">
                    <a:pos x="264" y="145"/>
                  </a:cxn>
                  <a:cxn ang="0">
                    <a:pos x="221" y="71"/>
                  </a:cxn>
                  <a:cxn ang="0">
                    <a:pos x="170" y="26"/>
                  </a:cxn>
                  <a:cxn ang="0">
                    <a:pos x="104" y="0"/>
                  </a:cxn>
                  <a:cxn ang="0">
                    <a:pos x="57" y="8"/>
                  </a:cxn>
                  <a:cxn ang="0">
                    <a:pos x="18" y="33"/>
                  </a:cxn>
                  <a:cxn ang="0">
                    <a:pos x="0" y="59"/>
                  </a:cxn>
                  <a:cxn ang="0">
                    <a:pos x="1" y="107"/>
                  </a:cxn>
                  <a:cxn ang="0">
                    <a:pos x="18" y="154"/>
                  </a:cxn>
                  <a:cxn ang="0">
                    <a:pos x="37" y="206"/>
                  </a:cxn>
                  <a:cxn ang="0">
                    <a:pos x="75" y="273"/>
                  </a:cxn>
                  <a:cxn ang="0">
                    <a:pos x="125" y="328"/>
                  </a:cxn>
                  <a:cxn ang="0">
                    <a:pos x="198" y="384"/>
                  </a:cxn>
                  <a:cxn ang="0">
                    <a:pos x="256" y="399"/>
                  </a:cxn>
                  <a:cxn ang="0">
                    <a:pos x="332" y="411"/>
                  </a:cxn>
                  <a:cxn ang="0">
                    <a:pos x="378" y="412"/>
                  </a:cxn>
                  <a:cxn ang="0">
                    <a:pos x="445" y="411"/>
                  </a:cxn>
                  <a:cxn ang="0">
                    <a:pos x="484" y="386"/>
                  </a:cxn>
                  <a:cxn ang="0">
                    <a:pos x="505" y="360"/>
                  </a:cxn>
                  <a:cxn ang="0">
                    <a:pos x="511" y="334"/>
                  </a:cxn>
                  <a:cxn ang="0">
                    <a:pos x="494" y="296"/>
                  </a:cxn>
                  <a:cxn ang="0">
                    <a:pos x="448" y="250"/>
                  </a:cxn>
                  <a:cxn ang="0">
                    <a:pos x="388" y="219"/>
                  </a:cxn>
                  <a:cxn ang="0">
                    <a:pos x="314" y="187"/>
                  </a:cxn>
                </a:cxnLst>
                <a:rect l="0" t="0" r="r" b="b"/>
                <a:pathLst>
                  <a:path w="511" h="412">
                    <a:moveTo>
                      <a:pt x="314" y="187"/>
                    </a:moveTo>
                    <a:lnTo>
                      <a:pt x="264" y="145"/>
                    </a:lnTo>
                    <a:lnTo>
                      <a:pt x="221" y="71"/>
                    </a:lnTo>
                    <a:lnTo>
                      <a:pt x="170" y="26"/>
                    </a:lnTo>
                    <a:lnTo>
                      <a:pt x="104" y="0"/>
                    </a:lnTo>
                    <a:lnTo>
                      <a:pt x="57" y="8"/>
                    </a:lnTo>
                    <a:lnTo>
                      <a:pt x="18" y="33"/>
                    </a:lnTo>
                    <a:lnTo>
                      <a:pt x="0" y="59"/>
                    </a:lnTo>
                    <a:lnTo>
                      <a:pt x="1" y="107"/>
                    </a:lnTo>
                    <a:lnTo>
                      <a:pt x="18" y="154"/>
                    </a:lnTo>
                    <a:lnTo>
                      <a:pt x="37" y="206"/>
                    </a:lnTo>
                    <a:lnTo>
                      <a:pt x="75" y="273"/>
                    </a:lnTo>
                    <a:lnTo>
                      <a:pt x="125" y="328"/>
                    </a:lnTo>
                    <a:lnTo>
                      <a:pt x="198" y="384"/>
                    </a:lnTo>
                    <a:lnTo>
                      <a:pt x="256" y="399"/>
                    </a:lnTo>
                    <a:lnTo>
                      <a:pt x="332" y="411"/>
                    </a:lnTo>
                    <a:lnTo>
                      <a:pt x="378" y="412"/>
                    </a:lnTo>
                    <a:lnTo>
                      <a:pt x="445" y="411"/>
                    </a:lnTo>
                    <a:lnTo>
                      <a:pt x="484" y="386"/>
                    </a:lnTo>
                    <a:lnTo>
                      <a:pt x="505" y="360"/>
                    </a:lnTo>
                    <a:lnTo>
                      <a:pt x="511" y="334"/>
                    </a:lnTo>
                    <a:lnTo>
                      <a:pt x="494" y="296"/>
                    </a:lnTo>
                    <a:lnTo>
                      <a:pt x="448" y="250"/>
                    </a:lnTo>
                    <a:lnTo>
                      <a:pt x="388" y="219"/>
                    </a:lnTo>
                    <a:lnTo>
                      <a:pt x="314" y="187"/>
                    </a:lnTo>
                    <a:close/>
                  </a:path>
                </a:pathLst>
              </a:custGeom>
              <a:solidFill>
                <a:srgbClr val="BF7F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57" name="Group 138"/>
              <p:cNvGrpSpPr>
                <a:grpSpLocks/>
              </p:cNvGrpSpPr>
              <p:nvPr/>
            </p:nvGrpSpPr>
            <p:grpSpPr bwMode="auto">
              <a:xfrm>
                <a:off x="2246" y="2399"/>
                <a:ext cx="78" cy="38"/>
                <a:chOff x="2246" y="2399"/>
                <a:chExt cx="78" cy="38"/>
              </a:xfrm>
            </p:grpSpPr>
            <p:sp>
              <p:nvSpPr>
                <p:cNvPr id="70" name="Freeform 139"/>
                <p:cNvSpPr>
                  <a:spLocks/>
                </p:cNvSpPr>
                <p:nvPr/>
              </p:nvSpPr>
              <p:spPr bwMode="auto">
                <a:xfrm>
                  <a:off x="2246" y="2421"/>
                  <a:ext cx="74" cy="16"/>
                </a:xfrm>
                <a:custGeom>
                  <a:avLst/>
                  <a:gdLst/>
                  <a:ahLst/>
                  <a:cxnLst>
                    <a:cxn ang="0">
                      <a:pos x="223" y="9"/>
                    </a:cxn>
                    <a:cxn ang="0">
                      <a:pos x="156" y="0"/>
                    </a:cxn>
                    <a:cxn ang="0">
                      <a:pos x="99" y="12"/>
                    </a:cxn>
                    <a:cxn ang="0">
                      <a:pos x="67" y="20"/>
                    </a:cxn>
                    <a:cxn ang="0">
                      <a:pos x="21" y="27"/>
                    </a:cxn>
                    <a:cxn ang="0">
                      <a:pos x="0" y="40"/>
                    </a:cxn>
                    <a:cxn ang="0">
                      <a:pos x="67" y="50"/>
                    </a:cxn>
                    <a:cxn ang="0">
                      <a:pos x="128" y="50"/>
                    </a:cxn>
                    <a:cxn ang="0">
                      <a:pos x="181" y="33"/>
                    </a:cxn>
                    <a:cxn ang="0">
                      <a:pos x="223" y="9"/>
                    </a:cxn>
                  </a:cxnLst>
                  <a:rect l="0" t="0" r="r" b="b"/>
                  <a:pathLst>
                    <a:path w="223" h="50">
                      <a:moveTo>
                        <a:pt x="223" y="9"/>
                      </a:moveTo>
                      <a:lnTo>
                        <a:pt x="156" y="0"/>
                      </a:lnTo>
                      <a:lnTo>
                        <a:pt x="99" y="12"/>
                      </a:lnTo>
                      <a:lnTo>
                        <a:pt x="67" y="20"/>
                      </a:lnTo>
                      <a:lnTo>
                        <a:pt x="21" y="27"/>
                      </a:lnTo>
                      <a:lnTo>
                        <a:pt x="0" y="40"/>
                      </a:lnTo>
                      <a:lnTo>
                        <a:pt x="67" y="50"/>
                      </a:lnTo>
                      <a:lnTo>
                        <a:pt x="128" y="50"/>
                      </a:lnTo>
                      <a:lnTo>
                        <a:pt x="181" y="33"/>
                      </a:lnTo>
                      <a:lnTo>
                        <a:pt x="223" y="9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1" name="Freeform 140"/>
                <p:cNvSpPr>
                  <a:spLocks/>
                </p:cNvSpPr>
                <p:nvPr/>
              </p:nvSpPr>
              <p:spPr bwMode="auto">
                <a:xfrm>
                  <a:off x="2255" y="2402"/>
                  <a:ext cx="23" cy="8"/>
                </a:xfrm>
                <a:custGeom>
                  <a:avLst/>
                  <a:gdLst/>
                  <a:ahLst/>
                  <a:cxnLst>
                    <a:cxn ang="0">
                      <a:pos x="53" y="1"/>
                    </a:cxn>
                    <a:cxn ang="0">
                      <a:pos x="16" y="0"/>
                    </a:cxn>
                    <a:cxn ang="0">
                      <a:pos x="0" y="4"/>
                    </a:cxn>
                    <a:cxn ang="0">
                      <a:pos x="8" y="18"/>
                    </a:cxn>
                    <a:cxn ang="0">
                      <a:pos x="37" y="24"/>
                    </a:cxn>
                    <a:cxn ang="0">
                      <a:pos x="70" y="21"/>
                    </a:cxn>
                    <a:cxn ang="0">
                      <a:pos x="53" y="1"/>
                    </a:cxn>
                  </a:cxnLst>
                  <a:rect l="0" t="0" r="r" b="b"/>
                  <a:pathLst>
                    <a:path w="70" h="24">
                      <a:moveTo>
                        <a:pt x="53" y="1"/>
                      </a:move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8" y="18"/>
                      </a:lnTo>
                      <a:lnTo>
                        <a:pt x="37" y="24"/>
                      </a:lnTo>
                      <a:lnTo>
                        <a:pt x="70" y="21"/>
                      </a:lnTo>
                      <a:lnTo>
                        <a:pt x="53" y="1"/>
                      </a:lnTo>
                      <a:close/>
                    </a:path>
                  </a:pathLst>
                </a:custGeom>
                <a:solidFill>
                  <a:srgbClr val="3F1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2" name="Freeform 141"/>
                <p:cNvSpPr>
                  <a:spLocks/>
                </p:cNvSpPr>
                <p:nvPr/>
              </p:nvSpPr>
              <p:spPr bwMode="auto">
                <a:xfrm>
                  <a:off x="2311" y="2399"/>
                  <a:ext cx="13" cy="9"/>
                </a:xfrm>
                <a:custGeom>
                  <a:avLst/>
                  <a:gdLst/>
                  <a:ahLst/>
                  <a:cxnLst>
                    <a:cxn ang="0">
                      <a:pos x="9" y="2"/>
                    </a:cxn>
                    <a:cxn ang="0">
                      <a:pos x="31" y="0"/>
                    </a:cxn>
                    <a:cxn ang="0">
                      <a:pos x="40" y="6"/>
                    </a:cxn>
                    <a:cxn ang="0">
                      <a:pos x="36" y="18"/>
                    </a:cxn>
                    <a:cxn ang="0">
                      <a:pos x="19" y="26"/>
                    </a:cxn>
                    <a:cxn ang="0">
                      <a:pos x="0" y="22"/>
                    </a:cxn>
                    <a:cxn ang="0">
                      <a:pos x="9" y="2"/>
                    </a:cxn>
                  </a:cxnLst>
                  <a:rect l="0" t="0" r="r" b="b"/>
                  <a:pathLst>
                    <a:path w="40" h="26">
                      <a:moveTo>
                        <a:pt x="9" y="2"/>
                      </a:moveTo>
                      <a:lnTo>
                        <a:pt x="31" y="0"/>
                      </a:lnTo>
                      <a:lnTo>
                        <a:pt x="40" y="6"/>
                      </a:lnTo>
                      <a:lnTo>
                        <a:pt x="36" y="18"/>
                      </a:lnTo>
                      <a:lnTo>
                        <a:pt x="19" y="26"/>
                      </a:lnTo>
                      <a:lnTo>
                        <a:pt x="0" y="22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3F1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58" name="Group 142"/>
              <p:cNvGrpSpPr>
                <a:grpSpLocks/>
              </p:cNvGrpSpPr>
              <p:nvPr/>
            </p:nvGrpSpPr>
            <p:grpSpPr bwMode="auto">
              <a:xfrm>
                <a:off x="2064" y="2101"/>
                <a:ext cx="118" cy="112"/>
                <a:chOff x="2064" y="2101"/>
                <a:chExt cx="118" cy="112"/>
              </a:xfrm>
            </p:grpSpPr>
            <p:sp>
              <p:nvSpPr>
                <p:cNvPr id="68" name="Freeform 143"/>
                <p:cNvSpPr>
                  <a:spLocks/>
                </p:cNvSpPr>
                <p:nvPr/>
              </p:nvSpPr>
              <p:spPr bwMode="auto">
                <a:xfrm>
                  <a:off x="2064" y="2101"/>
                  <a:ext cx="118" cy="112"/>
                </a:xfrm>
                <a:custGeom>
                  <a:avLst/>
                  <a:gdLst/>
                  <a:ahLst/>
                  <a:cxnLst>
                    <a:cxn ang="0">
                      <a:pos x="53" y="298"/>
                    </a:cxn>
                    <a:cxn ang="0">
                      <a:pos x="21" y="237"/>
                    </a:cxn>
                    <a:cxn ang="0">
                      <a:pos x="3" y="179"/>
                    </a:cxn>
                    <a:cxn ang="0">
                      <a:pos x="0" y="143"/>
                    </a:cxn>
                    <a:cxn ang="0">
                      <a:pos x="13" y="112"/>
                    </a:cxn>
                    <a:cxn ang="0">
                      <a:pos x="42" y="90"/>
                    </a:cxn>
                    <a:cxn ang="0">
                      <a:pos x="72" y="79"/>
                    </a:cxn>
                    <a:cxn ang="0">
                      <a:pos x="99" y="76"/>
                    </a:cxn>
                    <a:cxn ang="0">
                      <a:pos x="173" y="70"/>
                    </a:cxn>
                    <a:cxn ang="0">
                      <a:pos x="223" y="61"/>
                    </a:cxn>
                    <a:cxn ang="0">
                      <a:pos x="287" y="35"/>
                    </a:cxn>
                    <a:cxn ang="0">
                      <a:pos x="354" y="0"/>
                    </a:cxn>
                    <a:cxn ang="0">
                      <a:pos x="329" y="41"/>
                    </a:cxn>
                    <a:cxn ang="0">
                      <a:pos x="308" y="72"/>
                    </a:cxn>
                    <a:cxn ang="0">
                      <a:pos x="282" y="88"/>
                    </a:cxn>
                    <a:cxn ang="0">
                      <a:pos x="259" y="104"/>
                    </a:cxn>
                    <a:cxn ang="0">
                      <a:pos x="226" y="123"/>
                    </a:cxn>
                    <a:cxn ang="0">
                      <a:pos x="192" y="151"/>
                    </a:cxn>
                    <a:cxn ang="0">
                      <a:pos x="179" y="171"/>
                    </a:cxn>
                    <a:cxn ang="0">
                      <a:pos x="167" y="192"/>
                    </a:cxn>
                    <a:cxn ang="0">
                      <a:pos x="163" y="210"/>
                    </a:cxn>
                    <a:cxn ang="0">
                      <a:pos x="167" y="231"/>
                    </a:cxn>
                    <a:cxn ang="0">
                      <a:pos x="184" y="250"/>
                    </a:cxn>
                    <a:cxn ang="0">
                      <a:pos x="220" y="265"/>
                    </a:cxn>
                    <a:cxn ang="0">
                      <a:pos x="205" y="298"/>
                    </a:cxn>
                    <a:cxn ang="0">
                      <a:pos x="163" y="324"/>
                    </a:cxn>
                    <a:cxn ang="0">
                      <a:pos x="134" y="334"/>
                    </a:cxn>
                    <a:cxn ang="0">
                      <a:pos x="99" y="328"/>
                    </a:cxn>
                    <a:cxn ang="0">
                      <a:pos x="53" y="298"/>
                    </a:cxn>
                  </a:cxnLst>
                  <a:rect l="0" t="0" r="r" b="b"/>
                  <a:pathLst>
                    <a:path w="354" h="334">
                      <a:moveTo>
                        <a:pt x="53" y="298"/>
                      </a:moveTo>
                      <a:lnTo>
                        <a:pt x="21" y="237"/>
                      </a:lnTo>
                      <a:lnTo>
                        <a:pt x="3" y="179"/>
                      </a:lnTo>
                      <a:lnTo>
                        <a:pt x="0" y="143"/>
                      </a:lnTo>
                      <a:lnTo>
                        <a:pt x="13" y="112"/>
                      </a:lnTo>
                      <a:lnTo>
                        <a:pt x="42" y="90"/>
                      </a:lnTo>
                      <a:lnTo>
                        <a:pt x="72" y="79"/>
                      </a:lnTo>
                      <a:lnTo>
                        <a:pt x="99" y="76"/>
                      </a:lnTo>
                      <a:lnTo>
                        <a:pt x="173" y="70"/>
                      </a:lnTo>
                      <a:lnTo>
                        <a:pt x="223" y="61"/>
                      </a:lnTo>
                      <a:lnTo>
                        <a:pt x="287" y="35"/>
                      </a:lnTo>
                      <a:lnTo>
                        <a:pt x="354" y="0"/>
                      </a:lnTo>
                      <a:lnTo>
                        <a:pt x="329" y="41"/>
                      </a:lnTo>
                      <a:lnTo>
                        <a:pt x="308" y="72"/>
                      </a:lnTo>
                      <a:lnTo>
                        <a:pt x="282" y="88"/>
                      </a:lnTo>
                      <a:lnTo>
                        <a:pt x="259" y="104"/>
                      </a:lnTo>
                      <a:lnTo>
                        <a:pt x="226" y="123"/>
                      </a:lnTo>
                      <a:lnTo>
                        <a:pt x="192" y="151"/>
                      </a:lnTo>
                      <a:lnTo>
                        <a:pt x="179" y="171"/>
                      </a:lnTo>
                      <a:lnTo>
                        <a:pt x="167" y="192"/>
                      </a:lnTo>
                      <a:lnTo>
                        <a:pt x="163" y="210"/>
                      </a:lnTo>
                      <a:lnTo>
                        <a:pt x="167" y="231"/>
                      </a:lnTo>
                      <a:lnTo>
                        <a:pt x="184" y="250"/>
                      </a:lnTo>
                      <a:lnTo>
                        <a:pt x="220" y="265"/>
                      </a:lnTo>
                      <a:lnTo>
                        <a:pt x="205" y="298"/>
                      </a:lnTo>
                      <a:lnTo>
                        <a:pt x="163" y="324"/>
                      </a:lnTo>
                      <a:lnTo>
                        <a:pt x="134" y="334"/>
                      </a:lnTo>
                      <a:lnTo>
                        <a:pt x="99" y="328"/>
                      </a:lnTo>
                      <a:lnTo>
                        <a:pt x="53" y="298"/>
                      </a:lnTo>
                      <a:close/>
                    </a:path>
                  </a:pathLst>
                </a:custGeom>
                <a:solidFill>
                  <a:srgbClr val="BF7F1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9" name="Freeform 144"/>
                <p:cNvSpPr>
                  <a:spLocks/>
                </p:cNvSpPr>
                <p:nvPr/>
              </p:nvSpPr>
              <p:spPr bwMode="auto">
                <a:xfrm>
                  <a:off x="2079" y="2129"/>
                  <a:ext cx="76" cy="79"/>
                </a:xfrm>
                <a:custGeom>
                  <a:avLst/>
                  <a:gdLst/>
                  <a:ahLst/>
                  <a:cxnLst>
                    <a:cxn ang="0">
                      <a:pos x="34" y="195"/>
                    </a:cxn>
                    <a:cxn ang="0">
                      <a:pos x="12" y="156"/>
                    </a:cxn>
                    <a:cxn ang="0">
                      <a:pos x="1" y="118"/>
                    </a:cxn>
                    <a:cxn ang="0">
                      <a:pos x="0" y="95"/>
                    </a:cxn>
                    <a:cxn ang="0">
                      <a:pos x="8" y="73"/>
                    </a:cxn>
                    <a:cxn ang="0">
                      <a:pos x="27" y="59"/>
                    </a:cxn>
                    <a:cxn ang="0">
                      <a:pos x="46" y="52"/>
                    </a:cxn>
                    <a:cxn ang="0">
                      <a:pos x="64" y="51"/>
                    </a:cxn>
                    <a:cxn ang="0">
                      <a:pos x="112" y="47"/>
                    </a:cxn>
                    <a:cxn ang="0">
                      <a:pos x="144" y="40"/>
                    </a:cxn>
                    <a:cxn ang="0">
                      <a:pos x="185" y="23"/>
                    </a:cxn>
                    <a:cxn ang="0">
                      <a:pos x="227" y="0"/>
                    </a:cxn>
                    <a:cxn ang="0">
                      <a:pos x="209" y="21"/>
                    </a:cxn>
                    <a:cxn ang="0">
                      <a:pos x="184" y="40"/>
                    </a:cxn>
                    <a:cxn ang="0">
                      <a:pos x="173" y="49"/>
                    </a:cxn>
                    <a:cxn ang="0">
                      <a:pos x="152" y="60"/>
                    </a:cxn>
                    <a:cxn ang="0">
                      <a:pos x="138" y="75"/>
                    </a:cxn>
                    <a:cxn ang="0">
                      <a:pos x="123" y="100"/>
                    </a:cxn>
                    <a:cxn ang="0">
                      <a:pos x="114" y="112"/>
                    </a:cxn>
                    <a:cxn ang="0">
                      <a:pos x="111" y="130"/>
                    </a:cxn>
                    <a:cxn ang="0">
                      <a:pos x="112" y="138"/>
                    </a:cxn>
                    <a:cxn ang="0">
                      <a:pos x="114" y="149"/>
                    </a:cxn>
                    <a:cxn ang="0">
                      <a:pos x="124" y="161"/>
                    </a:cxn>
                    <a:cxn ang="0">
                      <a:pos x="169" y="187"/>
                    </a:cxn>
                    <a:cxn ang="0">
                      <a:pos x="157" y="214"/>
                    </a:cxn>
                    <a:cxn ang="0">
                      <a:pos x="126" y="229"/>
                    </a:cxn>
                    <a:cxn ang="0">
                      <a:pos x="97" y="237"/>
                    </a:cxn>
                    <a:cxn ang="0">
                      <a:pos x="64" y="214"/>
                    </a:cxn>
                    <a:cxn ang="0">
                      <a:pos x="34" y="195"/>
                    </a:cxn>
                  </a:cxnLst>
                  <a:rect l="0" t="0" r="r" b="b"/>
                  <a:pathLst>
                    <a:path w="227" h="237">
                      <a:moveTo>
                        <a:pt x="34" y="195"/>
                      </a:moveTo>
                      <a:lnTo>
                        <a:pt x="12" y="156"/>
                      </a:lnTo>
                      <a:lnTo>
                        <a:pt x="1" y="118"/>
                      </a:lnTo>
                      <a:lnTo>
                        <a:pt x="0" y="95"/>
                      </a:lnTo>
                      <a:lnTo>
                        <a:pt x="8" y="73"/>
                      </a:lnTo>
                      <a:lnTo>
                        <a:pt x="27" y="59"/>
                      </a:lnTo>
                      <a:lnTo>
                        <a:pt x="46" y="52"/>
                      </a:lnTo>
                      <a:lnTo>
                        <a:pt x="64" y="51"/>
                      </a:lnTo>
                      <a:lnTo>
                        <a:pt x="112" y="47"/>
                      </a:lnTo>
                      <a:lnTo>
                        <a:pt x="144" y="40"/>
                      </a:lnTo>
                      <a:lnTo>
                        <a:pt x="185" y="23"/>
                      </a:lnTo>
                      <a:lnTo>
                        <a:pt x="227" y="0"/>
                      </a:lnTo>
                      <a:lnTo>
                        <a:pt x="209" y="21"/>
                      </a:lnTo>
                      <a:lnTo>
                        <a:pt x="184" y="40"/>
                      </a:lnTo>
                      <a:lnTo>
                        <a:pt x="173" y="49"/>
                      </a:lnTo>
                      <a:lnTo>
                        <a:pt x="152" y="60"/>
                      </a:lnTo>
                      <a:lnTo>
                        <a:pt x="138" y="75"/>
                      </a:lnTo>
                      <a:lnTo>
                        <a:pt x="123" y="100"/>
                      </a:lnTo>
                      <a:lnTo>
                        <a:pt x="114" y="112"/>
                      </a:lnTo>
                      <a:lnTo>
                        <a:pt x="111" y="130"/>
                      </a:lnTo>
                      <a:lnTo>
                        <a:pt x="112" y="138"/>
                      </a:lnTo>
                      <a:lnTo>
                        <a:pt x="114" y="149"/>
                      </a:lnTo>
                      <a:lnTo>
                        <a:pt x="124" y="161"/>
                      </a:lnTo>
                      <a:lnTo>
                        <a:pt x="169" y="187"/>
                      </a:lnTo>
                      <a:lnTo>
                        <a:pt x="157" y="214"/>
                      </a:lnTo>
                      <a:lnTo>
                        <a:pt x="126" y="229"/>
                      </a:lnTo>
                      <a:lnTo>
                        <a:pt x="97" y="237"/>
                      </a:lnTo>
                      <a:lnTo>
                        <a:pt x="64" y="214"/>
                      </a:lnTo>
                      <a:lnTo>
                        <a:pt x="34" y="195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59" name="Group 145"/>
              <p:cNvGrpSpPr>
                <a:grpSpLocks/>
              </p:cNvGrpSpPr>
              <p:nvPr/>
            </p:nvGrpSpPr>
            <p:grpSpPr bwMode="auto">
              <a:xfrm>
                <a:off x="2241" y="2108"/>
                <a:ext cx="91" cy="100"/>
                <a:chOff x="2241" y="2108"/>
                <a:chExt cx="91" cy="100"/>
              </a:xfrm>
            </p:grpSpPr>
            <p:sp>
              <p:nvSpPr>
                <p:cNvPr id="66" name="Freeform 146"/>
                <p:cNvSpPr>
                  <a:spLocks/>
                </p:cNvSpPr>
                <p:nvPr/>
              </p:nvSpPr>
              <p:spPr bwMode="auto">
                <a:xfrm>
                  <a:off x="2241" y="2108"/>
                  <a:ext cx="91" cy="100"/>
                </a:xfrm>
                <a:custGeom>
                  <a:avLst/>
                  <a:gdLst/>
                  <a:ahLst/>
                  <a:cxnLst>
                    <a:cxn ang="0">
                      <a:pos x="133" y="0"/>
                    </a:cxn>
                    <a:cxn ang="0">
                      <a:pos x="176" y="20"/>
                    </a:cxn>
                    <a:cxn ang="0">
                      <a:pos x="218" y="40"/>
                    </a:cxn>
                    <a:cxn ang="0">
                      <a:pos x="261" y="75"/>
                    </a:cxn>
                    <a:cxn ang="0">
                      <a:pos x="275" y="112"/>
                    </a:cxn>
                    <a:cxn ang="0">
                      <a:pos x="275" y="143"/>
                    </a:cxn>
                    <a:cxn ang="0">
                      <a:pos x="264" y="173"/>
                    </a:cxn>
                    <a:cxn ang="0">
                      <a:pos x="239" y="203"/>
                    </a:cxn>
                    <a:cxn ang="0">
                      <a:pos x="193" y="234"/>
                    </a:cxn>
                    <a:cxn ang="0">
                      <a:pos x="154" y="271"/>
                    </a:cxn>
                    <a:cxn ang="0">
                      <a:pos x="137" y="296"/>
                    </a:cxn>
                    <a:cxn ang="0">
                      <a:pos x="104" y="298"/>
                    </a:cxn>
                    <a:cxn ang="0">
                      <a:pos x="55" y="279"/>
                    </a:cxn>
                    <a:cxn ang="0">
                      <a:pos x="16" y="250"/>
                    </a:cxn>
                    <a:cxn ang="0">
                      <a:pos x="0" y="214"/>
                    </a:cxn>
                    <a:cxn ang="0">
                      <a:pos x="20" y="199"/>
                    </a:cxn>
                    <a:cxn ang="0">
                      <a:pos x="91" y="188"/>
                    </a:cxn>
                    <a:cxn ang="0">
                      <a:pos x="123" y="171"/>
                    </a:cxn>
                    <a:cxn ang="0">
                      <a:pos x="150" y="143"/>
                    </a:cxn>
                    <a:cxn ang="0">
                      <a:pos x="158" y="102"/>
                    </a:cxn>
                    <a:cxn ang="0">
                      <a:pos x="158" y="54"/>
                    </a:cxn>
                    <a:cxn ang="0">
                      <a:pos x="133" y="0"/>
                    </a:cxn>
                  </a:cxnLst>
                  <a:rect l="0" t="0" r="r" b="b"/>
                  <a:pathLst>
                    <a:path w="275" h="298">
                      <a:moveTo>
                        <a:pt x="133" y="0"/>
                      </a:moveTo>
                      <a:lnTo>
                        <a:pt x="176" y="20"/>
                      </a:lnTo>
                      <a:lnTo>
                        <a:pt x="218" y="40"/>
                      </a:lnTo>
                      <a:lnTo>
                        <a:pt x="261" y="75"/>
                      </a:lnTo>
                      <a:lnTo>
                        <a:pt x="275" y="112"/>
                      </a:lnTo>
                      <a:lnTo>
                        <a:pt x="275" y="143"/>
                      </a:lnTo>
                      <a:lnTo>
                        <a:pt x="264" y="173"/>
                      </a:lnTo>
                      <a:lnTo>
                        <a:pt x="239" y="203"/>
                      </a:lnTo>
                      <a:lnTo>
                        <a:pt x="193" y="234"/>
                      </a:lnTo>
                      <a:lnTo>
                        <a:pt x="154" y="271"/>
                      </a:lnTo>
                      <a:lnTo>
                        <a:pt x="137" y="296"/>
                      </a:lnTo>
                      <a:lnTo>
                        <a:pt x="104" y="298"/>
                      </a:lnTo>
                      <a:lnTo>
                        <a:pt x="55" y="279"/>
                      </a:lnTo>
                      <a:lnTo>
                        <a:pt x="16" y="250"/>
                      </a:lnTo>
                      <a:lnTo>
                        <a:pt x="0" y="214"/>
                      </a:lnTo>
                      <a:lnTo>
                        <a:pt x="20" y="199"/>
                      </a:lnTo>
                      <a:lnTo>
                        <a:pt x="91" y="188"/>
                      </a:lnTo>
                      <a:lnTo>
                        <a:pt x="123" y="171"/>
                      </a:lnTo>
                      <a:lnTo>
                        <a:pt x="150" y="143"/>
                      </a:lnTo>
                      <a:lnTo>
                        <a:pt x="158" y="102"/>
                      </a:lnTo>
                      <a:lnTo>
                        <a:pt x="158" y="54"/>
                      </a:lnTo>
                      <a:lnTo>
                        <a:pt x="133" y="0"/>
                      </a:lnTo>
                      <a:close/>
                    </a:path>
                  </a:pathLst>
                </a:custGeom>
                <a:solidFill>
                  <a:srgbClr val="BF7F1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7" name="Freeform 147"/>
                <p:cNvSpPr>
                  <a:spLocks/>
                </p:cNvSpPr>
                <p:nvPr/>
              </p:nvSpPr>
              <p:spPr bwMode="auto">
                <a:xfrm>
                  <a:off x="2258" y="2126"/>
                  <a:ext cx="73" cy="81"/>
                </a:xfrm>
                <a:custGeom>
                  <a:avLst/>
                  <a:gdLst/>
                  <a:ahLst/>
                  <a:cxnLst>
                    <a:cxn ang="0">
                      <a:pos x="142" y="0"/>
                    </a:cxn>
                    <a:cxn ang="0">
                      <a:pos x="175" y="21"/>
                    </a:cxn>
                    <a:cxn ang="0">
                      <a:pos x="202" y="38"/>
                    </a:cxn>
                    <a:cxn ang="0">
                      <a:pos x="218" y="70"/>
                    </a:cxn>
                    <a:cxn ang="0">
                      <a:pos x="214" y="100"/>
                    </a:cxn>
                    <a:cxn ang="0">
                      <a:pos x="194" y="134"/>
                    </a:cxn>
                    <a:cxn ang="0">
                      <a:pos x="165" y="160"/>
                    </a:cxn>
                    <a:cxn ang="0">
                      <a:pos x="129" y="191"/>
                    </a:cxn>
                    <a:cxn ang="0">
                      <a:pos x="109" y="214"/>
                    </a:cxn>
                    <a:cxn ang="0">
                      <a:pos x="82" y="241"/>
                    </a:cxn>
                    <a:cxn ang="0">
                      <a:pos x="52" y="245"/>
                    </a:cxn>
                    <a:cxn ang="0">
                      <a:pos x="25" y="232"/>
                    </a:cxn>
                    <a:cxn ang="0">
                      <a:pos x="5" y="214"/>
                    </a:cxn>
                    <a:cxn ang="0">
                      <a:pos x="0" y="192"/>
                    </a:cxn>
                    <a:cxn ang="0">
                      <a:pos x="22" y="177"/>
                    </a:cxn>
                    <a:cxn ang="0">
                      <a:pos x="63" y="168"/>
                    </a:cxn>
                    <a:cxn ang="0">
                      <a:pos x="88" y="154"/>
                    </a:cxn>
                    <a:cxn ang="0">
                      <a:pos x="124" y="134"/>
                    </a:cxn>
                    <a:cxn ang="0">
                      <a:pos x="148" y="100"/>
                    </a:cxn>
                    <a:cxn ang="0">
                      <a:pos x="165" y="61"/>
                    </a:cxn>
                    <a:cxn ang="0">
                      <a:pos x="158" y="32"/>
                    </a:cxn>
                    <a:cxn ang="0">
                      <a:pos x="142" y="0"/>
                    </a:cxn>
                  </a:cxnLst>
                  <a:rect l="0" t="0" r="r" b="b"/>
                  <a:pathLst>
                    <a:path w="218" h="245">
                      <a:moveTo>
                        <a:pt x="142" y="0"/>
                      </a:moveTo>
                      <a:lnTo>
                        <a:pt x="175" y="21"/>
                      </a:lnTo>
                      <a:lnTo>
                        <a:pt x="202" y="38"/>
                      </a:lnTo>
                      <a:lnTo>
                        <a:pt x="218" y="70"/>
                      </a:lnTo>
                      <a:lnTo>
                        <a:pt x="214" y="100"/>
                      </a:lnTo>
                      <a:lnTo>
                        <a:pt x="194" y="134"/>
                      </a:lnTo>
                      <a:lnTo>
                        <a:pt x="165" y="160"/>
                      </a:lnTo>
                      <a:lnTo>
                        <a:pt x="129" y="191"/>
                      </a:lnTo>
                      <a:lnTo>
                        <a:pt x="109" y="214"/>
                      </a:lnTo>
                      <a:lnTo>
                        <a:pt x="82" y="241"/>
                      </a:lnTo>
                      <a:lnTo>
                        <a:pt x="52" y="245"/>
                      </a:lnTo>
                      <a:lnTo>
                        <a:pt x="25" y="232"/>
                      </a:lnTo>
                      <a:lnTo>
                        <a:pt x="5" y="214"/>
                      </a:lnTo>
                      <a:lnTo>
                        <a:pt x="0" y="192"/>
                      </a:lnTo>
                      <a:lnTo>
                        <a:pt x="22" y="177"/>
                      </a:lnTo>
                      <a:lnTo>
                        <a:pt x="63" y="168"/>
                      </a:lnTo>
                      <a:lnTo>
                        <a:pt x="88" y="154"/>
                      </a:lnTo>
                      <a:lnTo>
                        <a:pt x="124" y="134"/>
                      </a:lnTo>
                      <a:lnTo>
                        <a:pt x="148" y="100"/>
                      </a:lnTo>
                      <a:lnTo>
                        <a:pt x="165" y="61"/>
                      </a:lnTo>
                      <a:lnTo>
                        <a:pt x="158" y="32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60" name="Freeform 148"/>
              <p:cNvSpPr>
                <a:spLocks/>
              </p:cNvSpPr>
              <p:nvPr/>
            </p:nvSpPr>
            <p:spPr bwMode="auto">
              <a:xfrm>
                <a:off x="2132" y="2351"/>
                <a:ext cx="45" cy="51"/>
              </a:xfrm>
              <a:custGeom>
                <a:avLst/>
                <a:gdLst/>
                <a:ahLst/>
                <a:cxnLst>
                  <a:cxn ang="0">
                    <a:pos x="134" y="154"/>
                  </a:cxn>
                  <a:cxn ang="0">
                    <a:pos x="71" y="93"/>
                  </a:cxn>
                  <a:cxn ang="0">
                    <a:pos x="25" y="39"/>
                  </a:cxn>
                  <a:cxn ang="0">
                    <a:pos x="0" y="0"/>
                  </a:cxn>
                  <a:cxn ang="0">
                    <a:pos x="134" y="154"/>
                  </a:cxn>
                </a:cxnLst>
                <a:rect l="0" t="0" r="r" b="b"/>
                <a:pathLst>
                  <a:path w="134" h="154">
                    <a:moveTo>
                      <a:pt x="134" y="154"/>
                    </a:moveTo>
                    <a:lnTo>
                      <a:pt x="71" y="93"/>
                    </a:lnTo>
                    <a:lnTo>
                      <a:pt x="25" y="39"/>
                    </a:lnTo>
                    <a:lnTo>
                      <a:pt x="0" y="0"/>
                    </a:lnTo>
                    <a:lnTo>
                      <a:pt x="134" y="154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" name="Freeform 149"/>
              <p:cNvSpPr>
                <a:spLocks/>
              </p:cNvSpPr>
              <p:nvPr/>
            </p:nvSpPr>
            <p:spPr bwMode="auto">
              <a:xfrm>
                <a:off x="1219" y="2613"/>
                <a:ext cx="29" cy="386"/>
              </a:xfrm>
              <a:custGeom>
                <a:avLst/>
                <a:gdLst/>
                <a:ahLst/>
                <a:cxnLst>
                  <a:cxn ang="0">
                    <a:pos x="86" y="1158"/>
                  </a:cxn>
                  <a:cxn ang="0">
                    <a:pos x="65" y="939"/>
                  </a:cxn>
                  <a:cxn ang="0">
                    <a:pos x="36" y="785"/>
                  </a:cxn>
                  <a:cxn ang="0">
                    <a:pos x="0" y="637"/>
                  </a:cxn>
                  <a:cxn ang="0">
                    <a:pos x="57" y="444"/>
                  </a:cxn>
                  <a:cxn ang="0">
                    <a:pos x="51" y="148"/>
                  </a:cxn>
                  <a:cxn ang="0">
                    <a:pos x="36" y="0"/>
                  </a:cxn>
                </a:cxnLst>
                <a:rect l="0" t="0" r="r" b="b"/>
                <a:pathLst>
                  <a:path w="86" h="1158">
                    <a:moveTo>
                      <a:pt x="86" y="1158"/>
                    </a:moveTo>
                    <a:lnTo>
                      <a:pt x="65" y="939"/>
                    </a:lnTo>
                    <a:lnTo>
                      <a:pt x="36" y="785"/>
                    </a:lnTo>
                    <a:lnTo>
                      <a:pt x="0" y="637"/>
                    </a:lnTo>
                    <a:lnTo>
                      <a:pt x="57" y="444"/>
                    </a:lnTo>
                    <a:lnTo>
                      <a:pt x="51" y="148"/>
                    </a:lnTo>
                    <a:lnTo>
                      <a:pt x="3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62" name="Group 150"/>
              <p:cNvGrpSpPr>
                <a:grpSpLocks/>
              </p:cNvGrpSpPr>
              <p:nvPr/>
            </p:nvGrpSpPr>
            <p:grpSpPr bwMode="auto">
              <a:xfrm>
                <a:off x="1137" y="2268"/>
                <a:ext cx="157" cy="589"/>
                <a:chOff x="1137" y="2268"/>
                <a:chExt cx="157" cy="589"/>
              </a:xfrm>
            </p:grpSpPr>
            <p:sp>
              <p:nvSpPr>
                <p:cNvPr id="63" name="Freeform 151"/>
                <p:cNvSpPr>
                  <a:spLocks/>
                </p:cNvSpPr>
                <p:nvPr/>
              </p:nvSpPr>
              <p:spPr bwMode="auto">
                <a:xfrm>
                  <a:off x="1137" y="2268"/>
                  <a:ext cx="157" cy="490"/>
                </a:xfrm>
                <a:custGeom>
                  <a:avLst/>
                  <a:gdLst/>
                  <a:ahLst/>
                  <a:cxnLst>
                    <a:cxn ang="0">
                      <a:pos x="469" y="17"/>
                    </a:cxn>
                    <a:cxn ang="0">
                      <a:pos x="384" y="6"/>
                    </a:cxn>
                    <a:cxn ang="0">
                      <a:pos x="319" y="0"/>
                    </a:cxn>
                    <a:cxn ang="0">
                      <a:pos x="272" y="7"/>
                    </a:cxn>
                    <a:cxn ang="0">
                      <a:pos x="224" y="18"/>
                    </a:cxn>
                    <a:cxn ang="0">
                      <a:pos x="181" y="37"/>
                    </a:cxn>
                    <a:cxn ang="0">
                      <a:pos x="129" y="75"/>
                    </a:cxn>
                    <a:cxn ang="0">
                      <a:pos x="100" y="110"/>
                    </a:cxn>
                    <a:cxn ang="0">
                      <a:pos x="71" y="148"/>
                    </a:cxn>
                    <a:cxn ang="0">
                      <a:pos x="48" y="194"/>
                    </a:cxn>
                    <a:cxn ang="0">
                      <a:pos x="29" y="249"/>
                    </a:cxn>
                    <a:cxn ang="0">
                      <a:pos x="10" y="311"/>
                    </a:cxn>
                    <a:cxn ang="0">
                      <a:pos x="1" y="375"/>
                    </a:cxn>
                    <a:cxn ang="0">
                      <a:pos x="0" y="496"/>
                    </a:cxn>
                    <a:cxn ang="0">
                      <a:pos x="35" y="719"/>
                    </a:cxn>
                    <a:cxn ang="0">
                      <a:pos x="113" y="949"/>
                    </a:cxn>
                    <a:cxn ang="0">
                      <a:pos x="163" y="1200"/>
                    </a:cxn>
                    <a:cxn ang="0">
                      <a:pos x="170" y="1315"/>
                    </a:cxn>
                    <a:cxn ang="0">
                      <a:pos x="149" y="1399"/>
                    </a:cxn>
                    <a:cxn ang="0">
                      <a:pos x="120" y="1470"/>
                    </a:cxn>
                    <a:cxn ang="0">
                      <a:pos x="206" y="1406"/>
                    </a:cxn>
                    <a:cxn ang="0">
                      <a:pos x="255" y="1458"/>
                    </a:cxn>
                    <a:cxn ang="0">
                      <a:pos x="198" y="1187"/>
                    </a:cxn>
                    <a:cxn ang="0">
                      <a:pos x="148" y="909"/>
                    </a:cxn>
                    <a:cxn ang="0">
                      <a:pos x="92" y="673"/>
                    </a:cxn>
                    <a:cxn ang="0">
                      <a:pos x="71" y="454"/>
                    </a:cxn>
                    <a:cxn ang="0">
                      <a:pos x="99" y="320"/>
                    </a:cxn>
                    <a:cxn ang="0">
                      <a:pos x="134" y="171"/>
                    </a:cxn>
                    <a:cxn ang="0">
                      <a:pos x="177" y="94"/>
                    </a:cxn>
                    <a:cxn ang="0">
                      <a:pos x="241" y="49"/>
                    </a:cxn>
                    <a:cxn ang="0">
                      <a:pos x="347" y="36"/>
                    </a:cxn>
                    <a:cxn ang="0">
                      <a:pos x="469" y="17"/>
                    </a:cxn>
                  </a:cxnLst>
                  <a:rect l="0" t="0" r="r" b="b"/>
                  <a:pathLst>
                    <a:path w="469" h="1470">
                      <a:moveTo>
                        <a:pt x="469" y="17"/>
                      </a:moveTo>
                      <a:lnTo>
                        <a:pt x="384" y="6"/>
                      </a:lnTo>
                      <a:lnTo>
                        <a:pt x="319" y="0"/>
                      </a:lnTo>
                      <a:lnTo>
                        <a:pt x="272" y="7"/>
                      </a:lnTo>
                      <a:lnTo>
                        <a:pt x="224" y="18"/>
                      </a:lnTo>
                      <a:lnTo>
                        <a:pt x="181" y="37"/>
                      </a:lnTo>
                      <a:lnTo>
                        <a:pt x="129" y="75"/>
                      </a:lnTo>
                      <a:lnTo>
                        <a:pt x="100" y="110"/>
                      </a:lnTo>
                      <a:lnTo>
                        <a:pt x="71" y="148"/>
                      </a:lnTo>
                      <a:lnTo>
                        <a:pt x="48" y="194"/>
                      </a:lnTo>
                      <a:lnTo>
                        <a:pt x="29" y="249"/>
                      </a:lnTo>
                      <a:lnTo>
                        <a:pt x="10" y="311"/>
                      </a:lnTo>
                      <a:lnTo>
                        <a:pt x="1" y="375"/>
                      </a:lnTo>
                      <a:lnTo>
                        <a:pt x="0" y="496"/>
                      </a:lnTo>
                      <a:lnTo>
                        <a:pt x="35" y="719"/>
                      </a:lnTo>
                      <a:lnTo>
                        <a:pt x="113" y="949"/>
                      </a:lnTo>
                      <a:lnTo>
                        <a:pt x="163" y="1200"/>
                      </a:lnTo>
                      <a:lnTo>
                        <a:pt x="170" y="1315"/>
                      </a:lnTo>
                      <a:lnTo>
                        <a:pt x="149" y="1399"/>
                      </a:lnTo>
                      <a:lnTo>
                        <a:pt x="120" y="1470"/>
                      </a:lnTo>
                      <a:lnTo>
                        <a:pt x="206" y="1406"/>
                      </a:lnTo>
                      <a:lnTo>
                        <a:pt x="255" y="1458"/>
                      </a:lnTo>
                      <a:lnTo>
                        <a:pt x="198" y="1187"/>
                      </a:lnTo>
                      <a:lnTo>
                        <a:pt x="148" y="909"/>
                      </a:lnTo>
                      <a:lnTo>
                        <a:pt x="92" y="673"/>
                      </a:lnTo>
                      <a:lnTo>
                        <a:pt x="71" y="454"/>
                      </a:lnTo>
                      <a:lnTo>
                        <a:pt x="99" y="320"/>
                      </a:lnTo>
                      <a:lnTo>
                        <a:pt x="134" y="171"/>
                      </a:lnTo>
                      <a:lnTo>
                        <a:pt x="177" y="94"/>
                      </a:lnTo>
                      <a:lnTo>
                        <a:pt x="241" y="49"/>
                      </a:lnTo>
                      <a:lnTo>
                        <a:pt x="347" y="36"/>
                      </a:lnTo>
                      <a:lnTo>
                        <a:pt x="469" y="17"/>
                      </a:lnTo>
                      <a:close/>
                    </a:path>
                  </a:pathLst>
                </a:custGeom>
                <a:solidFill>
                  <a:srgbClr val="FFBF5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4" name="Freeform 152"/>
                <p:cNvSpPr>
                  <a:spLocks/>
                </p:cNvSpPr>
                <p:nvPr/>
              </p:nvSpPr>
              <p:spPr bwMode="auto">
                <a:xfrm>
                  <a:off x="1169" y="2736"/>
                  <a:ext cx="60" cy="121"/>
                </a:xfrm>
                <a:custGeom>
                  <a:avLst/>
                  <a:gdLst/>
                  <a:ahLst/>
                  <a:cxnLst>
                    <a:cxn ang="0">
                      <a:pos x="108" y="0"/>
                    </a:cxn>
                    <a:cxn ang="0">
                      <a:pos x="28" y="63"/>
                    </a:cxn>
                    <a:cxn ang="0">
                      <a:pos x="0" y="107"/>
                    </a:cxn>
                    <a:cxn ang="0">
                      <a:pos x="38" y="86"/>
                    </a:cxn>
                    <a:cxn ang="0">
                      <a:pos x="0" y="179"/>
                    </a:cxn>
                    <a:cxn ang="0">
                      <a:pos x="45" y="147"/>
                    </a:cxn>
                    <a:cxn ang="0">
                      <a:pos x="13" y="275"/>
                    </a:cxn>
                    <a:cxn ang="0">
                      <a:pos x="70" y="227"/>
                    </a:cxn>
                    <a:cxn ang="0">
                      <a:pos x="85" y="307"/>
                    </a:cxn>
                    <a:cxn ang="0">
                      <a:pos x="148" y="363"/>
                    </a:cxn>
                    <a:cxn ang="0">
                      <a:pos x="147" y="273"/>
                    </a:cxn>
                    <a:cxn ang="0">
                      <a:pos x="180" y="169"/>
                    </a:cxn>
                    <a:cxn ang="0">
                      <a:pos x="155" y="49"/>
                    </a:cxn>
                    <a:cxn ang="0">
                      <a:pos x="108" y="0"/>
                    </a:cxn>
                  </a:cxnLst>
                  <a:rect l="0" t="0" r="r" b="b"/>
                  <a:pathLst>
                    <a:path w="180" h="363">
                      <a:moveTo>
                        <a:pt x="108" y="0"/>
                      </a:moveTo>
                      <a:lnTo>
                        <a:pt x="28" y="63"/>
                      </a:lnTo>
                      <a:lnTo>
                        <a:pt x="0" y="107"/>
                      </a:lnTo>
                      <a:lnTo>
                        <a:pt x="38" y="86"/>
                      </a:lnTo>
                      <a:lnTo>
                        <a:pt x="0" y="179"/>
                      </a:lnTo>
                      <a:lnTo>
                        <a:pt x="45" y="147"/>
                      </a:lnTo>
                      <a:lnTo>
                        <a:pt x="13" y="275"/>
                      </a:lnTo>
                      <a:lnTo>
                        <a:pt x="70" y="227"/>
                      </a:lnTo>
                      <a:lnTo>
                        <a:pt x="85" y="307"/>
                      </a:lnTo>
                      <a:lnTo>
                        <a:pt x="148" y="363"/>
                      </a:lnTo>
                      <a:lnTo>
                        <a:pt x="147" y="273"/>
                      </a:lnTo>
                      <a:lnTo>
                        <a:pt x="180" y="169"/>
                      </a:lnTo>
                      <a:lnTo>
                        <a:pt x="155" y="49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rgbClr val="FFBF7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5" name="Freeform 153"/>
                <p:cNvSpPr>
                  <a:spLocks/>
                </p:cNvSpPr>
                <p:nvPr/>
              </p:nvSpPr>
              <p:spPr bwMode="auto">
                <a:xfrm>
                  <a:off x="1161" y="2275"/>
                  <a:ext cx="129" cy="469"/>
                </a:xfrm>
                <a:custGeom>
                  <a:avLst/>
                  <a:gdLst/>
                  <a:ahLst/>
                  <a:cxnLst>
                    <a:cxn ang="0">
                      <a:pos x="175" y="1408"/>
                    </a:cxn>
                    <a:cxn ang="0">
                      <a:pos x="165" y="1122"/>
                    </a:cxn>
                    <a:cxn ang="0">
                      <a:pos x="115" y="865"/>
                    </a:cxn>
                    <a:cxn ang="0">
                      <a:pos x="89" y="713"/>
                    </a:cxn>
                    <a:cxn ang="0">
                      <a:pos x="73" y="581"/>
                    </a:cxn>
                    <a:cxn ang="0">
                      <a:pos x="68" y="452"/>
                    </a:cxn>
                    <a:cxn ang="0">
                      <a:pos x="81" y="337"/>
                    </a:cxn>
                    <a:cxn ang="0">
                      <a:pos x="102" y="235"/>
                    </a:cxn>
                    <a:cxn ang="0">
                      <a:pos x="127" y="157"/>
                    </a:cxn>
                    <a:cxn ang="0">
                      <a:pos x="159" y="109"/>
                    </a:cxn>
                    <a:cxn ang="0">
                      <a:pos x="198" y="75"/>
                    </a:cxn>
                    <a:cxn ang="0">
                      <a:pos x="247" y="47"/>
                    </a:cxn>
                    <a:cxn ang="0">
                      <a:pos x="308" y="23"/>
                    </a:cxn>
                    <a:cxn ang="0">
                      <a:pos x="386" y="0"/>
                    </a:cxn>
                    <a:cxn ang="0">
                      <a:pos x="300" y="4"/>
                    </a:cxn>
                    <a:cxn ang="0">
                      <a:pos x="239" y="10"/>
                    </a:cxn>
                    <a:cxn ang="0">
                      <a:pos x="169" y="26"/>
                    </a:cxn>
                    <a:cxn ang="0">
                      <a:pos x="116" y="56"/>
                    </a:cxn>
                    <a:cxn ang="0">
                      <a:pos x="83" y="93"/>
                    </a:cxn>
                    <a:cxn ang="0">
                      <a:pos x="58" y="138"/>
                    </a:cxn>
                    <a:cxn ang="0">
                      <a:pos x="32" y="233"/>
                    </a:cxn>
                    <a:cxn ang="0">
                      <a:pos x="13" y="324"/>
                    </a:cxn>
                    <a:cxn ang="0">
                      <a:pos x="0" y="407"/>
                    </a:cxn>
                    <a:cxn ang="0">
                      <a:pos x="2" y="505"/>
                    </a:cxn>
                    <a:cxn ang="0">
                      <a:pos x="7" y="591"/>
                    </a:cxn>
                    <a:cxn ang="0">
                      <a:pos x="31" y="710"/>
                    </a:cxn>
                    <a:cxn ang="0">
                      <a:pos x="73" y="878"/>
                    </a:cxn>
                    <a:cxn ang="0">
                      <a:pos x="123" y="1161"/>
                    </a:cxn>
                    <a:cxn ang="0">
                      <a:pos x="175" y="1408"/>
                    </a:cxn>
                  </a:cxnLst>
                  <a:rect l="0" t="0" r="r" b="b"/>
                  <a:pathLst>
                    <a:path w="386" h="1408">
                      <a:moveTo>
                        <a:pt x="175" y="1408"/>
                      </a:moveTo>
                      <a:lnTo>
                        <a:pt x="165" y="1122"/>
                      </a:lnTo>
                      <a:lnTo>
                        <a:pt x="115" y="865"/>
                      </a:lnTo>
                      <a:lnTo>
                        <a:pt x="89" y="713"/>
                      </a:lnTo>
                      <a:lnTo>
                        <a:pt x="73" y="581"/>
                      </a:lnTo>
                      <a:lnTo>
                        <a:pt x="68" y="452"/>
                      </a:lnTo>
                      <a:lnTo>
                        <a:pt x="81" y="337"/>
                      </a:lnTo>
                      <a:lnTo>
                        <a:pt x="102" y="235"/>
                      </a:lnTo>
                      <a:lnTo>
                        <a:pt x="127" y="157"/>
                      </a:lnTo>
                      <a:lnTo>
                        <a:pt x="159" y="109"/>
                      </a:lnTo>
                      <a:lnTo>
                        <a:pt x="198" y="75"/>
                      </a:lnTo>
                      <a:lnTo>
                        <a:pt x="247" y="47"/>
                      </a:lnTo>
                      <a:lnTo>
                        <a:pt x="308" y="23"/>
                      </a:lnTo>
                      <a:lnTo>
                        <a:pt x="386" y="0"/>
                      </a:lnTo>
                      <a:lnTo>
                        <a:pt x="300" y="4"/>
                      </a:lnTo>
                      <a:lnTo>
                        <a:pt x="239" y="10"/>
                      </a:lnTo>
                      <a:lnTo>
                        <a:pt x="169" y="26"/>
                      </a:lnTo>
                      <a:lnTo>
                        <a:pt x="116" y="56"/>
                      </a:lnTo>
                      <a:lnTo>
                        <a:pt x="83" y="93"/>
                      </a:lnTo>
                      <a:lnTo>
                        <a:pt x="58" y="138"/>
                      </a:lnTo>
                      <a:lnTo>
                        <a:pt x="32" y="233"/>
                      </a:lnTo>
                      <a:lnTo>
                        <a:pt x="13" y="324"/>
                      </a:lnTo>
                      <a:lnTo>
                        <a:pt x="0" y="407"/>
                      </a:lnTo>
                      <a:lnTo>
                        <a:pt x="2" y="505"/>
                      </a:lnTo>
                      <a:lnTo>
                        <a:pt x="7" y="591"/>
                      </a:lnTo>
                      <a:lnTo>
                        <a:pt x="31" y="710"/>
                      </a:lnTo>
                      <a:lnTo>
                        <a:pt x="73" y="878"/>
                      </a:lnTo>
                      <a:lnTo>
                        <a:pt x="123" y="1161"/>
                      </a:lnTo>
                      <a:lnTo>
                        <a:pt x="175" y="1408"/>
                      </a:lnTo>
                      <a:close/>
                    </a:path>
                  </a:pathLst>
                </a:custGeom>
                <a:solidFill>
                  <a:srgbClr val="7F5F3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aphicFrame>
          <p:nvGraphicFramePr>
            <p:cNvPr id="42" name="Object 154"/>
            <p:cNvGraphicFramePr>
              <a:graphicFrameLocks noChangeAspect="1"/>
            </p:cNvGraphicFramePr>
            <p:nvPr/>
          </p:nvGraphicFramePr>
          <p:xfrm>
            <a:off x="2928" y="2494"/>
            <a:ext cx="701" cy="598"/>
          </p:xfrm>
          <a:graphic>
            <a:graphicData uri="http://schemas.openxmlformats.org/presentationml/2006/ole">
              <p:oleObj spid="_x0000_s2050" name="Clip" r:id="rId4" imgW="3850920" imgH="4239720" progId="">
                <p:embed/>
              </p:oleObj>
            </a:graphicData>
          </a:graphic>
        </p:graphicFrame>
        <p:sp>
          <p:nvSpPr>
            <p:cNvPr id="43" name="AutoShape 155"/>
            <p:cNvSpPr>
              <a:spLocks noChangeArrowheads="1"/>
            </p:cNvSpPr>
            <p:nvPr/>
          </p:nvSpPr>
          <p:spPr bwMode="auto">
            <a:xfrm>
              <a:off x="3184" y="3097"/>
              <a:ext cx="152" cy="176"/>
            </a:xfrm>
            <a:prstGeom prst="upArrow">
              <a:avLst>
                <a:gd name="adj1" fmla="val 50000"/>
                <a:gd name="adj2" fmla="val 28947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4" name="AutoShape 156"/>
            <p:cNvSpPr>
              <a:spLocks noChangeArrowheads="1"/>
            </p:cNvSpPr>
            <p:nvPr/>
          </p:nvSpPr>
          <p:spPr bwMode="auto">
            <a:xfrm>
              <a:off x="1294" y="3030"/>
              <a:ext cx="152" cy="176"/>
            </a:xfrm>
            <a:prstGeom prst="upArrow">
              <a:avLst>
                <a:gd name="adj1" fmla="val 50000"/>
                <a:gd name="adj2" fmla="val 28947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5" name="Rectangle 157"/>
            <p:cNvSpPr>
              <a:spLocks noChangeArrowheads="1"/>
            </p:cNvSpPr>
            <p:nvPr/>
          </p:nvSpPr>
          <p:spPr bwMode="auto">
            <a:xfrm>
              <a:off x="1253" y="3393"/>
              <a:ext cx="72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Gyökéren 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keresztüli 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felszívódás</a:t>
              </a:r>
              <a:endParaRPr lang="en-GB" sz="2000"/>
            </a:p>
          </p:txBody>
        </p:sp>
        <p:sp>
          <p:nvSpPr>
            <p:cNvPr id="46" name="Rectangle 158"/>
            <p:cNvSpPr>
              <a:spLocks noChangeArrowheads="1"/>
            </p:cNvSpPr>
            <p:nvPr/>
          </p:nvSpPr>
          <p:spPr bwMode="auto">
            <a:xfrm>
              <a:off x="2971" y="3430"/>
              <a:ext cx="72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Gyökéren 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keresztüli </a:t>
              </a:r>
            </a:p>
            <a:p>
              <a:pPr eaLnBrk="0" hangingPunct="0"/>
              <a:r>
                <a:rPr lang="hu-HU" i="1">
                  <a:solidFill>
                    <a:srgbClr val="000000"/>
                  </a:solidFill>
                </a:rPr>
                <a:t>felszívódás</a:t>
              </a:r>
              <a:endParaRPr lang="en-GB" sz="2000"/>
            </a:p>
          </p:txBody>
        </p:sp>
      </p:grpSp>
      <p:sp>
        <p:nvSpPr>
          <p:cNvPr id="163" name="Rectangle 159"/>
          <p:cNvSpPr>
            <a:spLocks noChangeArrowheads="1"/>
          </p:cNvSpPr>
          <p:nvPr/>
        </p:nvSpPr>
        <p:spPr bwMode="auto">
          <a:xfrm>
            <a:off x="6873785" y="339157"/>
            <a:ext cx="565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/>
              <a:t>Emberközpontú felfogás – szárazföldi tápláléklánc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55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200" b="1" dirty="0" smtClean="0">
                <a:cs typeface="Times New Roman" pitchFamily="18" charset="0"/>
              </a:rPr>
              <a:t>Kockázatbecslés – éves lekötött effektív dózis </a:t>
            </a:r>
            <a:endParaRPr lang="hu-HU" sz="2200" b="1" i="1" baseline="30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Kockázatbecslés – éves lekötött effektív dózis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484120" y="378823"/>
          <a:ext cx="6032863" cy="3770539"/>
        </p:xfrm>
        <a:graphic>
          <a:graphicData uri="http://schemas.openxmlformats.org/presentationml/2006/ole">
            <p:oleObj spid="_x0000_s3074" name="Munkalap" r:id="rId4" imgW="10890000" imgH="6806160" progId="Excel.Sheet.8">
              <p:embed/>
            </p:oleObj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79845" y="1950628"/>
            <a:ext cx="2082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sz="1600" dirty="0"/>
              <a:t>Sr-90: 0,56 </a:t>
            </a:r>
            <a:r>
              <a:rPr lang="hu-HU" sz="1600" dirty="0" err="1"/>
              <a:t>mSv</a:t>
            </a:r>
            <a:r>
              <a:rPr lang="hu-HU" sz="1600" dirty="0"/>
              <a:t>/év</a:t>
            </a:r>
          </a:p>
          <a:p>
            <a:pPr eaLnBrk="0" hangingPunct="0"/>
            <a:r>
              <a:rPr lang="hu-HU" sz="1600" dirty="0"/>
              <a:t>Cs-137: 0,30 </a:t>
            </a:r>
            <a:r>
              <a:rPr lang="hu-HU" sz="1600" dirty="0" err="1"/>
              <a:t>mSv</a:t>
            </a:r>
            <a:r>
              <a:rPr lang="hu-HU" sz="1600" dirty="0"/>
              <a:t>/év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012136" y="2639105"/>
            <a:ext cx="1758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1400" dirty="0"/>
              <a:t>Természetes háttér:</a:t>
            </a:r>
          </a:p>
          <a:p>
            <a:pPr algn="ctr" eaLnBrk="0" hangingPunct="0"/>
            <a:r>
              <a:rPr lang="hu-HU" sz="1400" dirty="0"/>
              <a:t> 2mSv/év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48445" y="4474346"/>
            <a:ext cx="2384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sz="1600" dirty="0"/>
              <a:t>Fogyasztási statisztika:</a:t>
            </a:r>
          </a:p>
          <a:p>
            <a:pPr eaLnBrk="0" hangingPunct="0"/>
            <a:r>
              <a:rPr lang="hu-HU" sz="1600" dirty="0"/>
              <a:t>élelmiszerek fogyasztási</a:t>
            </a:r>
          </a:p>
          <a:p>
            <a:pPr eaLnBrk="0" hangingPunct="0"/>
            <a:r>
              <a:rPr lang="hu-HU" sz="1600" dirty="0"/>
              <a:t>arányainak alakulása </a:t>
            </a:r>
          </a:p>
        </p:txBody>
      </p:sp>
      <p:graphicFrame>
        <p:nvGraphicFramePr>
          <p:cNvPr id="3075" name="Object 2"/>
          <p:cNvGraphicFramePr>
            <a:graphicFrameLocks noChangeAspect="1"/>
          </p:cNvGraphicFramePr>
          <p:nvPr/>
        </p:nvGraphicFramePr>
        <p:xfrm>
          <a:off x="7314763" y="3135086"/>
          <a:ext cx="4598127" cy="2873829"/>
        </p:xfrm>
        <a:graphic>
          <a:graphicData uri="http://schemas.openxmlformats.org/presentationml/2006/ole">
            <p:oleObj spid="_x0000_s3075" name="Munkalap" r:id="rId5" imgW="10890000" imgH="6806160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 descr="aer-03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575782"/>
            <a:ext cx="4058194" cy="4014679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51970" y="0"/>
            <a:ext cx="30438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hu-HU" sz="2400" b="1" baseline="0" dirty="0">
                <a:latin typeface="Calibri" pitchFamily="34" charset="0"/>
              </a:rPr>
              <a:t>Mintavétel előtt</a:t>
            </a:r>
            <a:endParaRPr lang="en-GB" sz="2400" b="1" baseline="0" dirty="0">
              <a:latin typeface="Calibri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975906" y="5459545"/>
            <a:ext cx="1548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hu-HU" sz="2400" b="1" baseline="0" dirty="0">
                <a:latin typeface="Calibri" pitchFamily="34" charset="0"/>
              </a:rPr>
              <a:t>1 hét után</a:t>
            </a:r>
            <a:endParaRPr lang="en-GB" sz="2400" b="1" baseline="0" dirty="0">
              <a:latin typeface="Calibri" pitchFamily="34" charset="0"/>
            </a:endParaRPr>
          </a:p>
        </p:txBody>
      </p:sp>
      <p:pic>
        <p:nvPicPr>
          <p:cNvPr id="10" name="Picture 5" descr="aer-01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8411" y="1972492"/>
            <a:ext cx="3954523" cy="3892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5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600" b="1" i="1" dirty="0" smtClean="0">
                <a:cs typeface="Times New Roman" pitchFamily="18" charset="0"/>
              </a:rPr>
              <a:t>Merre fúj a szél Paksnál?</a:t>
            </a:r>
            <a:endParaRPr lang="hu-HU" sz="2600" b="1" i="1" baseline="30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Merre fúj a szél Paksnál?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547257" y="2582012"/>
            <a:ext cx="5601537" cy="14217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Az erőmű üzemzavarának környezeti hatása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" name="Picture 4" descr="E:\munka1\PAKS\moral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687" y="189293"/>
            <a:ext cx="3479074" cy="527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endParaRPr lang="hu-HU" altLang="en-US" sz="32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 descr="E:\munka1\ráckeve2003\tervz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2753" y="209259"/>
            <a:ext cx="7942218" cy="578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Merre fúj a szél Paksnál?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521131" y="862147"/>
            <a:ext cx="875211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dirty="0" smtClean="0"/>
              <a:t>Média</a:t>
            </a:r>
          </a:p>
          <a:p>
            <a:endParaRPr lang="hu-HU" sz="2600" dirty="0" smtClean="0"/>
          </a:p>
          <a:p>
            <a:r>
              <a:rPr lang="hu-HU" sz="2600" dirty="0" smtClean="0"/>
              <a:t>Félhivatalos csatornák</a:t>
            </a:r>
          </a:p>
          <a:p>
            <a:endParaRPr lang="hu-HU" sz="2600" dirty="0" smtClean="0"/>
          </a:p>
          <a:p>
            <a:r>
              <a:rPr lang="hu-HU" sz="2600" dirty="0" smtClean="0"/>
              <a:t>Mérések (04.11. péntek aeroszol szűrőn kb. 10mBq/m3 131I)</a:t>
            </a:r>
          </a:p>
          <a:p>
            <a:endParaRPr lang="hu-HU" sz="2600" dirty="0" smtClean="0"/>
          </a:p>
          <a:p>
            <a:r>
              <a:rPr lang="hu-HU" sz="2600" dirty="0" smtClean="0"/>
              <a:t>Hivatalos értesítés (hétfőn)</a:t>
            </a:r>
          </a:p>
          <a:p>
            <a:r>
              <a:rPr lang="hu-HU" sz="2600" dirty="0" smtClean="0"/>
              <a:t>(környezeti hatással járó 2. fokozatú esemény) </a:t>
            </a:r>
            <a:endParaRPr lang="hu-HU" sz="26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0" y="620487"/>
            <a:ext cx="215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600" b="1" i="1" dirty="0" smtClean="0">
                <a:cs typeface="Times New Roman" pitchFamily="18" charset="0"/>
              </a:rPr>
              <a:t>Merre fúj a szél Paksnál?</a:t>
            </a:r>
            <a:endParaRPr lang="hu-HU" sz="2600" b="1" i="1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Járványügyi nyomozás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hu-HU" sz="3200" dirty="0" smtClean="0"/>
              <a:t>S. </a:t>
            </a:r>
            <a:r>
              <a:rPr lang="hu-HU" sz="3200" dirty="0" err="1" smtClean="0"/>
              <a:t>Derby</a:t>
            </a:r>
            <a:r>
              <a:rPr lang="hu-HU" sz="3200" dirty="0" smtClean="0"/>
              <a:t> </a:t>
            </a:r>
            <a:r>
              <a:rPr lang="hu-HU" sz="3200" dirty="0" err="1" smtClean="0"/>
              <a:t>izolátumok</a:t>
            </a:r>
            <a:endParaRPr lang="hu-HU" sz="3200" dirty="0" smtClean="0"/>
          </a:p>
          <a:p>
            <a:pPr>
              <a:buFont typeface="Arial" pitchFamily="34" charset="0"/>
              <a:buChar char="•"/>
            </a:pPr>
            <a:r>
              <a:rPr lang="hu-HU" sz="3200" dirty="0" smtClean="0"/>
              <a:t>széklet</a:t>
            </a:r>
            <a:r>
              <a:rPr lang="en-US" sz="3200" dirty="0" smtClean="0"/>
              <a:t> (H), </a:t>
            </a:r>
            <a:r>
              <a:rPr lang="hu-HU" sz="3200" dirty="0" smtClean="0"/>
              <a:t>élelmiszer</a:t>
            </a:r>
            <a:r>
              <a:rPr lang="en-US" sz="3200" dirty="0" smtClean="0"/>
              <a:t>(F), </a:t>
            </a:r>
            <a:r>
              <a:rPr lang="hu-HU" sz="3200" dirty="0" smtClean="0"/>
              <a:t>beteg állat</a:t>
            </a:r>
            <a:r>
              <a:rPr lang="en-US" sz="3200" dirty="0" smtClean="0"/>
              <a:t> (I), </a:t>
            </a:r>
            <a:r>
              <a:rPr lang="hu-HU" sz="3200" dirty="0" smtClean="0"/>
              <a:t>környezeti minta</a:t>
            </a:r>
            <a:r>
              <a:rPr lang="en-US" sz="3200" dirty="0" smtClean="0"/>
              <a:t> (E), </a:t>
            </a:r>
            <a:r>
              <a:rPr lang="hu-HU" sz="3200" dirty="0" smtClean="0"/>
              <a:t>és vágott sertés test</a:t>
            </a:r>
            <a:r>
              <a:rPr lang="en-US" sz="3200" dirty="0" smtClean="0"/>
              <a:t> (S)</a:t>
            </a:r>
            <a:endParaRPr lang="hu-HU" sz="3200" dirty="0" smtClean="0"/>
          </a:p>
          <a:p>
            <a:pPr>
              <a:buFont typeface="Arial" pitchFamily="34" charset="0"/>
              <a:buChar char="•"/>
            </a:pPr>
            <a:r>
              <a:rPr lang="hu-HU" sz="3200" dirty="0" smtClean="0"/>
              <a:t>(M: kontrolltörzs)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Járványügyi nyomozás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4" descr="An external file that holds a picture, illustration, etc.&#10;Object name is 04-1042-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9691" y="2819400"/>
            <a:ext cx="714375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Merre fúj a szél Paksnál?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477589" y="483644"/>
          <a:ext cx="8763000" cy="5440362"/>
        </p:xfrm>
        <a:graphic>
          <a:graphicData uri="http://schemas.openxmlformats.org/presentationml/2006/ole">
            <p:oleObj spid="_x0000_s4098" name="Munkalap" r:id="rId4" imgW="10890000" imgH="6761160" progId="Excel.Sheet.8">
              <p:embed/>
            </p:oleObj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0" y="620487"/>
            <a:ext cx="215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600" b="1" i="1" dirty="0" smtClean="0">
                <a:cs typeface="Times New Roman" pitchFamily="18" charset="0"/>
              </a:rPr>
              <a:t>Merre fúj a szél Paksnál?</a:t>
            </a:r>
            <a:endParaRPr lang="hu-HU" sz="2600" b="1" i="1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800" b="1" dirty="0" smtClean="0"/>
              <a:t>Mintavétel elrendelése (telefonon)</a:t>
            </a:r>
          </a:p>
          <a:p>
            <a:r>
              <a:rPr lang="hu-HU" sz="2800" b="1" dirty="0" smtClean="0"/>
              <a:t>A környezeti hatások felmérésébe bevont laboratóriumok:</a:t>
            </a:r>
          </a:p>
          <a:p>
            <a:pPr lvl="1"/>
            <a:r>
              <a:rPr lang="hu-HU" sz="2400" b="1" dirty="0" smtClean="0"/>
              <a:t>Gödöllő</a:t>
            </a:r>
          </a:p>
          <a:p>
            <a:pPr lvl="1"/>
            <a:r>
              <a:rPr lang="hu-HU" sz="2400" b="1" dirty="0" smtClean="0"/>
              <a:t>Kecskemét</a:t>
            </a:r>
          </a:p>
          <a:p>
            <a:pPr lvl="1"/>
            <a:r>
              <a:rPr lang="hu-HU" sz="2400" b="1" dirty="0" smtClean="0"/>
              <a:t>Kaposvár</a:t>
            </a:r>
          </a:p>
          <a:p>
            <a:pPr lvl="1"/>
            <a:r>
              <a:rPr lang="hu-HU" sz="2400" b="1" dirty="0" smtClean="0"/>
              <a:t>Pécs </a:t>
            </a:r>
          </a:p>
          <a:p>
            <a:pPr lvl="1"/>
            <a:r>
              <a:rPr lang="hu-HU" sz="2400" b="1" dirty="0" smtClean="0"/>
              <a:t>Szeged </a:t>
            </a:r>
          </a:p>
          <a:p>
            <a:pPr lvl="1"/>
            <a:r>
              <a:rPr lang="hu-HU" sz="2400" b="1" dirty="0" smtClean="0"/>
              <a:t>Szekszárd</a:t>
            </a:r>
          </a:p>
          <a:p>
            <a:pPr lvl="1"/>
            <a:r>
              <a:rPr lang="hu-HU" sz="2400" b="1" dirty="0" smtClean="0"/>
              <a:t>Budapest (OÉVI)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Merre fúj a szél Paksnál?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0" y="620487"/>
            <a:ext cx="215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600" b="1" i="1" dirty="0" smtClean="0">
                <a:cs typeface="Times New Roman" pitchFamily="18" charset="0"/>
              </a:rPr>
              <a:t>Merre fúj a szél Paksnál?</a:t>
            </a:r>
            <a:endParaRPr lang="hu-HU" sz="2600" b="1" i="1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Merre fúj a szél Paksnál?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 descr="E:\munka1\PAKS\paksin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1942" y="483327"/>
            <a:ext cx="6925885" cy="470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86296" y="5306923"/>
            <a:ext cx="67832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sz="2000" b="1" dirty="0"/>
              <a:t>Méréstechnikai csendélet egy paksi ellenőrző állomás mellett</a:t>
            </a:r>
            <a:r>
              <a:rPr lang="hu-HU" sz="2800" b="1" dirty="0"/>
              <a:t>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0" y="620487"/>
            <a:ext cx="215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600" b="1" i="1" dirty="0" smtClean="0">
                <a:cs typeface="Times New Roman" pitchFamily="18" charset="0"/>
              </a:rPr>
              <a:t>Merre fúj a szél Paksnál?</a:t>
            </a:r>
            <a:endParaRPr lang="hu-HU" sz="2600" b="1" i="1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Merre fúj a szél Paksnál?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3" descr="E:\munka\paks\paks-forum\in-sit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44138"/>
            <a:ext cx="7972850" cy="528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0" y="620487"/>
            <a:ext cx="215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600" b="1" i="1" dirty="0" smtClean="0">
                <a:cs typeface="Times New Roman" pitchFamily="18" charset="0"/>
              </a:rPr>
              <a:t>Merre fúj a szél Paksnál?</a:t>
            </a:r>
            <a:endParaRPr lang="hu-HU" sz="2600" b="1" i="1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Merre fúj a szél Paksnál?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4" descr="E:\munka1\part-528\part-5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2754" y="235131"/>
            <a:ext cx="7810692" cy="568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0" y="620487"/>
            <a:ext cx="215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600" b="1" i="1" dirty="0" smtClean="0">
                <a:cs typeface="Times New Roman" pitchFamily="18" charset="0"/>
              </a:rPr>
              <a:t>Merre fúj a szél Paksnál?</a:t>
            </a:r>
            <a:endParaRPr lang="hu-HU" sz="2600" b="1" i="1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Merre fúj a szél Paksnál?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407920" y="463047"/>
            <a:ext cx="936171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/>
              <a:t>Környezeti hatások </a:t>
            </a:r>
            <a:r>
              <a:rPr lang="hu-HU" sz="2800" b="1" dirty="0" smtClean="0"/>
              <a:t>felmérése</a:t>
            </a:r>
          </a:p>
          <a:p>
            <a:endParaRPr lang="hu-HU" sz="2800" b="1" dirty="0" smtClean="0"/>
          </a:p>
          <a:p>
            <a:r>
              <a:rPr lang="hu-HU" sz="2800" b="1" dirty="0" smtClean="0"/>
              <a:t>Tudományos szempontok</a:t>
            </a:r>
          </a:p>
          <a:p>
            <a:pPr lvl="1"/>
            <a:r>
              <a:rPr lang="hu-HU" sz="2400" b="1" dirty="0" smtClean="0"/>
              <a:t>terjedési modellek </a:t>
            </a:r>
            <a:r>
              <a:rPr lang="hu-HU" sz="2400" b="1" dirty="0" err="1" smtClean="0"/>
              <a:t>validálása</a:t>
            </a:r>
            <a:endParaRPr lang="hu-HU" sz="2400" b="1" dirty="0" smtClean="0"/>
          </a:p>
          <a:p>
            <a:pPr lvl="1"/>
            <a:r>
              <a:rPr lang="hu-HU" sz="2400" b="1" dirty="0" smtClean="0"/>
              <a:t>lokális esemény súlyosságának megítéléséhez szükséges paraméterek </a:t>
            </a:r>
            <a:r>
              <a:rPr lang="hu-HU" sz="2400" b="1" dirty="0" smtClean="0"/>
              <a:t>finomítása</a:t>
            </a:r>
          </a:p>
          <a:p>
            <a:pPr lvl="1"/>
            <a:endParaRPr lang="hu-HU" sz="2400" b="1" dirty="0" smtClean="0"/>
          </a:p>
          <a:p>
            <a:r>
              <a:rPr lang="hu-HU" sz="2800" b="1" dirty="0" smtClean="0"/>
              <a:t>Az FVM Radiológiai Ellenőrző Hálózat reagálásának tesztelése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0" y="620487"/>
            <a:ext cx="215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600" b="1" i="1" dirty="0" smtClean="0">
                <a:cs typeface="Times New Roman" pitchFamily="18" charset="0"/>
              </a:rPr>
              <a:t>Merre fúj a szél Paksnál?</a:t>
            </a:r>
            <a:endParaRPr lang="hu-HU" sz="2600" b="1" i="1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 descr="E:\munka1\PAKS\lbkg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3566" y="339634"/>
            <a:ext cx="8464733" cy="564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Kép 6" descr="^8461FC75CE900F43B843A7939AA5ED5B622FE83DC335447B59^pimgpsh_fullsize_dis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5005" y="222069"/>
            <a:ext cx="768096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Kép 6" descr="^ACBDDD479CDE3B949C5FDB3CDDA41519E692315E8EFC0D08B9^pimgpsh_fullsize_dis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5007" y="261257"/>
            <a:ext cx="7698379" cy="577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Kép 6" descr="^C6A3DE72B525561C9A86377E584ED24FF31C803B0F1B25E20E^pimgpsh_fullsize_dis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880" y="235132"/>
            <a:ext cx="7560934" cy="567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Járványügyi nyomozás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Járványügyi nyomozás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8" name="Picture 2" descr="An external file that holds a picture, illustration, etc.&#10;Object name is 04-1042-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251" y="352696"/>
            <a:ext cx="7746275" cy="5628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70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Kép 6" descr="IM00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1942" y="346166"/>
            <a:ext cx="7419704" cy="55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71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Kép 6" descr="moral-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880" y="248195"/>
            <a:ext cx="8802545" cy="580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72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 descr="F:\munka1\PAKS\mintatart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1057" y="278674"/>
            <a:ext cx="8431213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73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5817" y="378823"/>
            <a:ext cx="7452813" cy="559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74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 descr="F:\munka1\PAKS\köze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2125" y="313509"/>
            <a:ext cx="8240024" cy="575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75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 descr="http://www.szeretlekmagyarorszag.hu/wp-content/uploads/2014/02/asp_970px_cm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2680" y="577077"/>
            <a:ext cx="9624005" cy="5275082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0" y="620487"/>
            <a:ext cx="215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en-US" sz="2600" b="1" dirty="0" smtClean="0">
                <a:cs typeface="Times New Roman" pitchFamily="18" charset="0"/>
              </a:rPr>
              <a:t>Merre fúj a szél Paksnál?</a:t>
            </a:r>
            <a:endParaRPr lang="hu-HU" sz="2600" b="1" i="1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76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8060" y="313509"/>
            <a:ext cx="7667912" cy="578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2" y="3922087"/>
            <a:ext cx="65902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i="1" dirty="0" smtClean="0">
                <a:solidFill>
                  <a:schemeClr val="bg1"/>
                </a:solidFill>
                <a:latin typeface="Cronos Pro" panose="020C0702030403020304" pitchFamily="34" charset="0"/>
              </a:rPr>
              <a:t>Köszönöm a figyelmet!</a:t>
            </a:r>
          </a:p>
          <a:p>
            <a:endParaRPr lang="hu-HU" sz="3000" i="1" dirty="0" smtClean="0">
              <a:solidFill>
                <a:schemeClr val="bg1"/>
              </a:solidFill>
              <a:latin typeface="Cronos Pro" panose="020C0702030403020304" pitchFamily="34" charset="0"/>
            </a:endParaRPr>
          </a:p>
          <a:p>
            <a:r>
              <a:rPr lang="hu-HU" sz="2400" i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Dr. Nagy Attila</a:t>
            </a:r>
            <a:endParaRPr lang="hu-HU" sz="2400" i="1" dirty="0" smtClean="0">
              <a:solidFill>
                <a:schemeClr val="bg1"/>
              </a:solidFill>
              <a:latin typeface="Cronos Pro Caption" panose="020C0502030503020304" pitchFamily="34" charset="0"/>
            </a:endParaRPr>
          </a:p>
          <a:p>
            <a:r>
              <a:rPr lang="hu-HU" sz="2400" i="1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nagyattila</a:t>
            </a:r>
            <a:r>
              <a:rPr lang="hu-HU" sz="2400" i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@</a:t>
            </a:r>
            <a:r>
              <a:rPr lang="hu-HU" sz="2400" i="1" dirty="0" err="1" smtClean="0">
                <a:solidFill>
                  <a:schemeClr val="bg1"/>
                </a:solidFill>
                <a:latin typeface="Cronos Pro Caption" panose="020C0502030503020304" pitchFamily="34" charset="0"/>
              </a:rPr>
              <a:t>nebih.gov.hu</a:t>
            </a:r>
            <a:endParaRPr lang="hu-HU" sz="2400" i="1" dirty="0" smtClean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7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Terméktesztek  - avagy </a:t>
            </a:r>
            <a:r>
              <a:rPr lang="hu-HU" sz="3000" b="1" i="1" baseline="30000" dirty="0" smtClean="0">
                <a:latin typeface="Cronos Pro Caption" panose="020C0502030503020304" pitchFamily="34" charset="0"/>
              </a:rPr>
              <a:t>szedjük elemeire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03713" y="533398"/>
            <a:ext cx="9688287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hu-HU" sz="3000" dirty="0" err="1" smtClean="0"/>
              <a:t>Brainstorming</a:t>
            </a:r>
            <a:endParaRPr lang="hu-HU" sz="3000" dirty="0" smtClean="0"/>
          </a:p>
          <a:p>
            <a:pPr lvl="1">
              <a:buFont typeface="Arial" pitchFamily="34" charset="0"/>
              <a:buChar char="•"/>
            </a:pPr>
            <a:r>
              <a:rPr lang="hu-HU" sz="3000" dirty="0" smtClean="0"/>
              <a:t>Biztonsági paraméterek (bakter, vírus, kémia, </a:t>
            </a:r>
            <a:r>
              <a:rPr lang="hu-HU" sz="3000" dirty="0" err="1" smtClean="0"/>
              <a:t>radi</a:t>
            </a:r>
            <a:r>
              <a:rPr lang="hu-HU" sz="3000" dirty="0" smtClean="0"/>
              <a:t>, FCM)</a:t>
            </a:r>
          </a:p>
          <a:p>
            <a:pPr lvl="1">
              <a:buFont typeface="Arial" pitchFamily="34" charset="0"/>
              <a:buChar char="•"/>
            </a:pPr>
            <a:r>
              <a:rPr lang="hu-HU" sz="3000" dirty="0" smtClean="0"/>
              <a:t>Minőségi paraméterek (összetétel, adalékanyag, azonosítás)</a:t>
            </a:r>
          </a:p>
          <a:p>
            <a:pPr lvl="1">
              <a:buFont typeface="Arial" pitchFamily="34" charset="0"/>
              <a:buChar char="•"/>
            </a:pPr>
            <a:r>
              <a:rPr lang="hu-HU" sz="3000" dirty="0" smtClean="0"/>
              <a:t>Érzékszervi, kedveltségi</a:t>
            </a:r>
          </a:p>
          <a:p>
            <a:pPr>
              <a:buFont typeface="Arial" pitchFamily="34" charset="0"/>
              <a:buChar char="•"/>
            </a:pPr>
            <a:r>
              <a:rPr lang="hu-HU" sz="3000" dirty="0" smtClean="0"/>
              <a:t>Mintavétel polcfelmérés alapján</a:t>
            </a:r>
          </a:p>
          <a:p>
            <a:pPr>
              <a:buFont typeface="Arial" pitchFamily="34" charset="0"/>
              <a:buChar char="•"/>
            </a:pPr>
            <a:r>
              <a:rPr lang="hu-HU" sz="3000" dirty="0" smtClean="0"/>
              <a:t>Vizsgálatok</a:t>
            </a:r>
          </a:p>
          <a:p>
            <a:pPr>
              <a:buFont typeface="Arial" pitchFamily="34" charset="0"/>
              <a:buChar char="•"/>
            </a:pPr>
            <a:r>
              <a:rPr lang="hu-HU" sz="3000" dirty="0" smtClean="0"/>
              <a:t>Pontozás és eredményhirdetés</a:t>
            </a:r>
            <a:endParaRPr lang="hu-HU" sz="3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Terméktesztek – avagy szedjük elemeire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749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b="1" i="1" baseline="30000" dirty="0" smtClean="0">
                <a:latin typeface="Cronos Pro Caption" panose="020C0502030503020304" pitchFamily="34" charset="0"/>
              </a:rPr>
              <a:t>Élelmiszer-hamisítások a közelmúltban</a:t>
            </a:r>
            <a:endParaRPr lang="hu-HU" sz="30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2719253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endParaRPr lang="hu-HU" sz="2800" dirty="0" smtClean="0">
              <a:cs typeface="Times New Roman" pitchFamily="18" charset="0"/>
            </a:endParaRPr>
          </a:p>
          <a:p>
            <a:endParaRPr lang="hu-HU" sz="2800" dirty="0" smtClean="0">
              <a:cs typeface="Times New Roman" pitchFamily="18" charset="0"/>
            </a:endParaRPr>
          </a:p>
          <a:p>
            <a:r>
              <a:rPr lang="hu-HU" sz="2800" dirty="0" smtClean="0">
                <a:cs typeface="Times New Roman" pitchFamily="18" charset="0"/>
              </a:rPr>
              <a:t>„Lóhúsbotrány”</a:t>
            </a:r>
          </a:p>
          <a:p>
            <a:endParaRPr lang="hu-HU" sz="2800" dirty="0" smtClean="0">
              <a:cs typeface="Times New Roman" pitchFamily="18" charset="0"/>
            </a:endParaRPr>
          </a:p>
          <a:p>
            <a:endParaRPr lang="hu-HU" sz="2800" dirty="0" smtClean="0">
              <a:cs typeface="Times New Roman" pitchFamily="18" charset="0"/>
            </a:endParaRPr>
          </a:p>
          <a:p>
            <a:endParaRPr lang="hu-HU" sz="2800" dirty="0" smtClean="0">
              <a:cs typeface="Times New Roman" pitchFamily="18" charset="0"/>
            </a:endParaRPr>
          </a:p>
          <a:p>
            <a:endParaRPr lang="hu-HU" sz="2800" dirty="0" smtClean="0">
              <a:cs typeface="Times New Roman" pitchFamily="18" charset="0"/>
            </a:endParaRPr>
          </a:p>
          <a:p>
            <a:endParaRPr lang="hu-HU" sz="2800" dirty="0" smtClean="0">
              <a:cs typeface="Times New Roman" pitchFamily="18" charset="0"/>
            </a:endParaRPr>
          </a:p>
          <a:p>
            <a:endParaRPr lang="hu-HU" sz="2800" dirty="0" smtClean="0">
              <a:cs typeface="Times New Roman" pitchFamily="18" charset="0"/>
            </a:endParaRPr>
          </a:p>
          <a:p>
            <a:r>
              <a:rPr lang="hu-HU" sz="2800" dirty="0" smtClean="0">
                <a:cs typeface="Times New Roman" pitchFamily="18" charset="0"/>
              </a:rPr>
              <a:t>Gesztenyepüré-hamisítás</a:t>
            </a:r>
          </a:p>
          <a:p>
            <a:endParaRPr lang="hu-HU" sz="2800" dirty="0" smtClean="0"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Élelmiszer-hamisítások a közelmúltban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9" name="Picture 5" descr="https://encrypted-tbn2.gstatic.com/images?q=tbn:ANd9GcSqdSamfM0H6WegA1pN7XTCeXzBd7ksTGxSlvzMDj6c2_QKRtEOD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0074" y="401592"/>
            <a:ext cx="4283034" cy="253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https://encrypted-tbn1.gstatic.com/images?q=tbn:ANd9GcQJr-eAvklIkABSwEvGpAo-iX71M2Bls5OcsD1K04jN0fnUTN_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971" y="3286034"/>
            <a:ext cx="2479720" cy="257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8F46CA453FEE7498972A3A2901EA6A1" ma:contentTypeVersion="0" ma:contentTypeDescription="Új dokumentum létrehozása." ma:contentTypeScope="" ma:versionID="8924816bdfe1576813d56b86afd468d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E2672E-7209-4DE4-8A2C-32C5CAD3C81C}">
  <ds:schemaRefs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4A5D6ED-6785-4448-90CD-48844D4E34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C99314-4DAE-4B8B-AE95-D3244F0A69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2763</Words>
  <Application>Microsoft Office PowerPoint</Application>
  <PresentationFormat>Egyéni</PresentationFormat>
  <Paragraphs>623</Paragraphs>
  <Slides>77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77</vt:i4>
      </vt:variant>
    </vt:vector>
  </HeadingPairs>
  <TitlesOfParts>
    <vt:vector size="81" baseType="lpstr">
      <vt:lpstr>Office-téma</vt:lpstr>
      <vt:lpstr>Document</vt:lpstr>
      <vt:lpstr>Clip</vt:lpstr>
      <vt:lpstr>Munkalap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Nati</dc:creator>
  <cp:lastModifiedBy>ktothm</cp:lastModifiedBy>
  <cp:revision>114</cp:revision>
  <dcterms:created xsi:type="dcterms:W3CDTF">2016-10-20T08:16:35Z</dcterms:created>
  <dcterms:modified xsi:type="dcterms:W3CDTF">2017-04-25T09:55:45Z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0x010100A8F46CA453FEE7498972A3A2901EA6A1</vt:lpwstr>
  </property>
  <property fmtid="{D5CDD505-2E9C-101B-9397-08002B2CF9AE}" pid="3" name="Order">
    <vt:r8>10700</vt:r8>
  </property>
  <property fmtid="{D5CDD505-2E9C-101B-9397-08002B2CF9AE}" pid="4" name="_CopySource">
    <vt:lpwstr>https://intra.nebih.gov.hu/dokumentumtar/ArculatiElemek/Új arculati elemek/NEBIH_PPT/NÉBIH_ppt_alap_magyar_sablon.pptx</vt:lpwstr>
  </property>
  <property fmtid="{D5CDD505-2E9C-101B-9397-08002B2CF9AE}" pid="5" name="xd_ProgID">
    <vt:lpwstr/>
  </property>
  <property fmtid="{D5CDD505-2E9C-101B-9397-08002B2CF9AE}" pid="6" name="TemplateUrl">
    <vt:lpwstr/>
  </property>
</Properties>
</file>