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7" r:id="rId5"/>
    <p:sldId id="272" r:id="rId6"/>
    <p:sldId id="273" r:id="rId7"/>
    <p:sldId id="274" r:id="rId8"/>
    <p:sldId id="275" r:id="rId9"/>
    <p:sldId id="284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0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0AAEF-1549-8B43-A5B5-B0706AA9B0B5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491FB-2794-A049-AF88-BE1A463B93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31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325A5-2D65-4F5E-ACB5-D5D6FC7E8E3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907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325A5-2D65-4F5E-ACB5-D5D6FC7E8E3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2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947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5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049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xfrm>
            <a:off x="609606" y="92076"/>
            <a:ext cx="10972801" cy="1508124"/>
          </a:xfrm>
          <a:prstGeom prst="rect">
            <a:avLst/>
          </a:prstGeom>
        </p:spPr>
        <p:txBody>
          <a:bodyPr lIns="45718" tIns="45718" rIns="45718" bIns="45718">
            <a:noAutofit/>
          </a:bodyPr>
          <a:lstStyle>
            <a:lvl1pPr defTabSz="241081">
              <a:defRPr sz="33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Címszöveg</a:t>
            </a:r>
          </a:p>
        </p:txBody>
      </p:sp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xfrm>
            <a:off x="609606" y="1600209"/>
            <a:ext cx="10972801" cy="5257801"/>
          </a:xfrm>
          <a:prstGeom prst="rect">
            <a:avLst/>
          </a:prstGeom>
        </p:spPr>
        <p:txBody>
          <a:bodyPr lIns="45718" tIns="45718" rIns="45718" bIns="45718" anchor="t">
            <a:noAutofit/>
          </a:bodyPr>
          <a:lstStyle>
            <a:lvl1pPr marL="248615" indent="-248615" defTabSz="241081">
              <a:spcBef>
                <a:spcPts val="369"/>
              </a:spcBef>
              <a:buSzPct val="100000"/>
              <a:buFont typeface="Arial"/>
              <a:defRPr sz="2325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477857" indent="-236776" defTabSz="241081">
              <a:spcBef>
                <a:spcPts val="369"/>
              </a:spcBef>
              <a:buSzPct val="100000"/>
              <a:buFont typeface="Arial"/>
              <a:buChar char="–"/>
              <a:defRPr sz="2325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220991" defTabSz="241081">
              <a:spcBef>
                <a:spcPts val="369"/>
              </a:spcBef>
              <a:buSzPct val="100000"/>
              <a:buFont typeface="Arial"/>
              <a:defRPr sz="2325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988433" indent="-265190" defTabSz="241081">
              <a:spcBef>
                <a:spcPts val="369"/>
              </a:spcBef>
              <a:buSzPct val="100000"/>
              <a:buFont typeface="Arial"/>
              <a:buChar char="–"/>
              <a:defRPr sz="2325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1229513" indent="-265190" defTabSz="241081">
              <a:spcBef>
                <a:spcPts val="369"/>
              </a:spcBef>
              <a:buSzPct val="100000"/>
              <a:buFont typeface="Arial"/>
              <a:buChar char="»"/>
              <a:defRPr sz="2325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r>
              <a:t>1. szövegtörzsszint</a:t>
            </a:r>
          </a:p>
          <a:p>
            <a:pPr lvl="1"/>
            <a:r>
              <a:t>2. szövegtörzsszint</a:t>
            </a:r>
          </a:p>
          <a:p>
            <a:pPr lvl="2"/>
            <a:r>
              <a:t>3. szövegtörzsszint</a:t>
            </a:r>
          </a:p>
          <a:p>
            <a:pPr lvl="3"/>
            <a:r>
              <a:t>4. szövegtörzsszint</a:t>
            </a:r>
          </a:p>
          <a:p>
            <a:pPr lvl="4"/>
            <a:r>
              <a:t>5. szövegtörzsszint</a:t>
            </a:r>
          </a:p>
        </p:txBody>
      </p:sp>
    </p:spTree>
    <p:extLst>
      <p:ext uri="{BB962C8B-B14F-4D97-AF65-F5344CB8AC3E}">
        <p14:creationId xmlns:p14="http://schemas.microsoft.com/office/powerpoint/2010/main" val="9455102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89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382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158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62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237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492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566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862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9DC6-1D26-424D-B5F4-FED13941197B}" type="datetimeFigureOut">
              <a:rPr lang="hu-HU" smtClean="0"/>
              <a:t>2017. 04. 26.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96A2B-CB16-48D8-9C50-74D76CBA7F6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89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wto.org/english/res_e/statis_e/its2015_e/its2015_e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2749" cy="685700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2237844" y="3583481"/>
            <a:ext cx="603068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>
                <a:solidFill>
                  <a:schemeClr val="bg1"/>
                </a:solidFill>
                <a:latin typeface="Cronos Pro" panose="020C0702030403020304" pitchFamily="34" charset="0"/>
              </a:rPr>
              <a:t>Szakmapolitika hazai és nemzetközi szinten</a:t>
            </a:r>
          </a:p>
          <a:p>
            <a:endParaRPr lang="hu-HU" sz="3200" dirty="0">
              <a:solidFill>
                <a:schemeClr val="bg1"/>
              </a:solidFill>
              <a:latin typeface="Cronos Pro" panose="020C0702030403020304" pitchFamily="34" charset="0"/>
            </a:endParaRPr>
          </a:p>
          <a:p>
            <a:r>
              <a:rPr lang="hu-HU" sz="2400" i="1" dirty="0">
                <a:solidFill>
                  <a:schemeClr val="bg1"/>
                </a:solidFill>
                <a:latin typeface="Cronos Pro Caption" panose="020C0502030503020304" pitchFamily="34" charset="0"/>
              </a:rPr>
              <a:t>Dr. Józwiak Ákos, Dr. Dobó-Kiss Orsolya</a:t>
            </a:r>
            <a:endParaRPr lang="hu-HU" sz="2400" i="1" dirty="0">
              <a:solidFill>
                <a:schemeClr val="bg1"/>
              </a:solidFill>
              <a:latin typeface="Cronos Pro Caption" panose="020C05020305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7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6092" y="92076"/>
            <a:ext cx="10316315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Elnökség – HU 2011</a:t>
            </a:r>
            <a:b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Egy kis múltidézés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66092" y="1600209"/>
            <a:ext cx="10316315" cy="4519237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Irányítja a Tanácsot, fél évente más tagállam</a:t>
            </a: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HU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2011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 méhek egészségi állapotáról szóló tanácsi következtetések </a:t>
            </a:r>
            <a:r>
              <a:rPr lang="hu-HU" altLang="hu-HU" sz="1600" dirty="0" smtClean="0">
                <a:latin typeface="Helvetica Neue Light" charset="0"/>
                <a:ea typeface="Helvetica Neue Light" charset="0"/>
                <a:cs typeface="Helvetica Neue Light" charset="0"/>
              </a:rPr>
              <a:t>elfogadása, 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amely alapjául szolgált az EP jelentésnek 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is – számos előremutató intézkedés a méhegészségügy terén.</a:t>
            </a:r>
            <a:endParaRPr lang="hu-HU" altLang="hu-HU" sz="16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Az Országos </a:t>
            </a:r>
            <a:r>
              <a:rPr lang="hu-HU" altLang="hu-HU" sz="1600" dirty="0" err="1">
                <a:latin typeface="Helvetica Neue Light" charset="0"/>
                <a:ea typeface="Helvetica Neue Light" charset="0"/>
                <a:cs typeface="Helvetica Neue Light" charset="0"/>
              </a:rPr>
              <a:t>Főállatorvosok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 Tanácsi Munkacsoporti Üléseinek előkészítése és az elnökség alatti "informális" rendezvény lebonyolítása során a 6 ülésre összesen 56 napirendi pont tekintetében készültek szakmai felkészítő anyagok és tárgyalási 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álláspontok, több rendezvény Budapesten</a:t>
            </a:r>
            <a:endParaRPr lang="hu-HU" altLang="hu-HU" sz="16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Az Állategészségügyi Világszervezet (OIE) 79., párizsi Közgyűlésének előkészítése: Magyarország kiemelt szerepet töltött be az egységes uniós álláspont koordinálásában és az EU álláspontjának képviseletében. </a:t>
            </a:r>
          </a:p>
          <a:p>
            <a:pPr>
              <a:lnSpc>
                <a:spcPct val="80000"/>
              </a:lnSpc>
            </a:pP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 Főosztály 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 WTO SPS Bizottság genfi Közgyűlésein elnökölte a Közgyűlés mentén szervezett EU koordinációs értekezleteket, ezeken az Európai Bizottság a tagállamokkal és a Tanács képviseletét ellátó magyar elnökséggel a WTO-hoz kapcsolódó aktuális állat- és </a:t>
            </a:r>
            <a:r>
              <a:rPr lang="hu-HU" altLang="hu-HU" sz="1600" dirty="0" err="1">
                <a:latin typeface="Helvetica Neue Light" charset="0"/>
                <a:ea typeface="Helvetica Neue Light" charset="0"/>
                <a:cs typeface="Helvetica Neue Light" charset="0"/>
              </a:rPr>
              <a:t>növényegészségügyi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 témákat egyeztette</a:t>
            </a:r>
          </a:p>
          <a:p>
            <a:pPr>
              <a:lnSpc>
                <a:spcPct val="80000"/>
              </a:lnSpc>
            </a:pP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Az EU állategészségügyi pénzügyi alapjának felülvizsgálata, költség és felelősség megosztási rendszerekkel (CRSS) kapcsolatos </a:t>
            </a:r>
            <a:r>
              <a:rPr lang="hu-HU" altLang="hu-HU" sz="1600" dirty="0" err="1">
                <a:latin typeface="Helvetica Neue Light" charset="0"/>
                <a:ea typeface="Helvetica Neue Light" charset="0"/>
                <a:cs typeface="Helvetica Neue Light" charset="0"/>
              </a:rPr>
              <a:t>főállatorvosi</a:t>
            </a: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 következtetések elfogadása</a:t>
            </a:r>
          </a:p>
          <a:p>
            <a:pPr>
              <a:lnSpc>
                <a:spcPct val="80000"/>
              </a:lnSpc>
            </a:pPr>
            <a:r>
              <a:rPr lang="hu-HU" altLang="hu-HU" sz="1600" dirty="0">
                <a:latin typeface="Helvetica Neue Light" charset="0"/>
                <a:ea typeface="Helvetica Neue Light" charset="0"/>
                <a:cs typeface="Helvetica Neue Light" charset="0"/>
              </a:rPr>
              <a:t>Állatvédelmi Stratégia előkészítésében való aktív szerep</a:t>
            </a:r>
          </a:p>
          <a:p>
            <a:pPr marL="0" indent="0">
              <a:lnSpc>
                <a:spcPct val="80000"/>
              </a:lnSpc>
              <a:buNone/>
            </a:pPr>
            <a:endParaRPr lang="hu-HU" sz="16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51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277815" y="92076"/>
            <a:ext cx="10304592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Magyar érdek/magyar álláspont</a:t>
            </a:r>
            <a:b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élelmiszerbiztonság és állategészségügy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1277815" y="1600210"/>
            <a:ext cx="10304592" cy="4484068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Földművelésügyi Minisztérium és Nemzeti Élelmiszerlánc-biztonsági </a:t>
            </a: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Hivatal szakemberei</a:t>
            </a:r>
            <a:endParaRPr lang="hu-HU" sz="18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endParaRPr lang="hu-HU" sz="1800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Minél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korábbi fázisban határozzuk meg, megfelelően </a:t>
            </a: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egyeztessük le,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és már a bizottsági előkészítés szakaszában képviseljük</a:t>
            </a:r>
          </a:p>
          <a:p>
            <a:pPr marL="0" indent="0">
              <a:buNone/>
            </a:pPr>
            <a:endParaRPr lang="hu-HU" sz="1800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EP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felé is mielőbb kommunikálni.</a:t>
            </a:r>
          </a:p>
          <a:p>
            <a:pPr marL="0" indent="0">
              <a:buNone/>
            </a:pPr>
            <a:endParaRPr lang="hu-HU" sz="18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Szakmai álláspont és politikai szempontok együttese</a:t>
            </a:r>
          </a:p>
          <a:p>
            <a:pPr marL="0" indent="0">
              <a:buNone/>
            </a:pPr>
            <a:endParaRPr lang="hu-HU" sz="18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Kulcsfontosságú az informális érdekérvényesítés </a:t>
            </a: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– Állategészségügyi attasé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;</a:t>
            </a: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 munkacsoporti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informális beszélgetések</a:t>
            </a:r>
            <a:endParaRPr lang="hu-HU" sz="18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8965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919537" y="404665"/>
            <a:ext cx="8229601" cy="5031267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262" y="332658"/>
            <a:ext cx="8317187" cy="5103275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873505" y="5435932"/>
            <a:ext cx="754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Dr. Pásztor Szabolcs állategészségügyi attasé előadás 2015. november 4.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842288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369" y="92076"/>
            <a:ext cx="10328038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Kihívások, nehézségek?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54369" y="1600209"/>
            <a:ext cx="10328038" cy="4472345"/>
          </a:xfrm>
        </p:spPr>
        <p:txBody>
          <a:bodyPr/>
          <a:lstStyle/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Protokoll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Gyors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reagálás – szakmai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kihívások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Kulturális és nyelvi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különbségek – mosoly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jelentése?</a:t>
            </a:r>
          </a:p>
          <a:p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Tárgyalástechnika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Jó kommunikáció, </a:t>
            </a:r>
            <a:r>
              <a:rPr lang="hu-HU" sz="2000" dirty="0" err="1" smtClean="0">
                <a:latin typeface="Helvetica Neue Light" charset="0"/>
                <a:ea typeface="Helvetica Neue Light" charset="0"/>
                <a:cs typeface="Helvetica Neue Light" charset="0"/>
              </a:rPr>
              <a:t>networking</a:t>
            </a:r>
            <a:endParaRPr lang="hu-HU" sz="2000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Sok kaland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  <a:sym typeface="Wingdings" panose="05000000000000000000" pitchFamily="2" charset="2"/>
              </a:rPr>
              <a:t>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431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6092" y="92076"/>
            <a:ext cx="10316315" cy="1508124"/>
          </a:xfrm>
        </p:spPr>
        <p:txBody>
          <a:bodyPr/>
          <a:lstStyle/>
          <a:p>
            <a:pPr lvl="0"/>
            <a: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Fontos a szakdiplomácia szakterültünkön?</a:t>
            </a:r>
            <a:b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Állatorvosként?</a:t>
            </a:r>
            <a:endParaRPr lang="hu-HU" sz="2800" b="1" dirty="0">
              <a:solidFill>
                <a:schemeClr val="tx1">
                  <a:lumMod val="95000"/>
                  <a:lumOff val="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66092" y="1600210"/>
            <a:ext cx="10316315" cy="4484068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A diplomácia a nemzetközi kapcsolatok intézése, kapcsolattartás tárgyalások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útján és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alapvető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érdeksérelem nélkül meg tudja találni a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megoldást.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Egy eszköz a célok eléréshez.</a:t>
            </a:r>
          </a:p>
          <a:p>
            <a:pPr marL="0" indent="0" algn="just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just">
              <a:buNone/>
            </a:pPr>
            <a:r>
              <a:rPr lang="hu-HU" sz="2000" i="1" dirty="0">
                <a:latin typeface="Helvetica Neue Light" charset="0"/>
                <a:ea typeface="Helvetica Neue Light" charset="0"/>
                <a:cs typeface="Helvetica Neue Light" charset="0"/>
              </a:rPr>
              <a:t>Hogy kerülnek ide az állatorvosok?</a:t>
            </a:r>
          </a:p>
          <a:p>
            <a:pPr marL="0" indent="0" algn="just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Élelmiszer és élőállat kereskedelem aránya világkereskedelemben hangsúlyos</a:t>
            </a:r>
          </a:p>
          <a:p>
            <a:pPr marL="0" indent="0" algn="just">
              <a:buNone/>
            </a:pPr>
            <a:r>
              <a:rPr 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(2015 </a:t>
            </a:r>
            <a:r>
              <a:rPr 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az egész világ élelmiszerexportja </a:t>
            </a:r>
            <a:r>
              <a:rPr 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1486 </a:t>
            </a:r>
            <a:r>
              <a:rPr 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milliárd </a:t>
            </a:r>
            <a:r>
              <a:rPr 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USD)</a:t>
            </a:r>
          </a:p>
          <a:p>
            <a:pPr marL="0" indent="0" algn="just">
              <a:buNone/>
            </a:pPr>
            <a:r>
              <a:rPr lang="hu-HU" sz="1050" dirty="0">
                <a:latin typeface="Helvetica Neue Light" charset="0"/>
                <a:ea typeface="Helvetica Neue Light" charset="0"/>
                <a:cs typeface="Helvetica Neue Light" charset="0"/>
              </a:rPr>
              <a:t> forrás: </a:t>
            </a:r>
            <a:r>
              <a:rPr lang="hu-HU" sz="1050" u="sng" dirty="0">
                <a:latin typeface="Helvetica Neue Light" charset="0"/>
                <a:ea typeface="Helvetica Neue Light" charset="0"/>
                <a:cs typeface="Helvetica Neue Light" charset="0"/>
                <a:hlinkClick r:id="rId2"/>
              </a:rPr>
              <a:t>https</a:t>
            </a:r>
            <a:r>
              <a:rPr lang="hu-HU" sz="1050" u="sng" dirty="0">
                <a:latin typeface="Helvetica Neue Light" charset="0"/>
                <a:ea typeface="Helvetica Neue Light" charset="0"/>
                <a:cs typeface="Helvetica Neue Light" charset="0"/>
                <a:hlinkClick r:id="rId2"/>
              </a:rPr>
              <a:t>://www.wto.org/english/res_e/statis_e/its2015_e/its2015_e.pdf</a:t>
            </a:r>
            <a:r>
              <a:rPr lang="hu-HU" sz="1050" dirty="0">
                <a:latin typeface="Helvetica Neue Light" charset="0"/>
                <a:ea typeface="Helvetica Neue Light" charset="0"/>
                <a:cs typeface="Helvetica Neue Light" charset="0"/>
              </a:rPr>
              <a:t> </a:t>
            </a:r>
            <a:r>
              <a:rPr lang="hu-HU" sz="1050" dirty="0">
                <a:latin typeface="Helvetica Neue Light" charset="0"/>
                <a:ea typeface="Helvetica Neue Light" charset="0"/>
                <a:cs typeface="Helvetica Neue Light" charset="0"/>
              </a:rPr>
              <a:t>)</a:t>
            </a:r>
            <a:endParaRPr lang="hu-HU" sz="105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just">
              <a:buNone/>
            </a:pPr>
            <a:endParaRPr lang="hu-HU" sz="14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just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Növekvő fehérjeigény </a:t>
            </a:r>
          </a:p>
          <a:p>
            <a:pPr marL="0" indent="0" algn="just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Export; nemzetgazdasági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növekedés</a:t>
            </a:r>
            <a:endParaRPr lang="hu-HU" sz="22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62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1266092" y="92076"/>
            <a:ext cx="10316315" cy="1508124"/>
          </a:xfrm>
        </p:spPr>
        <p:txBody>
          <a:bodyPr/>
          <a:lstStyle/>
          <a:p>
            <a:pPr lvl="0"/>
            <a: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Fontos a szakdiplomácia szakterültünkön?</a:t>
            </a:r>
            <a:b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Állatorvosként?</a:t>
            </a:r>
            <a:endParaRPr lang="hu-HU" sz="2800" b="1" dirty="0">
              <a:solidFill>
                <a:schemeClr val="tx1">
                  <a:lumMod val="95000"/>
                  <a:lumOff val="5000"/>
                </a:schemeClr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66092" y="1600210"/>
            <a:ext cx="10316315" cy="4484068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Betegségeknél nincsenek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határok</a:t>
            </a:r>
          </a:p>
          <a:p>
            <a:pPr marL="360363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Kiemelkedően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fontos az illetékes hatóságok együttműködése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Az egyesült királysági 2001-2002.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évi száj- és körömfájás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járvány</a:t>
            </a:r>
          </a:p>
          <a:p>
            <a:pPr marL="360363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Ezen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járvány felszámolása, a felszámolás miatti állatleölések, a gazdasági agrártermék kiesés, ezen termékek export kivitel tilalma Anglia GDP-jének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0,3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%-át, mintegy 8-15 milliárd font közötti összeget tett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ki.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WTO/SPS</a:t>
            </a:r>
          </a:p>
          <a:p>
            <a:pPr marL="360363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A mezőgazdasági termékek nemzetközi kereskedelmének meghatározó feltételei az élelmiszerbiztonsági és állategészségügyi előírások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68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7815" y="92076"/>
            <a:ext cx="10304592" cy="1508124"/>
          </a:xfrm>
        </p:spPr>
        <p:txBody>
          <a:bodyPr/>
          <a:lstStyle/>
          <a:p>
            <a: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Fontos a szakdiplomácia szakterültünkön?</a:t>
            </a:r>
            <a:b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 Neue" charset="0"/>
                <a:ea typeface="Helvetica Neue" charset="0"/>
                <a:cs typeface="Helvetica Neue" charset="0"/>
              </a:rPr>
              <a:t>Állatorvosként?</a:t>
            </a:r>
            <a:endParaRPr lang="hu-HU" sz="28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77815" y="1600210"/>
            <a:ext cx="10304592" cy="4484068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Ezen termékek kereskedelmének korlátozása mindig élelmiszerbiztonsági és/vagy állategészségügyi okkal történik.</a:t>
            </a:r>
          </a:p>
          <a:p>
            <a:pPr marL="11113" indent="0">
              <a:buNone/>
            </a:pPr>
            <a:endParaRPr lang="hu-HU" sz="2000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11113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A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szervezet keretében akár hivatalos eljárás is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indítható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;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 „</a:t>
            </a:r>
            <a:r>
              <a:rPr lang="hu-HU" sz="2000" dirty="0" err="1">
                <a:latin typeface="Helvetica Neue Light" charset="0"/>
                <a:ea typeface="Helvetica Neue Light" charset="0"/>
                <a:cs typeface="Helvetica Neue Light" charset="0"/>
              </a:rPr>
              <a:t>Dispute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 </a:t>
            </a:r>
            <a:r>
              <a:rPr lang="hu-HU" sz="2000" dirty="0" err="1">
                <a:latin typeface="Helvetica Neue Light" charset="0"/>
                <a:ea typeface="Helvetica Neue Light" charset="0"/>
                <a:cs typeface="Helvetica Neue Light" charset="0"/>
              </a:rPr>
              <a:t>settlement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”</a:t>
            </a:r>
          </a:p>
          <a:p>
            <a:pPr marL="360363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Pl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. Orosz Föderáció letiltja a teljes Európai Unió élősertés és sertéshús exportját ASP előfordulás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miatt,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figyelmen kívül hagyva az OIE </a:t>
            </a:r>
            <a:r>
              <a:rPr lang="hu-HU" sz="2000" dirty="0" err="1">
                <a:latin typeface="Helvetica Neue Light" charset="0"/>
                <a:ea typeface="Helvetica Neue Light" charset="0"/>
                <a:cs typeface="Helvetica Neue Light" charset="0"/>
              </a:rPr>
              <a:t>regionalizációs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 elvét.</a:t>
            </a:r>
          </a:p>
          <a:p>
            <a:pPr marL="360363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→ Az EU vitarendezés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eljárást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indít,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és a döntés értelmében az Orosz Föderációnak foganatosítania kell az OIE előírásait.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WTO/SPS referencia szervezetei: „a három nővér”</a:t>
            </a:r>
          </a:p>
          <a:p>
            <a:pPr marL="360363" indent="0">
              <a:buNone/>
            </a:pPr>
            <a:r>
              <a:rPr lang="hu-HU" sz="2000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FAO/WHO </a:t>
            </a:r>
            <a:r>
              <a:rPr lang="hu-HU" sz="2000" b="1" dirty="0" err="1" smtClean="0">
                <a:latin typeface="Helvetica Neue Light" charset="0"/>
                <a:ea typeface="Helvetica Neue Light" charset="0"/>
                <a:cs typeface="Helvetica Neue Light" charset="0"/>
              </a:rPr>
              <a:t>Codex</a:t>
            </a:r>
            <a:r>
              <a:rPr lang="hu-HU" sz="2000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 Alimentarius		–		OIE		–		IPPC</a:t>
            </a:r>
            <a:endParaRPr lang="hu-HU" sz="2000" b="1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360363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Ezen nemzetközi szerveztek szakmai fórumain kulcsfontosságú a hazai érdekek szakmai képviselete.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480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0923" y="92076"/>
            <a:ext cx="10351484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Miből áll a szakdiplomácia EU-s és nemzetközi szintéren?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30923" y="1600210"/>
            <a:ext cx="10351484" cy="4507514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Problémamegoldás</a:t>
            </a:r>
          </a:p>
          <a:p>
            <a:pPr marL="360363" indent="-349250"/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Klasszikus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sertéspestis vaddisznóban történő magyarországi előfordulása miatt letiltják a magyar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sertésexportot,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figyelmen kívül hagyva az OIE előírásait a betegség mentességre vonatkozóan →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hosszas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szakdiplomáciai egyeztetések, </a:t>
            </a:r>
            <a:r>
              <a:rPr lang="hu-HU" sz="2000" dirty="0" err="1" smtClean="0">
                <a:latin typeface="Helvetica Neue Light" charset="0"/>
                <a:ea typeface="Helvetica Neue Light" charset="0"/>
                <a:cs typeface="Helvetica Neue Light" charset="0"/>
              </a:rPr>
              <a:t>regionalizáció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,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és végül korlátozás feloldás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Érdekérvényesítés</a:t>
            </a:r>
          </a:p>
          <a:p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16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év után újra szállíthat Magyarország marhahúst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Szaúd-Arábiába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Az Európai Unió „Új” állategészségügyi keret rendeletének jogalkotási folyamatában sikeres magyar érdekek érvényesítése a járványos betegségek listájára vonatkozóan – felülvizsgálat lesz a rendelet alkalmazása előtt (EU-s szinten harmonizáltan szabályozottak az intézkedési kötelezettségek)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566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0923" y="92076"/>
            <a:ext cx="10351484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Miből áll a szakdiplomácia EU-s és nemzetközi szintéren?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30923" y="1600210"/>
            <a:ext cx="10351484" cy="4507514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Bizalom </a:t>
            </a:r>
            <a:r>
              <a:rPr lang="hu-HU" sz="2000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építése</a:t>
            </a:r>
            <a:endParaRPr lang="hu-HU" sz="2000" b="1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USA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relációban szakmai egyeztetések és szakmai audit során elnyerte hazánk  a jóváhagyást, hogy a magyar állategészségügyi hatóság terjeszthet fel élelmiszeripari létesítményt USA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exportra: magyar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hatóság garanciája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Együttműködés ösztönzése szakmai és tudományos </a:t>
            </a:r>
            <a:r>
              <a:rPr lang="hu-HU" sz="2000" b="1" dirty="0" smtClean="0">
                <a:latin typeface="Helvetica Neue Light" charset="0"/>
                <a:ea typeface="Helvetica Neue Light" charset="0"/>
                <a:cs typeface="Helvetica Neue Light" charset="0"/>
              </a:rPr>
              <a:t>téren</a:t>
            </a:r>
            <a:endParaRPr lang="hu-HU" sz="2000" b="1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Számos EU-n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kívül országgal tudományos és szakmai megállapodások kötése, amely aktív kereskedelemi kapcsolatok kiépítéséhez vagy nemzetközi szakember képzéshez járult hozzá (török, mongol laborfejlesztés, kínai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élelmiszer-export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előkészítés)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EFSA Fórumon aktív képviselet – sikeres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pályázat: konzorcium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keretek között tudományos kutatás EU által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finanszírozva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262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369" y="92076"/>
            <a:ext cx="10328038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„Klasszikus” szakdiplomácia az EU-ban</a:t>
            </a:r>
            <a:b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Brüsszel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54369" y="1600210"/>
            <a:ext cx="10328038" cy="4484068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Európai Uniós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Intézmények: számos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helyen van lehetőség magyar érdeket képviselni szakértői és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szakdiplomáciai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szinten</a:t>
            </a:r>
          </a:p>
          <a:p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Európai Bizottság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Jogalkotó, javaslattevő – szabályozási igény, hatásvizsgálat, kockázat, kockázatértékelés (EFSA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!); szakértői konzultáció: tagállam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(szakértői munkacsoportok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), ipar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,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nyilvános</a:t>
            </a:r>
            <a:endParaRPr lang="hu-HU" sz="8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Nemzetközi tárgyaló az EU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nevében: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szabadkereskedelmi tárgyalások 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Ellenőrzés (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FVO/HFAA)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20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6092" y="92076"/>
            <a:ext cx="10316315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„Klasszikus” szakdiplomácia az EU-ban</a:t>
            </a:r>
            <a:b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Brüsszel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66092" y="1600209"/>
            <a:ext cx="10316315" cy="4472345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Tanács</a:t>
            </a:r>
          </a:p>
          <a:p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Fő döntéshozó szerv</a:t>
            </a:r>
          </a:p>
          <a:p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Nemzeti érdekek összehangolása</a:t>
            </a:r>
          </a:p>
          <a:p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10 Tanácsi formáció, tagállami miniszterek – Mezőgazdasági és Halászati </a:t>
            </a: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– legfelsőbb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fórum, döntés </a:t>
            </a: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itt –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EP kapcsolat!</a:t>
            </a:r>
          </a:p>
          <a:p>
            <a:pPr marL="0" indent="0">
              <a:buNone/>
            </a:pPr>
            <a:endParaRPr lang="hu-HU" sz="2000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Helvetica Neue Light" charset="0"/>
                <a:ea typeface="Helvetica Neue Light" charset="0"/>
                <a:cs typeface="Helvetica Neue Light" charset="0"/>
              </a:rPr>
              <a:t>COREPER </a:t>
            </a: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</a:rPr>
              <a:t>/ Állandó Képviselet</a:t>
            </a:r>
          </a:p>
          <a:p>
            <a:pPr marL="273050" lvl="1" indent="-273050"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hu-HU" alt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A tagállamok EU mellé rendelt állandó képviselőinek bizottsága </a:t>
            </a:r>
          </a:p>
          <a:p>
            <a:pPr marL="273050" lvl="1" indent="-273050"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hu-HU" alt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Első számú kapocs </a:t>
            </a:r>
            <a:r>
              <a:rPr lang="hu-HU" altLang="hu-HU" sz="1400" dirty="0" smtClean="0">
                <a:latin typeface="Helvetica Neue Light" charset="0"/>
                <a:ea typeface="Helvetica Neue Light" charset="0"/>
                <a:cs typeface="Helvetica Neue Light" charset="0"/>
              </a:rPr>
              <a:t>az EU-s intézmények és </a:t>
            </a:r>
            <a:r>
              <a:rPr lang="hu-HU" alt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a tagállamok között. </a:t>
            </a:r>
          </a:p>
          <a:p>
            <a:pPr marL="273050" lvl="1" indent="-273050"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hu-HU" altLang="hu-HU" sz="1400" dirty="0">
                <a:latin typeface="Helvetica Neue Light" charset="0"/>
                <a:ea typeface="Helvetica Neue Light" charset="0"/>
                <a:cs typeface="Helvetica Neue Light" charset="0"/>
              </a:rPr>
              <a:t>Jelentős koordináló szerepe van a Tanácson belül – Tanács munkáját segítő, előkészítő testület </a:t>
            </a:r>
            <a:r>
              <a:rPr lang="hu-HU" altLang="hu-HU" sz="1400" dirty="0">
                <a:latin typeface="Helvetica Neue Light" charset="0"/>
                <a:ea typeface="Helvetica Neue Light" charset="0"/>
                <a:cs typeface="Helvetica Neue Light" charset="0"/>
                <a:sym typeface="Wingdings" pitchFamily="2" charset="2"/>
              </a:rPr>
              <a:t> politikai döntésre készíti elő a </a:t>
            </a:r>
            <a:r>
              <a:rPr lang="hu-HU" altLang="hu-HU" sz="1400" dirty="0">
                <a:latin typeface="Helvetica Neue Light" charset="0"/>
                <a:ea typeface="Helvetica Neue Light" charset="0"/>
                <a:cs typeface="Helvetica Neue Light" charset="0"/>
                <a:sym typeface="Wingdings" pitchFamily="2" charset="2"/>
              </a:rPr>
              <a:t>javaslatokat</a:t>
            </a:r>
          </a:p>
          <a:p>
            <a:pPr marL="273050" lvl="1" indent="-273050">
              <a:spcBef>
                <a:spcPct val="0"/>
              </a:spcBef>
              <a:buSzTx/>
              <a:buFont typeface="Wingdings" pitchFamily="2" charset="2"/>
              <a:buChar char="ü"/>
            </a:pPr>
            <a:endParaRPr lang="hu-HU" altLang="hu-HU" sz="1800" dirty="0">
              <a:latin typeface="Helvetica Neue Light" charset="0"/>
              <a:ea typeface="Helvetica Neue Light" charset="0"/>
              <a:cs typeface="Helvetica Neue Light" charset="0"/>
              <a:sym typeface="Wingdings" pitchFamily="2" charset="2"/>
            </a:endParaRPr>
          </a:p>
          <a:p>
            <a:pPr marL="0" lvl="1" indent="0">
              <a:spcBef>
                <a:spcPct val="0"/>
              </a:spcBef>
              <a:buSzTx/>
              <a:buNone/>
            </a:pPr>
            <a:r>
              <a:rPr lang="hu-HU" sz="1800" dirty="0">
                <a:latin typeface="Helvetica Neue Light" charset="0"/>
                <a:ea typeface="Helvetica Neue Light" charset="0"/>
                <a:cs typeface="Helvetica Neue Light" charset="0"/>
                <a:sym typeface="Wingdings" pitchFamily="2" charset="2"/>
              </a:rPr>
              <a:t>Állategészségügyi attasé!</a:t>
            </a:r>
            <a:endParaRPr lang="hu-HU" sz="18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endParaRPr lang="hu-HU" sz="2000" dirty="0" smtClean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A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Tanács ülését előkészíti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több,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mint 150 munkacsoport és bizottság – a Tanács elé kerülő döntés tervezetek szakmai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előkészítése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276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6092" y="92076"/>
            <a:ext cx="10316315" cy="1508124"/>
          </a:xfrm>
        </p:spPr>
        <p:txBody>
          <a:bodyPr/>
          <a:lstStyle/>
          <a:p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„Klasszikus” szakdiplomácia az EU-ban</a:t>
            </a:r>
            <a:b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hu-HU" sz="2400" b="1" dirty="0">
                <a:latin typeface="Helvetica Neue" charset="0"/>
                <a:ea typeface="Helvetica Neue" charset="0"/>
                <a:cs typeface="Helvetica Neue" charset="0"/>
              </a:rPr>
              <a:t>Brüsszel, Luxemburg, Strasbourg</a:t>
            </a:r>
            <a:endParaRPr lang="hu-HU" sz="2400" b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66092" y="1600209"/>
            <a:ext cx="10316315" cy="4495791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>
                <a:latin typeface="Helvetica Neue Light" charset="0"/>
                <a:ea typeface="Helvetica Neue Light" charset="0"/>
                <a:cs typeface="Helvetica Neue Light" charset="0"/>
              </a:rPr>
              <a:t>Európai Parlament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Állampolgári érdekek képviselete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Társjogalkotó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–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Parlamenti megvitatás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– EP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álláspont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Ellenőrzi a Bizottságot</a:t>
            </a:r>
          </a:p>
          <a:p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Nemzetközi megállapodások elfogadásáról határoz </a:t>
            </a:r>
          </a:p>
          <a:p>
            <a:pPr marL="0" indent="0">
              <a:buNone/>
            </a:pP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751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képviselő: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megoszlás a tagállamok populációja szerint</a:t>
            </a: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Informális érdekérvényesítés</a:t>
            </a: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Ipari érdekek</a:t>
            </a:r>
          </a:p>
          <a:p>
            <a:pPr marL="0" indent="0">
              <a:buNone/>
            </a:pP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Szakdiplomaták kulcsfontosságúak </a:t>
            </a:r>
            <a:r>
              <a:rPr lang="hu-HU" sz="2000" dirty="0" smtClean="0">
                <a:latin typeface="Helvetica Neue Light" charset="0"/>
                <a:ea typeface="Helvetica Neue Light" charset="0"/>
                <a:cs typeface="Helvetica Neue Light" charset="0"/>
              </a:rPr>
              <a:t>kapcsolattartás szempontjából: Állategészségügyi </a:t>
            </a:r>
            <a:r>
              <a:rPr lang="hu-HU" sz="2000" dirty="0">
                <a:latin typeface="Helvetica Neue Light" charset="0"/>
                <a:ea typeface="Helvetica Neue Light" charset="0"/>
                <a:cs typeface="Helvetica Neue Light" charset="0"/>
              </a:rPr>
              <a:t>attasé!</a:t>
            </a:r>
            <a:endParaRPr lang="hu-HU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974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F46CA453FEE7498972A3A2901EA6A1" ma:contentTypeVersion="0" ma:contentTypeDescription="Új dokumentum létrehozása." ma:contentTypeScope="" ma:versionID="8924816bdfe1576813d56b86afd468d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C99314-4DAE-4B8B-AE95-D3244F0A6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E2672E-7209-4DE4-8A2C-32C5CAD3C81C}">
  <ds:schemaRefs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A5D6ED-6785-4448-90CD-48844D4E34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766</Words>
  <Application>Microsoft Macintosh PowerPoint</Application>
  <PresentationFormat>Szélesvásznú</PresentationFormat>
  <Paragraphs>113</Paragraphs>
  <Slides>13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2" baseType="lpstr">
      <vt:lpstr>Calibri</vt:lpstr>
      <vt:lpstr>Calibri Light</vt:lpstr>
      <vt:lpstr>Cronos Pro</vt:lpstr>
      <vt:lpstr>Cronos Pro Caption</vt:lpstr>
      <vt:lpstr>Helvetica Neue</vt:lpstr>
      <vt:lpstr>Helvetica Neue Light</vt:lpstr>
      <vt:lpstr>Wingdings</vt:lpstr>
      <vt:lpstr>Arial</vt:lpstr>
      <vt:lpstr>Office-téma</vt:lpstr>
      <vt:lpstr>PowerPoint bemutató</vt:lpstr>
      <vt:lpstr>Fontos a szakdiplomácia szakterültünkön? Állatorvosként?</vt:lpstr>
      <vt:lpstr>Fontos a szakdiplomácia szakterültünkön? Állatorvosként?</vt:lpstr>
      <vt:lpstr>Fontos a szakdiplomácia szakterültünkön? Állatorvosként?</vt:lpstr>
      <vt:lpstr>Miből áll a szakdiplomácia EU-s és nemzetközi szintéren?</vt:lpstr>
      <vt:lpstr>Miből áll a szakdiplomácia EU-s és nemzetközi szintéren?</vt:lpstr>
      <vt:lpstr>„Klasszikus” szakdiplomácia az EU-ban Brüsszel</vt:lpstr>
      <vt:lpstr>„Klasszikus” szakdiplomácia az EU-ban Brüsszel</vt:lpstr>
      <vt:lpstr>„Klasszikus” szakdiplomácia az EU-ban Brüsszel, Luxemburg, Strasbourg</vt:lpstr>
      <vt:lpstr>Elnökség – HU 2011 Egy kis múltidézés</vt:lpstr>
      <vt:lpstr>Magyar érdek/magyar álláspont élelmiszerbiztonság és állategészségügy</vt:lpstr>
      <vt:lpstr>PowerPoint bemutató</vt:lpstr>
      <vt:lpstr>Kihívások, nehézségek?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Nati</dc:creator>
  <cp:lastModifiedBy>Dr. Jozwiak Ákos</cp:lastModifiedBy>
  <cp:revision>43</cp:revision>
  <dcterms:created xsi:type="dcterms:W3CDTF">2016-10-20T08:16:35Z</dcterms:created>
  <dcterms:modified xsi:type="dcterms:W3CDTF">2017-04-27T14:56:27Z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0x010100A8F46CA453FEE7498972A3A2901EA6A1</vt:lpwstr>
  </property>
  <property fmtid="{D5CDD505-2E9C-101B-9397-08002B2CF9AE}" pid="3" name="Order">
    <vt:r8>10700</vt:r8>
  </property>
  <property fmtid="{D5CDD505-2E9C-101B-9397-08002B2CF9AE}" pid="4" name="_CopySource">
    <vt:lpwstr>https://intra.nebih.gov.hu/dokumentumtar/ArculatiElemek/Új arculati elemek/NEBIH_PPT/NÉBIH_ppt_alap_magyar_sablon.pptx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