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70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094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07517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8049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689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8382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7158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762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17237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44921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3566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9862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9DC6-1D26-424D-B5F4-FED13941197B}" type="datetimeFigureOut">
              <a:rPr lang="hu-HU" smtClean="0"/>
              <a:pPr/>
              <a:t>2017.03.27.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6A2B-CB16-48D8-9C50-74D76CBA7F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6389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49" cy="68570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3342" y="3922087"/>
            <a:ext cx="65902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>
                <a:solidFill>
                  <a:schemeClr val="bg1"/>
                </a:solidFill>
                <a:latin typeface="Cronos Pro" panose="020C0702030403020304" pitchFamily="34" charset="0"/>
              </a:rPr>
              <a:t>Állatvédelem</a:t>
            </a:r>
            <a:endParaRPr lang="hu-HU" sz="3200" i="1" dirty="0" smtClean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endParaRPr lang="hu-HU" sz="3000" i="1" dirty="0" smtClean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dr. Pallós László</a:t>
            </a:r>
            <a:endParaRPr lang="hu-HU" sz="24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7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Az állatvédelmi jog fejlődése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lvl="0"/>
            <a:r>
              <a:rPr lang="hu-HU" sz="2400" b="1" dirty="0" smtClean="0"/>
              <a:t>Az állatvédelmi jog fejlődése az ókortól napjainkig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állatvédelmi jog fejlődése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9" name="Kép 8" descr="thHUAQUMN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9934" y="1211762"/>
            <a:ext cx="2143125" cy="457200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4950823" y="1240971"/>
            <a:ext cx="542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Isten </a:t>
            </a:r>
            <a:r>
              <a:rPr lang="hu-HU" sz="2400" dirty="0" smtClean="0"/>
              <a:t>megtestesülésének védelme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A </a:t>
            </a:r>
            <a:r>
              <a:rPr lang="hu-HU" sz="2400" dirty="0" smtClean="0"/>
              <a:t>tulajdon védelme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Az állat, mint a jog alanya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Az állatvédelmi jog fejlődése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lvl="0"/>
            <a:r>
              <a:rPr lang="hu-HU" sz="2400" b="1" dirty="0" smtClean="0"/>
              <a:t>Az állatvédelmi jog </a:t>
            </a:r>
            <a:r>
              <a:rPr lang="hu-HU" sz="2400" b="1" dirty="0" smtClean="0"/>
              <a:t>fejlődése: Európa – Magyarország</a:t>
            </a:r>
            <a:endParaRPr lang="hu-HU" sz="2400" b="1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10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állatvédelmi jog fejlődése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612572" y="1227907"/>
            <a:ext cx="445443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Európa:</a:t>
            </a:r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 </a:t>
            </a:r>
            <a:r>
              <a:rPr lang="hu-HU" sz="2000" b="1" dirty="0" err="1" smtClean="0"/>
              <a:t>Martin’s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act</a:t>
            </a:r>
            <a:r>
              <a:rPr lang="hu-HU" sz="2000" dirty="0" smtClean="0"/>
              <a:t>, 1822, </a:t>
            </a:r>
            <a:r>
              <a:rPr lang="hu-HU" sz="2000" dirty="0" smtClean="0"/>
              <a:t>Anglia</a:t>
            </a:r>
            <a:endParaRPr lang="hu-HU" sz="2000" dirty="0" smtClean="0"/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hu-HU" sz="2000" b="1" dirty="0" smtClean="0"/>
              <a:t>Állatkínzás tilalma</a:t>
            </a:r>
          </a:p>
          <a:p>
            <a:endParaRPr lang="hu-HU" sz="2000" b="1" dirty="0" smtClean="0"/>
          </a:p>
          <a:p>
            <a:r>
              <a:rPr lang="hu-HU" sz="2000" b="1" dirty="0" smtClean="0"/>
              <a:t>Magyarország: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/>
              <a:t> Az </a:t>
            </a:r>
            <a:r>
              <a:rPr lang="hu-HU" sz="2000" dirty="0" smtClean="0"/>
              <a:t>1780-as években Magyarország királya elrendelte a Pesti Egyetem Orvosi Karán az </a:t>
            </a:r>
            <a:r>
              <a:rPr lang="hu-HU" sz="2000" b="1" dirty="0" smtClean="0"/>
              <a:t>állatgyógyászat tanítását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/>
              <a:t> Petényi </a:t>
            </a:r>
            <a:r>
              <a:rPr lang="hu-HU" sz="2000" dirty="0" smtClean="0"/>
              <a:t>János Salamon “Az állatvédelem és az állatkínzás megakadályozásának módjairól” szóló dolgozatával nyert pályadíjat kiegészítve már a 19. század derekán </a:t>
            </a:r>
            <a:r>
              <a:rPr lang="hu-HU" sz="2000" b="1" dirty="0" smtClean="0"/>
              <a:t>állatvédő egyesület alapítását kezdeményezte</a:t>
            </a:r>
            <a:r>
              <a:rPr lang="hu-HU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hu-HU" sz="2400" b="1" dirty="0" smtClean="0"/>
          </a:p>
          <a:p>
            <a:endParaRPr lang="hu-HU" sz="2400" b="1" dirty="0" smtClean="0"/>
          </a:p>
          <a:p>
            <a:endParaRPr lang="hu-HU" dirty="0"/>
          </a:p>
        </p:txBody>
      </p:sp>
      <p:pic>
        <p:nvPicPr>
          <p:cNvPr id="14" name="Picture 7" descr="http://www.georgeglazer.com/prints/law/images/donkeymartina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5462" y="1565432"/>
            <a:ext cx="4594800" cy="38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Az állatvédelmi jog fejlődése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lvl="0"/>
            <a:r>
              <a:rPr lang="hu-HU" sz="2400" b="1" dirty="0" smtClean="0"/>
              <a:t>Az állatvédelmi jog </a:t>
            </a:r>
            <a:r>
              <a:rPr lang="hu-HU" sz="2400" b="1" dirty="0" smtClean="0"/>
              <a:t>fejlődése: Európa – Magyarország</a:t>
            </a:r>
            <a:endParaRPr lang="hu-HU" sz="2400" b="1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állatvédelmi jog fejlődése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77737" y="1140551"/>
            <a:ext cx="90482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 b="1" dirty="0" smtClean="0"/>
              <a:t>Az 1870-es évek: első, az állatok védelméhez kapcsolódó modern törvények. </a:t>
            </a:r>
          </a:p>
          <a:p>
            <a:pPr algn="just"/>
            <a:r>
              <a:rPr lang="hu-HU" sz="2000" dirty="0" smtClean="0"/>
              <a:t> 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/>
              <a:t> a </a:t>
            </a:r>
            <a:r>
              <a:rPr lang="hu-HU" sz="2000" b="1" dirty="0" smtClean="0"/>
              <a:t>vadászati </a:t>
            </a:r>
            <a:r>
              <a:rPr lang="hu-HU" sz="2000" b="1" dirty="0" smtClean="0"/>
              <a:t>törvény </a:t>
            </a:r>
            <a:r>
              <a:rPr lang="hu-HU" sz="2000" dirty="0" smtClean="0"/>
              <a:t>például tiltotta az orvvadászatot, a madarak fészkeinek szétrombolását, a tojásgyűjtést, és a fiatal állatok befogását is 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/>
              <a:t> a </a:t>
            </a:r>
            <a:r>
              <a:rPr lang="hu-HU" sz="2000" b="1" dirty="0" smtClean="0"/>
              <a:t>cselédtörvény</a:t>
            </a:r>
            <a:r>
              <a:rPr lang="hu-HU" sz="2000" dirty="0" smtClean="0"/>
              <a:t> </a:t>
            </a:r>
            <a:r>
              <a:rPr lang="hu-HU" sz="2000" dirty="0" smtClean="0"/>
              <a:t>szerint felmondás nélkül elbocsátható a cseléd, ha a gondozására bízott jószágot rosszul ápolja vagy kínozza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/>
              <a:t> a büntető </a:t>
            </a:r>
            <a:r>
              <a:rPr lang="hu-HU" sz="2000" dirty="0" smtClean="0"/>
              <a:t>törvénykönyv (1879) kimondta, hogy aki nyilvánosan, botrányt okozó módon állatot kínoz, vagy durván bántalmaz, továbbá aki az állatkínzás ellen kiadott rendeletet vagy szabályrendeletet megszegi: </a:t>
            </a:r>
            <a:r>
              <a:rPr lang="hu-HU" sz="2000" b="1" dirty="0" smtClean="0"/>
              <a:t>nyolc napig terjedhető elzárással és száz forintig terjedhető pénzbüntetéssel büntetendő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/>
              <a:t> jogszabály </a:t>
            </a:r>
            <a:r>
              <a:rPr lang="hu-HU" sz="2000" dirty="0" smtClean="0"/>
              <a:t>a borjak helyes táplálásáról, a sánta lovak kíméletéről, a haszonállatok kíméletes szállításáról és levágásáról, a medvetáncoltatás tilalmáról</a:t>
            </a:r>
          </a:p>
          <a:p>
            <a:pPr algn="just">
              <a:buFont typeface="Arial" pitchFamily="34" charset="0"/>
              <a:buChar char="•"/>
            </a:pPr>
            <a:r>
              <a:rPr lang="hu-HU" sz="2000" dirty="0" smtClean="0"/>
              <a:t> jól </a:t>
            </a:r>
            <a:r>
              <a:rPr lang="hu-HU" sz="2000" dirty="0" smtClean="0"/>
              <a:t>jelzi a felvilágosult gondolkodást, hogy a regnáló agrárminiszter 1901-ben elrendelte, hogy az állatorvosok minden lehetőséget ragadjanak meg </a:t>
            </a:r>
            <a:r>
              <a:rPr lang="hu-HU" sz="2000" b="1" dirty="0" smtClean="0"/>
              <a:t>az</a:t>
            </a:r>
            <a:r>
              <a:rPr lang="hu-HU" sz="2000" dirty="0" smtClean="0"/>
              <a:t> </a:t>
            </a:r>
            <a:r>
              <a:rPr lang="hu-HU" sz="2000" b="1" dirty="0" smtClean="0"/>
              <a:t>állatvédelem eszméjének terjesztésére</a:t>
            </a:r>
            <a:endParaRPr lang="hu-H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Az állatvédelmi jog fejlődése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lvl="0"/>
            <a:r>
              <a:rPr lang="hu-HU" sz="2400" b="1" dirty="0" smtClean="0"/>
              <a:t>Az állatvédelmi jog </a:t>
            </a:r>
            <a:r>
              <a:rPr lang="hu-HU" sz="2400" b="1" dirty="0" smtClean="0"/>
              <a:t>fejlődése: Európa – Magyarország</a:t>
            </a:r>
            <a:endParaRPr lang="hu-HU" sz="2400" b="1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Az állatvédelmi jog fejlődése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77737" y="1140551"/>
            <a:ext cx="9048206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hu-HU" sz="2800" b="1" dirty="0" smtClean="0"/>
              <a:t>A II</a:t>
            </a:r>
            <a:r>
              <a:rPr lang="hu-HU" sz="2800" b="1" dirty="0" smtClean="0"/>
              <a:t>. világháborút követő időszak </a:t>
            </a:r>
            <a:r>
              <a:rPr lang="hu-HU" sz="2800" b="1" dirty="0" smtClean="0"/>
              <a:t>változásai</a:t>
            </a:r>
            <a:endParaRPr lang="hu-HU" sz="2800" b="1" dirty="0" smtClean="0"/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iparszerű haszonállattartás</a:t>
            </a:r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laboratóriumi állattartás</a:t>
            </a:r>
          </a:p>
          <a:p>
            <a:pPr lvl="1">
              <a:lnSpc>
                <a:spcPts val="2500"/>
              </a:lnSpc>
              <a:buFontTx/>
              <a:buChar char="-"/>
            </a:pPr>
            <a:r>
              <a:rPr lang="hu-HU" sz="2400" b="1" dirty="0" smtClean="0"/>
              <a:t> társállattartás</a:t>
            </a:r>
          </a:p>
          <a:p>
            <a:pPr lvl="1">
              <a:lnSpc>
                <a:spcPts val="2500"/>
              </a:lnSpc>
              <a:buFontTx/>
              <a:buChar char="-"/>
            </a:pPr>
            <a:endParaRPr lang="hu-HU" sz="2400" b="1" dirty="0" smtClean="0"/>
          </a:p>
          <a:p>
            <a:pPr>
              <a:lnSpc>
                <a:spcPts val="2500"/>
              </a:lnSpc>
            </a:pPr>
            <a:r>
              <a:rPr lang="hu-HU" sz="2800" b="1" dirty="0" smtClean="0"/>
              <a:t>Sok új probléma </a:t>
            </a:r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új eszközök, technikák, új tenyésztési eljárások , - új anyagok</a:t>
            </a:r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új betegségek és rendellenességek </a:t>
            </a:r>
          </a:p>
          <a:p>
            <a:pPr lvl="1">
              <a:lnSpc>
                <a:spcPts val="2500"/>
              </a:lnSpc>
            </a:pPr>
            <a:r>
              <a:rPr lang="hu-HU" sz="2400" b="1" dirty="0" smtClean="0"/>
              <a:t>- fájdalommal járó beavatkozások </a:t>
            </a:r>
          </a:p>
          <a:p>
            <a:pPr algn="just"/>
            <a:endParaRPr lang="hu-H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Napjaink kihívásai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39487" y="620487"/>
            <a:ext cx="181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Napjaink kihívásai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pic>
        <p:nvPicPr>
          <p:cNvPr id="7" name="Kép 6" descr="imagesCAAO7C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95451" y="3682909"/>
            <a:ext cx="2714625" cy="1685925"/>
          </a:xfrm>
          <a:prstGeom prst="rect">
            <a:avLst/>
          </a:prstGeom>
        </p:spPr>
      </p:pic>
      <p:pic>
        <p:nvPicPr>
          <p:cNvPr id="8" name="Kép 7" descr="imagesCACYS1K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566" y="529590"/>
            <a:ext cx="2035657" cy="1524778"/>
          </a:xfrm>
          <a:prstGeom prst="rect">
            <a:avLst/>
          </a:prstGeom>
        </p:spPr>
      </p:pic>
      <p:pic>
        <p:nvPicPr>
          <p:cNvPr id="9" name="Kép 8" descr="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99499" y="3096654"/>
            <a:ext cx="4139952" cy="2781632"/>
          </a:xfrm>
          <a:prstGeom prst="rect">
            <a:avLst/>
          </a:prstGeom>
        </p:spPr>
      </p:pic>
      <p:pic>
        <p:nvPicPr>
          <p:cNvPr id="10" name="Kép 9" descr="pet-shipping-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5451" y="195943"/>
            <a:ext cx="3204755" cy="2403566"/>
          </a:xfrm>
          <a:prstGeom prst="rect">
            <a:avLst/>
          </a:prstGeom>
        </p:spPr>
      </p:pic>
      <p:pic>
        <p:nvPicPr>
          <p:cNvPr id="13" name="Kép 12" descr="imagesCAHBB0H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33742" y="4859382"/>
            <a:ext cx="1801698" cy="1236590"/>
          </a:xfrm>
          <a:prstGeom prst="rect">
            <a:avLst/>
          </a:prstGeom>
        </p:spPr>
      </p:pic>
      <p:pic>
        <p:nvPicPr>
          <p:cNvPr id="14" name="Kép 13" descr="3081_larg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86354" y="298365"/>
            <a:ext cx="3500846" cy="2456537"/>
          </a:xfrm>
          <a:prstGeom prst="rect">
            <a:avLst/>
          </a:prstGeom>
        </p:spPr>
      </p:pic>
      <p:pic>
        <p:nvPicPr>
          <p:cNvPr id="15" name="Kép 14" descr="imagesCA0HI4U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5487" y="2480807"/>
            <a:ext cx="2257725" cy="225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Jogszabályok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hu-HU" sz="2400" b="1" dirty="0" smtClean="0"/>
              <a:t>Jogszabályok – Európai Unió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Jogszabályok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64674" y="1179740"/>
            <a:ext cx="904820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hu-HU" sz="2200" b="1" dirty="0" smtClean="0"/>
              <a:t> 1/2005/EK  </a:t>
            </a:r>
            <a:r>
              <a:rPr lang="hu-HU" sz="2200" b="1" dirty="0" smtClean="0"/>
              <a:t>rendelet</a:t>
            </a:r>
          </a:p>
          <a:p>
            <a:pPr fontAlgn="t"/>
            <a:r>
              <a:rPr lang="hu-HU" sz="2200" b="1" dirty="0" smtClean="0"/>
              <a:t>az állatoknak a szállítás és a kapcsolódó műveletek közbeni védelméről</a:t>
            </a:r>
          </a:p>
          <a:p>
            <a:pPr fontAlgn="t"/>
            <a:endParaRPr lang="hu-HU" sz="2200" dirty="0" smtClean="0"/>
          </a:p>
          <a:p>
            <a:pPr fontAlgn="t"/>
            <a:r>
              <a:rPr lang="hu-HU" sz="2200" dirty="0" smtClean="0"/>
              <a:t>Az </a:t>
            </a:r>
            <a:r>
              <a:rPr lang="hu-HU" sz="2200" dirty="0" smtClean="0"/>
              <a:t>állatok szállításának szervezésére, a szállítmányozók, a járművek és az állatok szállításra való alkalmasságára vonatkozó részletes követelmények</a:t>
            </a:r>
            <a:r>
              <a:rPr lang="hu-HU" sz="2200" dirty="0" smtClean="0"/>
              <a:t>.</a:t>
            </a:r>
          </a:p>
          <a:p>
            <a:pPr fontAlgn="t"/>
            <a:endParaRPr lang="hu-HU" sz="2200" dirty="0" smtClean="0"/>
          </a:p>
          <a:p>
            <a:pPr fontAlgn="t">
              <a:buFont typeface="Arial" pitchFamily="34" charset="0"/>
              <a:buChar char="•"/>
            </a:pPr>
            <a:r>
              <a:rPr lang="hu-HU" sz="2200" b="1" dirty="0" smtClean="0"/>
              <a:t> 1099/2009/EK </a:t>
            </a:r>
            <a:r>
              <a:rPr lang="hu-HU" sz="2200" b="1" dirty="0" smtClean="0"/>
              <a:t>rendelet</a:t>
            </a:r>
          </a:p>
          <a:p>
            <a:pPr fontAlgn="t"/>
            <a:r>
              <a:rPr lang="hu-HU" sz="2200" b="1" dirty="0" smtClean="0"/>
              <a:t>az állatok leölésük során való </a:t>
            </a:r>
            <a:r>
              <a:rPr lang="hu-HU" sz="2200" b="1" dirty="0" smtClean="0"/>
              <a:t>védelméről</a:t>
            </a:r>
          </a:p>
          <a:p>
            <a:pPr fontAlgn="t"/>
            <a:endParaRPr lang="hu-HU" sz="2200" dirty="0" smtClean="0"/>
          </a:p>
          <a:p>
            <a:pPr fontAlgn="t"/>
            <a:r>
              <a:rPr lang="hu-HU" sz="2200" dirty="0" smtClean="0"/>
              <a:t>Az állatok levágásának és leölésének részletes technikai és személyi </a:t>
            </a:r>
            <a:r>
              <a:rPr lang="hu-HU" sz="2200" dirty="0" smtClean="0"/>
              <a:t>követelményei.</a:t>
            </a:r>
            <a:endParaRPr lang="hu-HU" sz="2200" dirty="0" smtClean="0"/>
          </a:p>
          <a:p>
            <a:pPr algn="just"/>
            <a:endParaRPr lang="hu-HU" sz="2000" b="1" dirty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Jogszabályok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hu-HU" sz="2400" b="1" dirty="0" smtClean="0"/>
              <a:t>Jogszabályok – </a:t>
            </a:r>
            <a:r>
              <a:rPr lang="hu-HU" sz="2400" b="1" dirty="0" smtClean="0"/>
              <a:t>Magyarország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Jogszabályok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64674" y="1179740"/>
            <a:ext cx="9048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hu-HU" sz="2000" b="1" dirty="0" smtClean="0"/>
              <a:t>2008. évi XLVI. törvény</a:t>
            </a:r>
          </a:p>
          <a:p>
            <a:pPr algn="just">
              <a:spcAft>
                <a:spcPts val="0"/>
              </a:spcAft>
            </a:pPr>
            <a:r>
              <a:rPr lang="hu-HU" sz="2000" dirty="0" smtClean="0"/>
              <a:t> </a:t>
            </a:r>
            <a:r>
              <a:rPr lang="hu-HU" sz="2000" b="1" dirty="0" smtClean="0"/>
              <a:t>az élelmiszerláncról és hatósági </a:t>
            </a:r>
            <a:r>
              <a:rPr lang="hu-HU" sz="2000" b="1" dirty="0" smtClean="0"/>
              <a:t>felügyeletéről</a:t>
            </a:r>
          </a:p>
          <a:p>
            <a:pPr algn="just">
              <a:spcAft>
                <a:spcPts val="0"/>
              </a:spcAft>
            </a:pPr>
            <a:endParaRPr lang="hu-HU" sz="2000" dirty="0" smtClean="0"/>
          </a:p>
          <a:p>
            <a:pPr fontAlgn="t"/>
            <a:r>
              <a:rPr lang="hu-HU" sz="2000" dirty="0" smtClean="0"/>
              <a:t>A törvény az élelmiszer-előállítás egész folyamatának (az élelmiszerláncnak) szereplőire vonatkozó követelményeket fogalmazza meg, így az állattartók alapvető állategészségügyi és állatvédelmi kötelezettségeit is.</a:t>
            </a:r>
          </a:p>
          <a:p>
            <a:pPr fontAlgn="t"/>
            <a:endParaRPr lang="hu-HU" sz="2000" b="1" dirty="0" smtClean="0"/>
          </a:p>
          <a:p>
            <a:pPr fontAlgn="t"/>
            <a:r>
              <a:rPr lang="hu-HU" sz="2000" b="1" dirty="0" smtClean="0"/>
              <a:t>2012. évi C. törvény a Büntető Törvénykönyvről</a:t>
            </a:r>
          </a:p>
          <a:p>
            <a:pPr algn="just"/>
            <a:endParaRPr lang="hu-HU" sz="2000" b="1" dirty="0"/>
          </a:p>
        </p:txBody>
      </p:sp>
      <p:pic>
        <p:nvPicPr>
          <p:cNvPr id="8" name="Picture 5" descr="http://t1.gstatic.com/images?q=tbn:ANd9GcSwQSUfq5HnXpKRg9eEg_-GAode9lCvwTBeXE_kLliobd5hWLIUflrw3y9H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485" y="3903968"/>
            <a:ext cx="3343240" cy="187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Jogszabályok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hu-HU" sz="2400" b="1" dirty="0" smtClean="0"/>
              <a:t>Jogszabályok – </a:t>
            </a:r>
            <a:r>
              <a:rPr lang="hu-HU" sz="2400" b="1" dirty="0" smtClean="0"/>
              <a:t>Magyarország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Jogszabályok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564674" y="1179739"/>
            <a:ext cx="90482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hu-HU" sz="2000" b="1" dirty="0" smtClean="0"/>
              <a:t>1998. évi XXVIII. törvény</a:t>
            </a:r>
          </a:p>
          <a:p>
            <a:pPr fontAlgn="t"/>
            <a:r>
              <a:rPr lang="hu-HU" sz="2000" b="1" dirty="0" smtClean="0"/>
              <a:t>az állatok védelméről és </a:t>
            </a:r>
            <a:r>
              <a:rPr lang="hu-HU" sz="2000" b="1" dirty="0" smtClean="0"/>
              <a:t>kíméletéről</a:t>
            </a:r>
          </a:p>
          <a:p>
            <a:pPr fontAlgn="t"/>
            <a:endParaRPr lang="hu-HU" sz="2000" dirty="0" smtClean="0"/>
          </a:p>
          <a:p>
            <a:pPr fontAlgn="t"/>
            <a:r>
              <a:rPr lang="hu-HU" sz="2000" dirty="0" smtClean="0"/>
              <a:t>Az állatvilág egyedeinek védelmére vonatkozó elvárásokat fogalmazza meg a következő témák szerint</a:t>
            </a:r>
            <a:r>
              <a:rPr lang="hu-HU" sz="2000" dirty="0" smtClean="0"/>
              <a:t>:</a:t>
            </a:r>
            <a:endParaRPr lang="hu-HU" sz="2000" dirty="0" smtClean="0"/>
          </a:p>
          <a:p>
            <a:pPr fontAlgn="t">
              <a:buFont typeface="Arial" pitchFamily="34" charset="0"/>
              <a:buChar char="•"/>
            </a:pPr>
            <a:r>
              <a:rPr lang="hu-HU" sz="2000" dirty="0" smtClean="0"/>
              <a:t> az </a:t>
            </a:r>
            <a:r>
              <a:rPr lang="hu-HU" sz="2000" b="1" dirty="0" smtClean="0"/>
              <a:t>állattartás</a:t>
            </a:r>
            <a:r>
              <a:rPr lang="hu-HU" sz="2000" dirty="0" smtClean="0"/>
              <a:t>ra vonatkozó általános követelmények</a:t>
            </a:r>
          </a:p>
          <a:p>
            <a:pPr fontAlgn="t">
              <a:buFont typeface="Arial" pitchFamily="34" charset="0"/>
              <a:buChar char="•"/>
            </a:pPr>
            <a:r>
              <a:rPr lang="hu-HU" sz="2000" dirty="0" smtClean="0"/>
              <a:t> </a:t>
            </a:r>
            <a:r>
              <a:rPr lang="hu-HU" sz="2000" b="1" dirty="0" smtClean="0"/>
              <a:t>állatkínzás tilalma</a:t>
            </a:r>
          </a:p>
          <a:p>
            <a:pPr fontAlgn="t">
              <a:buFont typeface="Arial" pitchFamily="34" charset="0"/>
              <a:buChar char="•"/>
            </a:pPr>
            <a:r>
              <a:rPr lang="hu-HU" sz="2000" dirty="0" smtClean="0"/>
              <a:t> az </a:t>
            </a:r>
            <a:r>
              <a:rPr lang="hu-HU" sz="2000" b="1" dirty="0" smtClean="0"/>
              <a:t>állatokon végzett beavatkozások </a:t>
            </a:r>
            <a:r>
              <a:rPr lang="hu-HU" sz="2000" dirty="0" smtClean="0"/>
              <a:t>lehetősége </a:t>
            </a:r>
          </a:p>
          <a:p>
            <a:pPr fontAlgn="t">
              <a:buFont typeface="Arial" pitchFamily="34" charset="0"/>
              <a:buChar char="•"/>
            </a:pPr>
            <a:r>
              <a:rPr lang="hu-HU" sz="2000" dirty="0" smtClean="0"/>
              <a:t> az </a:t>
            </a:r>
            <a:r>
              <a:rPr lang="hu-HU" sz="2000" b="1" dirty="0" smtClean="0"/>
              <a:t>állatok életének kioltására </a:t>
            </a:r>
            <a:r>
              <a:rPr lang="hu-HU" sz="2000" dirty="0" smtClean="0"/>
              <a:t>vonatkozó követelmények</a:t>
            </a:r>
          </a:p>
          <a:p>
            <a:pPr fontAlgn="t"/>
            <a:endParaRPr lang="hu-HU" sz="2000" dirty="0" smtClean="0"/>
          </a:p>
          <a:p>
            <a:pPr algn="just"/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586446" y="3905794"/>
            <a:ext cx="9379130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hu-HU" sz="2000" dirty="0" smtClean="0"/>
              <a:t> általános </a:t>
            </a:r>
            <a:r>
              <a:rPr lang="hu-HU" sz="2000" dirty="0" smtClean="0"/>
              <a:t>követelmények az alábbi tárgykörökre vonatkozóan:</a:t>
            </a:r>
            <a:endParaRPr lang="hu-HU" sz="2000" dirty="0" smtClean="0"/>
          </a:p>
          <a:p>
            <a:pPr fontAlgn="t"/>
            <a:r>
              <a:rPr lang="hu-HU" sz="2000" dirty="0" smtClean="0"/>
              <a:t>	az </a:t>
            </a:r>
            <a:r>
              <a:rPr lang="hu-HU" sz="2000" dirty="0" smtClean="0"/>
              <a:t>állatok </a:t>
            </a:r>
            <a:r>
              <a:rPr lang="hu-HU" sz="2000" b="1" dirty="0" smtClean="0"/>
              <a:t>szállítása</a:t>
            </a:r>
          </a:p>
          <a:p>
            <a:pPr fontAlgn="t"/>
            <a:r>
              <a:rPr lang="hu-HU" sz="2000" dirty="0" smtClean="0"/>
              <a:t> 	az állatok </a:t>
            </a:r>
            <a:r>
              <a:rPr lang="hu-HU" sz="2000" b="1" dirty="0" smtClean="0"/>
              <a:t>levágása</a:t>
            </a:r>
          </a:p>
          <a:p>
            <a:pPr fontAlgn="t"/>
            <a:r>
              <a:rPr lang="hu-HU" sz="2000" dirty="0" smtClean="0"/>
              <a:t>	</a:t>
            </a:r>
            <a:r>
              <a:rPr lang="hu-HU" sz="2000" b="1" dirty="0" smtClean="0"/>
              <a:t>szőrméjükért tenyésztett </a:t>
            </a:r>
            <a:r>
              <a:rPr lang="hu-HU" sz="2000" dirty="0" smtClean="0"/>
              <a:t>állatok</a:t>
            </a:r>
            <a:endParaRPr lang="hu-HU" sz="2000" dirty="0" smtClean="0"/>
          </a:p>
          <a:p>
            <a:pPr fontAlgn="t"/>
            <a:r>
              <a:rPr lang="hu-HU" sz="2000" dirty="0" smtClean="0"/>
              <a:t> 	</a:t>
            </a:r>
            <a:r>
              <a:rPr lang="hu-HU" sz="2000" b="1" dirty="0" smtClean="0"/>
              <a:t>veszélyes állatok</a:t>
            </a:r>
          </a:p>
          <a:p>
            <a:pPr fontAlgn="t"/>
            <a:r>
              <a:rPr lang="hu-HU" sz="2000" dirty="0" smtClean="0"/>
              <a:t> 	</a:t>
            </a:r>
            <a:r>
              <a:rPr lang="hu-HU" sz="2000" b="1" dirty="0" smtClean="0"/>
              <a:t>veszélyes ebek </a:t>
            </a:r>
            <a:r>
              <a:rPr lang="hu-HU" sz="2000" dirty="0" smtClean="0"/>
              <a:t>tartása</a:t>
            </a:r>
          </a:p>
          <a:p>
            <a:pPr fontAlgn="t"/>
            <a:r>
              <a:rPr lang="hu-HU" sz="2000" dirty="0" smtClean="0"/>
              <a:t>	</a:t>
            </a:r>
            <a:endParaRPr lang="hu-HU" sz="2000" dirty="0" smtClean="0"/>
          </a:p>
          <a:p>
            <a:pPr fontAlgn="t"/>
            <a:endParaRPr lang="hu-HU" sz="2000" dirty="0" smtClean="0"/>
          </a:p>
          <a:p>
            <a:pPr fontAlgn="t"/>
            <a:r>
              <a:rPr lang="hu-HU" sz="2000" dirty="0" smtClean="0"/>
              <a:t>	állat</a:t>
            </a:r>
            <a:r>
              <a:rPr lang="hu-HU" sz="2000" b="1" dirty="0" smtClean="0"/>
              <a:t>kísérlete</a:t>
            </a:r>
            <a:r>
              <a:rPr lang="hu-HU" sz="2000" dirty="0" smtClean="0"/>
              <a:t>k</a:t>
            </a:r>
            <a:endParaRPr lang="hu-HU" sz="2000" dirty="0" smtClean="0"/>
          </a:p>
          <a:p>
            <a:pPr fontAlgn="t"/>
            <a:r>
              <a:rPr lang="hu-HU" sz="2000" dirty="0" smtClean="0"/>
              <a:t>	</a:t>
            </a:r>
            <a:r>
              <a:rPr lang="hu-HU" sz="2000" b="1" dirty="0" smtClean="0"/>
              <a:t>állatkertek</a:t>
            </a:r>
            <a:r>
              <a:rPr lang="hu-HU" sz="2000" dirty="0" smtClean="0"/>
              <a:t> működése</a:t>
            </a:r>
          </a:p>
          <a:p>
            <a:pPr fontAlgn="t"/>
            <a:r>
              <a:rPr lang="hu-HU" sz="2000" dirty="0" smtClean="0"/>
              <a:t>	</a:t>
            </a:r>
            <a:r>
              <a:rPr lang="hu-HU" sz="2000" b="1" dirty="0" smtClean="0"/>
              <a:t>cirkuszi menazséria </a:t>
            </a:r>
            <a:r>
              <a:rPr lang="hu-HU" sz="2000" dirty="0" smtClean="0"/>
              <a:t>működése</a:t>
            </a:r>
          </a:p>
          <a:p>
            <a:pPr fontAlgn="t"/>
            <a:r>
              <a:rPr lang="hu-HU" sz="2000" dirty="0" smtClean="0"/>
              <a:t> 	</a:t>
            </a:r>
            <a:r>
              <a:rPr lang="hu-HU" sz="2000" b="1" dirty="0" smtClean="0"/>
              <a:t>állatotthonok</a:t>
            </a:r>
            <a:r>
              <a:rPr lang="hu-HU" sz="2000" dirty="0" smtClean="0"/>
              <a:t> működése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Jogszabályok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hu-HU" sz="2400" b="1" dirty="0" smtClean="0"/>
              <a:t>Jogszabályok – </a:t>
            </a:r>
            <a:r>
              <a:rPr lang="hu-HU" sz="2400" b="1" dirty="0" smtClean="0"/>
              <a:t>Magyarország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17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Jogszabályok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99509" y="966651"/>
            <a:ext cx="869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612571" y="1188719"/>
            <a:ext cx="93921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200" b="1" u="sng" dirty="0" smtClean="0"/>
              <a:t>Kedvtelésből </a:t>
            </a:r>
            <a:r>
              <a:rPr lang="hu-HU" sz="2200" b="1" u="sng" dirty="0" smtClean="0"/>
              <a:t>tartott állatok:</a:t>
            </a:r>
          </a:p>
          <a:p>
            <a:pPr lvl="0"/>
            <a:r>
              <a:rPr lang="hu-HU" sz="2200" b="1" dirty="0" smtClean="0"/>
              <a:t>41/2010 (II. 26.) Kormány rendelet a kedvtelésből tartott állatok tartásáról és forgalmazásáról</a:t>
            </a:r>
          </a:p>
          <a:p>
            <a:pPr lvl="0"/>
            <a:endParaRPr lang="hu-HU" sz="2200" dirty="0" smtClean="0"/>
          </a:p>
          <a:p>
            <a:pPr>
              <a:buFont typeface="Arial" pitchFamily="34" charset="0"/>
              <a:buChar char="•"/>
            </a:pPr>
            <a:r>
              <a:rPr lang="hu-HU" sz="2200" b="1" u="sng" dirty="0" smtClean="0"/>
              <a:t>Mezőgazdasági haszonállatok tartása:</a:t>
            </a:r>
          </a:p>
          <a:p>
            <a:r>
              <a:rPr lang="hu-HU" sz="2200" b="1" dirty="0" smtClean="0"/>
              <a:t>32/1999. (III. 31.) FVM rendelet a mezőgazdasági haszonállatok tartásának állatvédelmi szabályairól</a:t>
            </a:r>
          </a:p>
          <a:p>
            <a:endParaRPr lang="hu-HU" sz="2200" b="1" dirty="0" smtClean="0"/>
          </a:p>
          <a:p>
            <a:pPr>
              <a:buFont typeface="Arial" pitchFamily="34" charset="0"/>
              <a:buChar char="•"/>
            </a:pPr>
            <a:r>
              <a:rPr lang="hu-HU" sz="2200" b="1" u="sng" dirty="0" smtClean="0"/>
              <a:t>Állatszállítás:</a:t>
            </a:r>
          </a:p>
          <a:p>
            <a:pPr lvl="0"/>
            <a:r>
              <a:rPr lang="hu-HU" sz="2200" b="1" dirty="0" smtClean="0"/>
              <a:t>87/2012. (VIII. 27.) VM rendelet</a:t>
            </a:r>
            <a:r>
              <a:rPr lang="hu-HU" sz="2200" dirty="0" smtClean="0"/>
              <a:t> </a:t>
            </a:r>
            <a:r>
              <a:rPr lang="hu-HU" sz="2200" b="1" dirty="0" smtClean="0"/>
              <a:t>az élő állatok belföldi szállításának állat-egészségügyi szabályairól</a:t>
            </a:r>
          </a:p>
          <a:p>
            <a:r>
              <a:rPr lang="en-GB" sz="2200" b="1" dirty="0" smtClean="0"/>
              <a:t>2005/1/EK </a:t>
            </a:r>
            <a:r>
              <a:rPr lang="hu-HU" sz="2200" b="1" dirty="0" smtClean="0"/>
              <a:t>- </a:t>
            </a:r>
            <a:r>
              <a:rPr lang="en-GB" sz="2200" b="1" dirty="0" err="1" smtClean="0"/>
              <a:t>az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állatoknak</a:t>
            </a:r>
            <a:r>
              <a:rPr lang="en-GB" sz="2200" b="1" dirty="0" smtClean="0"/>
              <a:t> a </a:t>
            </a:r>
            <a:r>
              <a:rPr lang="en-GB" sz="2200" b="1" dirty="0" err="1" smtClean="0"/>
              <a:t>szállítás</a:t>
            </a:r>
            <a:r>
              <a:rPr lang="en-GB" sz="2200" b="1" dirty="0" smtClean="0"/>
              <a:t> és a </a:t>
            </a:r>
            <a:r>
              <a:rPr lang="en-GB" sz="2200" b="1" dirty="0" err="1" smtClean="0"/>
              <a:t>kapcsolódó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műveletek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közbeni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védelméről</a:t>
            </a:r>
            <a:endParaRPr lang="hu-HU" sz="22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Jogszabályok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hu-HU" sz="2400" b="1" dirty="0" smtClean="0"/>
              <a:t>Jogszabályok – </a:t>
            </a:r>
            <a:r>
              <a:rPr lang="hu-HU" sz="2400" b="1" dirty="0" smtClean="0"/>
              <a:t>Magyarország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Jogszabályok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99509" y="966651"/>
            <a:ext cx="869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612571" y="1188719"/>
            <a:ext cx="795528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200" b="1" u="sng" dirty="0" smtClean="0"/>
              <a:t>Állatok levágása, leölése: </a:t>
            </a:r>
            <a:endParaRPr lang="hu-HU" sz="2200" dirty="0" smtClean="0"/>
          </a:p>
          <a:p>
            <a:pPr lvl="0"/>
            <a:r>
              <a:rPr lang="hu-HU" sz="2200" b="1" dirty="0" smtClean="0"/>
              <a:t>140/2012. (XII. 22.) VM rendelet</a:t>
            </a:r>
            <a:r>
              <a:rPr lang="hu-HU" sz="2200" dirty="0" smtClean="0"/>
              <a:t> a vágóállatok leölésének és levágásának állatvédelmi szabályairól</a:t>
            </a:r>
          </a:p>
          <a:p>
            <a:pPr lvl="0"/>
            <a:r>
              <a:rPr lang="hu-HU" sz="2200" b="1" dirty="0" smtClean="0"/>
              <a:t>1099/2009/EK - </a:t>
            </a:r>
            <a:r>
              <a:rPr lang="hu-HU" sz="2200" dirty="0" smtClean="0"/>
              <a:t>az állatok leölésük során való védelméről</a:t>
            </a:r>
          </a:p>
          <a:p>
            <a:pPr>
              <a:buFont typeface="Arial" pitchFamily="34" charset="0"/>
              <a:buChar char="•"/>
            </a:pPr>
            <a:endParaRPr lang="hu-HU" sz="2200" b="1" u="sng" dirty="0" smtClean="0"/>
          </a:p>
          <a:p>
            <a:pPr>
              <a:buFont typeface="Arial" pitchFamily="34" charset="0"/>
              <a:buChar char="•"/>
            </a:pPr>
            <a:r>
              <a:rPr lang="hu-HU" sz="2200" b="1" u="sng" dirty="0" smtClean="0"/>
              <a:t>Állatkísérlet: </a:t>
            </a:r>
            <a:endParaRPr lang="hu-HU" sz="2200" dirty="0" smtClean="0"/>
          </a:p>
          <a:p>
            <a:pPr lvl="0"/>
            <a:r>
              <a:rPr lang="hu-HU" sz="2200" b="1" dirty="0" smtClean="0"/>
              <a:t>40/2013. (II. 14.) Korm. rendelet az állatkísérletekről</a:t>
            </a:r>
          </a:p>
          <a:p>
            <a:r>
              <a:rPr lang="hu-HU" sz="2200" b="1" dirty="0" smtClean="0"/>
              <a:t> </a:t>
            </a:r>
            <a:endParaRPr lang="hu-HU" sz="2200" dirty="0" smtClean="0"/>
          </a:p>
          <a:p>
            <a:pPr>
              <a:buFont typeface="Arial" pitchFamily="34" charset="0"/>
              <a:buChar char="•"/>
            </a:pPr>
            <a:r>
              <a:rPr lang="hu-HU" sz="2200" b="1" u="sng" dirty="0" smtClean="0"/>
              <a:t>Állatkert: </a:t>
            </a:r>
            <a:endParaRPr lang="hu-HU" sz="2200" dirty="0" smtClean="0"/>
          </a:p>
          <a:p>
            <a:r>
              <a:rPr lang="hu-HU" sz="2200" dirty="0" smtClean="0"/>
              <a:t> </a:t>
            </a:r>
            <a:r>
              <a:rPr lang="hu-HU" sz="2200" b="1" dirty="0" smtClean="0"/>
              <a:t>3/2001. (II. 23.) </a:t>
            </a:r>
            <a:r>
              <a:rPr lang="hu-HU" sz="2200" b="1" dirty="0" err="1" smtClean="0"/>
              <a:t>KöM-FVM-NKÖM-BM</a:t>
            </a:r>
            <a:r>
              <a:rPr lang="hu-HU" sz="2200" b="1" dirty="0" smtClean="0"/>
              <a:t> együttes </a:t>
            </a:r>
          </a:p>
          <a:p>
            <a:r>
              <a:rPr lang="hu-HU" sz="2200" b="1" dirty="0" smtClean="0"/>
              <a:t>rendelet az állatkert és az állatotthon </a:t>
            </a:r>
          </a:p>
          <a:p>
            <a:r>
              <a:rPr lang="hu-HU" sz="2200" b="1" dirty="0" smtClean="0"/>
              <a:t>létesítésének, működésének és fenntartásának </a:t>
            </a:r>
          </a:p>
          <a:p>
            <a:r>
              <a:rPr lang="hu-HU" sz="2200" b="1" dirty="0" smtClean="0"/>
              <a:t>részletes szabályairól</a:t>
            </a:r>
          </a:p>
          <a:p>
            <a:r>
              <a:rPr lang="hu-HU" sz="2200" b="1" dirty="0" smtClean="0"/>
              <a:t> </a:t>
            </a:r>
          </a:p>
          <a:p>
            <a:endParaRPr lang="hu-HU" sz="2200" dirty="0" smtClean="0"/>
          </a:p>
          <a:p>
            <a:endParaRPr lang="hu-HU" sz="2200" dirty="0" smtClean="0"/>
          </a:p>
          <a:p>
            <a:endParaRPr lang="hu-HU" sz="2200" dirty="0"/>
          </a:p>
        </p:txBody>
      </p:sp>
      <p:pic>
        <p:nvPicPr>
          <p:cNvPr id="10" name="Kép 9" descr="310316_521039414601039_129772452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5361" y="3854077"/>
            <a:ext cx="3135086" cy="2110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Történeti áttekintés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3" y="533398"/>
            <a:ext cx="9688287" cy="851265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hu-HU" sz="2400" b="1" dirty="0" smtClean="0"/>
              <a:t>Az állatvédelem története a domesztikáció kezdeteitől napjainkig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Történeti áttekintés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7" name="Tartalom helye 4" descr="totemoszl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652" y="1354063"/>
            <a:ext cx="2602553" cy="2381336"/>
          </a:xfrm>
          <a:prstGeom prst="rect">
            <a:avLst/>
          </a:prstGeom>
        </p:spPr>
      </p:pic>
      <p:pic>
        <p:nvPicPr>
          <p:cNvPr id="8" name="Kép 7" descr="thEJ956O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494" y="1358537"/>
            <a:ext cx="3117668" cy="233825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629987" y="4003764"/>
            <a:ext cx="6723019" cy="1952899"/>
          </a:xfrm>
          <a:prstGeom prst="rect">
            <a:avLst/>
          </a:prstGeom>
          <a:noFill/>
        </p:spPr>
        <p:txBody>
          <a:bodyPr wrap="square" numCol="2" spcCol="180000" rtlCol="0">
            <a:noAutofit/>
          </a:bodyPr>
          <a:lstStyle/>
          <a:p>
            <a:r>
              <a:rPr lang="hu-HU" sz="2400" dirty="0" smtClean="0"/>
              <a:t>Az állat</a:t>
            </a: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 smtClean="0"/>
              <a:t>személyiség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 smtClean="0"/>
              <a:t>ős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 smtClean="0"/>
              <a:t>isten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</a:t>
            </a:r>
            <a:r>
              <a:rPr lang="hu-HU" sz="2400" dirty="0" smtClean="0"/>
              <a:t>tárgy (Descartes)</a:t>
            </a:r>
          </a:p>
        </p:txBody>
      </p:sp>
      <p:pic>
        <p:nvPicPr>
          <p:cNvPr id="11" name="Kép 10" descr="Kép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40266" y="1358537"/>
            <a:ext cx="3092046" cy="2325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i="1" baseline="30000" dirty="0" smtClean="0">
                <a:latin typeface="Cronos Pro Caption" panose="020C0502030503020304" pitchFamily="34" charset="0"/>
              </a:rPr>
              <a:t>Jogszabályok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9"/>
            <a:ext cx="9344298" cy="563882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hu-HU" sz="2400" b="1" dirty="0" smtClean="0"/>
              <a:t>Jogszabályok – </a:t>
            </a:r>
            <a:r>
              <a:rPr lang="hu-HU" sz="2400" b="1" dirty="0" smtClean="0"/>
              <a:t>Magyarország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19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Jogszabályok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99509" y="966651"/>
            <a:ext cx="8699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612571" y="1188719"/>
            <a:ext cx="93921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334/2006 Korm. rendelet - az állatvédelmi hatóság kijelöléséről</a:t>
            </a:r>
          </a:p>
          <a:p>
            <a:pPr>
              <a:buFont typeface="Arial" pitchFamily="34" charset="0"/>
              <a:buChar char="•"/>
            </a:pPr>
            <a:endParaRPr lang="hu-HU" sz="2000" b="1" dirty="0" smtClean="0"/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244/1998. Korm. rendelet - az állatvédelmi bírságról</a:t>
            </a:r>
          </a:p>
          <a:p>
            <a:pPr>
              <a:buFont typeface="Arial" pitchFamily="34" charset="0"/>
              <a:buChar char="•"/>
            </a:pPr>
            <a:endParaRPr lang="hu-HU" sz="2000" b="1" dirty="0" smtClean="0"/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245/1998. Korm. rendelet - a települési önkormányzat jegyzőjének az állatok védelmével, valamint az állatok nyilvántartásával kapcsolatos egyes feladat- és hatásköreiről</a:t>
            </a:r>
          </a:p>
          <a:p>
            <a:endParaRPr lang="hu-HU" sz="2000" b="1" dirty="0" smtClean="0"/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85/2015. FM rendelet - a veszélyes állatfajokról és egyedeik tartásának szabályairól </a:t>
            </a:r>
          </a:p>
          <a:p>
            <a:pPr>
              <a:buFont typeface="Arial" pitchFamily="34" charset="0"/>
              <a:buChar char="•"/>
            </a:pPr>
            <a:endParaRPr lang="hu-HU" sz="2000" b="1" dirty="0" smtClean="0"/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74/2003. FVM rendelet a </a:t>
            </a:r>
            <a:r>
              <a:rPr lang="hu-HU" sz="2000" b="1" dirty="0" err="1" smtClean="0"/>
              <a:t>tojótyúktartó</a:t>
            </a:r>
            <a:r>
              <a:rPr lang="hu-HU" sz="2000" b="1" dirty="0" smtClean="0"/>
              <a:t> telepek nyilvántartásba vételének szabályairól</a:t>
            </a:r>
          </a:p>
          <a:p>
            <a:endParaRPr lang="hu-HU" sz="2000" b="1" dirty="0" smtClean="0"/>
          </a:p>
          <a:p>
            <a:pPr>
              <a:buFont typeface="Arial" pitchFamily="34" charset="0"/>
              <a:buChar char="•"/>
            </a:pPr>
            <a:r>
              <a:rPr lang="hu-HU" sz="2000" b="1" dirty="0" smtClean="0"/>
              <a:t>222/2007. (VIII. 29.) Korm. rendelet a cirkuszi menazséria létesítése és működtetése engedélyezésének, valamint fenntartásának részletes szabályairól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49" cy="685700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253342" y="3922087"/>
            <a:ext cx="65902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smtClean="0">
                <a:solidFill>
                  <a:schemeClr val="bg1"/>
                </a:solidFill>
                <a:latin typeface="Cronos Pro" panose="020C0702030403020304" pitchFamily="34" charset="0"/>
              </a:rPr>
              <a:t>Köszönöm a figyelmet!</a:t>
            </a:r>
          </a:p>
          <a:p>
            <a:endParaRPr lang="hu-HU" sz="3000" i="1" dirty="0" smtClean="0">
              <a:solidFill>
                <a:schemeClr val="bg1"/>
              </a:solidFill>
              <a:latin typeface="Cronos Pro" panose="020C0702030403020304" pitchFamily="34" charset="0"/>
            </a:endParaRPr>
          </a:p>
          <a:p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dr. Pallós </a:t>
            </a:r>
            <a:r>
              <a:rPr lang="hu-HU" sz="2400" i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László</a:t>
            </a:r>
            <a:endParaRPr lang="hu-HU" sz="2400" i="1" dirty="0" smtClean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17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Jeremy</a:t>
            </a:r>
            <a:r>
              <a:rPr lang="hu-HU" sz="3600" b="1" i="1" baseline="30000" dirty="0" smtClean="0">
                <a:latin typeface="Cronos Pro Caption" panose="020C0502030503020304" pitchFamily="34" charset="0"/>
              </a:rPr>
              <a:t> </a:t>
            </a:r>
            <a:r>
              <a:rPr lang="hu-HU" sz="3600" b="1" i="1" baseline="30000" dirty="0" err="1" smtClean="0">
                <a:latin typeface="Cronos Pro Caption" panose="020C0502030503020304" pitchFamily="34" charset="0"/>
              </a:rPr>
              <a:t>Bentham</a:t>
            </a:r>
            <a:r>
              <a:rPr lang="hu-HU" sz="3600" b="1" i="1" baseline="30000" dirty="0" smtClean="0">
                <a:latin typeface="Cronos Pro Caption" panose="020C0502030503020304" pitchFamily="34" charset="0"/>
              </a:rPr>
              <a:t> 1748-1832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2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err="1" smtClean="0">
                <a:solidFill>
                  <a:schemeClr val="bg1"/>
                </a:solidFill>
                <a:latin typeface="Cronos Pro Caption" panose="020C0502030503020304" pitchFamily="34" charset="0"/>
              </a:rPr>
              <a:t>Jeremy</a:t>
            </a:r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 </a:t>
            </a:r>
            <a:r>
              <a:rPr lang="hu-HU" sz="2800" b="1" i="1" baseline="30000" dirty="0" err="1" smtClean="0">
                <a:solidFill>
                  <a:schemeClr val="bg1"/>
                </a:solidFill>
                <a:latin typeface="Cronos Pro Caption" panose="020C0502030503020304" pitchFamily="34" charset="0"/>
              </a:rPr>
              <a:t>Bentham</a:t>
            </a:r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 1748-1832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8" name="Kép 7" descr="Jeremy_Benth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4538" y="438532"/>
            <a:ext cx="3962388" cy="5457772"/>
          </a:xfrm>
          <a:prstGeom prst="rect">
            <a:avLst/>
          </a:prstGeom>
        </p:spPr>
      </p:pic>
      <p:pic>
        <p:nvPicPr>
          <p:cNvPr id="10" name="Kép 9" descr="Gondolkodopic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4003" y="438253"/>
            <a:ext cx="5249323" cy="545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Világképek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8"/>
            <a:ext cx="9688286" cy="1295402"/>
          </a:xfrm>
          <a:prstGeom prst="rect">
            <a:avLst/>
          </a:prstGeom>
          <a:noFill/>
        </p:spPr>
        <p:txBody>
          <a:bodyPr wrap="square" numCol="2" spcCol="180000" rtlCol="0">
            <a:noAutofit/>
          </a:bodyPr>
          <a:lstStyle/>
          <a:p>
            <a:r>
              <a:rPr lang="hu-HU" sz="2400" b="1" dirty="0" err="1" smtClean="0"/>
              <a:t>Anthropocentrizmus</a:t>
            </a:r>
            <a:r>
              <a:rPr lang="hu-HU" sz="2400" b="1" dirty="0" smtClean="0"/>
              <a:t> </a:t>
            </a:r>
            <a:r>
              <a:rPr lang="hu-HU" sz="2400" b="1" dirty="0" smtClean="0"/>
              <a:t>/ </a:t>
            </a:r>
            <a:r>
              <a:rPr lang="hu-HU" sz="2400" b="1" dirty="0" err="1" smtClean="0"/>
              <a:t>biocentrizmus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3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Világképek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12" name="Picture 5" descr="http://p.twimg.com/AsNVWtUCAAAZszc.jpg:large"/>
          <p:cNvPicPr>
            <a:picLocks noChangeAspect="1" noChangeArrowheads="1"/>
          </p:cNvPicPr>
          <p:nvPr/>
        </p:nvPicPr>
        <p:blipFill>
          <a:blip r:embed="rId3" cstate="print"/>
          <a:srcRect t="11676" b="20831"/>
          <a:stretch>
            <a:fillRect/>
          </a:stretch>
        </p:blipFill>
        <p:spPr bwMode="auto">
          <a:xfrm>
            <a:off x="2578005" y="1444484"/>
            <a:ext cx="8094349" cy="396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4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Világképek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11" name="Kép 10" descr="800px-Cow_stro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131" y="458557"/>
            <a:ext cx="7550331" cy="542578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239487" y="620487"/>
            <a:ext cx="1817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Világképek</a:t>
            </a:r>
            <a:endParaRPr lang="hu-HU" sz="3600" b="1" i="1" baseline="30000" dirty="0">
              <a:latin typeface="Cronos Pro Caption" panose="020C05020305030203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Történeti áttekintés  </a:t>
            </a:r>
            <a:r>
              <a:rPr lang="hu-HU" sz="2400" b="1" i="1" baseline="30000" dirty="0" smtClean="0">
                <a:latin typeface="Cronos Pro Caption" panose="020C0502030503020304" pitchFamily="34" charset="0"/>
              </a:rPr>
              <a:t>–</a:t>
            </a:r>
            <a:r>
              <a:rPr lang="hu-HU" sz="2400" b="1" i="1" dirty="0" smtClean="0">
                <a:latin typeface="Cronos Pro Caption" panose="020C0502030503020304" pitchFamily="34" charset="0"/>
              </a:rPr>
              <a:t> </a:t>
            </a:r>
            <a:r>
              <a:rPr lang="hu-HU" sz="2400" b="1" i="1" baseline="30000" dirty="0" smtClean="0">
                <a:latin typeface="Cronos Pro Caption" panose="020C0502030503020304" pitchFamily="34" charset="0"/>
              </a:rPr>
              <a:t>Magyarország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3" y="533398"/>
            <a:ext cx="9688287" cy="1556659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r>
              <a:rPr lang="hu-HU" sz="2400" b="1" dirty="0" smtClean="0"/>
              <a:t>A honfoglaló </a:t>
            </a:r>
            <a:r>
              <a:rPr lang="hu-HU" sz="2400" b="1" dirty="0" smtClean="0"/>
              <a:t>magyarság </a:t>
            </a:r>
            <a:r>
              <a:rPr lang="hu-HU" sz="2400" b="1" dirty="0" smtClean="0"/>
              <a:t>mint jellegzetes nagyállattartó nép jelent meg a Kárpát-medencében </a:t>
            </a:r>
            <a:endParaRPr lang="hu-HU" sz="24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5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Történeti áttekintés – Magyarország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12" name="Kép 11" descr="Ké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5897" y="1710746"/>
            <a:ext cx="9036172" cy="3668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Történeti áttekintés  </a:t>
            </a:r>
            <a:r>
              <a:rPr lang="hu-HU" sz="2400" b="1" i="1" baseline="30000" dirty="0" smtClean="0">
                <a:latin typeface="Cronos Pro Caption" panose="020C0502030503020304" pitchFamily="34" charset="0"/>
              </a:rPr>
              <a:t>–</a:t>
            </a:r>
            <a:r>
              <a:rPr lang="hu-HU" sz="2400" b="1" i="1" dirty="0" smtClean="0">
                <a:latin typeface="Cronos Pro Caption" panose="020C0502030503020304" pitchFamily="34" charset="0"/>
              </a:rPr>
              <a:t> </a:t>
            </a:r>
            <a:r>
              <a:rPr lang="hu-HU" sz="2400" b="1" i="1" baseline="30000" dirty="0" smtClean="0">
                <a:latin typeface="Cronos Pro Caption" panose="020C0502030503020304" pitchFamily="34" charset="0"/>
              </a:rPr>
              <a:t>Magyarország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8"/>
            <a:ext cx="9344298" cy="1556659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algn="just"/>
            <a:r>
              <a:rPr lang="hu-HU" sz="2400" dirty="0" smtClean="0"/>
              <a:t>Az állattenyésztés – melynek fő formája a </a:t>
            </a:r>
            <a:r>
              <a:rPr lang="hu-HU" sz="2400" b="1" dirty="0" smtClean="0"/>
              <a:t>legeltetés</a:t>
            </a:r>
            <a:r>
              <a:rPr lang="hu-HU" sz="2400" dirty="0" smtClean="0"/>
              <a:t> volt – a középkorban is a legfontosabb termelési ágazat maradt, de a </a:t>
            </a:r>
            <a:r>
              <a:rPr lang="hu-HU" sz="2400" b="1" dirty="0" smtClean="0"/>
              <a:t>feudális birtokviszonyok </a:t>
            </a:r>
            <a:r>
              <a:rPr lang="hu-HU" sz="2400" dirty="0" smtClean="0"/>
              <a:t>létrejötte, a </a:t>
            </a:r>
            <a:r>
              <a:rPr lang="hu-HU" sz="2400" b="1" dirty="0" smtClean="0"/>
              <a:t>sűrű településhálózat </a:t>
            </a:r>
            <a:r>
              <a:rPr lang="hu-HU" sz="2400" dirty="0" smtClean="0"/>
              <a:t>kiépülése, a </a:t>
            </a:r>
            <a:r>
              <a:rPr lang="hu-HU" sz="2400" b="1" dirty="0" smtClean="0"/>
              <a:t>földművelés, szőlőművelés </a:t>
            </a:r>
            <a:r>
              <a:rPr lang="hu-HU" sz="2400" dirty="0" smtClean="0"/>
              <a:t>fejlődése folytán </a:t>
            </a:r>
            <a:r>
              <a:rPr lang="hu-HU" sz="2400" b="1" dirty="0" smtClean="0"/>
              <a:t>szűkebb keretek közé szorult</a:t>
            </a:r>
            <a:r>
              <a:rPr lang="hu-HU" sz="2400" dirty="0" smtClean="0">
                <a:solidFill>
                  <a:srgbClr val="009900"/>
                </a:solidFill>
              </a:rPr>
              <a:t>. </a:t>
            </a:r>
            <a:endParaRPr lang="hu-HU" sz="2400" dirty="0" smtClean="0">
              <a:solidFill>
                <a:srgbClr val="00990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6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Történeti áttekintés – Magyarország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8" name="Kép 7" descr="4-2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8533" y="2279606"/>
            <a:ext cx="7488832" cy="3584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Történeti áttekintés  </a:t>
            </a:r>
            <a:r>
              <a:rPr lang="hu-HU" sz="2400" b="1" i="1" baseline="30000" dirty="0" smtClean="0">
                <a:latin typeface="Cronos Pro Caption" panose="020C0502030503020304" pitchFamily="34" charset="0"/>
              </a:rPr>
              <a:t>–</a:t>
            </a:r>
            <a:r>
              <a:rPr lang="hu-HU" sz="2400" b="1" i="1" dirty="0" smtClean="0">
                <a:latin typeface="Cronos Pro Caption" panose="020C0502030503020304" pitchFamily="34" charset="0"/>
              </a:rPr>
              <a:t> </a:t>
            </a:r>
            <a:r>
              <a:rPr lang="hu-HU" sz="2400" b="1" i="1" baseline="30000" dirty="0" smtClean="0">
                <a:latin typeface="Cronos Pro Caption" panose="020C0502030503020304" pitchFamily="34" charset="0"/>
              </a:rPr>
              <a:t>Magyarország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8"/>
            <a:ext cx="9344298" cy="3529151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algn="just"/>
            <a:r>
              <a:rPr lang="hu-HU" sz="2400" dirty="0" smtClean="0"/>
              <a:t>A 14. századtól fogva gazdag főurak hajcsárjai seregestől hajtották a </a:t>
            </a:r>
            <a:r>
              <a:rPr lang="hu-HU" sz="2400" b="1" dirty="0" smtClean="0"/>
              <a:t>szürke magyar marhát </a:t>
            </a:r>
            <a:r>
              <a:rPr lang="hu-HU" sz="2400" dirty="0" smtClean="0"/>
              <a:t>Európa szerte, de szerepelt a kiviteli </a:t>
            </a:r>
            <a:r>
              <a:rPr lang="hu-HU" sz="2400" b="1" dirty="0" smtClean="0"/>
              <a:t>listán juh, ló és sertés </a:t>
            </a:r>
            <a:r>
              <a:rPr lang="hu-HU" sz="2400" dirty="0" smtClean="0"/>
              <a:t>is. Nem túlzás azt állítani, Magyarország volt a kontinens éléskamrája. </a:t>
            </a:r>
          </a:p>
          <a:p>
            <a:pPr algn="just"/>
            <a:r>
              <a:rPr lang="hu-HU" sz="2400" dirty="0" smtClean="0"/>
              <a:t> </a:t>
            </a:r>
          </a:p>
          <a:p>
            <a:pPr algn="just"/>
            <a:r>
              <a:rPr lang="hu-HU" sz="2400" dirty="0" smtClean="0"/>
              <a:t>Az </a:t>
            </a:r>
            <a:r>
              <a:rPr lang="hu-HU" sz="2400" b="1" dirty="0" smtClean="0"/>
              <a:t>istállózó, </a:t>
            </a:r>
            <a:r>
              <a:rPr lang="hu-HU" sz="2400" b="1" dirty="0" smtClean="0">
                <a:solidFill>
                  <a:srgbClr val="00B050"/>
                </a:solidFill>
              </a:rPr>
              <a:t>belterjes állattartásra </a:t>
            </a:r>
            <a:r>
              <a:rPr lang="hu-HU" sz="2400" dirty="0" smtClean="0"/>
              <a:t>a fejlettebb takarmánygazdálkodást folytató </a:t>
            </a:r>
            <a:r>
              <a:rPr lang="hu-HU" sz="2400" b="1" dirty="0" smtClean="0">
                <a:solidFill>
                  <a:srgbClr val="00B050"/>
                </a:solidFill>
              </a:rPr>
              <a:t>dunántúli tájak parasztsága </a:t>
            </a:r>
            <a:r>
              <a:rPr lang="hu-HU" sz="2400" dirty="0" smtClean="0"/>
              <a:t>tért át előbb, az </a:t>
            </a:r>
            <a:r>
              <a:rPr lang="hu-HU" sz="2400" b="1" dirty="0" smtClean="0">
                <a:solidFill>
                  <a:srgbClr val="0070C0"/>
                </a:solidFill>
              </a:rPr>
              <a:t>alföldi pusztákon </a:t>
            </a:r>
            <a:r>
              <a:rPr lang="hu-HU" sz="2400" dirty="0" smtClean="0"/>
              <a:t>a 19. század végéig konzerválódott a </a:t>
            </a:r>
            <a:r>
              <a:rPr lang="hu-HU" sz="2400" b="1" dirty="0" smtClean="0">
                <a:solidFill>
                  <a:srgbClr val="0070C0"/>
                </a:solidFill>
              </a:rPr>
              <a:t>külterjes, csaknem egész éven át legeltető</a:t>
            </a:r>
            <a:r>
              <a:rPr lang="hu-HU" sz="2400" dirty="0" smtClean="0"/>
              <a:t> állattenyésztés. </a:t>
            </a:r>
            <a:endParaRPr lang="hu-HU" sz="2400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7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Történeti áttekintés – Magyarország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9" name="Kép 8" descr="kep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7027" y="4015387"/>
            <a:ext cx="2304256" cy="1830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769"/>
            <a:ext cx="12232749" cy="6835231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39487" y="620487"/>
            <a:ext cx="1817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600" b="1" i="1" baseline="30000" dirty="0" smtClean="0">
                <a:latin typeface="Cronos Pro Caption" panose="020C0502030503020304" pitchFamily="34" charset="0"/>
              </a:rPr>
              <a:t>Történeti áttekintés  </a:t>
            </a:r>
            <a:r>
              <a:rPr lang="hu-HU" sz="2400" b="1" i="1" baseline="30000" dirty="0" smtClean="0">
                <a:latin typeface="Cronos Pro Caption" panose="020C0502030503020304" pitchFamily="34" charset="0"/>
              </a:rPr>
              <a:t>–</a:t>
            </a:r>
            <a:r>
              <a:rPr lang="hu-HU" sz="2400" b="1" i="1" dirty="0" smtClean="0">
                <a:latin typeface="Cronos Pro Caption" panose="020C0502030503020304" pitchFamily="34" charset="0"/>
              </a:rPr>
              <a:t> </a:t>
            </a:r>
            <a:r>
              <a:rPr lang="hu-HU" sz="2400" b="1" i="1" baseline="30000" dirty="0" smtClean="0">
                <a:latin typeface="Cronos Pro Caption" panose="020C0502030503020304" pitchFamily="34" charset="0"/>
              </a:rPr>
              <a:t>Magyarország</a:t>
            </a:r>
            <a:endParaRPr lang="hu-HU" sz="2400" b="1" i="1" baseline="30000" dirty="0">
              <a:latin typeface="Cronos Pro Caption" panose="020C05020305030203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3714" y="533398"/>
            <a:ext cx="9344298" cy="3529151"/>
          </a:xfrm>
          <a:prstGeom prst="rect">
            <a:avLst/>
          </a:prstGeom>
          <a:noFill/>
        </p:spPr>
        <p:txBody>
          <a:bodyPr wrap="square" numCol="1" spcCol="180000" rtlCol="0"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>
                <a:ea typeface="Times New Roman" pitchFamily="18" charset="0"/>
                <a:cs typeface="Arial" pitchFamily="34" charset="0"/>
              </a:rPr>
              <a:t>A magyar pásztorok igen gazdag nyelvi hagyományait mutatja, hogy a ló színére és szőrére több mint 300, a szarvasmarha megjelölésére mintegy 200, tőlük származó szót jegyeztek fel.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hu-HU" sz="2400" b="1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400" b="1" dirty="0" smtClean="0">
                <a:ea typeface="Times New Roman" pitchFamily="18" charset="0"/>
                <a:cs typeface="Arial" pitchFamily="34" charset="0"/>
              </a:rPr>
              <a:t>Napjaink állattenyésztői szívesen térnek vissza ősi, elfelejtett fajtákhoz, akár a fajta fenntartása, akár a genetikai frissítés céljából</a:t>
            </a:r>
            <a:r>
              <a:rPr lang="hu-HU" sz="2400" b="1" dirty="0" smtClean="0">
                <a:ea typeface="Times New Roman" pitchFamily="18" charset="0"/>
                <a:cs typeface="Arial" pitchFamily="34" charset="0"/>
              </a:rPr>
              <a:t>.</a:t>
            </a:r>
            <a:endParaRPr lang="hu-HU" sz="2400" b="1" dirty="0" smtClean="0"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0831284" y="6357257"/>
            <a:ext cx="66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b="1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8</a:t>
            </a:r>
            <a:endParaRPr lang="hu-HU" sz="2400" b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79914" y="6357257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baseline="30000" dirty="0" smtClean="0">
                <a:solidFill>
                  <a:schemeClr val="bg1"/>
                </a:solidFill>
                <a:latin typeface="Cronos Pro Caption" panose="020C0502030503020304" pitchFamily="34" charset="0"/>
              </a:rPr>
              <a:t>Történeti áttekintés – Magyarország</a:t>
            </a:r>
            <a:endParaRPr lang="hu-HU" sz="2800" i="1" dirty="0">
              <a:solidFill>
                <a:schemeClr val="bg1"/>
              </a:solidFill>
              <a:latin typeface="Cronos Pro Caption" panose="020C0502030503020304" pitchFamily="34" charset="0"/>
            </a:endParaRPr>
          </a:p>
        </p:txBody>
      </p:sp>
      <p:pic>
        <p:nvPicPr>
          <p:cNvPr id="8" name="Kép 7" descr="Ké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313" y="3007362"/>
            <a:ext cx="4248472" cy="27664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3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8F46CA453FEE7498972A3A2901EA6A1" ma:contentTypeVersion="0" ma:contentTypeDescription="Új dokumentum létrehozása." ma:contentTypeScope="" ma:versionID="8924816bdfe1576813d56b86afd468d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C99314-4DAE-4B8B-AE95-D3244F0A69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3E2672E-7209-4DE4-8A2C-32C5CAD3C81C}">
  <ds:schemaRefs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4A5D6ED-6785-4448-90CD-48844D4E34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779</Words>
  <Application>Microsoft Office PowerPoint</Application>
  <PresentationFormat>Egyéni</PresentationFormat>
  <Paragraphs>184</Paragraphs>
  <Slides>21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Nati</dc:creator>
  <cp:lastModifiedBy>ktothm</cp:lastModifiedBy>
  <cp:revision>62</cp:revision>
  <dcterms:created xsi:type="dcterms:W3CDTF">2016-10-20T08:16:35Z</dcterms:created>
  <dcterms:modified xsi:type="dcterms:W3CDTF">2017-03-27T11:58:03Z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0x010100A8F46CA453FEE7498972A3A2901EA6A1</vt:lpwstr>
  </property>
  <property fmtid="{D5CDD505-2E9C-101B-9397-08002B2CF9AE}" pid="3" name="Order">
    <vt:r8>10700</vt:r8>
  </property>
  <property fmtid="{D5CDD505-2E9C-101B-9397-08002B2CF9AE}" pid="4" name="_CopySource">
    <vt:lpwstr>https://intra.nebih.gov.hu/dokumentumtar/ArculatiElemek/Új arculati elemek/NEBIH_PPT/NÉBIH_ppt_alap_magyar_sablon.pptx</vt:lpwstr>
  </property>
  <property fmtid="{D5CDD505-2E9C-101B-9397-08002B2CF9AE}" pid="5" name="xd_ProgID">
    <vt:lpwstr/>
  </property>
  <property fmtid="{D5CDD505-2E9C-101B-9397-08002B2CF9AE}" pid="6" name="TemplateUrl">
    <vt:lpwstr/>
  </property>
</Properties>
</file>