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Default Extension="mp4" ContentType="video/mp4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5"/>
  </p:notesMasterIdLst>
  <p:sldIdLst>
    <p:sldId id="340" r:id="rId6"/>
    <p:sldId id="347" r:id="rId7"/>
    <p:sldId id="348" r:id="rId8"/>
    <p:sldId id="349" r:id="rId9"/>
    <p:sldId id="352" r:id="rId10"/>
    <p:sldId id="353" r:id="rId11"/>
    <p:sldId id="267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269" r:id="rId20"/>
    <p:sldId id="270" r:id="rId21"/>
    <p:sldId id="271" r:id="rId22"/>
    <p:sldId id="272" r:id="rId23"/>
    <p:sldId id="329" r:id="rId24"/>
    <p:sldId id="330" r:id="rId25"/>
    <p:sldId id="273" r:id="rId26"/>
    <p:sldId id="274" r:id="rId27"/>
    <p:sldId id="275" r:id="rId28"/>
    <p:sldId id="285" r:id="rId29"/>
    <p:sldId id="284" r:id="rId30"/>
    <p:sldId id="283" r:id="rId31"/>
    <p:sldId id="282" r:id="rId32"/>
    <p:sldId id="288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4" r:id="rId42"/>
    <p:sldId id="303" r:id="rId43"/>
    <p:sldId id="302" r:id="rId44"/>
    <p:sldId id="301" r:id="rId45"/>
    <p:sldId id="300" r:id="rId46"/>
    <p:sldId id="299" r:id="rId47"/>
    <p:sldId id="298" r:id="rId48"/>
    <p:sldId id="305" r:id="rId49"/>
    <p:sldId id="297" r:id="rId50"/>
    <p:sldId id="328" r:id="rId51"/>
    <p:sldId id="327" r:id="rId52"/>
    <p:sldId id="326" r:id="rId53"/>
    <p:sldId id="325" r:id="rId54"/>
    <p:sldId id="324" r:id="rId55"/>
    <p:sldId id="323" r:id="rId56"/>
    <p:sldId id="322" r:id="rId57"/>
    <p:sldId id="321" r:id="rId58"/>
    <p:sldId id="339" r:id="rId59"/>
    <p:sldId id="320" r:id="rId60"/>
    <p:sldId id="307" r:id="rId61"/>
    <p:sldId id="306" r:id="rId62"/>
    <p:sldId id="296" r:id="rId63"/>
    <p:sldId id="331" r:id="rId6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2255-F775-4AF8-9D76-4B1474EC475C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14F5B-6C2F-4283-9912-2FA4F6A208D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8504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09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0751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80494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422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48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442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18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094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091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774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86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68909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40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45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9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8382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715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723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449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35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986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DC6-1D26-424D-B5F4-FED13941197B}" type="datetimeFigureOut">
              <a:rPr lang="hu-HU" smtClean="0"/>
              <a:pPr/>
              <a:t>2017.03.30.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63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989B-4DB6-46A5-BAF2-45B62B79D5A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2017.03.30.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B376-5B14-4B7B-A0F3-76026CCFB00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9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media" Target="../media/media1.mp4"/><Relationship Id="rId2" Type="http://schemas.openxmlformats.org/officeDocument/2006/relationships/video" Target="file:///C:\Users\ktothm\Documents\&#193;TE\2017-es%20el&#337;ad&#225;sok\Hpai_t+-net_170330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2.jpeg"/><Relationship Id="rId4" Type="http://schemas.openxmlformats.org/officeDocument/2006/relationships/hyperlink" Target="file:///C:\Users\NemesI\Desktop\Fakt_170330\Hpai_t&#252;net_170330.mp4" TargetMode="Externa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167174" y="500043"/>
            <a:ext cx="6286544" cy="2184405"/>
          </a:xfrm>
        </p:spPr>
        <p:txBody>
          <a:bodyPr>
            <a:normAutofit/>
          </a:bodyPr>
          <a:lstStyle/>
          <a:p>
            <a:pPr algn="l"/>
            <a:r>
              <a:rPr lang="hu-HU" sz="3000" dirty="0"/>
              <a:t>Az állatorvos szerepe az élelmiszerlánc-</a:t>
            </a:r>
            <a:br>
              <a:rPr lang="hu-HU" sz="3000" dirty="0"/>
            </a:br>
            <a:r>
              <a:rPr lang="hu-HU" sz="3000" dirty="0"/>
              <a:t>biztonság megteremtésében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167174" y="3786190"/>
            <a:ext cx="6215106" cy="1214446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3700" b="1" dirty="0">
                <a:solidFill>
                  <a:schemeClr val="tx1"/>
                </a:solidFill>
              </a:rPr>
              <a:t>Az állategészségügy aktuális kérdései</a:t>
            </a:r>
          </a:p>
          <a:p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4167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hu-HU" sz="4000" b="1" dirty="0">
                <a:solidFill>
                  <a:prstClr val="black"/>
                </a:solidFill>
              </a:rPr>
              <a:t>Dr. Nemes Imre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hu-HU" sz="4000" i="1" dirty="0">
                <a:solidFill>
                  <a:prstClr val="black"/>
                </a:solidFill>
              </a:rPr>
              <a:t>nemesi@</a:t>
            </a:r>
            <a:r>
              <a:rPr lang="hu-HU" sz="4000" i="1" dirty="0" err="1">
                <a:solidFill>
                  <a:prstClr val="black"/>
                </a:solidFill>
              </a:rPr>
              <a:t>nebih.gov.hu</a:t>
            </a:r>
            <a:endParaRPr lang="hu-HU" sz="4000" i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hu-HU" sz="40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hu-HU" sz="3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052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Tünetek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Kép 3" descr="bet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688" y="1500188"/>
            <a:ext cx="8228012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2724150" y="459342"/>
            <a:ext cx="8229600" cy="783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600" dirty="0" smtClean="0"/>
              <a:t>A mortalitás és a morbiditás is széles tartományban változott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3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9529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Pulyka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390775" y="387350"/>
            <a:ext cx="9144000" cy="5832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 err="1" smtClean="0"/>
              <a:t>Klinikum</a:t>
            </a:r>
            <a:endParaRPr lang="hu-HU" altLang="hu-HU" dirty="0" smtClean="0"/>
          </a:p>
          <a:p>
            <a:pPr lvl="1"/>
            <a:r>
              <a:rPr lang="hu-HU" altLang="hu-HU" sz="2000" dirty="0" smtClean="0"/>
              <a:t>gubbasztás, lefekvés, hangtalanság, fénytelen, borzolt tollazat</a:t>
            </a:r>
          </a:p>
          <a:p>
            <a:pPr lvl="1"/>
            <a:r>
              <a:rPr lang="hu-HU" altLang="hu-HU" sz="2000" dirty="0" smtClean="0"/>
              <a:t>idegen személy megjelenésekor a szokásos magatartás (eltávolodás, összetömörülés, bak pulykák territoriális - támadó viselkedése, hangoskodás) elmarad</a:t>
            </a:r>
          </a:p>
          <a:p>
            <a:pPr lvl="1"/>
            <a:r>
              <a:rPr lang="hu-HU" altLang="hu-HU" sz="2000" dirty="0" smtClean="0"/>
              <a:t>taktilis ingerekre nincs reakció</a:t>
            </a:r>
          </a:p>
          <a:p>
            <a:pPr lvl="1"/>
            <a:r>
              <a:rPr lang="hu-HU" altLang="hu-HU" sz="2000" dirty="0" smtClean="0"/>
              <a:t>idegrendszeri tünetek (szárnybénulás, ferde fejtartás, sarokba bújás, fej falhoz támasztása, oldalra dőlés, egy irányba keringés)</a:t>
            </a:r>
          </a:p>
          <a:p>
            <a:pPr lvl="1"/>
            <a:r>
              <a:rPr lang="hu-HU" altLang="hu-HU" sz="2000" dirty="0" smtClean="0"/>
              <a:t>határozott kellemetlen édes-savanyú szag </a:t>
            </a:r>
          </a:p>
          <a:p>
            <a:pPr lvl="1"/>
            <a:r>
              <a:rPr lang="hu-HU" altLang="hu-HU" sz="2000" dirty="0" err="1" smtClean="0"/>
              <a:t>enterális</a:t>
            </a:r>
            <a:r>
              <a:rPr lang="hu-HU" altLang="hu-HU" sz="2000" dirty="0" smtClean="0"/>
              <a:t> és/vagy légzőszervi tünetek ritkák</a:t>
            </a:r>
          </a:p>
          <a:p>
            <a:pPr lvl="1"/>
            <a:r>
              <a:rPr lang="hu-HU" altLang="hu-HU" sz="2000" dirty="0" smtClean="0"/>
              <a:t>feji képletek </a:t>
            </a:r>
            <a:r>
              <a:rPr lang="hu-HU" altLang="hu-HU" sz="2000" dirty="0" err="1" smtClean="0"/>
              <a:t>cyanózisa</a:t>
            </a:r>
            <a:endParaRPr lang="hu-HU" altLang="hu-HU" sz="2000" dirty="0" smtClean="0"/>
          </a:p>
          <a:p>
            <a:r>
              <a:rPr lang="hu-HU" altLang="hu-HU" dirty="0" smtClean="0"/>
              <a:t>Kórbonctan</a:t>
            </a:r>
          </a:p>
          <a:p>
            <a:pPr lvl="1"/>
            <a:r>
              <a:rPr lang="hu-HU" altLang="hu-HU" sz="2000" dirty="0" smtClean="0"/>
              <a:t>a szívburok alatt apró pontszerű vérzések, </a:t>
            </a:r>
          </a:p>
          <a:p>
            <a:pPr lvl="1"/>
            <a:r>
              <a:rPr lang="hu-HU" altLang="hu-HU" sz="2000" dirty="0" smtClean="0"/>
              <a:t>vérzések a hasnyálmirigyben,</a:t>
            </a:r>
          </a:p>
          <a:p>
            <a:pPr lvl="1"/>
            <a:r>
              <a:rPr lang="hu-HU" altLang="hu-HU" sz="2000" dirty="0" smtClean="0"/>
              <a:t>vérzések a bélnyálkahártyában vérzések</a:t>
            </a:r>
          </a:p>
          <a:p>
            <a:pPr lvl="1"/>
            <a:r>
              <a:rPr lang="hu-HU" altLang="hu-HU" sz="2000" dirty="0" smtClean="0"/>
              <a:t>hurutos légcső- és tüdőgyulladás</a:t>
            </a:r>
          </a:p>
          <a:p>
            <a:pPr>
              <a:buFont typeface="Arial" charset="0"/>
              <a:buNone/>
            </a:pPr>
            <a:endParaRPr lang="hu-HU" altLang="hu-HU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04" y="3028782"/>
            <a:ext cx="3935950" cy="29519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8559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Kacsa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632340" y="453957"/>
            <a:ext cx="9144000" cy="5472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 err="1" smtClean="0"/>
              <a:t>Klinikum</a:t>
            </a:r>
            <a:endParaRPr lang="hu-HU" altLang="hu-HU" dirty="0" smtClean="0"/>
          </a:p>
          <a:p>
            <a:pPr lvl="1"/>
            <a:r>
              <a:rPr lang="hu-HU" altLang="hu-HU" dirty="0" smtClean="0"/>
              <a:t>takarmány és vízfogyasztás csökkenése,</a:t>
            </a:r>
          </a:p>
          <a:p>
            <a:pPr lvl="1"/>
            <a:r>
              <a:rPr lang="hu-HU" altLang="hu-HU" dirty="0" smtClean="0"/>
              <a:t>idegrendszeri tünetek (remegés, fejtekergetés, gubbasztás)</a:t>
            </a:r>
          </a:p>
          <a:p>
            <a:r>
              <a:rPr lang="hu-HU" altLang="hu-HU" dirty="0" smtClean="0"/>
              <a:t>Kórbonctan</a:t>
            </a:r>
          </a:p>
          <a:p>
            <a:pPr lvl="1"/>
            <a:r>
              <a:rPr lang="hu-HU" altLang="hu-HU" dirty="0" smtClean="0"/>
              <a:t>duzzadt, fakó máj (még a nem </a:t>
            </a:r>
            <a:r>
              <a:rPr lang="hu-HU" altLang="hu-HU" dirty="0" err="1" smtClean="0"/>
              <a:t>hízlaltban</a:t>
            </a:r>
            <a:r>
              <a:rPr lang="hu-HU" altLang="hu-HU" dirty="0" smtClean="0"/>
              <a:t> is elzsírosodott), térképszerű elhalás</a:t>
            </a:r>
          </a:p>
          <a:p>
            <a:pPr lvl="1"/>
            <a:r>
              <a:rPr lang="hu-HU" altLang="hu-HU" dirty="0" err="1" smtClean="0"/>
              <a:t>peyer-plakkok</a:t>
            </a:r>
            <a:r>
              <a:rPr lang="hu-HU" altLang="hu-HU" dirty="0" smtClean="0"/>
              <a:t> kifekélyesedése,</a:t>
            </a:r>
          </a:p>
          <a:p>
            <a:pPr lvl="1"/>
            <a:r>
              <a:rPr lang="hu-HU" altLang="hu-HU" dirty="0" smtClean="0"/>
              <a:t>heveny hurutos bélgyulladás,</a:t>
            </a:r>
          </a:p>
          <a:p>
            <a:pPr lvl="1"/>
            <a:r>
              <a:rPr lang="hu-HU" altLang="hu-HU" dirty="0" smtClean="0"/>
              <a:t>szívizom elfajulás (tigriscsíkos szívizom rajzolat), szívburok alatt pontszerű vérzések</a:t>
            </a:r>
          </a:p>
          <a:p>
            <a:pPr lvl="1"/>
            <a:r>
              <a:rPr lang="hu-HU" altLang="hu-HU" dirty="0" smtClean="0"/>
              <a:t>vérzéses-elhalásos </a:t>
            </a:r>
            <a:r>
              <a:rPr lang="hu-HU" altLang="hu-HU" dirty="0" err="1" smtClean="0"/>
              <a:t>pancreas</a:t>
            </a:r>
            <a:r>
              <a:rPr lang="hu-HU" altLang="hu-HU" dirty="0" smtClean="0"/>
              <a:t> elfajulás</a:t>
            </a:r>
          </a:p>
          <a:p>
            <a:pPr lvl="1"/>
            <a:r>
              <a:rPr lang="hu-HU" altLang="hu-HU" dirty="0" err="1" smtClean="0"/>
              <a:t>tüdőödéma</a:t>
            </a:r>
            <a:r>
              <a:rPr lang="hu-HU" altLang="hu-HU" dirty="0" smtClean="0"/>
              <a:t>.</a:t>
            </a:r>
          </a:p>
          <a:p>
            <a:endParaRPr lang="hu-HU" alt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5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2574356"/>
            <a:ext cx="2950464" cy="22704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097" y="4095590"/>
            <a:ext cx="2473243" cy="202698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9126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Liba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850889" y="359501"/>
            <a:ext cx="9144000" cy="566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 err="1" smtClean="0"/>
              <a:t>Klinikum</a:t>
            </a:r>
            <a:endParaRPr lang="hu-HU" altLang="hu-HU" dirty="0" smtClean="0"/>
          </a:p>
          <a:p>
            <a:pPr lvl="1"/>
            <a:r>
              <a:rPr lang="hu-HU" altLang="hu-HU" sz="2300" dirty="0" smtClean="0"/>
              <a:t>takarmány fogyasztás visszaesés, bágyadtság, csendesség</a:t>
            </a:r>
          </a:p>
          <a:p>
            <a:pPr lvl="1"/>
            <a:r>
              <a:rPr lang="hu-HU" altLang="hu-HU" sz="2300" dirty="0" smtClean="0"/>
              <a:t>2-3 nap elteltével idegrendszeri tünet</a:t>
            </a:r>
          </a:p>
          <a:p>
            <a:pPr lvl="1"/>
            <a:r>
              <a:rPr lang="hu-HU" altLang="hu-HU" sz="2300" dirty="0" smtClean="0"/>
              <a:t>tojástermelés 50%-os csökkenése, bőrhéjú tojások</a:t>
            </a:r>
          </a:p>
          <a:p>
            <a:pPr lvl="1"/>
            <a:r>
              <a:rPr lang="hu-HU" altLang="hu-HU" sz="2300" dirty="0" smtClean="0"/>
              <a:t>véres hasmenés</a:t>
            </a:r>
          </a:p>
          <a:p>
            <a:r>
              <a:rPr lang="hu-HU" altLang="hu-HU" dirty="0" smtClean="0"/>
              <a:t>Kórbonctan</a:t>
            </a:r>
          </a:p>
          <a:p>
            <a:pPr lvl="1"/>
            <a:r>
              <a:rPr lang="hu-HU" altLang="hu-HU" sz="2300" dirty="0" smtClean="0"/>
              <a:t>egész béltraktusban heveny hurutos, néha vérzéses bélgyulladás (mirigyes, kloáka is)</a:t>
            </a:r>
          </a:p>
          <a:p>
            <a:pPr lvl="1"/>
            <a:r>
              <a:rPr lang="hu-HU" altLang="hu-HU" sz="2300" dirty="0" smtClean="0"/>
              <a:t>szívben pontszerű vérzések, szívburok alatt vérzések (néha összefolyóan) </a:t>
            </a:r>
          </a:p>
          <a:p>
            <a:pPr lvl="1"/>
            <a:r>
              <a:rPr lang="hu-HU" altLang="hu-HU" sz="2300" dirty="0" smtClean="0"/>
              <a:t>kissé fakó májban sűrű apró pontszerű vérzések</a:t>
            </a:r>
          </a:p>
          <a:p>
            <a:pPr lvl="1"/>
            <a:r>
              <a:rPr lang="hu-HU" altLang="hu-HU" sz="2300" dirty="0" smtClean="0"/>
              <a:t>vérzéses-elhalásos </a:t>
            </a:r>
            <a:r>
              <a:rPr lang="hu-HU" altLang="hu-HU" sz="2300" dirty="0" err="1" smtClean="0"/>
              <a:t>pancreas</a:t>
            </a:r>
            <a:r>
              <a:rPr lang="hu-HU" altLang="hu-HU" sz="2300" dirty="0" smtClean="0"/>
              <a:t> elfajulás</a:t>
            </a:r>
          </a:p>
          <a:p>
            <a:pPr lvl="1"/>
            <a:r>
              <a:rPr lang="hu-HU" altLang="hu-HU" sz="2300" dirty="0" err="1" smtClean="0"/>
              <a:t>tüdőödéma</a:t>
            </a:r>
            <a:r>
              <a:rPr lang="hu-HU" altLang="hu-HU" sz="2300" dirty="0" smtClean="0"/>
              <a:t>, garat és légcső kipirulása, gyulladása</a:t>
            </a:r>
          </a:p>
          <a:p>
            <a:pPr lvl="1"/>
            <a:r>
              <a:rPr lang="hu-HU" altLang="hu-HU" sz="2300" dirty="0" smtClean="0"/>
              <a:t>petefészek elfajulás</a:t>
            </a:r>
          </a:p>
          <a:p>
            <a:pPr lvl="1"/>
            <a:r>
              <a:rPr lang="hu-HU" altLang="hu-HU" sz="2300" dirty="0" smtClean="0"/>
              <a:t>hashártyagyulladás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6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2750712"/>
            <a:ext cx="3117273" cy="155863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1041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Házityúk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505075" y="539750"/>
            <a:ext cx="8229600" cy="5367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 err="1" smtClean="0"/>
              <a:t>Klinikum</a:t>
            </a:r>
            <a:endParaRPr lang="hu-HU" altLang="hu-HU" dirty="0" smtClean="0"/>
          </a:p>
          <a:p>
            <a:pPr lvl="1"/>
            <a:r>
              <a:rPr lang="hu-HU" altLang="hu-HU" dirty="0" smtClean="0"/>
              <a:t>bágyadtság, takarmányfogyasztás csökkenése</a:t>
            </a:r>
          </a:p>
          <a:p>
            <a:pPr lvl="1"/>
            <a:r>
              <a:rPr lang="hu-HU" altLang="hu-HU" dirty="0" smtClean="0"/>
              <a:t>fejrázás</a:t>
            </a:r>
          </a:p>
          <a:p>
            <a:pPr lvl="1"/>
            <a:r>
              <a:rPr lang="hu-HU" altLang="hu-HU" dirty="0" smtClean="0"/>
              <a:t>taréj cianózisa</a:t>
            </a:r>
          </a:p>
          <a:p>
            <a:pPr lvl="1"/>
            <a:r>
              <a:rPr lang="hu-HU" altLang="hu-HU" dirty="0" smtClean="0"/>
              <a:t>hasmenés</a:t>
            </a:r>
          </a:p>
          <a:p>
            <a:pPr lvl="1"/>
            <a:r>
              <a:rPr lang="hu-HU" altLang="hu-HU" dirty="0" smtClean="0"/>
              <a:t>savós orrfolyás</a:t>
            </a:r>
          </a:p>
          <a:p>
            <a:pPr lvl="1"/>
            <a:r>
              <a:rPr lang="hu-HU" altLang="hu-HU" dirty="0" smtClean="0"/>
              <a:t>hirtelen elhullás</a:t>
            </a:r>
          </a:p>
          <a:p>
            <a:pPr marL="457200" lvl="1" indent="0">
              <a:buNone/>
            </a:pPr>
            <a:endParaRPr lang="hu-HU" altLang="hu-HU" dirty="0" smtClean="0"/>
          </a:p>
          <a:p>
            <a:r>
              <a:rPr lang="hu-HU" altLang="hu-HU" dirty="0" smtClean="0"/>
              <a:t>Kórbonctan:</a:t>
            </a:r>
          </a:p>
          <a:p>
            <a:pPr lvl="1"/>
            <a:r>
              <a:rPr lang="hu-HU" altLang="hu-HU" dirty="0" smtClean="0"/>
              <a:t>vérzések a savóshártyák alatt, bőr alatti kötőszövetben, májban, mirigyes gyomorban</a:t>
            </a:r>
          </a:p>
          <a:p>
            <a:pPr lvl="1"/>
            <a:r>
              <a:rPr lang="hu-HU" altLang="hu-HU" dirty="0" err="1" smtClean="0"/>
              <a:t>tüdőödéma</a:t>
            </a:r>
            <a:endParaRPr lang="hu-HU" altLang="hu-HU" dirty="0" smtClean="0"/>
          </a:p>
          <a:p>
            <a:pPr lvl="1"/>
            <a:endParaRPr lang="hu-HU" alt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7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9863" y="1371091"/>
            <a:ext cx="4353941" cy="290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  <p:pic>
        <p:nvPicPr>
          <p:cNvPr id="9" name="Hpai_tünet_1703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467" y="1679870"/>
            <a:ext cx="2144963" cy="3813268"/>
          </a:xfrm>
          <a:prstGeom prst="rect">
            <a:avLst/>
          </a:prstGeom>
        </p:spPr>
      </p:pic>
      <p:pic>
        <p:nvPicPr>
          <p:cNvPr id="10" name="Hpai_t+-net_170330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0" y="1674223"/>
            <a:ext cx="2286000" cy="38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33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8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458734" y="632005"/>
            <a:ext cx="7022837" cy="5286375"/>
            <a:chOff x="2171700" y="561920"/>
            <a:chExt cx="7021596" cy="5285968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862" r="39363" b="22751"/>
            <a:stretch>
              <a:fillRect/>
            </a:stretch>
          </p:blipFill>
          <p:spPr bwMode="auto">
            <a:xfrm>
              <a:off x="2171700" y="561920"/>
              <a:ext cx="2448272" cy="5285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4621296" y="1408977"/>
              <a:ext cx="4572000" cy="83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hu-HU" altLang="en-US" sz="2400" b="1" baseline="30000" dirty="0">
                  <a:latin typeface="Cronos Pro Caption" panose="020C0502030503020304" pitchFamily="34" charset="0"/>
                  <a:cs typeface="+mn-cs"/>
                </a:rPr>
                <a:t>A 2016-os járvány kezdete:</a:t>
              </a:r>
            </a:p>
            <a:p>
              <a:pPr algn="just" eaLnBrk="1" hangingPunct="1">
                <a:buFont typeface="Arial" charset="0"/>
                <a:buNone/>
              </a:pPr>
              <a:r>
                <a:rPr lang="hu-HU" altLang="en-US" sz="2400" baseline="30000" dirty="0">
                  <a:latin typeface="Cronos Pro Caption" panose="020C0502030503020304" pitchFamily="34" charset="0"/>
                  <a:cs typeface="+mn-cs"/>
                </a:rPr>
                <a:t>2016. november 3. – Tótkomlós, Békés megye -10 000-es pulykatelep</a:t>
              </a: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4675324" y="2761400"/>
              <a:ext cx="4463944" cy="107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/>
              <a:r>
                <a:rPr lang="hu-HU" altLang="en-US" sz="2400" b="1" baseline="30000" dirty="0">
                  <a:latin typeface="Cronos Pro Caption" panose="020C0502030503020304" pitchFamily="34" charset="0"/>
                  <a:cs typeface="+mn-cs"/>
                </a:rPr>
                <a:t>A fertőzött gazdaságok és az ezekben leölt állatok száma:</a:t>
              </a:r>
            </a:p>
            <a:p>
              <a:pPr algn="just"/>
              <a:r>
                <a:rPr lang="hu-HU" altLang="en-US" sz="2400" baseline="30000" dirty="0">
                  <a:latin typeface="Cronos Pro Caption" panose="020C0502030503020304" pitchFamily="34" charset="0"/>
                  <a:cs typeface="+mn-cs"/>
                </a:rPr>
                <a:t>234 fertőzött gazdaság - 2,65 millió baromfi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727143" y="4254809"/>
              <a:ext cx="4466153" cy="107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buFont typeface="Arial" charset="0"/>
                <a:buNone/>
              </a:pPr>
              <a:r>
                <a:rPr lang="hu-HU" altLang="en-US" sz="2400" b="1" baseline="30000" dirty="0">
                  <a:latin typeface="Cronos Pro Caption" panose="020C0502030503020304" pitchFamily="34" charset="0"/>
                  <a:cs typeface="+mn-cs"/>
                </a:rPr>
                <a:t>Érintett megyék: </a:t>
              </a:r>
              <a:r>
                <a:rPr lang="hu-HU" altLang="en-US" sz="2400" baseline="30000" dirty="0">
                  <a:latin typeface="Cronos Pro Caption" panose="020C0502030503020304" pitchFamily="34" charset="0"/>
                  <a:cs typeface="+mn-cs"/>
                </a:rPr>
                <a:t>Bács-Kiskun, Békés, Csongrád, Jász-Nagykun-Szolnok, Győr-Moson-Sopron, Hajdú-Bihar, Veszprém, Somogy</a:t>
              </a:r>
            </a:p>
          </p:txBody>
        </p:sp>
      </p:grpSp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3157537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Áttekintés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312" y="-23203"/>
            <a:ext cx="9144000" cy="604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04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579914" y="6357257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i="1" dirty="0" smtClean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9" name="Picture 2" descr="D:\munka\BJK\BJK_jarvany\bjk_belso_timeline_ppt\bjk_belso_timeline_ppt20161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914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10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bjk_belso_timeline_ppt201611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059"/>
            <a:ext cx="914400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4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bjk_belso_timeline_ppt20161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Tartalom helye 2"/>
          <p:cNvSpPr txBox="1">
            <a:spLocks/>
          </p:cNvSpPr>
          <p:nvPr/>
        </p:nvSpPr>
        <p:spPr>
          <a:xfrm>
            <a:off x="2314575" y="534762"/>
            <a:ext cx="9144000" cy="5446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Mentességek</a:t>
            </a:r>
            <a:endParaRPr lang="hu-HU" dirty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  <a:p>
            <a:r>
              <a:rPr lang="hu-HU" dirty="0" err="1" smtClean="0"/>
              <a:t>Magaspatogenítású</a:t>
            </a:r>
            <a:r>
              <a:rPr lang="hu-HU" dirty="0" smtClean="0"/>
              <a:t> madárinfluenza </a:t>
            </a:r>
            <a:r>
              <a:rPr lang="hu-HU" dirty="0"/>
              <a:t>megjelenése, terjedése </a:t>
            </a:r>
            <a:r>
              <a:rPr lang="hu-HU" dirty="0" smtClean="0"/>
              <a:t>2016-2017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854929" y="768805"/>
            <a:ext cx="40632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b="1" dirty="0"/>
              <a:t>Miről is lesz szó?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xmlns="" val="16596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04bjk_belso_timeline_ppt2016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333" y="205852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05bjk_belso_timeline_ppt2016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185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06bjk_belso_timeline_ppt2016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2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2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07bjk_belso_timeline_ppt2016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49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82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08bjk_belso_timeline_ppt2016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059"/>
            <a:ext cx="914400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09bjk_belso_timeline_ppt2016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0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10bjk_belso_timeline_ppt20170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 descr="D:\munka\BJK\BJK_jarvany\bjk_belso_timeline_ppt\11bjk_belso_timeline_ppt20170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0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2bjk_belso_timeline_ppt20170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362" y="205852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3bjk_belso_timeline_ppt20170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2</a:t>
            </a:r>
          </a:p>
        </p:txBody>
      </p:sp>
      <p:sp>
        <p:nvSpPr>
          <p:cNvPr id="5" name="Téglalap 4"/>
          <p:cNvSpPr/>
          <p:nvPr/>
        </p:nvSpPr>
        <p:spPr>
          <a:xfrm>
            <a:off x="3169483" y="285234"/>
            <a:ext cx="8587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/>
              <a:t>Magyarország hivatalosan mentes az alábbi betegségektől</a:t>
            </a:r>
          </a:p>
        </p:txBody>
      </p:sp>
      <p:sp>
        <p:nvSpPr>
          <p:cNvPr id="9" name="Téglalap 8"/>
          <p:cNvSpPr/>
          <p:nvPr/>
        </p:nvSpPr>
        <p:spPr>
          <a:xfrm>
            <a:off x="3365500" y="993560"/>
            <a:ext cx="74657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Brucella</a:t>
            </a:r>
            <a:r>
              <a:rPr lang="hu-HU" sz="2400" dirty="0"/>
              <a:t> </a:t>
            </a:r>
            <a:r>
              <a:rPr lang="hu-HU" sz="2400" dirty="0" err="1"/>
              <a:t>melitensis</a:t>
            </a:r>
            <a:r>
              <a:rPr lang="hu-HU" sz="2400" dirty="0"/>
              <a:t> (történelmi mentesség) – 2004</a:t>
            </a:r>
            <a:r>
              <a:rPr lang="hu-HU" sz="2400" dirty="0" smtClean="0"/>
              <a:t>.</a:t>
            </a:r>
          </a:p>
          <a:p>
            <a:endParaRPr lang="hu-HU" sz="2400" dirty="0"/>
          </a:p>
          <a:p>
            <a:r>
              <a:rPr lang="hu-HU" sz="2400" dirty="0"/>
              <a:t>Klasszikus sertéspestis – 2013. június 14</a:t>
            </a:r>
            <a:r>
              <a:rPr lang="hu-HU" sz="2400" dirty="0" smtClean="0"/>
              <a:t>.</a:t>
            </a:r>
          </a:p>
          <a:p>
            <a:endParaRPr lang="hu-HU" sz="2400" dirty="0"/>
          </a:p>
          <a:p>
            <a:r>
              <a:rPr lang="hu-HU" sz="2400" dirty="0"/>
              <a:t>BSE elhanyagolható kockázatú státusz – OIE </a:t>
            </a:r>
            <a:r>
              <a:rPr lang="hu-HU" sz="2400" dirty="0" smtClean="0"/>
              <a:t>2014.</a:t>
            </a:r>
          </a:p>
          <a:p>
            <a:endParaRPr lang="hu-HU" sz="2400" dirty="0"/>
          </a:p>
          <a:p>
            <a:r>
              <a:rPr lang="hu-HU" sz="2400" dirty="0"/>
              <a:t>Szarvasmarha gümőkór – 2014. február 14</a:t>
            </a:r>
            <a:r>
              <a:rPr lang="hu-HU" sz="2400" dirty="0" smtClean="0"/>
              <a:t>.</a:t>
            </a:r>
          </a:p>
          <a:p>
            <a:endParaRPr lang="hu-HU" sz="2400" dirty="0"/>
          </a:p>
          <a:p>
            <a:r>
              <a:rPr lang="hu-HU" sz="2400" dirty="0"/>
              <a:t>Kiskérődzők pestise (történelmi mentesség) – OIE </a:t>
            </a:r>
            <a:r>
              <a:rPr lang="hu-HU" sz="2400" dirty="0" smtClean="0"/>
              <a:t>2014.</a:t>
            </a:r>
          </a:p>
          <a:p>
            <a:endParaRPr lang="hu-HU" sz="2400" dirty="0"/>
          </a:p>
          <a:p>
            <a:r>
              <a:rPr lang="hu-HU" sz="2400" dirty="0" err="1"/>
              <a:t>Aujeszky-betegség</a:t>
            </a:r>
            <a:r>
              <a:rPr lang="hu-HU" sz="2400" dirty="0"/>
              <a:t> – 2015. január 14</a:t>
            </a:r>
            <a:r>
              <a:rPr lang="hu-HU" sz="2400" dirty="0" smtClean="0"/>
              <a:t>.</a:t>
            </a:r>
          </a:p>
          <a:p>
            <a:endParaRPr lang="hu-HU" sz="2400" dirty="0"/>
          </a:p>
          <a:p>
            <a:r>
              <a:rPr lang="hu-HU" sz="2400" dirty="0"/>
              <a:t>Madárinfluenza – OIE 2015. </a:t>
            </a:r>
            <a:r>
              <a:rPr lang="hu-HU" sz="2400" dirty="0" smtClean="0"/>
              <a:t>június - 2016. november 03.</a:t>
            </a:r>
            <a:endParaRPr lang="hu-HU" sz="24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75" y="1894617"/>
            <a:ext cx="2067125" cy="285172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1716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4bjk_belso_timeline_ppt20170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5bjk_belso_timeline_ppt201702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3" descr="D:\munka\BJK\BJK_jarvany\bjk_belso_timeline_ppt\16bjk_belso_timeline_ppt20170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49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7bjk_belso_timeline_ppt20170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0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8bjk_belso_timeline_ppt20170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926" y="205849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19bjk_belso_timeline_ppt20170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369" y="205850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3" name="Picture 2" descr="D:\munka\BJK\BJK_jarvany\bjk_belso_timeline_ppt\20bjk_belso_timeline_ppt20170316_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200" y="205851"/>
            <a:ext cx="91424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Áttekintés 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Kitörési</a:t>
            </a:r>
            <a:r>
              <a:rPr lang="hu-HU" sz="3600" b="1" i="1" dirty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pontok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alakulása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6199" y="532871"/>
            <a:ext cx="9178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Vadon élő madarak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8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HPAI az EU-ban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1533" y="321205"/>
            <a:ext cx="91440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HPAI az EU-ban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4275602"/>
              </p:ext>
            </p:extLst>
          </p:nvPr>
        </p:nvGraphicFramePr>
        <p:xfrm>
          <a:off x="2795585" y="620487"/>
          <a:ext cx="8215315" cy="500738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1381103"/>
                <a:gridCol w="873148"/>
                <a:gridCol w="1863156"/>
                <a:gridCol w="1368152"/>
                <a:gridCol w="851145"/>
                <a:gridCol w="1878611"/>
              </a:tblGrid>
              <a:tr h="6480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baromfi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 fogságban tartott) </a:t>
                      </a:r>
                      <a:endParaRPr kumimoji="0" lang="hu-HU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baromfi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 fogságban tartott) </a:t>
                      </a:r>
                      <a:endParaRPr kumimoji="0" lang="hu-HU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65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Németország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78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670 </a:t>
                      </a: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</a:t>
                      </a: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Szlovákia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 </a:t>
                      </a: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(+2)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865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Franciaország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459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 (+3)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Horvátorsz.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591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Olaszország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Macedónia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591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Hollandia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 </a:t>
                      </a: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(+8)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Szerbia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591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UK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Ukrajna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(+</a:t>
                      </a:r>
                      <a:r>
                        <a:rPr kumimoji="0" lang="hu-HU" altLang="en-US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5151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Dánia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 </a:t>
                      </a: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(+1)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Bosznia-Hercegovina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 (+1)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591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Görögország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Spanyolország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59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MAGYARORSZÁG</a:t>
                      </a:r>
                      <a:endParaRPr kumimoji="0" lang="hu-HU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234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 (+5)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Litvánia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591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Ausztria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 (+1)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Finnország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 (+1)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865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Svédország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 </a:t>
                      </a: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(+2)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Svájc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87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3810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Csehország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33 </a:t>
                      </a: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(+1)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Írország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3810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Lengyelország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68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Szlovénia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3810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Bulgária 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 (+2)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Portugália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  <a:tr h="2865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Románia 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87 (+2)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6594" marR="26594" marT="2955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Belgium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</a:t>
                      </a:r>
                      <a:r>
                        <a:rPr kumimoji="0" lang="hu-HU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(+1)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A4B1"/>
                    </a:solidFill>
                  </a:tcPr>
                </a:tc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3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419884"/>
            <a:ext cx="2147319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400" dirty="0" smtClean="0"/>
              <a:t>Passzív</a:t>
            </a:r>
          </a:p>
          <a:p>
            <a:r>
              <a:rPr lang="hu-HU" sz="3400" dirty="0"/>
              <a:t>m</a:t>
            </a:r>
            <a:r>
              <a:rPr lang="hu-HU" sz="3400" dirty="0" smtClean="0"/>
              <a:t>onitoring</a:t>
            </a:r>
          </a:p>
          <a:p>
            <a:r>
              <a:rPr lang="hu-HU" sz="3400" dirty="0" smtClean="0"/>
              <a:t>program</a:t>
            </a:r>
            <a:endParaRPr lang="hu-HU" sz="3400" dirty="0"/>
          </a:p>
        </p:txBody>
      </p:sp>
      <p:sp>
        <p:nvSpPr>
          <p:cNvPr id="9" name="Téglalap 8"/>
          <p:cNvSpPr/>
          <p:nvPr/>
        </p:nvSpPr>
        <p:spPr>
          <a:xfrm>
            <a:off x="3022600" y="219969"/>
            <a:ext cx="88011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1</a:t>
            </a:r>
            <a:r>
              <a:rPr lang="hu-HU" sz="2000" dirty="0"/>
              <a:t>. Afrikai </a:t>
            </a:r>
            <a:r>
              <a:rPr lang="hu-HU" sz="2000" dirty="0" err="1"/>
              <a:t>lópestis</a:t>
            </a:r>
            <a:r>
              <a:rPr lang="hu-HU" sz="2000" dirty="0"/>
              <a:t> (</a:t>
            </a:r>
            <a:r>
              <a:rPr lang="hu-HU" sz="2000" dirty="0" err="1"/>
              <a:t>African</a:t>
            </a:r>
            <a:r>
              <a:rPr lang="hu-HU" sz="2000" dirty="0"/>
              <a:t> </a:t>
            </a:r>
            <a:r>
              <a:rPr lang="hu-HU" sz="2000" dirty="0" err="1"/>
              <a:t>horse</a:t>
            </a:r>
            <a:r>
              <a:rPr lang="hu-HU" sz="2000" dirty="0"/>
              <a:t> </a:t>
            </a:r>
            <a:r>
              <a:rPr lang="hu-HU" sz="2000" dirty="0" err="1"/>
              <a:t>sickness</a:t>
            </a:r>
            <a:r>
              <a:rPr lang="hu-HU" sz="2000" dirty="0"/>
              <a:t>)</a:t>
            </a:r>
          </a:p>
          <a:p>
            <a:r>
              <a:rPr lang="hu-HU" sz="2000" dirty="0"/>
              <a:t>2. Afrikai sertéspestis (</a:t>
            </a:r>
            <a:r>
              <a:rPr lang="hu-HU" sz="2000" dirty="0" err="1"/>
              <a:t>African</a:t>
            </a:r>
            <a:r>
              <a:rPr lang="hu-HU" sz="2000" dirty="0"/>
              <a:t> </a:t>
            </a:r>
            <a:r>
              <a:rPr lang="hu-HU" sz="2000" dirty="0" err="1"/>
              <a:t>swine</a:t>
            </a:r>
            <a:r>
              <a:rPr lang="hu-HU" sz="2000" dirty="0"/>
              <a:t> </a:t>
            </a:r>
            <a:r>
              <a:rPr lang="hu-HU" sz="2000" dirty="0" err="1"/>
              <a:t>fever</a:t>
            </a:r>
            <a:r>
              <a:rPr lang="hu-HU" sz="2000" dirty="0"/>
              <a:t>, ASF)</a:t>
            </a:r>
          </a:p>
          <a:p>
            <a:r>
              <a:rPr lang="hu-HU" sz="2000" dirty="0"/>
              <a:t>3. </a:t>
            </a:r>
            <a:r>
              <a:rPr lang="hu-HU" sz="2000" dirty="0" err="1"/>
              <a:t>Bőrcsomósodáskór</a:t>
            </a:r>
            <a:r>
              <a:rPr lang="hu-HU" sz="2000" dirty="0"/>
              <a:t> (</a:t>
            </a:r>
            <a:r>
              <a:rPr lang="hu-HU" sz="2000" dirty="0" err="1"/>
              <a:t>Lumpy</a:t>
            </a:r>
            <a:r>
              <a:rPr lang="hu-HU" sz="2000" dirty="0"/>
              <a:t> </a:t>
            </a:r>
            <a:r>
              <a:rPr lang="hu-HU" sz="2000" dirty="0" err="1"/>
              <a:t>skin</a:t>
            </a:r>
            <a:r>
              <a:rPr lang="hu-HU" sz="2000" dirty="0"/>
              <a:t> </a:t>
            </a:r>
            <a:r>
              <a:rPr lang="hu-HU" sz="2000" dirty="0" err="1"/>
              <a:t>disease</a:t>
            </a:r>
            <a:r>
              <a:rPr lang="hu-HU" sz="2000" dirty="0"/>
              <a:t>)</a:t>
            </a:r>
          </a:p>
          <a:p>
            <a:r>
              <a:rPr lang="hu-HU" sz="2000" dirty="0"/>
              <a:t>4. Hólyagos szájgyulladás (</a:t>
            </a:r>
            <a:r>
              <a:rPr lang="hu-HU" sz="2000" dirty="0" err="1"/>
              <a:t>Vesicular</a:t>
            </a:r>
            <a:r>
              <a:rPr lang="hu-HU" sz="2000" dirty="0"/>
              <a:t> </a:t>
            </a:r>
            <a:r>
              <a:rPr lang="hu-HU" sz="2000" dirty="0" err="1"/>
              <a:t>stomatitis</a:t>
            </a:r>
            <a:r>
              <a:rPr lang="hu-HU" sz="2000" dirty="0"/>
              <a:t>)</a:t>
            </a:r>
          </a:p>
          <a:p>
            <a:r>
              <a:rPr lang="hu-HU" sz="2000" dirty="0"/>
              <a:t>5. Juh- és kecskehimlő (</a:t>
            </a:r>
            <a:r>
              <a:rPr lang="hu-HU" sz="2000" dirty="0" err="1"/>
              <a:t>Sheep</a:t>
            </a:r>
            <a:r>
              <a:rPr lang="hu-HU" sz="2000" dirty="0"/>
              <a:t> and </a:t>
            </a:r>
            <a:r>
              <a:rPr lang="hu-HU" sz="2000" dirty="0" err="1"/>
              <a:t>goat</a:t>
            </a:r>
            <a:r>
              <a:rPr lang="hu-HU" sz="2000" dirty="0"/>
              <a:t> </a:t>
            </a:r>
            <a:r>
              <a:rPr lang="hu-HU" sz="2000" dirty="0" err="1"/>
              <a:t>pox</a:t>
            </a:r>
            <a:r>
              <a:rPr lang="hu-HU" sz="2000" dirty="0"/>
              <a:t>, </a:t>
            </a:r>
            <a:r>
              <a:rPr lang="hu-HU" sz="2000" dirty="0" err="1"/>
              <a:t>Capripox</a:t>
            </a:r>
            <a:r>
              <a:rPr lang="hu-HU" sz="2000" dirty="0"/>
              <a:t>)</a:t>
            </a:r>
          </a:p>
          <a:p>
            <a:r>
              <a:rPr lang="hu-HU" sz="2000" dirty="0"/>
              <a:t>6. Kéknyelv betegség (</a:t>
            </a:r>
            <a:r>
              <a:rPr lang="hu-HU" sz="2000" dirty="0" err="1"/>
              <a:t>Bluetongue</a:t>
            </a:r>
            <a:r>
              <a:rPr lang="hu-HU" sz="2000" dirty="0"/>
              <a:t>)</a:t>
            </a:r>
          </a:p>
          <a:p>
            <a:r>
              <a:rPr lang="hu-HU" sz="2000" dirty="0"/>
              <a:t>7. Keleti marhavész (</a:t>
            </a:r>
            <a:r>
              <a:rPr lang="hu-HU" sz="2000" dirty="0" err="1"/>
              <a:t>Rinderpest</a:t>
            </a:r>
            <a:r>
              <a:rPr lang="hu-HU" sz="2000" dirty="0"/>
              <a:t>, </a:t>
            </a:r>
            <a:r>
              <a:rPr lang="hu-HU" sz="2000" dirty="0" err="1"/>
              <a:t>cattle</a:t>
            </a:r>
            <a:r>
              <a:rPr lang="hu-HU" sz="2000" dirty="0"/>
              <a:t> </a:t>
            </a:r>
            <a:r>
              <a:rPr lang="hu-HU" sz="2000" dirty="0" err="1"/>
              <a:t>plague</a:t>
            </a:r>
            <a:r>
              <a:rPr lang="hu-HU" sz="2000" dirty="0"/>
              <a:t>)</a:t>
            </a:r>
          </a:p>
          <a:p>
            <a:r>
              <a:rPr lang="hu-HU" sz="2000" dirty="0"/>
              <a:t>8. Kis kaptárbogár fertőzöttség (</a:t>
            </a:r>
            <a:r>
              <a:rPr lang="hu-HU" sz="2000" dirty="0" err="1"/>
              <a:t>Small</a:t>
            </a:r>
            <a:r>
              <a:rPr lang="hu-HU" sz="2000" dirty="0"/>
              <a:t> </a:t>
            </a:r>
            <a:r>
              <a:rPr lang="hu-HU" sz="2000" dirty="0" err="1"/>
              <a:t>hive</a:t>
            </a:r>
            <a:r>
              <a:rPr lang="hu-HU" sz="2000" dirty="0"/>
              <a:t> </a:t>
            </a:r>
            <a:r>
              <a:rPr lang="hu-HU" sz="2000" dirty="0" err="1"/>
              <a:t>beetle</a:t>
            </a:r>
            <a:r>
              <a:rPr lang="hu-HU" sz="2000" dirty="0"/>
              <a:t>, </a:t>
            </a:r>
            <a:r>
              <a:rPr lang="hu-HU" sz="2000" dirty="0" err="1"/>
              <a:t>Aethina</a:t>
            </a:r>
            <a:r>
              <a:rPr lang="hu-HU" sz="2000" dirty="0"/>
              <a:t> </a:t>
            </a:r>
            <a:r>
              <a:rPr lang="hu-HU" sz="2000" dirty="0" err="1"/>
              <a:t>tumida</a:t>
            </a:r>
            <a:r>
              <a:rPr lang="hu-HU" sz="2000" dirty="0"/>
              <a:t>)</a:t>
            </a:r>
          </a:p>
          <a:p>
            <a:r>
              <a:rPr lang="hu-HU" sz="2000" dirty="0"/>
              <a:t>9. Kiskérődzők pestise (</a:t>
            </a:r>
            <a:r>
              <a:rPr lang="hu-HU" sz="2000" dirty="0" err="1"/>
              <a:t>Peste</a:t>
            </a:r>
            <a:r>
              <a:rPr lang="hu-HU" sz="2000" dirty="0"/>
              <a:t> des </a:t>
            </a:r>
            <a:r>
              <a:rPr lang="hu-HU" sz="2000" dirty="0" err="1"/>
              <a:t>petits</a:t>
            </a:r>
            <a:r>
              <a:rPr lang="hu-HU" sz="2000" dirty="0"/>
              <a:t> </a:t>
            </a:r>
            <a:r>
              <a:rPr lang="hu-HU" sz="2000" dirty="0" err="1"/>
              <a:t>ruminants</a:t>
            </a:r>
            <a:r>
              <a:rPr lang="hu-HU" sz="2000" dirty="0"/>
              <a:t>)</a:t>
            </a:r>
          </a:p>
          <a:p>
            <a:r>
              <a:rPr lang="hu-HU" sz="2000" dirty="0"/>
              <a:t>10. Klasszikus sertéspestis (</a:t>
            </a:r>
            <a:r>
              <a:rPr lang="hu-HU" sz="2000" dirty="0" err="1"/>
              <a:t>Classical</a:t>
            </a:r>
            <a:r>
              <a:rPr lang="hu-HU" sz="2000" dirty="0"/>
              <a:t> </a:t>
            </a:r>
            <a:r>
              <a:rPr lang="hu-HU" sz="2000" dirty="0" err="1"/>
              <a:t>swine</a:t>
            </a:r>
            <a:r>
              <a:rPr lang="hu-HU" sz="2000" dirty="0"/>
              <a:t> </a:t>
            </a:r>
            <a:r>
              <a:rPr lang="hu-HU" sz="2000" dirty="0" err="1"/>
              <a:t>fever</a:t>
            </a:r>
            <a:r>
              <a:rPr lang="hu-HU" sz="2000" dirty="0"/>
              <a:t>, CSF)</a:t>
            </a:r>
          </a:p>
          <a:p>
            <a:r>
              <a:rPr lang="hu-HU" sz="2000" dirty="0"/>
              <a:t>11. Lépfene (</a:t>
            </a:r>
            <a:r>
              <a:rPr lang="hu-HU" sz="2000" dirty="0" err="1"/>
              <a:t>Anthrax</a:t>
            </a:r>
            <a:r>
              <a:rPr lang="hu-HU" sz="2000" dirty="0"/>
              <a:t>)</a:t>
            </a:r>
          </a:p>
          <a:p>
            <a:r>
              <a:rPr lang="hu-HU" sz="2000" dirty="0"/>
              <a:t>12. Lovak fertőző kevésvérűsége (</a:t>
            </a:r>
            <a:r>
              <a:rPr lang="hu-HU" sz="2000" dirty="0" err="1"/>
              <a:t>Equine</a:t>
            </a:r>
            <a:r>
              <a:rPr lang="hu-HU" sz="2000" dirty="0"/>
              <a:t> </a:t>
            </a:r>
            <a:r>
              <a:rPr lang="hu-HU" sz="2000" dirty="0" err="1"/>
              <a:t>infectious</a:t>
            </a:r>
            <a:r>
              <a:rPr lang="hu-HU" sz="2000" dirty="0"/>
              <a:t> </a:t>
            </a:r>
            <a:r>
              <a:rPr lang="hu-HU" sz="2000" dirty="0" err="1"/>
              <a:t>anaemia</a:t>
            </a:r>
            <a:r>
              <a:rPr lang="hu-HU" sz="2000" dirty="0" smtClean="0"/>
              <a:t>)</a:t>
            </a:r>
          </a:p>
          <a:p>
            <a:r>
              <a:rPr lang="hu-HU" sz="2000" dirty="0"/>
              <a:t>13. Lovak járványos agy- és gerincvelő-gyulladásának alábbi típusai:</a:t>
            </a:r>
          </a:p>
          <a:p>
            <a:r>
              <a:rPr lang="hu-HU" sz="2000" dirty="0"/>
              <a:t>– Japán </a:t>
            </a:r>
            <a:r>
              <a:rPr lang="hu-HU" sz="2000" dirty="0" err="1"/>
              <a:t>encephalitis</a:t>
            </a:r>
            <a:r>
              <a:rPr lang="hu-HU" sz="2000" dirty="0"/>
              <a:t> (</a:t>
            </a:r>
            <a:r>
              <a:rPr lang="hu-HU" sz="2000" dirty="0" err="1"/>
              <a:t>Japanese</a:t>
            </a:r>
            <a:r>
              <a:rPr lang="hu-HU" sz="2000" dirty="0"/>
              <a:t> </a:t>
            </a:r>
            <a:r>
              <a:rPr lang="hu-HU" sz="2000" dirty="0" err="1"/>
              <a:t>encephalitis</a:t>
            </a:r>
            <a:r>
              <a:rPr lang="hu-HU" sz="2000" dirty="0"/>
              <a:t>)</a:t>
            </a:r>
          </a:p>
          <a:p>
            <a:r>
              <a:rPr lang="hu-HU" sz="2000" dirty="0"/>
              <a:t>– Keleti </a:t>
            </a:r>
            <a:r>
              <a:rPr lang="hu-HU" sz="2000" dirty="0" err="1"/>
              <a:t>ló-encephalomyelitis</a:t>
            </a:r>
            <a:r>
              <a:rPr lang="hu-HU" sz="2000" dirty="0"/>
              <a:t> (</a:t>
            </a:r>
            <a:r>
              <a:rPr lang="hu-HU" sz="2000" dirty="0" err="1"/>
              <a:t>Eastern</a:t>
            </a:r>
            <a:r>
              <a:rPr lang="hu-HU" sz="2000" dirty="0"/>
              <a:t> </a:t>
            </a:r>
            <a:r>
              <a:rPr lang="hu-HU" sz="2000" dirty="0" err="1"/>
              <a:t>equine</a:t>
            </a:r>
            <a:r>
              <a:rPr lang="hu-HU" sz="2000" dirty="0"/>
              <a:t> </a:t>
            </a:r>
            <a:r>
              <a:rPr lang="hu-HU" sz="2000" dirty="0" err="1"/>
              <a:t>encephalomyelitis</a:t>
            </a:r>
            <a:r>
              <a:rPr lang="hu-HU" sz="2000" dirty="0"/>
              <a:t>)</a:t>
            </a:r>
          </a:p>
          <a:p>
            <a:r>
              <a:rPr lang="hu-HU" sz="2000" dirty="0"/>
              <a:t>– Lovak venezuelai agy-és gerincvelő-gyulladása (</a:t>
            </a:r>
            <a:r>
              <a:rPr lang="hu-HU" sz="2000" dirty="0" err="1"/>
              <a:t>Venezuelan</a:t>
            </a:r>
            <a:r>
              <a:rPr lang="hu-HU" sz="2000" dirty="0"/>
              <a:t> </a:t>
            </a:r>
            <a:r>
              <a:rPr lang="hu-HU" sz="2000" dirty="0" err="1"/>
              <a:t>equine</a:t>
            </a:r>
            <a:r>
              <a:rPr lang="hu-HU" sz="2000" dirty="0"/>
              <a:t> </a:t>
            </a:r>
            <a:r>
              <a:rPr lang="hu-HU" sz="2000" dirty="0" err="1"/>
              <a:t>encephalomyelitis</a:t>
            </a:r>
            <a:r>
              <a:rPr lang="hu-HU" sz="2000" dirty="0"/>
              <a:t>)</a:t>
            </a:r>
          </a:p>
          <a:p>
            <a:r>
              <a:rPr lang="hu-HU" sz="2000" dirty="0"/>
              <a:t>– Nyugati </a:t>
            </a:r>
            <a:r>
              <a:rPr lang="hu-HU" sz="2000" dirty="0" err="1"/>
              <a:t>ló-encephalomyelitis</a:t>
            </a:r>
            <a:r>
              <a:rPr lang="hu-HU" sz="2000" dirty="0"/>
              <a:t> (Western </a:t>
            </a:r>
            <a:r>
              <a:rPr lang="hu-HU" sz="2000" dirty="0" err="1"/>
              <a:t>equine</a:t>
            </a:r>
            <a:r>
              <a:rPr lang="hu-HU" sz="2000" dirty="0"/>
              <a:t> </a:t>
            </a:r>
            <a:r>
              <a:rPr lang="hu-HU" sz="2000" dirty="0" err="1"/>
              <a:t>encephalomyelitis</a:t>
            </a:r>
            <a:r>
              <a:rPr lang="hu-HU" sz="2000" dirty="0"/>
              <a:t>)</a:t>
            </a:r>
          </a:p>
          <a:p>
            <a:r>
              <a:rPr lang="hu-HU" sz="2000" dirty="0"/>
              <a:t>– Nyugat-nílusi láz (West </a:t>
            </a:r>
            <a:r>
              <a:rPr lang="hu-HU" sz="2000" dirty="0" err="1"/>
              <a:t>Nile</a:t>
            </a:r>
            <a:r>
              <a:rPr lang="hu-HU" sz="2000" dirty="0"/>
              <a:t> </a:t>
            </a:r>
            <a:r>
              <a:rPr lang="hu-HU" sz="2000" dirty="0" err="1"/>
              <a:t>fever</a:t>
            </a:r>
            <a:r>
              <a:rPr lang="hu-HU" sz="2000" dirty="0"/>
              <a:t>, WNF</a:t>
            </a:r>
            <a:r>
              <a:rPr lang="hu-HU" sz="2000" dirty="0" smtClean="0"/>
              <a:t>)</a:t>
            </a:r>
            <a:endParaRPr lang="hu-HU" sz="2000" dirty="0"/>
          </a:p>
        </p:txBody>
      </p:sp>
      <p:sp>
        <p:nvSpPr>
          <p:cNvPr id="10" name="Téglalap 9"/>
          <p:cNvSpPr/>
          <p:nvPr/>
        </p:nvSpPr>
        <p:spPr>
          <a:xfrm>
            <a:off x="-25401" y="2356535"/>
            <a:ext cx="2198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113/2008. (VIII. 30</a:t>
            </a:r>
            <a:r>
              <a:rPr lang="hu-HU" b="1" dirty="0" smtClean="0"/>
              <a:t>.)</a:t>
            </a:r>
          </a:p>
          <a:p>
            <a:r>
              <a:rPr lang="hu-HU" b="1" dirty="0" smtClean="0"/>
              <a:t>FVM rendelet</a:t>
            </a:r>
          </a:p>
          <a:p>
            <a:r>
              <a:rPr lang="hu-HU" b="1" dirty="0" smtClean="0"/>
              <a:t>az állatbetegségek</a:t>
            </a:r>
          </a:p>
          <a:p>
            <a:r>
              <a:rPr lang="hu-HU" b="1" dirty="0" smtClean="0"/>
              <a:t>Bejelentésének</a:t>
            </a:r>
          </a:p>
          <a:p>
            <a:r>
              <a:rPr lang="hu-HU" b="1" dirty="0" smtClean="0"/>
              <a:t>rendjéről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33269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pic>
        <p:nvPicPr>
          <p:cNvPr id="3" name="Kép 7" descr="oie_egész 2016_201701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333" y="494771"/>
            <a:ext cx="914082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9487" y="620487"/>
            <a:ext cx="19364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Előfordulás világszerte</a:t>
            </a:r>
          </a:p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2016.01.</a:t>
            </a:r>
            <a:r>
              <a:rPr lang="hu-HU" sz="3600" b="1" i="1" dirty="0" smtClean="0">
                <a:latin typeface="Cronos Pro Caption" panose="020C0502030503020304" pitchFamily="34" charset="0"/>
              </a:rPr>
              <a:t> –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2017.01 (OIE)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666999" y="5280943"/>
            <a:ext cx="7400926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aseline="30000" dirty="0"/>
              <a:t>EU: csak H5N8</a:t>
            </a:r>
            <a:r>
              <a:rPr lang="hu-HU" sz="2800" dirty="0"/>
              <a:t> </a:t>
            </a:r>
            <a:r>
              <a:rPr lang="hu-HU" sz="2800" baseline="30000" dirty="0"/>
              <a:t>és Olaszországban H5N5, </a:t>
            </a:r>
            <a:r>
              <a:rPr lang="hu-HU" sz="2800" baseline="30000" dirty="0" smtClean="0"/>
              <a:t>H7N7</a:t>
            </a:r>
          </a:p>
          <a:p>
            <a:r>
              <a:rPr lang="hu-HU" altLang="en-US" sz="2800" baseline="30000" dirty="0" smtClean="0"/>
              <a:t>Világszerte</a:t>
            </a:r>
            <a:r>
              <a:rPr lang="hu-HU" altLang="en-US" sz="2800" baseline="30000" dirty="0"/>
              <a:t>: H5N8, H5N1, H5N2, H5N6, H5N9, H7N1</a:t>
            </a:r>
          </a:p>
          <a:p>
            <a:endParaRPr lang="hu-HU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936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Vonuló madarak repülési útvonalai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Kép 4" descr="flyw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6200" y="820209"/>
            <a:ext cx="91440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75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Az</a:t>
            </a:r>
            <a:r>
              <a:rPr lang="hu-HU" sz="3600" b="1" i="1" dirty="0" smtClean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intézkedések jogszabályi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háttere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8" name="Tartalom helye 4"/>
          <p:cNvSpPr txBox="1">
            <a:spLocks/>
          </p:cNvSpPr>
          <p:nvPr/>
        </p:nvSpPr>
        <p:spPr>
          <a:xfrm>
            <a:off x="2579914" y="630012"/>
            <a:ext cx="8229600" cy="5008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dirty="0" smtClean="0">
                <a:latin typeface="Baskerville Old Face" pitchFamily="18" charset="0"/>
              </a:rPr>
              <a:t> </a:t>
            </a:r>
            <a:r>
              <a:rPr lang="hu-HU" altLang="en-US" sz="2000" dirty="0" smtClean="0"/>
              <a:t>A madárinfluenza elleni védekezés részletes szabályairól szóló </a:t>
            </a:r>
            <a:r>
              <a:rPr lang="hu-HU" altLang="en-US" sz="2000" b="1" dirty="0" smtClean="0"/>
              <a:t>143/2007. </a:t>
            </a:r>
            <a:r>
              <a:rPr lang="hu-HU" altLang="en-US" sz="2000" dirty="0" smtClean="0"/>
              <a:t>(XII. 4.) FVM rendelet (decemberben módosítva);</a:t>
            </a:r>
          </a:p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dirty="0" smtClean="0"/>
              <a:t> A madárinfluenza elleni védekezésre irányuló közösségi intézkedésekről és a 92/40/EGK irányelv hatályon kívül helyezéséről szóló </a:t>
            </a:r>
            <a:r>
              <a:rPr lang="hu-HU" altLang="en-US" sz="2000" b="1" dirty="0" smtClean="0"/>
              <a:t>2005/94/EK</a:t>
            </a:r>
            <a:r>
              <a:rPr lang="hu-HU" altLang="en-US" sz="2000" dirty="0" smtClean="0"/>
              <a:t> tanácsi irányelv;</a:t>
            </a:r>
          </a:p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dirty="0" smtClean="0"/>
              <a:t> A 2005/94/EK tanácsi irányelvben előírt, a madárinfluenzára vonatkozó diagnosztikai kézikönyv  elfogadásáról szóló </a:t>
            </a:r>
            <a:r>
              <a:rPr lang="hu-HU" altLang="en-US" sz="2000" b="1" dirty="0" smtClean="0"/>
              <a:t>2006/437/EK</a:t>
            </a:r>
            <a:r>
              <a:rPr lang="hu-HU" altLang="en-US" sz="2000" dirty="0" smtClean="0"/>
              <a:t> rendelet;</a:t>
            </a:r>
          </a:p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dirty="0" smtClean="0"/>
              <a:t> Az egyes állat-járványügyi intézkedésekről és az azokkal összefüggő állami kártalanításról szóló  </a:t>
            </a:r>
            <a:r>
              <a:rPr lang="hu-HU" altLang="en-US" sz="2000" b="1" dirty="0" smtClean="0"/>
              <a:t>74/2013. (VIII. 30.) VM </a:t>
            </a:r>
            <a:r>
              <a:rPr lang="hu-HU" altLang="en-US" sz="2000" dirty="0" smtClean="0"/>
              <a:t>rendelet.</a:t>
            </a:r>
          </a:p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b="1" dirty="0" smtClean="0"/>
              <a:t>2008. évi XLVI. törvény </a:t>
            </a:r>
            <a:r>
              <a:rPr lang="hu-HU" altLang="en-US" sz="2000" dirty="0" smtClean="0"/>
              <a:t>az élelmiszerláncról és hatósági felügyeletéről</a:t>
            </a:r>
          </a:p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b="1" dirty="0" smtClean="0"/>
              <a:t>39/2016. (XII.30.) </a:t>
            </a:r>
            <a:r>
              <a:rPr lang="hu-HU" altLang="en-US" sz="2000" b="1" dirty="0" err="1" smtClean="0"/>
              <a:t>MvM</a:t>
            </a:r>
            <a:r>
              <a:rPr lang="hu-HU" altLang="en-US" sz="2000" b="1" dirty="0" smtClean="0"/>
              <a:t> utasítás </a:t>
            </a:r>
            <a:r>
              <a:rPr lang="hu-HU" altLang="en-US" sz="2000" dirty="0" smtClean="0"/>
              <a:t>a fővárosi és megyei kormányhivatalok szervezeti és működési szabályzatáról</a:t>
            </a:r>
          </a:p>
          <a:p>
            <a:pPr marL="0" indent="0" algn="just">
              <a:buFont typeface="Wingdings" pitchFamily="2" charset="2"/>
              <a:buChar char="§"/>
            </a:pPr>
            <a:r>
              <a:rPr lang="hu-HU" altLang="en-US" sz="2000" b="1" dirty="0" smtClean="0"/>
              <a:t>383/2016. (XII.2.) Korm. Rendelet </a:t>
            </a:r>
            <a:r>
              <a:rPr lang="hu-HU" altLang="en-US" sz="2000" dirty="0" smtClean="0"/>
              <a:t>a földművelésügyi hatósági és igazgatási feladatokat ellátó szervek kijelöléséről</a:t>
            </a:r>
          </a:p>
          <a:p>
            <a:pPr marL="0" indent="0" algn="just">
              <a:buFont typeface="Wingdings" pitchFamily="2" charset="2"/>
              <a:buChar char="§"/>
            </a:pPr>
            <a:endParaRPr lang="hu-HU" altLang="en-US" sz="2000" dirty="0" smtClean="0"/>
          </a:p>
        </p:txBody>
      </p:sp>
      <p:sp>
        <p:nvSpPr>
          <p:cNvPr id="9" name="Szövegdoboz 8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OFÁ határozatok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59"/>
          <a:stretch>
            <a:fillRect/>
          </a:stretch>
        </p:blipFill>
        <p:spPr bwMode="auto">
          <a:xfrm>
            <a:off x="2638426" y="892706"/>
            <a:ext cx="8267700" cy="329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526896" y="1152527"/>
            <a:ext cx="333375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hu-HU" sz="2000" b="1" u="sng" baseline="30000" dirty="0">
                <a:latin typeface="Cronos Pro Caption" panose="020C0502030503020304" pitchFamily="34" charset="0"/>
                <a:cs typeface="+mn-cs"/>
              </a:rPr>
              <a:t>2016.11.04. – 3/2016. sz.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Magyarország teljes területén baromfik etetését, itatását lehetőleg oldalról is zárt helyen kell végezni.</a:t>
            </a:r>
            <a:endParaRPr lang="hu-HU" altLang="en-US" sz="2000" baseline="30000" dirty="0">
              <a:latin typeface="Cronos Pro Caption" panose="020C0502030503020304" pitchFamily="34" charset="0"/>
              <a:cs typeface="+mn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526896" y="2359025"/>
            <a:ext cx="333375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altLang="hu-HU" sz="2000" b="1" u="sng" baseline="30000" dirty="0">
                <a:latin typeface="Cronos Pro Caption" panose="020C0502030503020304" pitchFamily="34" charset="0"/>
                <a:cs typeface="+mn-cs"/>
              </a:rPr>
              <a:t>2016.11.15. – 4/2016. sz. </a:t>
            </a:r>
          </a:p>
          <a:p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Bács-Kiskun, Békés és Csongrád megye területén minden állattartó köteles a baromfit zártan tartani.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526896" y="3519230"/>
            <a:ext cx="333375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hu-HU" altLang="hu-HU" sz="2000" b="1" u="sng" baseline="30000" dirty="0">
                <a:latin typeface="Cronos Pro Caption" panose="020C0502030503020304" pitchFamily="34" charset="0"/>
                <a:cs typeface="+mn-cs"/>
              </a:rPr>
              <a:t>2016.12.15. – 5/2016. sz</a:t>
            </a:r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. </a:t>
            </a:r>
          </a:p>
          <a:p>
            <a:pPr>
              <a:buFont typeface="Arial" charset="0"/>
              <a:buNone/>
            </a:pPr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Jász-Nagykun-Szolnok megye területén minden állattartó köteles a baromfit zártan tartani.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972425" y="1152527"/>
            <a:ext cx="333375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altLang="hu-HU" sz="2000" b="1" u="sng" baseline="30000" dirty="0">
                <a:latin typeface="Cronos Pro Caption" panose="020C0502030503020304" pitchFamily="34" charset="0"/>
                <a:cs typeface="+mn-cs"/>
              </a:rPr>
              <a:t>2016.12.21. - 6/2016. sz.</a:t>
            </a:r>
          </a:p>
          <a:p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Hajdú-Bihar megye területén minden állattartó köteles a baromfit zártan tartani.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972425" y="2360612"/>
            <a:ext cx="333375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hu-HU" altLang="hu-HU" sz="2000" b="1" u="sng" baseline="30000" dirty="0">
                <a:latin typeface="Cronos Pro Caption" panose="020C0502030503020304" pitchFamily="34" charset="0"/>
                <a:cs typeface="+mn-cs"/>
              </a:rPr>
              <a:t>2017.01.27. 1/2017. sz. </a:t>
            </a:r>
          </a:p>
          <a:p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Az ország területén található valamennyi állattartó köteles a baromfit zártan tartani.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972425" y="3519230"/>
            <a:ext cx="3333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hu-HU" altLang="hu-HU" sz="2000" b="1" u="sng" baseline="30000" dirty="0">
                <a:latin typeface="Cronos Pro Caption" panose="020C0502030503020304" pitchFamily="34" charset="0"/>
                <a:cs typeface="+mn-cs"/>
              </a:rPr>
              <a:t>2017.02.16. 3/2017. sz. </a:t>
            </a:r>
          </a:p>
          <a:p>
            <a:r>
              <a:rPr lang="hu-HU" altLang="hu-HU" sz="2000" baseline="30000" dirty="0">
                <a:latin typeface="Cronos Pro Caption" panose="020C0502030503020304" pitchFamily="34" charset="0"/>
                <a:cs typeface="+mn-cs"/>
              </a:rPr>
              <a:t>A madárinfluenza vírus által a hazai baromfiállományokban okozott károk csökkentése és a későbbi kockázatok mérséklése érdekében elrendelt minimum feltételek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err="1" smtClean="0">
                <a:latin typeface="Cronos Pro Caption" panose="020C0502030503020304" pitchFamily="34" charset="0"/>
              </a:rPr>
              <a:t>Intézkedé-seket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 hoz: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5467" y="1572987"/>
            <a:ext cx="204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Központi</a:t>
            </a:r>
            <a:r>
              <a:rPr lang="hu-HU" sz="3600" b="1" i="1" dirty="0" smtClean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szinten: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8" name="Tartalom helye 4"/>
          <p:cNvSpPr txBox="1">
            <a:spLocks/>
          </p:cNvSpPr>
          <p:nvPr/>
        </p:nvSpPr>
        <p:spPr>
          <a:xfrm>
            <a:off x="2314575" y="1743076"/>
            <a:ext cx="9144000" cy="4248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Országos </a:t>
            </a:r>
            <a:r>
              <a:rPr lang="hu-HU" sz="2600" dirty="0" err="1" smtClean="0">
                <a:latin typeface="+mj-lt"/>
              </a:rPr>
              <a:t>Főállatorvos</a:t>
            </a:r>
            <a:endParaRPr lang="hu-HU" sz="2600" dirty="0" smtClean="0">
              <a:latin typeface="+mj-lt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stratégia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</a:t>
            </a:r>
            <a:r>
              <a:rPr lang="hu-HU" sz="2600" dirty="0" err="1" smtClean="0">
                <a:latin typeface="+mj-lt"/>
              </a:rPr>
              <a:t>főállatorvosi</a:t>
            </a:r>
            <a:r>
              <a:rPr lang="hu-HU" sz="2600" dirty="0" smtClean="0">
                <a:latin typeface="+mj-lt"/>
              </a:rPr>
              <a:t> határozatok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bel- és külföldi kommunikáció irányítása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Válságstáb (2016. nov. 4 – 2017. január 13.)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minisztérium és NÉBIH vezető beosztású szakértői valamennyi érintett szakmai és funkcionális szakterületről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rendszeresen ülésezik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humánpolitika, beszerzések, logisztika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ÉKI és ÁÁI – ügyfélszolgálat, sajtómegkeresése</a:t>
            </a:r>
          </a:p>
        </p:txBody>
      </p:sp>
      <p:sp>
        <p:nvSpPr>
          <p:cNvPr id="9" name="Tartalom helye 4"/>
          <p:cNvSpPr txBox="1">
            <a:spLocks/>
          </p:cNvSpPr>
          <p:nvPr/>
        </p:nvSpPr>
        <p:spPr>
          <a:xfrm>
            <a:off x="2314575" y="737111"/>
            <a:ext cx="5161227" cy="582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Földművelésügyi Minisztérium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Központi szinten: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>
            <a:off x="2530928" y="620487"/>
            <a:ext cx="9144000" cy="5805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+mj-lt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Országos Járványvédelmi Központ (OJK) 2016. nov. 4 -&gt;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minisztériumi, NÉBIH és kormányhivatali szakértők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döntések szakmai előkészítése, megyékkel egyeztetés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OJK határozatok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bizottsági jelentések előkészítése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kommunikációs háttéranyagok összeállítása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adatgyűjtés, adatelemzés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EU vészhelyzeti támogatások lehívásának előkészítése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	(januártól külön munkacsoport)	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5467" y="620487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Központi szinten: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7" name="Tartalom helye 4"/>
          <p:cNvSpPr txBox="1">
            <a:spLocks/>
          </p:cNvSpPr>
          <p:nvPr/>
        </p:nvSpPr>
        <p:spPr>
          <a:xfrm>
            <a:off x="2390775" y="620487"/>
            <a:ext cx="9144000" cy="5805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+mj-lt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NRL (Nemzeti Referencia Laboratórium)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Budapest 1149 Tábornok utca 2.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madárinfluenza megerősítése - kizárása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napi jelentések (beérkezett minták, kórbonctani eredmények, virológiai eredmények)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</a:t>
            </a:r>
            <a:r>
              <a:rPr lang="hu-HU" sz="2600" u="sng" dirty="0" smtClean="0">
                <a:latin typeface="+mj-lt"/>
              </a:rPr>
              <a:t>madárinfluenza körjárat </a:t>
            </a:r>
            <a:r>
              <a:rPr lang="hu-HU" sz="2600" dirty="0" smtClean="0"/>
              <a:t>az érintett megyékből, mely más mintát nem szállít</a:t>
            </a:r>
            <a:endParaRPr lang="hu-HU" sz="2600" dirty="0" smtClean="0">
              <a:latin typeface="+mj-lt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5467" y="620487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Központi szinten: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10" name="Tartalom helye 4"/>
          <p:cNvSpPr txBox="1">
            <a:spLocks/>
          </p:cNvSpPr>
          <p:nvPr/>
        </p:nvSpPr>
        <p:spPr>
          <a:xfrm>
            <a:off x="2428875" y="688975"/>
            <a:ext cx="9144000" cy="3744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NRL (Nemzeti Referencia Laboratórium)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- madárinfluenza körjárat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	- 2016. nov. 8 – dec. 23.	napi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	- 2016. dec. 24 – </a:t>
            </a:r>
            <a:r>
              <a:rPr lang="hu-HU" sz="2600" dirty="0" err="1" smtClean="0">
                <a:latin typeface="+mj-lt"/>
              </a:rPr>
              <a:t>jan</a:t>
            </a:r>
            <a:r>
              <a:rPr lang="hu-HU" sz="2600" dirty="0" smtClean="0">
                <a:latin typeface="+mj-lt"/>
              </a:rPr>
              <a:t> 2.	ünnepi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	- 2016. </a:t>
            </a:r>
            <a:r>
              <a:rPr lang="hu-HU" sz="2600" dirty="0" err="1" smtClean="0">
                <a:latin typeface="+mj-lt"/>
              </a:rPr>
              <a:t>jan</a:t>
            </a:r>
            <a:r>
              <a:rPr lang="hu-HU" sz="2600" dirty="0" smtClean="0">
                <a:latin typeface="+mj-lt"/>
              </a:rPr>
              <a:t> 2. – </a:t>
            </a:r>
            <a:r>
              <a:rPr lang="hu-HU" sz="2600" dirty="0" err="1" smtClean="0">
                <a:latin typeface="+mj-lt"/>
              </a:rPr>
              <a:t>jan</a:t>
            </a:r>
            <a:r>
              <a:rPr lang="hu-HU" sz="2600" dirty="0" smtClean="0">
                <a:latin typeface="+mj-lt"/>
              </a:rPr>
              <a:t> 9.	hétfő, szerda, péntek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	- 2016. jan. 9 -&gt; 		kedd és csütörtök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+mj-lt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	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4624388" y="3908425"/>
            <a:ext cx="33845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altLang="hu-HU" sz="2000" dirty="0">
                <a:latin typeface="+mn-lt"/>
              </a:rPr>
              <a:t>Budapesti indulás 7.00,</a:t>
            </a:r>
          </a:p>
          <a:p>
            <a:r>
              <a:rPr lang="hu-HU" altLang="hu-HU" sz="2000" dirty="0">
                <a:latin typeface="+mn-lt"/>
              </a:rPr>
              <a:t>Békéscsaba 9.30,</a:t>
            </a:r>
          </a:p>
          <a:p>
            <a:r>
              <a:rPr lang="hu-HU" altLang="hu-HU" sz="2000" dirty="0">
                <a:latin typeface="+mn-lt"/>
              </a:rPr>
              <a:t>Szentes 10.15,</a:t>
            </a:r>
          </a:p>
          <a:p>
            <a:r>
              <a:rPr lang="hu-HU" altLang="hu-HU" sz="2000" dirty="0">
                <a:latin typeface="+mn-lt"/>
              </a:rPr>
              <a:t>Hódmezővásárhely 10.45,</a:t>
            </a:r>
          </a:p>
          <a:p>
            <a:r>
              <a:rPr lang="hu-HU" altLang="hu-HU" sz="2000" dirty="0">
                <a:latin typeface="+mn-lt"/>
              </a:rPr>
              <a:t>Szeged 11.15,</a:t>
            </a:r>
          </a:p>
          <a:p>
            <a:r>
              <a:rPr lang="hu-HU" altLang="hu-HU" sz="2000" dirty="0">
                <a:latin typeface="+mn-lt"/>
              </a:rPr>
              <a:t>Kecskemét 12.00,</a:t>
            </a:r>
          </a:p>
          <a:p>
            <a:r>
              <a:rPr lang="hu-HU" altLang="hu-HU" sz="2000" dirty="0">
                <a:latin typeface="+mn-lt"/>
              </a:rPr>
              <a:t>Budapest ÁDI kb. 13.00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Területi szinten: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>
            <a:off x="2428875" y="609871"/>
            <a:ext cx="9144000" cy="566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hu-HU" altLang="hu-HU" sz="2600" b="1" dirty="0" smtClean="0"/>
          </a:p>
          <a:p>
            <a:pPr>
              <a:buFont typeface="Arial" charset="0"/>
              <a:buNone/>
            </a:pPr>
            <a:r>
              <a:rPr lang="hu-HU" altLang="hu-HU" sz="2600" dirty="0" smtClean="0"/>
              <a:t>Helyi Járványvédelmi Központok (</a:t>
            </a:r>
            <a:r>
              <a:rPr lang="hu-HU" altLang="hu-HU" sz="2600" dirty="0" err="1" smtClean="0"/>
              <a:t>HJK-k</a:t>
            </a:r>
            <a:r>
              <a:rPr lang="hu-HU" altLang="hu-HU" sz="2600" dirty="0" smtClean="0"/>
              <a:t>) – a helyi munka operatív irányítása</a:t>
            </a:r>
          </a:p>
          <a:p>
            <a:pPr lvl="1">
              <a:buFontTx/>
              <a:buChar char="-"/>
            </a:pPr>
            <a:r>
              <a:rPr lang="hu-HU" altLang="hu-HU" sz="2600" dirty="0" smtClean="0"/>
              <a:t>gyanúk megállapítása</a:t>
            </a:r>
          </a:p>
          <a:p>
            <a:pPr lvl="1">
              <a:buFontTx/>
              <a:buChar char="-"/>
            </a:pPr>
            <a:r>
              <a:rPr lang="hu-HU" altLang="hu-HU" sz="2600" dirty="0" smtClean="0"/>
              <a:t>leölések szervezése és felügyelete</a:t>
            </a:r>
          </a:p>
          <a:p>
            <a:pPr lvl="1">
              <a:buFontTx/>
              <a:buChar char="-"/>
            </a:pPr>
            <a:r>
              <a:rPr lang="hu-HU" altLang="hu-HU" sz="2600" dirty="0" smtClean="0"/>
              <a:t>fertőtlenítés szervezése és felügyelete</a:t>
            </a:r>
          </a:p>
          <a:p>
            <a:pPr lvl="1">
              <a:buFontTx/>
              <a:buChar char="-"/>
            </a:pPr>
            <a:r>
              <a:rPr lang="hu-HU" altLang="hu-HU" sz="2600" dirty="0" smtClean="0"/>
              <a:t>szűrés </a:t>
            </a:r>
          </a:p>
          <a:p>
            <a:pPr lvl="1">
              <a:buFontTx/>
              <a:buChar char="-"/>
            </a:pPr>
            <a:r>
              <a:rPr lang="hu-HU" altLang="hu-HU" sz="2600" dirty="0" smtClean="0"/>
              <a:t>járványügyi nyomozás, adatgyűjtés</a:t>
            </a:r>
          </a:p>
          <a:p>
            <a:pPr lvl="1">
              <a:buFontTx/>
              <a:buChar char="-"/>
            </a:pPr>
            <a:r>
              <a:rPr lang="hu-HU" altLang="hu-HU" sz="2600" dirty="0" smtClean="0"/>
              <a:t>napi jelentés</a:t>
            </a:r>
          </a:p>
          <a:p>
            <a:pPr>
              <a:buFont typeface="Arial" charset="0"/>
              <a:buNone/>
            </a:pPr>
            <a:r>
              <a:rPr lang="hu-HU" altLang="hu-HU" sz="2600" dirty="0" smtClean="0"/>
              <a:t>Megyei kormányhivatalok és járási hivatalok állománya, kirendelt szakértők az </a:t>
            </a:r>
            <a:r>
              <a:rPr lang="hu-HU" altLang="hu-HU" sz="2600" dirty="0" err="1" smtClean="0"/>
              <a:t>OJK-ból</a:t>
            </a:r>
            <a:r>
              <a:rPr lang="hu-HU" altLang="hu-HU" sz="2600" dirty="0" smtClean="0"/>
              <a:t>, szolgáltató állatorvosok, országos szintű munkaerő átcsoportosítás</a:t>
            </a:r>
            <a:endParaRPr lang="hu-HU" altLang="hu-HU" sz="2600" dirty="0" smtClean="0">
              <a:latin typeface="Baskerville Old Face" pitchFamily="18" charset="0"/>
            </a:endParaRPr>
          </a:p>
          <a:p>
            <a:pPr>
              <a:buFont typeface="Arial" charset="0"/>
              <a:buNone/>
            </a:pPr>
            <a:endParaRPr lang="hu-HU" altLang="hu-HU" sz="2600" dirty="0" smtClean="0">
              <a:latin typeface="Baskerville Old Face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75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Intézkedések a fertőzött gazdaságban</a:t>
            </a:r>
          </a:p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>
            <a:off x="2371725" y="779463"/>
            <a:ext cx="8820150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b="1" smtClean="0">
                <a:latin typeface="+mj-lt"/>
              </a:rPr>
              <a:t>Leölés, ártalmatlanítás, fertőtlenítés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smtClean="0">
                <a:latin typeface="+mj-lt"/>
              </a:rPr>
              <a:t>A fertőzött állományokat a hatóság haladéktalanul leöleti és a hullákat, takarmányt, trágyát ártalmatlaníttatja, a telepet fertőtlenítteti.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smtClean="0">
                <a:latin typeface="+mj-lt"/>
              </a:rPr>
              <a:t>A leölés módja kisebb állományok esetében T61 (embutramid, mebezonium jodid, tetrakain hidroklorid) injekció, nagyobb állományok esetében a gázzal történő lefojtás.</a:t>
            </a:r>
            <a:endParaRPr lang="hu-HU" sz="2600" dirty="0" smtClean="0"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8" name="Picture 2" descr="C:\Users\terjekzs\Desktop\resizer8_630_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914" y="3638871"/>
            <a:ext cx="3483314" cy="2327739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206" y="3742796"/>
            <a:ext cx="1802105" cy="223374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063" y="3638871"/>
            <a:ext cx="1848270" cy="23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419884"/>
            <a:ext cx="2147319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400" dirty="0" smtClean="0"/>
              <a:t>Passzív</a:t>
            </a:r>
          </a:p>
          <a:p>
            <a:r>
              <a:rPr lang="hu-HU" sz="3400" dirty="0"/>
              <a:t>m</a:t>
            </a:r>
            <a:r>
              <a:rPr lang="hu-HU" sz="3400" dirty="0" smtClean="0"/>
              <a:t>onitoring</a:t>
            </a:r>
          </a:p>
          <a:p>
            <a:r>
              <a:rPr lang="hu-HU" sz="3400" dirty="0" smtClean="0"/>
              <a:t>program</a:t>
            </a:r>
            <a:endParaRPr lang="hu-HU" sz="3400" dirty="0"/>
          </a:p>
        </p:txBody>
      </p:sp>
      <p:sp>
        <p:nvSpPr>
          <p:cNvPr id="9" name="Téglalap 8"/>
          <p:cNvSpPr/>
          <p:nvPr/>
        </p:nvSpPr>
        <p:spPr>
          <a:xfrm>
            <a:off x="2726106" y="307727"/>
            <a:ext cx="92753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14</a:t>
            </a:r>
            <a:r>
              <a:rPr lang="hu-HU" sz="2000" dirty="0"/>
              <a:t>. Madárinfluenza (HPAI baromfiban, fogságban élő és vadon élő madarakban, LPAI baromfiban és fogságban élő madarakban)</a:t>
            </a:r>
          </a:p>
          <a:p>
            <a:r>
              <a:rPr lang="hu-HU" sz="2000" dirty="0"/>
              <a:t>15. Newcastle-betegség (</a:t>
            </a:r>
            <a:r>
              <a:rPr lang="hu-HU" sz="2000" dirty="0" err="1"/>
              <a:t>Newcastle-disease</a:t>
            </a:r>
            <a:r>
              <a:rPr lang="hu-HU" sz="2000" dirty="0"/>
              <a:t>, ND)</a:t>
            </a:r>
          </a:p>
          <a:p>
            <a:r>
              <a:rPr lang="hu-HU" sz="2000" dirty="0"/>
              <a:t>16. Ragadós száj- és körömfájás (</a:t>
            </a:r>
            <a:r>
              <a:rPr lang="hu-HU" sz="2000" dirty="0" err="1"/>
              <a:t>Foot-and-mouth</a:t>
            </a:r>
            <a:r>
              <a:rPr lang="hu-HU" sz="2000" dirty="0"/>
              <a:t> </a:t>
            </a:r>
            <a:r>
              <a:rPr lang="hu-HU" sz="2000" dirty="0" err="1"/>
              <a:t>disease</a:t>
            </a:r>
            <a:r>
              <a:rPr lang="hu-HU" sz="2000" dirty="0"/>
              <a:t>, FMD)</a:t>
            </a:r>
          </a:p>
          <a:p>
            <a:r>
              <a:rPr lang="hu-HU" sz="2000" dirty="0"/>
              <a:t>17. </a:t>
            </a:r>
            <a:r>
              <a:rPr lang="hu-HU" sz="2000" dirty="0" err="1"/>
              <a:t>Rift-völgyi</a:t>
            </a:r>
            <a:r>
              <a:rPr lang="hu-HU" sz="2000" dirty="0"/>
              <a:t> láz (</a:t>
            </a:r>
            <a:r>
              <a:rPr lang="hu-HU" sz="2000" dirty="0" err="1"/>
              <a:t>Rift</a:t>
            </a:r>
            <a:r>
              <a:rPr lang="hu-HU" sz="2000" dirty="0"/>
              <a:t> Valley </a:t>
            </a:r>
            <a:r>
              <a:rPr lang="hu-HU" sz="2000" dirty="0" err="1"/>
              <a:t>Fever</a:t>
            </a:r>
            <a:r>
              <a:rPr lang="hu-HU" sz="2000" dirty="0"/>
              <a:t>)</a:t>
            </a:r>
          </a:p>
          <a:p>
            <a:r>
              <a:rPr lang="hu-HU" sz="2000" dirty="0"/>
              <a:t>18. Sertések hólyagos betegsége (</a:t>
            </a:r>
            <a:r>
              <a:rPr lang="hu-HU" sz="2000" dirty="0" err="1"/>
              <a:t>Swine</a:t>
            </a:r>
            <a:r>
              <a:rPr lang="hu-HU" sz="2000" dirty="0"/>
              <a:t> </a:t>
            </a:r>
            <a:r>
              <a:rPr lang="hu-HU" sz="2000" dirty="0" err="1"/>
              <a:t>vesicular</a:t>
            </a:r>
            <a:r>
              <a:rPr lang="hu-HU" sz="2000" dirty="0"/>
              <a:t> </a:t>
            </a:r>
            <a:r>
              <a:rPr lang="hu-HU" sz="2000" dirty="0" err="1"/>
              <a:t>disease</a:t>
            </a:r>
            <a:r>
              <a:rPr lang="hu-HU" sz="2000" dirty="0"/>
              <a:t>, SVD)</a:t>
            </a:r>
          </a:p>
          <a:p>
            <a:r>
              <a:rPr lang="hu-HU" sz="2000" dirty="0"/>
              <a:t>19. Szarvasmarhák ragadós tüdőlobja (</a:t>
            </a:r>
            <a:r>
              <a:rPr lang="hu-HU" sz="2000" dirty="0" err="1"/>
              <a:t>Contagious</a:t>
            </a:r>
            <a:r>
              <a:rPr lang="hu-HU" sz="2000" dirty="0"/>
              <a:t> </a:t>
            </a:r>
            <a:r>
              <a:rPr lang="hu-HU" sz="2000" dirty="0" err="1"/>
              <a:t>bovine</a:t>
            </a:r>
            <a:r>
              <a:rPr lang="hu-HU" sz="2000" dirty="0"/>
              <a:t> </a:t>
            </a:r>
            <a:r>
              <a:rPr lang="hu-HU" sz="2000" dirty="0" err="1"/>
              <a:t>pleuropneumonia</a:t>
            </a:r>
            <a:r>
              <a:rPr lang="hu-HU" sz="2000" dirty="0" smtClean="0"/>
              <a:t>)</a:t>
            </a:r>
          </a:p>
          <a:p>
            <a:r>
              <a:rPr lang="hu-HU" sz="2000" dirty="0"/>
              <a:t>20. Szarvasmarhák szivacsos agyvelőbántalma (</a:t>
            </a:r>
            <a:r>
              <a:rPr lang="hu-HU" sz="2000" dirty="0" err="1"/>
              <a:t>Bovine</a:t>
            </a:r>
            <a:r>
              <a:rPr lang="hu-HU" sz="2000" dirty="0"/>
              <a:t> </a:t>
            </a:r>
            <a:r>
              <a:rPr lang="hu-HU" sz="2000" dirty="0" err="1"/>
              <a:t>spongiform</a:t>
            </a:r>
            <a:r>
              <a:rPr lang="hu-HU" sz="2000" dirty="0"/>
              <a:t> </a:t>
            </a:r>
            <a:r>
              <a:rPr lang="hu-HU" sz="2000" dirty="0" err="1"/>
              <a:t>encephalopathy</a:t>
            </a:r>
            <a:r>
              <a:rPr lang="hu-HU" sz="2000" dirty="0"/>
              <a:t>, BSE)</a:t>
            </a:r>
          </a:p>
          <a:p>
            <a:r>
              <a:rPr lang="hu-HU" sz="2000" dirty="0"/>
              <a:t>21. Takonykór (</a:t>
            </a:r>
            <a:r>
              <a:rPr lang="hu-HU" sz="2000" dirty="0" err="1"/>
              <a:t>Glanders</a:t>
            </a:r>
            <a:r>
              <a:rPr lang="hu-HU" sz="2000" dirty="0"/>
              <a:t>)</a:t>
            </a:r>
          </a:p>
          <a:p>
            <a:r>
              <a:rPr lang="hu-HU" sz="2000" dirty="0"/>
              <a:t>22. Tenyészbénaság (</a:t>
            </a:r>
            <a:r>
              <a:rPr lang="hu-HU" sz="2000" dirty="0" err="1"/>
              <a:t>Dourine</a:t>
            </a:r>
            <a:r>
              <a:rPr lang="hu-HU" sz="2000" dirty="0"/>
              <a:t>)</a:t>
            </a:r>
          </a:p>
          <a:p>
            <a:r>
              <a:rPr lang="hu-HU" sz="2000" dirty="0"/>
              <a:t>23. </a:t>
            </a:r>
            <a:r>
              <a:rPr lang="hu-HU" sz="2000" dirty="0" err="1"/>
              <a:t>Tropilaelaps</a:t>
            </a:r>
            <a:r>
              <a:rPr lang="hu-HU" sz="2000" dirty="0"/>
              <a:t> atka fertőzöttség (</a:t>
            </a:r>
            <a:r>
              <a:rPr lang="hu-HU" sz="2000" dirty="0" err="1"/>
              <a:t>Tropilaelaps</a:t>
            </a:r>
            <a:r>
              <a:rPr lang="hu-HU" sz="2000" dirty="0"/>
              <a:t> </a:t>
            </a:r>
            <a:r>
              <a:rPr lang="hu-HU" sz="2000" dirty="0" err="1"/>
              <a:t>mite</a:t>
            </a:r>
            <a:r>
              <a:rPr lang="hu-HU" sz="2000" dirty="0"/>
              <a:t>)</a:t>
            </a:r>
          </a:p>
          <a:p>
            <a:r>
              <a:rPr lang="hu-HU" sz="2000" dirty="0"/>
              <a:t>24. Veszettség (</a:t>
            </a:r>
            <a:r>
              <a:rPr lang="hu-HU" sz="2000" dirty="0" err="1"/>
              <a:t>Rabies</a:t>
            </a:r>
            <a:r>
              <a:rPr lang="hu-HU" sz="2000" dirty="0"/>
              <a:t>)</a:t>
            </a:r>
          </a:p>
          <a:p>
            <a:r>
              <a:rPr lang="hu-HU" sz="2000" dirty="0"/>
              <a:t>25. </a:t>
            </a:r>
            <a:r>
              <a:rPr lang="hu-HU" sz="2000" dirty="0" err="1"/>
              <a:t>Brucella</a:t>
            </a:r>
            <a:r>
              <a:rPr lang="hu-HU" sz="2000" dirty="0"/>
              <a:t> ovis (</a:t>
            </a:r>
            <a:r>
              <a:rPr lang="hu-HU" sz="2000" dirty="0" err="1"/>
              <a:t>Camelidae</a:t>
            </a:r>
            <a:r>
              <a:rPr lang="hu-HU" sz="2000" dirty="0"/>
              <a:t>, </a:t>
            </a:r>
            <a:r>
              <a:rPr lang="hu-HU" sz="2000" dirty="0" err="1"/>
              <a:t>Tragulidae</a:t>
            </a:r>
            <a:r>
              <a:rPr lang="hu-HU" sz="2000" dirty="0"/>
              <a:t>, </a:t>
            </a:r>
            <a:r>
              <a:rPr lang="hu-HU" sz="2000" dirty="0" err="1"/>
              <a:t>Cervidae</a:t>
            </a:r>
            <a:r>
              <a:rPr lang="hu-HU" sz="2000" dirty="0"/>
              <a:t>, </a:t>
            </a:r>
            <a:r>
              <a:rPr lang="hu-HU" sz="2000" dirty="0" err="1"/>
              <a:t>Giraffidae</a:t>
            </a:r>
            <a:r>
              <a:rPr lang="hu-HU" sz="2000" dirty="0"/>
              <a:t>, </a:t>
            </a:r>
            <a:r>
              <a:rPr lang="hu-HU" sz="2000" dirty="0" err="1"/>
              <a:t>Bovidae</a:t>
            </a:r>
            <a:r>
              <a:rPr lang="hu-HU" sz="2000" dirty="0"/>
              <a:t> és </a:t>
            </a:r>
            <a:r>
              <a:rPr lang="hu-HU" sz="2000" dirty="0" err="1"/>
              <a:t>Antilocapridae</a:t>
            </a:r>
            <a:r>
              <a:rPr lang="hu-HU" sz="2000" dirty="0"/>
              <a:t> fajok)</a:t>
            </a:r>
          </a:p>
          <a:p>
            <a:r>
              <a:rPr lang="hu-HU" sz="2000" dirty="0"/>
              <a:t>26. Ebola (nem emberi főemlősök)</a:t>
            </a:r>
          </a:p>
          <a:p>
            <a:r>
              <a:rPr lang="hu-HU" sz="2000" dirty="0"/>
              <a:t>27. Majomhimlő (</a:t>
            </a:r>
            <a:r>
              <a:rPr lang="hu-HU" sz="2000" dirty="0" err="1"/>
              <a:t>Rodentia</a:t>
            </a:r>
            <a:r>
              <a:rPr lang="hu-HU" sz="2000" dirty="0"/>
              <a:t> fajok és nem emberi főemlősök)</a:t>
            </a:r>
          </a:p>
          <a:p>
            <a:r>
              <a:rPr lang="hu-HU" sz="2000" dirty="0"/>
              <a:t>28. Fertőző sertésbénulás</a:t>
            </a:r>
          </a:p>
          <a:p>
            <a:r>
              <a:rPr lang="hu-HU" sz="2000" dirty="0"/>
              <a:t>29.</a:t>
            </a:r>
            <a:r>
              <a:rPr lang="hu-HU" sz="2000" baseline="30000" dirty="0"/>
              <a:t> </a:t>
            </a:r>
            <a:r>
              <a:rPr lang="hu-HU" sz="2000" dirty="0" err="1"/>
              <a:t>Psittacosis</a:t>
            </a:r>
            <a:r>
              <a:rPr lang="hu-HU" sz="2000" dirty="0"/>
              <a:t> (</a:t>
            </a:r>
            <a:r>
              <a:rPr lang="hu-HU" sz="2000" dirty="0" err="1"/>
              <a:t>Psittaciformes</a:t>
            </a:r>
            <a:r>
              <a:rPr lang="hu-HU" sz="2000" dirty="0"/>
              <a:t> fajok</a:t>
            </a:r>
            <a:r>
              <a:rPr lang="hu-HU" sz="2000" dirty="0" smtClean="0"/>
              <a:t>)</a:t>
            </a:r>
            <a:endParaRPr lang="hu-HU" sz="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1860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175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Intézkedések a fertőzött gazdaságok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körüli területeken</a:t>
            </a: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>
            <a:off x="3536983" y="7732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b="1" dirty="0" smtClean="0">
                <a:latin typeface="+mj-lt"/>
              </a:rPr>
              <a:t>Korlátozás alatti területek kijelölése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A védő- és megfigyelési körzetek minimális területe a kitörések körüli 3 és 10 km sugarú kör.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Ezek területei annak figyelembevételével kerültek megnövelésre, hogy a betegség terjedésének kisebb legyen a kockázata, de a termelés a mentes területeken a lehető legkisebb mértékben legyen akadályozva.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u-HU" sz="2600" b="1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b="1" dirty="0" smtClean="0">
                <a:latin typeface="+mj-lt"/>
              </a:rPr>
              <a:t>A korlátozások időtartama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dirty="0" smtClean="0">
                <a:latin typeface="+mj-lt"/>
              </a:rPr>
              <a:t>A korlátozások feloldása legkorábban a fertőzött gazdaságok fertőtlenítését követő 21 ill. 30 nap elteltével lehetséges.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33" y="2302301"/>
            <a:ext cx="2957049" cy="197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33" y="4343773"/>
            <a:ext cx="2989397" cy="199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Áttekintő térkép (Bács-Kiskun,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Csongrád, Békés)</a:t>
            </a:r>
          </a:p>
        </p:txBody>
      </p:sp>
      <p:pic>
        <p:nvPicPr>
          <p:cNvPr id="4" name="Kép 5" descr="térkép 2017_01_17_dél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437" y="154259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20487"/>
            <a:ext cx="2175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Intézkedések a fertőzött gazdaságok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körüli területeken</a:t>
            </a:r>
          </a:p>
        </p:txBody>
      </p:sp>
      <p:sp>
        <p:nvSpPr>
          <p:cNvPr id="7" name="Tartalom helye 4"/>
          <p:cNvSpPr txBox="1">
            <a:spLocks/>
          </p:cNvSpPr>
          <p:nvPr/>
        </p:nvSpPr>
        <p:spPr>
          <a:xfrm>
            <a:off x="2343150" y="798513"/>
            <a:ext cx="9144000" cy="467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hu-HU" sz="2600" b="1" smtClean="0">
                <a:latin typeface="+mj-lt"/>
              </a:rPr>
              <a:t>Szállítás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smtClean="0">
                <a:latin typeface="+mj-lt"/>
              </a:rPr>
              <a:t>A korlátozás alatti területeken alapszabályként tilos az élő baromfi és a baromfitermékek szállítása.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u-HU" sz="2600" smtClean="0">
                <a:latin typeface="+mj-lt"/>
              </a:rPr>
              <a:t>A tilalom alól kérelemre felmentést adhat a megyei kormányhivatal.</a:t>
            </a:r>
          </a:p>
          <a:p>
            <a:pPr>
              <a:buFontTx/>
              <a:buChar char="-"/>
              <a:defRPr/>
            </a:pPr>
            <a:r>
              <a:rPr lang="hu-HU" sz="2600" smtClean="0">
                <a:latin typeface="+mj-lt"/>
              </a:rPr>
              <a:t>A fogékony állatok számának csökkentése érdekében zárlati területekre történő betelepítés korlátozása.</a:t>
            </a:r>
          </a:p>
          <a:p>
            <a:pPr>
              <a:buFontTx/>
              <a:buChar char="-"/>
              <a:defRPr/>
            </a:pPr>
            <a:r>
              <a:rPr lang="hu-HU" sz="2600" smtClean="0">
                <a:latin typeface="+mj-lt"/>
              </a:rPr>
              <a:t>Az azonnali vágásra történő kiszállítás kedvező klinikai és laboratóriumi vizsgálati eredményhez kötött.</a:t>
            </a:r>
          </a:p>
          <a:p>
            <a:pPr>
              <a:buFontTx/>
              <a:buChar char="-"/>
              <a:defRPr/>
            </a:pPr>
            <a:r>
              <a:rPr lang="hu-HU" sz="2600" smtClean="0">
                <a:latin typeface="+mj-lt"/>
              </a:rPr>
              <a:t>Az érintett megyék mentes területein is megerősített szűrő-felmérő vizsgálatok folynak.</a:t>
            </a:r>
          </a:p>
          <a:p>
            <a:pPr>
              <a:buFontTx/>
              <a:buChar char="-"/>
              <a:defRPr/>
            </a:pPr>
            <a:endParaRPr lang="hu-HU" sz="2600" smtClean="0">
              <a:latin typeface="Baskerville Old Face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20487"/>
            <a:ext cx="2175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Intézkedések a fertőzött gazdaságok </a:t>
            </a:r>
            <a:r>
              <a:rPr lang="hu-HU" sz="3600" b="1" i="1" baseline="30000" dirty="0">
                <a:latin typeface="Cronos Pro Caption" panose="020C0502030503020304" pitchFamily="34" charset="0"/>
              </a:rPr>
              <a:t>körüli területeken</a:t>
            </a:r>
          </a:p>
        </p:txBody>
      </p:sp>
      <p:sp>
        <p:nvSpPr>
          <p:cNvPr id="7" name="Tartalom helye 4"/>
          <p:cNvSpPr txBox="1">
            <a:spLocks/>
          </p:cNvSpPr>
          <p:nvPr/>
        </p:nvSpPr>
        <p:spPr>
          <a:xfrm>
            <a:off x="2352675" y="1790699"/>
            <a:ext cx="9144000" cy="3630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hu-HU" sz="2600" b="1" dirty="0" smtClean="0"/>
              <a:t>Megelőző célú leölés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b="1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600" dirty="0" smtClean="0"/>
              <a:t>A nagy állatsűrűségű területeken megállapított kitörések 1 km-es körzetében lévő gazdaságok állományainak megelőző célú leölését a járvány terjedésének megakadályozása érdekében a hatóság szintén elrendelte.</a:t>
            </a:r>
          </a:p>
          <a:p>
            <a:pPr>
              <a:buFontTx/>
              <a:buChar char="-"/>
              <a:defRPr/>
            </a:pPr>
            <a:endParaRPr lang="hu-HU" sz="2600" dirty="0" smtClean="0">
              <a:latin typeface="Baskerville Old Face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600" dirty="0" smtClean="0">
              <a:latin typeface="Baskerville Old Face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Járványügyi</a:t>
            </a:r>
            <a:r>
              <a:rPr lang="hu-HU" sz="3600" b="1" i="1" dirty="0" smtClean="0">
                <a:latin typeface="Cronos Pro Caption" panose="020C0502030503020304" pitchFamily="34" charset="0"/>
              </a:rPr>
              <a:t> </a:t>
            </a:r>
            <a:r>
              <a:rPr lang="hu-HU" sz="3600" b="1" i="1" baseline="30000" dirty="0" smtClean="0">
                <a:latin typeface="Cronos Pro Caption" panose="020C0502030503020304" pitchFamily="34" charset="0"/>
              </a:rPr>
              <a:t>nyomozás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35467" y="2154012"/>
            <a:ext cx="204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- Fertőzési források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56"/>
          <a:stretch>
            <a:fillRect/>
          </a:stretch>
        </p:blipFill>
        <p:spPr bwMode="auto">
          <a:xfrm>
            <a:off x="3203575" y="621849"/>
            <a:ext cx="86407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09850" y="2152425"/>
            <a:ext cx="26638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/>
            <a:r>
              <a:rPr lang="hu-HU" altLang="en-US" b="1" dirty="0"/>
              <a:t>Elsődleges forrás: vadmadár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hu-HU" altLang="en-US" sz="1600" dirty="0"/>
              <a:t>vizes élőhelyek közelsége, vándormadarak átrepülése a gazdaságok felett, látható szennyeződés 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hu-HU" altLang="en-US" sz="1600" dirty="0"/>
              <a:t>megerősített vadmadár esetek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hu-HU" altLang="en-US" sz="1600" dirty="0"/>
              <a:t>nemzetközi vadmadár vizsgálati eredmények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76875" y="2154012"/>
            <a:ext cx="28797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/>
            <a:r>
              <a:rPr lang="hu-HU" altLang="en-US" b="1" dirty="0"/>
              <a:t>Telepek közötti terjedés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hu-HU" altLang="en-US" sz="1600" dirty="0"/>
              <a:t>a gazdaságok közelsége (esetenként kerítésszomszédok)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hu-HU" altLang="en-US" sz="1600" dirty="0"/>
              <a:t>integrációk</a:t>
            </a:r>
          </a:p>
        </p:txBody>
      </p:sp>
      <p:sp>
        <p:nvSpPr>
          <p:cNvPr id="9" name="Tartalom helye 4"/>
          <p:cNvSpPr txBox="1">
            <a:spLocks/>
          </p:cNvSpPr>
          <p:nvPr/>
        </p:nvSpPr>
        <p:spPr>
          <a:xfrm>
            <a:off x="8824913" y="2154012"/>
            <a:ext cx="2449512" cy="289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en-US" sz="1800" smtClean="0">
                <a:latin typeface="Arial" charset="0"/>
                <a:cs typeface="Arial" charset="0"/>
              </a:rPr>
              <a:t>Tartástechnológia, takarmánytárolás</a:t>
            </a:r>
          </a:p>
          <a:p>
            <a:r>
              <a:rPr lang="hu-HU" altLang="en-US" sz="1800" smtClean="0">
                <a:latin typeface="Arial" charset="0"/>
                <a:cs typeface="Arial" charset="0"/>
              </a:rPr>
              <a:t>DK-i szélirány</a:t>
            </a:r>
            <a:endParaRPr lang="hu-HU" altLang="en-US" sz="1800" dirty="0" smtClean="0">
              <a:latin typeface="Arial" charset="0"/>
              <a:cs typeface="Arial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18" y="2985009"/>
            <a:ext cx="181676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6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-1" y="620487"/>
            <a:ext cx="2175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Egyéb intézkedések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71450" y="2055813"/>
            <a:ext cx="20044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en-US" sz="3600" b="1" i="1" baseline="30000" dirty="0">
                <a:latin typeface="Cronos Pro Caption" panose="020C0502030503020304" pitchFamily="34" charset="0"/>
                <a:cs typeface="+mn-cs"/>
              </a:rPr>
              <a:t>2017. január 27.</a:t>
            </a:r>
          </a:p>
        </p:txBody>
      </p:sp>
      <p:sp>
        <p:nvSpPr>
          <p:cNvPr id="5" name="Tartalom helye 4"/>
          <p:cNvSpPr txBox="1">
            <a:spLocks/>
          </p:cNvSpPr>
          <p:nvPr/>
        </p:nvSpPr>
        <p:spPr>
          <a:xfrm>
            <a:off x="2971800" y="831197"/>
            <a:ext cx="7915275" cy="409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hu-HU" altLang="en-US" sz="4000" baseline="30000" dirty="0"/>
              <a:t>Zárt tartás elrendelése az egész ország területére</a:t>
            </a:r>
          </a:p>
          <a:p>
            <a:pPr algn="ctr">
              <a:buFont typeface="Arial" charset="0"/>
              <a:buNone/>
            </a:pPr>
            <a:endParaRPr lang="hu-HU" altLang="en-US" sz="2000" dirty="0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</a:pPr>
            <a:endParaRPr lang="hu-HU" altLang="en-US" sz="2000" dirty="0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</a:pPr>
            <a:endParaRPr lang="hu-HU" alt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25" y="1316309"/>
            <a:ext cx="80724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587750" y="2281774"/>
            <a:ext cx="3333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altLang="en-US" sz="2000" u="sng" baseline="30000" dirty="0">
                <a:latin typeface="Cronos Pro Caption" panose="020C0502030503020304" pitchFamily="34" charset="0"/>
                <a:cs typeface="+mn-cs"/>
              </a:rPr>
              <a:t>november 4</a:t>
            </a: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.</a:t>
            </a:r>
          </a:p>
          <a:p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Az egész ország területén a baromfiállományok fedett, lehetőleg zárt helyen történő etetésének, itatásának, takarmány zárt tárolásának elrendelése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622675" y="3628301"/>
            <a:ext cx="3333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en-US" sz="2000" u="sng" baseline="30000" dirty="0">
                <a:latin typeface="Cronos Pro Caption" panose="020C0502030503020304" pitchFamily="34" charset="0"/>
                <a:cs typeface="+mn-cs"/>
              </a:rPr>
              <a:t>november 11.</a:t>
            </a:r>
          </a:p>
          <a:p>
            <a:pPr eaLnBrk="1" hangingPunct="1">
              <a:buFont typeface="Arial" charset="0"/>
              <a:buNone/>
            </a:pP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Aktív monitoring elrendelése élő és lőtt vadon élő vízimadarakra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622675" y="4706938"/>
            <a:ext cx="3333750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en-US" sz="2000" u="sng" baseline="30000" dirty="0">
                <a:latin typeface="Cronos Pro Caption" panose="020C0502030503020304" pitchFamily="34" charset="0"/>
                <a:cs typeface="+mn-cs"/>
              </a:rPr>
              <a:t>november 15.</a:t>
            </a:r>
          </a:p>
          <a:p>
            <a:pPr eaLnBrk="1" hangingPunct="1">
              <a:buFont typeface="Arial" charset="0"/>
              <a:buNone/>
            </a:pP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Bács-Kiskun, Békés és Csongrád megyére vonatkozóan a baromfiállományok zárt tartásának elrendelése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040688" y="2430275"/>
            <a:ext cx="333692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en-US" sz="2000" u="sng" baseline="30000" dirty="0">
                <a:latin typeface="Cronos Pro Caption" panose="020C0502030503020304" pitchFamily="34" charset="0"/>
                <a:cs typeface="+mn-cs"/>
              </a:rPr>
              <a:t>november 26.</a:t>
            </a:r>
          </a:p>
          <a:p>
            <a:pPr eaLnBrk="1" hangingPunct="1">
              <a:buFont typeface="Arial" charset="0"/>
              <a:buNone/>
            </a:pP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Kizárólag azonnali vágásra adható a szállítási tilalom alól felmentés </a:t>
            </a:r>
          </a:p>
          <a:p>
            <a:pPr eaLnBrk="1" hangingPunct="1">
              <a:buFont typeface="Arial" charset="0"/>
              <a:buNone/>
            </a:pP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(bizottsági nyomás)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042276" y="3647351"/>
            <a:ext cx="333692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en-US" sz="2000" u="sng" baseline="30000" dirty="0">
                <a:latin typeface="Cronos Pro Caption" panose="020C0502030503020304" pitchFamily="34" charset="0"/>
                <a:cs typeface="+mn-cs"/>
              </a:rPr>
              <a:t>december 3.</a:t>
            </a:r>
          </a:p>
          <a:p>
            <a:pPr eaLnBrk="1" hangingPunct="1">
              <a:buFont typeface="Arial" charset="0"/>
              <a:buNone/>
            </a:pP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Az illegális szállítások megakadályozására fokozott rendőri jelenlét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042276" y="4893867"/>
            <a:ext cx="30988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hu-HU" altLang="en-US" sz="2000" u="sng" baseline="30000" dirty="0">
                <a:latin typeface="Cronos Pro Caption" panose="020C0502030503020304" pitchFamily="34" charset="0"/>
                <a:cs typeface="+mn-cs"/>
              </a:rPr>
              <a:t>december 15.</a:t>
            </a:r>
          </a:p>
          <a:p>
            <a:pPr eaLnBrk="1" hangingPunct="1">
              <a:buFont typeface="Arial" charset="0"/>
              <a:buNone/>
            </a:pPr>
            <a:r>
              <a:rPr lang="hu-HU" altLang="en-US" sz="2000" baseline="30000" dirty="0">
                <a:latin typeface="Cronos Pro Caption" panose="020C0502030503020304" pitchFamily="34" charset="0"/>
                <a:cs typeface="+mn-cs"/>
              </a:rPr>
              <a:t>Zárt tartás elrendelése Jász-Nagykun-Szolnok megyére vonatkozóan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</a:t>
            </a:r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8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Erőforrások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552700" y="620486"/>
            <a:ext cx="7886700" cy="551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hu-HU" altLang="hu-HU" smtClean="0"/>
              <a:t>Összesen kb. 200 fő NÉBIH és megye/járás, kirendelések más megyékből, NÉBIH-től</a:t>
            </a:r>
          </a:p>
          <a:p>
            <a:pPr lvl="1">
              <a:lnSpc>
                <a:spcPct val="80000"/>
              </a:lnSpc>
            </a:pPr>
            <a:r>
              <a:rPr lang="hu-HU" altLang="hu-HU" sz="1800" smtClean="0"/>
              <a:t>Terepi munka </a:t>
            </a:r>
          </a:p>
          <a:p>
            <a:pPr lvl="1">
              <a:lnSpc>
                <a:spcPct val="80000"/>
              </a:lnSpc>
            </a:pPr>
            <a:r>
              <a:rPr lang="hu-HU" altLang="hu-HU" sz="1800" smtClean="0"/>
              <a:t>Adminisztratív munka </a:t>
            </a:r>
          </a:p>
          <a:p>
            <a:pPr lvl="1">
              <a:lnSpc>
                <a:spcPct val="80000"/>
              </a:lnSpc>
            </a:pPr>
            <a:r>
              <a:rPr lang="hu-HU" altLang="hu-HU" sz="1800" smtClean="0"/>
              <a:t>Fertőtlenítési munkák – gépek javítása NÉBIH</a:t>
            </a:r>
          </a:p>
          <a:p>
            <a:pPr lvl="1">
              <a:lnSpc>
                <a:spcPct val="80000"/>
              </a:lnSpc>
            </a:pPr>
            <a:r>
              <a:rPr lang="hu-HU" altLang="hu-HU" sz="1800" smtClean="0"/>
              <a:t>Takarmányok elszállítása </a:t>
            </a:r>
          </a:p>
          <a:p>
            <a:pPr>
              <a:lnSpc>
                <a:spcPct val="80000"/>
              </a:lnSpc>
            </a:pPr>
            <a:r>
              <a:rPr lang="hu-HU" altLang="hu-HU" smtClean="0"/>
              <a:t>Rendkívüli mintaszállítás – NÉBIH</a:t>
            </a:r>
          </a:p>
          <a:p>
            <a:pPr>
              <a:lnSpc>
                <a:spcPct val="80000"/>
              </a:lnSpc>
            </a:pPr>
            <a:r>
              <a:rPr lang="hu-HU" altLang="hu-HU" smtClean="0"/>
              <a:t>Megnövelt laboratóriumi kapacitás – NÉBIH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hu-HU" altLang="hu-HU" sz="1800" smtClean="0"/>
              <a:t>átlag 2000 (max. 3000) minta naponta, 17 órás osztott műszak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hu-HU" altLang="hu-HU" sz="1800" smtClean="0"/>
              <a:t>nagy-műszerek beszerzése</a:t>
            </a:r>
          </a:p>
          <a:p>
            <a:pPr>
              <a:lnSpc>
                <a:spcPct val="80000"/>
              </a:lnSpc>
            </a:pPr>
            <a:r>
              <a:rPr lang="hu-HU" altLang="hu-HU" smtClean="0"/>
              <a:t>A járvány kezeléséhez szükséges eszközök, anyagok biztosítása – NÉBIH – 1,5 Mrd Ft</a:t>
            </a:r>
          </a:p>
          <a:p>
            <a:pPr>
              <a:lnSpc>
                <a:spcPct val="80000"/>
              </a:lnSpc>
            </a:pPr>
            <a:r>
              <a:rPr lang="hu-HU" altLang="hu-HU" smtClean="0"/>
              <a:t>Kártalanítás – eddigi igény 10 Mrd Ft</a:t>
            </a:r>
          </a:p>
          <a:p>
            <a:pPr>
              <a:lnSpc>
                <a:spcPct val="80000"/>
              </a:lnSpc>
            </a:pPr>
            <a:r>
              <a:rPr lang="hu-HU" altLang="hu-HU" smtClean="0"/>
              <a:t>1,5 milliárd forint jövedelempótló </a:t>
            </a:r>
            <a:r>
              <a:rPr lang="hu-HU" altLang="hu-HU" i="1" smtClean="0"/>
              <a:t>de minimis </a:t>
            </a:r>
            <a:r>
              <a:rPr lang="hu-HU" altLang="hu-HU" smtClean="0"/>
              <a:t>támogatás - FM</a:t>
            </a:r>
          </a:p>
          <a:p>
            <a:pPr lvl="1">
              <a:lnSpc>
                <a:spcPct val="80000"/>
              </a:lnSpc>
            </a:pPr>
            <a:endParaRPr lang="hu-HU" altLang="hu-HU" sz="180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027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Kommunikáció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81075"/>
            <a:ext cx="6337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8966201" y="1196975"/>
            <a:ext cx="2225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eaLnBrk="1" hangingPunct="1"/>
            <a:r>
              <a:rPr lang="hu-HU" altLang="en-US" dirty="0"/>
              <a:t>szórólap és plakát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8966201" y="2046288"/>
            <a:ext cx="2363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média megjelenések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8966201" y="2979738"/>
            <a:ext cx="192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sajtómegkeresés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8966201" y="3811588"/>
            <a:ext cx="177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sajtóközlemény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478588" y="1067639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200 000 db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514306" y="1551748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4 676 db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514306" y="1929290"/>
            <a:ext cx="108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217 db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514306" y="2397126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dirty="0"/>
              <a:t>13 db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438400" y="4006056"/>
            <a:ext cx="47466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en-US" sz="2000" b="1" dirty="0"/>
              <a:t>Tematikus weboldalt állítottunk össze</a:t>
            </a:r>
          </a:p>
          <a:p>
            <a:pPr lvl="1" eaLnBrk="1" hangingPunct="1">
              <a:buFont typeface="Arial" charset="0"/>
              <a:buChar char="•"/>
            </a:pPr>
            <a:r>
              <a:rPr lang="hu-HU" altLang="en-US" dirty="0"/>
              <a:t>Interaktív térképek</a:t>
            </a:r>
          </a:p>
          <a:p>
            <a:pPr lvl="1" eaLnBrk="1" hangingPunct="1">
              <a:buFont typeface="Arial" charset="0"/>
              <a:buChar char="•"/>
            </a:pPr>
            <a:r>
              <a:rPr lang="hu-HU" altLang="en-US" dirty="0"/>
              <a:t>Gyakran ismételt kérdések tematikus gyűjteménye</a:t>
            </a:r>
          </a:p>
          <a:p>
            <a:pPr lvl="1" eaLnBrk="1" hangingPunct="1">
              <a:buFont typeface="Arial" charset="0"/>
              <a:buChar char="•"/>
            </a:pPr>
            <a:r>
              <a:rPr lang="hu-HU" altLang="en-US" dirty="0"/>
              <a:t>Kereskedelmi tudnivalók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99" y="11635"/>
            <a:ext cx="8843925" cy="68463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176306" y="3571871"/>
            <a:ext cx="5880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i="1" baseline="30000" dirty="0">
                <a:latin typeface="Cronos Pro Caption" panose="020C0502030503020304" pitchFamily="34" charset="0"/>
              </a:rPr>
              <a:t>Köszönöm a </a:t>
            </a:r>
            <a:r>
              <a:rPr lang="hu-HU" sz="5400" b="1" i="1" baseline="30000" dirty="0" smtClean="0">
                <a:latin typeface="Cronos Pro Caption" panose="020C0502030503020304" pitchFamily="34" charset="0"/>
              </a:rPr>
              <a:t>megtisztelő</a:t>
            </a:r>
          </a:p>
          <a:p>
            <a:pPr algn="ctr"/>
            <a:r>
              <a:rPr lang="hu-HU" sz="5400" b="1" i="1" baseline="30000" dirty="0" smtClean="0">
                <a:latin typeface="Cronos Pro Caption" panose="020C0502030503020304" pitchFamily="34" charset="0"/>
              </a:rPr>
              <a:t>figyelmet</a:t>
            </a:r>
            <a:r>
              <a:rPr lang="hu-HU" sz="5400" b="1" i="1" baseline="30000" dirty="0">
                <a:latin typeface="Cronos Pro Caption" panose="020C05020305030203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99300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5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419884"/>
            <a:ext cx="2147319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400" dirty="0" smtClean="0"/>
              <a:t>Aktív</a:t>
            </a:r>
          </a:p>
          <a:p>
            <a:r>
              <a:rPr lang="hu-HU" sz="3400" dirty="0"/>
              <a:t>m</a:t>
            </a:r>
            <a:r>
              <a:rPr lang="hu-HU" sz="3400" dirty="0" smtClean="0"/>
              <a:t>onitoring</a:t>
            </a:r>
          </a:p>
          <a:p>
            <a:r>
              <a:rPr lang="hu-HU" sz="3400" dirty="0" smtClean="0"/>
              <a:t>program</a:t>
            </a:r>
            <a:endParaRPr lang="hu-HU" sz="3400" dirty="0"/>
          </a:p>
        </p:txBody>
      </p:sp>
      <p:sp>
        <p:nvSpPr>
          <p:cNvPr id="3" name="Téglalap 2"/>
          <p:cNvSpPr/>
          <p:nvPr/>
        </p:nvSpPr>
        <p:spPr>
          <a:xfrm>
            <a:off x="3708400" y="617141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dirty="0"/>
              <a:t>Gümőkór</a:t>
            </a:r>
          </a:p>
          <a:p>
            <a:r>
              <a:rPr lang="hu-HU" sz="2400" dirty="0"/>
              <a:t>Veszettség</a:t>
            </a:r>
          </a:p>
          <a:p>
            <a:r>
              <a:rPr lang="hu-HU" sz="2400" dirty="0"/>
              <a:t>Madárinfluenza</a:t>
            </a:r>
          </a:p>
          <a:p>
            <a:r>
              <a:rPr lang="hu-HU" sz="2400" dirty="0"/>
              <a:t>Kéknyelv-betegség</a:t>
            </a:r>
          </a:p>
          <a:p>
            <a:r>
              <a:rPr lang="hu-HU" sz="2400" dirty="0"/>
              <a:t>Klasszikus sertéspestis</a:t>
            </a:r>
          </a:p>
          <a:p>
            <a:r>
              <a:rPr lang="hu-HU" sz="2400" dirty="0"/>
              <a:t>Afrikai sertéspestis</a:t>
            </a:r>
          </a:p>
          <a:p>
            <a:r>
              <a:rPr lang="hu-HU" sz="2400" dirty="0" err="1"/>
              <a:t>Aujeszky-betegség</a:t>
            </a:r>
            <a:endParaRPr lang="hu-HU" sz="2400" dirty="0"/>
          </a:p>
          <a:p>
            <a:r>
              <a:rPr lang="hu-HU" sz="2400" dirty="0"/>
              <a:t>PRRS</a:t>
            </a:r>
          </a:p>
          <a:p>
            <a:r>
              <a:rPr lang="hu-HU" sz="2400" dirty="0" err="1"/>
              <a:t>Brucella</a:t>
            </a:r>
            <a:r>
              <a:rPr lang="hu-HU" sz="2400" dirty="0"/>
              <a:t> </a:t>
            </a:r>
            <a:r>
              <a:rPr lang="hu-HU" sz="2400" dirty="0" err="1"/>
              <a:t>melitensis</a:t>
            </a:r>
            <a:endParaRPr lang="hu-HU" sz="2400" dirty="0"/>
          </a:p>
          <a:p>
            <a:r>
              <a:rPr lang="hu-HU" sz="2400" dirty="0"/>
              <a:t>TSE, BSE</a:t>
            </a:r>
          </a:p>
          <a:p>
            <a:endParaRPr lang="hu-HU" sz="2400" dirty="0"/>
          </a:p>
          <a:p>
            <a:r>
              <a:rPr lang="hu-HU" sz="2400" dirty="0" err="1"/>
              <a:t>Zoonotikus</a:t>
            </a:r>
            <a:r>
              <a:rPr lang="hu-HU" sz="2400" dirty="0"/>
              <a:t> </a:t>
            </a:r>
            <a:r>
              <a:rPr lang="hu-HU" sz="2400" dirty="0" err="1"/>
              <a:t>szalmonellózis</a:t>
            </a:r>
            <a:endParaRPr lang="hu-HU" sz="2400" dirty="0"/>
          </a:p>
          <a:p>
            <a:r>
              <a:rPr lang="hu-HU" sz="2400" dirty="0" err="1"/>
              <a:t>Echinococcus-trichinella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6589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1" y="3922087"/>
            <a:ext cx="625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i="1" dirty="0" smtClean="0">
                <a:solidFill>
                  <a:schemeClr val="bg1"/>
                </a:solidFill>
                <a:latin typeface="Cronos Pro" panose="020C0702030403020304" pitchFamily="34" charset="0"/>
              </a:rPr>
              <a:t>Madárinfluenza 2016-2017</a:t>
            </a:r>
          </a:p>
        </p:txBody>
      </p:sp>
    </p:spTree>
    <p:extLst>
      <p:ext uri="{BB962C8B-B14F-4D97-AF65-F5344CB8AC3E}">
        <p14:creationId xmlns:p14="http://schemas.microsoft.com/office/powerpoint/2010/main" xmlns="" val="6117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5467" y="620487"/>
            <a:ext cx="2040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A madár-influenza vírusa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314575" y="534762"/>
            <a:ext cx="9144000" cy="5446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/>
              <a:t>Burkos RNS vírus, alacsony ellenálló képességű</a:t>
            </a:r>
          </a:p>
          <a:p>
            <a:r>
              <a:rPr lang="hu-HU" altLang="hu-HU" sz="2400" dirty="0" err="1"/>
              <a:t>Orthomyxoviridae</a:t>
            </a:r>
            <a:r>
              <a:rPr lang="hu-HU" altLang="hu-HU" sz="2400" dirty="0"/>
              <a:t> család, Influenzavírus nemzetség</a:t>
            </a:r>
          </a:p>
          <a:p>
            <a:r>
              <a:rPr lang="hu-HU" altLang="hu-HU" sz="2400" dirty="0"/>
              <a:t>A, B és C típus</a:t>
            </a:r>
          </a:p>
          <a:p>
            <a:r>
              <a:rPr lang="hu-HU" altLang="hu-HU" sz="2400" dirty="0"/>
              <a:t>Madarakban influenza A vírus - minden madárfaj </a:t>
            </a:r>
          </a:p>
          <a:p>
            <a:r>
              <a:rPr lang="hu-HU" altLang="hu-HU" sz="2400" dirty="0"/>
              <a:t>Két nagy csoport: HPAI és LPAI</a:t>
            </a:r>
          </a:p>
          <a:p>
            <a:r>
              <a:rPr lang="hu-HU" altLang="hu-HU" sz="2400" dirty="0"/>
              <a:t>További besorolás felületi fehérjekomponensek alapján (H és N antigének)</a:t>
            </a:r>
          </a:p>
          <a:p>
            <a:r>
              <a:rPr lang="hu-HU" altLang="hu-HU" sz="2400" dirty="0"/>
              <a:t>Legerősebb megbetegítő képesség: H5 és H7</a:t>
            </a:r>
          </a:p>
          <a:p>
            <a:r>
              <a:rPr lang="hu-HU" altLang="hu-HU" sz="2400" dirty="0"/>
              <a:t>Változékony (mutáció, rekombináció, </a:t>
            </a:r>
            <a:r>
              <a:rPr lang="hu-HU" altLang="hu-HU" sz="2400" dirty="0" err="1"/>
              <a:t>Ag-csuszamlás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Ag-sodródás</a:t>
            </a:r>
            <a:r>
              <a:rPr lang="hu-HU" altLang="hu-HU" sz="2400" dirty="0"/>
              <a:t>)</a:t>
            </a:r>
          </a:p>
          <a:p>
            <a:r>
              <a:rPr lang="hu-HU" altLang="hu-HU" sz="2400" dirty="0"/>
              <a:t>A mostani járványt okozó H5N8 törzs különbözik a 2015-ös járványkitörést okozó törzstől</a:t>
            </a:r>
          </a:p>
          <a:p>
            <a:r>
              <a:rPr lang="hu-HU" altLang="hu-HU" sz="2400" dirty="0"/>
              <a:t>Fertőzőképessége és megbetegítő képessége is különösen nagy</a:t>
            </a:r>
          </a:p>
          <a:p>
            <a:r>
              <a:rPr lang="hu-HU" altLang="hu-HU" sz="2400" dirty="0"/>
              <a:t>Leghosszabb lappangási idő: 21 nap</a:t>
            </a:r>
          </a:p>
          <a:p>
            <a:pPr>
              <a:buFont typeface="Arial" charset="0"/>
              <a:buNone/>
            </a:pPr>
            <a:endParaRPr lang="hu-HU" altLang="hu-HU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Cronos Pro Caption" panose="020C0502030503020304" pitchFamily="34" charset="0"/>
              </a:rPr>
              <a:t>1</a:t>
            </a:r>
          </a:p>
        </p:txBody>
      </p:sp>
      <p:pic>
        <p:nvPicPr>
          <p:cNvPr id="8" name="Picture 2" descr="Képtalálat a következőre: „avian influenza virus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37740" y="2723334"/>
            <a:ext cx="4166497" cy="2060848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172330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-95250" y="620487"/>
            <a:ext cx="227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Köz-egészségügyi jelentőség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2381250" y="620487"/>
            <a:ext cx="9144000" cy="5373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 smtClean="0"/>
              <a:t>Az influenza vírusok változékonyak</a:t>
            </a:r>
          </a:p>
          <a:p>
            <a:r>
              <a:rPr lang="hu-HU" altLang="hu-HU" dirty="0" smtClean="0"/>
              <a:t>Az elmúlt 100 évben öt </a:t>
            </a:r>
            <a:r>
              <a:rPr lang="hu-HU" altLang="hu-HU" dirty="0" err="1" smtClean="0"/>
              <a:t>pándémiás</a:t>
            </a:r>
            <a:r>
              <a:rPr lang="hu-HU" altLang="hu-HU" dirty="0" smtClean="0"/>
              <a:t> humán influenza járvány volt (jelenleg a Kínában előforduló H7N9 okoz elszórtan humán megbetegedéseket)</a:t>
            </a:r>
          </a:p>
          <a:p>
            <a:r>
              <a:rPr lang="hu-HU" altLang="hu-HU" dirty="0" smtClean="0"/>
              <a:t>A H5N8 madárinfluenza több, egymástól függetlenül elvégzett vizsgálata mind a vírus emberhez történő adaptálódásának alacsony kockázatát állapították meg:</a:t>
            </a:r>
          </a:p>
          <a:p>
            <a:pPr lvl="1"/>
            <a:r>
              <a:rPr lang="hu-HU" altLang="hu-HU" dirty="0" smtClean="0"/>
              <a:t>WHO, ECDC (EU), FLI (Németország), CDC (USA)</a:t>
            </a:r>
          </a:p>
          <a:p>
            <a:r>
              <a:rPr lang="hu-HU" altLang="hu-HU" b="1" dirty="0" smtClean="0"/>
              <a:t>Védőöltözet</a:t>
            </a:r>
            <a:r>
              <a:rPr lang="hu-HU" altLang="hu-HU" dirty="0" smtClean="0"/>
              <a:t> biztosítása leöléshez, fertőtlenítéshez</a:t>
            </a:r>
          </a:p>
          <a:p>
            <a:endParaRPr lang="hu-HU" altLang="hu-HU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89" y="2418534"/>
            <a:ext cx="2103344" cy="28575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Szövegdoboz 8"/>
          <p:cNvSpPr txBox="1"/>
          <p:nvPr/>
        </p:nvSpPr>
        <p:spPr>
          <a:xfrm>
            <a:off x="2579914" y="6260949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Az </a:t>
            </a:r>
            <a:r>
              <a:rPr lang="hu-HU" sz="2800" b="1" dirty="0">
                <a:solidFill>
                  <a:schemeClr val="bg1"/>
                </a:solidFill>
              </a:rPr>
              <a:t>állategészségügy</a:t>
            </a:r>
            <a:r>
              <a:rPr lang="hu-HU" sz="2800" dirty="0">
                <a:solidFill>
                  <a:schemeClr val="bg1"/>
                </a:solidFill>
              </a:rPr>
              <a:t> aktuális kérdései</a:t>
            </a:r>
          </a:p>
        </p:txBody>
      </p:sp>
    </p:spTree>
    <p:extLst>
      <p:ext uri="{BB962C8B-B14F-4D97-AF65-F5344CB8AC3E}">
        <p14:creationId xmlns:p14="http://schemas.microsoft.com/office/powerpoint/2010/main" xmlns="" val="8316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AEA79187D72B845A965D6F52406F74D" ma:contentTypeVersion="0" ma:contentTypeDescription="Új dokumentum létrehozása." ma:contentTypeScope="" ma:versionID="6fd92195e971eacdcd5fb7f3d6c230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A5D6ED-6785-4448-90CD-48844D4E34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2AF156-DA8F-44ED-AC5F-953285779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3E2672E-7209-4DE4-8A2C-32C5CAD3C81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2240</Words>
  <Application>Microsoft Office PowerPoint</Application>
  <PresentationFormat>Egyéni</PresentationFormat>
  <Paragraphs>534</Paragraphs>
  <Slides>59</Slides>
  <Notes>0</Notes>
  <HiddenSlides>0</HiddenSlides>
  <MMClips>2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59</vt:i4>
      </vt:variant>
    </vt:vector>
  </HeadingPairs>
  <TitlesOfParts>
    <vt:vector size="61" baseType="lpstr">
      <vt:lpstr>Office-téma</vt:lpstr>
      <vt:lpstr>1_Office-téma</vt:lpstr>
      <vt:lpstr>Az állatorvos szerepe az élelmiszerlánc- biztonság megteremtésében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Nati</dc:creator>
  <cp:lastModifiedBy>ktothm</cp:lastModifiedBy>
  <cp:revision>64</cp:revision>
  <dcterms:created xsi:type="dcterms:W3CDTF">2016-10-20T08:16:35Z</dcterms:created>
  <dcterms:modified xsi:type="dcterms:W3CDTF">2017-03-30T13:13:47Z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0x0101004AEA79187D72B845A965D6F52406F74D</vt:lpwstr>
  </property>
  <property fmtid="{D5CDD505-2E9C-101B-9397-08002B2CF9AE}" pid="3" name="Order">
    <vt:r8>10700</vt:r8>
  </property>
  <property fmtid="{D5CDD505-2E9C-101B-9397-08002B2CF9AE}" pid="4" name="_CopySource">
    <vt:lpwstr>https://intra.nebih.gov.hu/dokumentumtar/ArculatiElemek/Új arculati elemek/NEBIH_PPT/NÉBIH_ppt_alap_magyar_sablon.pptx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