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69" r:id="rId6"/>
    <p:sldId id="273" r:id="rId7"/>
    <p:sldId id="271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70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0947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0751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8049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689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8382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7158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762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723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4492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3566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9862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9DC6-1D26-424D-B5F4-FED13941197B}" type="datetimeFigureOut">
              <a:rPr lang="hu-HU" smtClean="0"/>
              <a:pPr/>
              <a:t>2017.04.10.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6A2B-CB16-48D8-9C50-74D76CBA7F6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6389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2" y="3922087"/>
            <a:ext cx="65902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i="1" dirty="0" smtClean="0">
                <a:solidFill>
                  <a:schemeClr val="bg1"/>
                </a:solidFill>
                <a:latin typeface="Cronos Pro" panose="020C0702030403020304" pitchFamily="34" charset="0"/>
              </a:rPr>
              <a:t>Hamisítás-csalás és szándékos ártó cselekmények</a:t>
            </a:r>
          </a:p>
          <a:p>
            <a:endParaRPr lang="hu-HU" sz="3000" i="1" dirty="0" smtClean="0">
              <a:solidFill>
                <a:schemeClr val="bg1"/>
              </a:solidFill>
              <a:latin typeface="Cronos Pro" panose="020C0702030403020304" pitchFamily="34" charset="0"/>
            </a:endParaRPr>
          </a:p>
          <a:p>
            <a:r>
              <a:rPr lang="hu-HU" sz="2400" i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Dr. Helik Ferenc</a:t>
            </a:r>
          </a:p>
        </p:txBody>
      </p:sp>
    </p:spTree>
    <p:extLst>
      <p:ext uri="{BB962C8B-B14F-4D97-AF65-F5344CB8AC3E}">
        <p14:creationId xmlns:p14="http://schemas.microsoft.com/office/powerpoint/2010/main" xmlns="" val="6117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NAV – NÉBIH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dirty="0" smtClean="0">
                <a:latin typeface="Calibri" pitchFamily="34" charset="0"/>
                <a:cs typeface="Calibri" pitchFamily="34" charset="0"/>
              </a:rPr>
              <a:t>Az adóhatósággal kialakított szoros együttműködés keretében közös mélységi és helyi ellenőrzéseket végzünk az </a:t>
            </a:r>
            <a:r>
              <a:rPr lang="hu-HU" sz="2400" b="1" dirty="0" smtClean="0">
                <a:latin typeface="Calibri" pitchFamily="34" charset="0"/>
                <a:cs typeface="Calibri" pitchFamily="34" charset="0"/>
              </a:rPr>
              <a:t>első betárolási helyeken, 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valamint a </a:t>
            </a:r>
            <a:r>
              <a:rPr lang="hu-HU" sz="2400" b="1" dirty="0" smtClean="0">
                <a:latin typeface="Calibri" pitchFamily="34" charset="0"/>
                <a:cs typeface="Calibri" pitchFamily="34" charset="0"/>
              </a:rPr>
              <a:t>feltartóztatott szállítmányokon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hu-HU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hu-HU" sz="2400" dirty="0" smtClean="0">
                <a:latin typeface="Calibri" pitchFamily="34" charset="0"/>
                <a:cs typeface="Calibri" pitchFamily="34" charset="0"/>
              </a:rPr>
              <a:t>Az igazgatóság olyan eszközökkel rendelkezik, melyekkel a vállalkozások </a:t>
            </a:r>
            <a:r>
              <a:rPr lang="hu-HU" sz="2400" b="1" dirty="0" smtClean="0">
                <a:latin typeface="Calibri" pitchFamily="34" charset="0"/>
                <a:cs typeface="Calibri" pitchFamily="34" charset="0"/>
              </a:rPr>
              <a:t>elektronikusan vezetett adatai lementhetők </a:t>
            </a:r>
            <a:r>
              <a:rPr lang="hu-HU" sz="2400" dirty="0" smtClean="0">
                <a:latin typeface="Calibri" pitchFamily="34" charset="0"/>
                <a:cs typeface="Calibri" pitchFamily="34" charset="0"/>
              </a:rPr>
              <a:t>és visszaélés esetén bizonyítékként felhasználhatók az eljárás során.</a:t>
            </a:r>
          </a:p>
          <a:p>
            <a:pPr>
              <a:buFont typeface="Arial" pitchFamily="34" charset="0"/>
              <a:buChar char="•"/>
            </a:pPr>
            <a:endParaRPr lang="hu-HU" sz="22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NAV – NÉBIH együttműködés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Terrorizmus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b="1" dirty="0" smtClean="0">
                <a:latin typeface="Calibri" pitchFamily="34" charset="0"/>
                <a:cs typeface="Calibri" pitchFamily="34" charset="0"/>
              </a:rPr>
              <a:t>Élelmiszerlánc-terrorizmus</a:t>
            </a:r>
          </a:p>
          <a:p>
            <a:endParaRPr lang="hu-HU" sz="2400" dirty="0" smtClean="0">
              <a:latin typeface="Calibri" pitchFamily="34" charset="0"/>
            </a:endParaRPr>
          </a:p>
          <a:p>
            <a:r>
              <a:rPr lang="hu-HU" sz="2400" dirty="0" smtClean="0"/>
              <a:t>Szándékos szennyezés az élelmiszerlánc bármely pontján (termőföldtől az asztalig), melynek célja megbetegítés, károkozás, félelemkeltés.</a:t>
            </a:r>
          </a:p>
          <a:p>
            <a:endParaRPr lang="hu-HU" sz="2400" dirty="0" smtClean="0"/>
          </a:p>
          <a:p>
            <a:r>
              <a:rPr lang="hu-HU" sz="2400" u="sng" dirty="0" err="1" smtClean="0"/>
              <a:t>Agro-</a:t>
            </a:r>
            <a:r>
              <a:rPr lang="hu-HU" sz="2400" u="sng" dirty="0" smtClean="0"/>
              <a:t> terrorizmus: </a:t>
            </a:r>
            <a:r>
              <a:rPr lang="hu-HU" sz="2400" dirty="0" smtClean="0"/>
              <a:t>növények vagy állatok megbetegítése, elpusztítása, fő cél az élelmiszerellátás és a gazdaság rombolása</a:t>
            </a:r>
          </a:p>
          <a:p>
            <a:endParaRPr lang="hu-HU" sz="2400" dirty="0" smtClean="0"/>
          </a:p>
          <a:p>
            <a:r>
              <a:rPr lang="hu-HU" sz="2400" u="sng" dirty="0" smtClean="0"/>
              <a:t>Élelmiszer-terrorizmus: </a:t>
            </a:r>
            <a:r>
              <a:rPr lang="hu-HU" sz="2400" dirty="0" smtClean="0"/>
              <a:t>élelmiszerek, illetve azok alapanyagainak fertőzése, mérgezése, fő célja a megbetegítés ill. pánikkeltés</a:t>
            </a:r>
          </a:p>
          <a:p>
            <a:endParaRPr lang="hu-HU" sz="2400" dirty="0" smtClean="0"/>
          </a:p>
          <a:p>
            <a:r>
              <a:rPr lang="hu-HU" sz="2400" dirty="0" smtClean="0"/>
              <a:t>A fenyegetésnek is lehet hasonló hatása!</a:t>
            </a:r>
          </a:p>
          <a:p>
            <a:endParaRPr lang="hu-HU" sz="22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Élelmiszerlánc-terrorizmus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Célok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dirty="0" smtClean="0"/>
              <a:t> – Félelemkeltés (élelmiszer-ellátás megsemmisítése –védtelenség)</a:t>
            </a:r>
          </a:p>
          <a:p>
            <a:r>
              <a:rPr lang="hu-HU" sz="2400" dirty="0" smtClean="0"/>
              <a:t>      – Kormányzat alkalmatlan színben feltüntetése, politikai destabilizáció</a:t>
            </a:r>
          </a:p>
          <a:p>
            <a:r>
              <a:rPr lang="hu-HU" sz="2400" dirty="0" smtClean="0"/>
              <a:t>      – Saját érdekeknek nagy nyilvánosság</a:t>
            </a:r>
          </a:p>
          <a:p>
            <a:r>
              <a:rPr lang="hu-HU" sz="2400" dirty="0" smtClean="0"/>
              <a:t>      – Bosszú, termék-ellenesség, lejáratási szándék</a:t>
            </a:r>
            <a:endParaRPr lang="hu-HU" sz="3200" u="sng" dirty="0" smtClean="0"/>
          </a:p>
          <a:p>
            <a:endParaRPr lang="hu-HU" sz="3200" u="sng" dirty="0" smtClean="0"/>
          </a:p>
          <a:p>
            <a:r>
              <a:rPr lang="hu-HU" sz="3200" u="sng" dirty="0" smtClean="0"/>
              <a:t>Következmények</a:t>
            </a:r>
          </a:p>
          <a:p>
            <a:r>
              <a:rPr lang="hu-HU" sz="2400" dirty="0" smtClean="0"/>
              <a:t>   – megbetegedések, halálozások</a:t>
            </a:r>
          </a:p>
          <a:p>
            <a:r>
              <a:rPr lang="hu-HU" sz="2400" dirty="0" smtClean="0"/>
              <a:t>   – pánik, lázadás, káosz</a:t>
            </a:r>
          </a:p>
          <a:p>
            <a:r>
              <a:rPr lang="hu-HU" sz="2400" dirty="0" smtClean="0"/>
              <a:t>   – gazdaság, kereskedelem tönkretétele</a:t>
            </a:r>
          </a:p>
          <a:p>
            <a:r>
              <a:rPr lang="hu-HU" sz="2400" dirty="0" smtClean="0"/>
              <a:t>   – ellátórendszer (egészségügyi) gyengítése</a:t>
            </a:r>
          </a:p>
          <a:p>
            <a:r>
              <a:rPr lang="hu-HU" sz="2400" dirty="0" smtClean="0"/>
              <a:t>   – fogyasztói bizalom gyengülése</a:t>
            </a:r>
          </a:p>
          <a:p>
            <a:r>
              <a:rPr lang="hu-HU" sz="2400" dirty="0" smtClean="0"/>
              <a:t>   – politikai destabilizációhoz vezethet</a:t>
            </a:r>
            <a:endParaRPr lang="hu-HU" sz="22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Az élelmiszerlánc-terrorizmus céljai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Események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dirty="0" smtClean="0"/>
              <a:t> 1972. Chicagóban letartóztatták a „Felkelő nap rendje” szekta tagjait, akiknél 30-40 kg</a:t>
            </a:r>
            <a:r>
              <a:rPr lang="hu-HU" sz="2000" b="1" dirty="0" smtClean="0"/>
              <a:t> tífusztenyészetet </a:t>
            </a:r>
            <a:r>
              <a:rPr lang="hu-HU" sz="2000" dirty="0" smtClean="0"/>
              <a:t>találtak, mellyel a város </a:t>
            </a:r>
            <a:r>
              <a:rPr lang="hu-HU" sz="2000" b="1" dirty="0" smtClean="0"/>
              <a:t>vízellátó rendszerét </a:t>
            </a:r>
            <a:r>
              <a:rPr lang="hu-HU" sz="2000" dirty="0" smtClean="0"/>
              <a:t>akarták megfertőzni.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1979.  </a:t>
            </a:r>
            <a:r>
              <a:rPr lang="hu-HU" sz="2000" dirty="0" err="1" smtClean="0"/>
              <a:t>Szverdloszkban</a:t>
            </a:r>
            <a:r>
              <a:rPr lang="hu-HU" sz="2000" dirty="0" smtClean="0"/>
              <a:t> egy </a:t>
            </a:r>
            <a:r>
              <a:rPr lang="hu-HU" sz="2000" b="1" dirty="0" smtClean="0"/>
              <a:t>katonai bázis robbanása </a:t>
            </a:r>
            <a:r>
              <a:rPr lang="hu-HU" sz="2000" dirty="0" smtClean="0"/>
              <a:t>következtében a környezetbe került </a:t>
            </a:r>
            <a:r>
              <a:rPr lang="hu-HU" sz="2000" b="1" dirty="0" err="1" smtClean="0"/>
              <a:t>anthrax</a:t>
            </a:r>
            <a:r>
              <a:rPr lang="hu-HU" sz="2000" dirty="0" smtClean="0"/>
              <a:t> baktérium, mely több mint 40 </a:t>
            </a:r>
            <a:r>
              <a:rPr lang="hu-HU" sz="2000" dirty="0" err="1" smtClean="0"/>
              <a:t>tüdőanthraxos</a:t>
            </a:r>
            <a:r>
              <a:rPr lang="hu-HU" sz="2000" dirty="0" smtClean="0"/>
              <a:t> elhalálozáshoz vezetett. Akkor a hatóság azt állította, hogy a járvány fertőzött marhahús fogyasztása miatt következett be.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1984.  Egy indiai vallásos szekta Dallasban megfertőzött több salátabárt </a:t>
            </a:r>
            <a:r>
              <a:rPr lang="hu-HU" sz="2000" b="1" dirty="0" smtClean="0"/>
              <a:t>Salmonella </a:t>
            </a:r>
            <a:r>
              <a:rPr lang="hu-HU" sz="2000" b="1" dirty="0" err="1" smtClean="0"/>
              <a:t>Typhymuriummal</a:t>
            </a:r>
            <a:r>
              <a:rPr lang="hu-HU" sz="2000" dirty="0" smtClean="0"/>
              <a:t>. 750 ember betegedett meg, negyvenen kerültek kórházba. Az elkövetők célja a helyi választások eredményeinek befolyásolása volt.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1995.  Egy Marylandi laboratóriumból hamis megrendelésre postára adtak élő </a:t>
            </a:r>
            <a:r>
              <a:rPr lang="hu-HU" sz="2000" b="1" dirty="0" err="1" smtClean="0"/>
              <a:t>Yersinia</a:t>
            </a:r>
            <a:r>
              <a:rPr lang="hu-HU" sz="2000" b="1" dirty="0" smtClean="0"/>
              <a:t> Pestis </a:t>
            </a:r>
            <a:r>
              <a:rPr lang="hu-HU" sz="2000" dirty="0" smtClean="0"/>
              <a:t>kultúrát. Később kiderült, hogy a magát laboratóriumi alkalmazottnak kiadó megrendelő a fehér faj felsőbbrendűségét hirdető szervezet tagja.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2001. </a:t>
            </a:r>
            <a:r>
              <a:rPr lang="hu-HU" sz="2000" b="1" dirty="0" smtClean="0"/>
              <a:t>Postai levelek útján </a:t>
            </a:r>
            <a:r>
              <a:rPr lang="hu-HU" sz="2000" dirty="0" smtClean="0"/>
              <a:t>terjesztett </a:t>
            </a:r>
            <a:r>
              <a:rPr lang="hu-HU" sz="2000" b="1" dirty="0" err="1" smtClean="0"/>
              <a:t>anthrax</a:t>
            </a:r>
            <a:r>
              <a:rPr lang="hu-HU" sz="2000" dirty="0" smtClean="0"/>
              <a:t> fertőzések az Egyesült Államokban (összesen 21 megbetegedés, 5 elhalálozás)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2008.  Nyolc terroristát tartóztatott le a pakisztáni rendőrség, akik </a:t>
            </a:r>
            <a:r>
              <a:rPr lang="hu-HU" sz="2000" b="1" dirty="0" smtClean="0"/>
              <a:t>ciánnal akarták megmérgezni</a:t>
            </a:r>
            <a:r>
              <a:rPr lang="hu-HU" sz="2000" dirty="0" smtClean="0"/>
              <a:t> a legnagyobb pakisztáni város, Karacsi főbb </a:t>
            </a:r>
            <a:r>
              <a:rPr lang="hu-HU" sz="2000" b="1" dirty="0" smtClean="0"/>
              <a:t>kútjait</a:t>
            </a:r>
            <a:r>
              <a:rPr lang="hu-HU" sz="2000" dirty="0" smtClean="0"/>
              <a:t>.</a:t>
            </a:r>
          </a:p>
          <a:p>
            <a:endParaRPr lang="hu-HU" sz="20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Élelmiszerlánc-terrorizmus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2233749"/>
            <a:ext cx="8991598" cy="3742506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endParaRPr lang="hu-HU" sz="2400" dirty="0" smtClean="0"/>
          </a:p>
          <a:p>
            <a:r>
              <a:rPr lang="hu-HU" sz="2400" dirty="0" err="1" smtClean="0"/>
              <a:t>Francisella</a:t>
            </a:r>
            <a:r>
              <a:rPr lang="hu-HU" sz="2400" dirty="0" smtClean="0"/>
              <a:t> </a:t>
            </a:r>
            <a:r>
              <a:rPr lang="hu-HU" sz="2400" dirty="0" err="1" smtClean="0"/>
              <a:t>tularensis</a:t>
            </a:r>
            <a:r>
              <a:rPr lang="hu-HU" sz="2400" dirty="0" smtClean="0"/>
              <a:t> </a:t>
            </a:r>
            <a:r>
              <a:rPr lang="hu-HU" sz="2400" dirty="0" err="1" smtClean="0"/>
              <a:t>aerosol</a:t>
            </a:r>
            <a:r>
              <a:rPr lang="hu-HU" sz="2400" dirty="0" smtClean="0"/>
              <a:t> támadás</a:t>
            </a:r>
          </a:p>
          <a:p>
            <a:r>
              <a:rPr lang="hu-HU" sz="2400" dirty="0" smtClean="0"/>
              <a:t>	5 %-os halálozási rátánál 2,86 USD,</a:t>
            </a:r>
          </a:p>
          <a:p>
            <a:r>
              <a:rPr lang="hu-HU" sz="2400" dirty="0" smtClean="0"/>
              <a:t>	40 %-os halálozási rátánál  0,36 USD</a:t>
            </a:r>
          </a:p>
          <a:p>
            <a:endParaRPr lang="hu-HU" sz="2400" dirty="0" smtClean="0"/>
          </a:p>
          <a:p>
            <a:r>
              <a:rPr lang="hu-HU" sz="2400" dirty="0" smtClean="0"/>
              <a:t>50 ezres lakosú város ivóvízrendszere - 0,24 kg </a:t>
            </a:r>
            <a:r>
              <a:rPr lang="hu-HU" sz="2400" dirty="0" err="1" smtClean="0"/>
              <a:t>botulintoxin</a:t>
            </a:r>
            <a:r>
              <a:rPr lang="hu-HU" sz="2400" dirty="0" smtClean="0"/>
              <a:t>,  17,5 óra, 60% elhalálozás.</a:t>
            </a:r>
          </a:p>
          <a:p>
            <a:endParaRPr lang="hu-HU" sz="24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Élelmiszerlánc-terrorizmus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6656" y="613002"/>
            <a:ext cx="8504687" cy="182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0" y="603070"/>
            <a:ext cx="2057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Össze-hasonlítás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470263"/>
            <a:ext cx="8991598" cy="5505992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dirty="0" smtClean="0"/>
              <a:t>Nem csak az a kérdés, itt és most mennyi a valószínűsége élelmiszerlánc-terrorista cselekmény elkövetésének, hanem az, hogy a </a:t>
            </a:r>
            <a:r>
              <a:rPr lang="hu-HU" sz="2400" b="1" dirty="0" smtClean="0"/>
              <a:t>világban bárhol elkövetnek-e ilyet.</a:t>
            </a:r>
          </a:p>
          <a:p>
            <a:endParaRPr lang="hu-HU" sz="2400" dirty="0" smtClean="0"/>
          </a:p>
          <a:p>
            <a:r>
              <a:rPr lang="hu-HU" sz="2400" dirty="0" smtClean="0"/>
              <a:t>A globalizáció és a világkereskedelem miatt ennek hatásai </a:t>
            </a:r>
            <a:r>
              <a:rPr lang="hu-HU" sz="2400" b="1" dirty="0" smtClean="0"/>
              <a:t>hazánkat is elérhetik.</a:t>
            </a:r>
          </a:p>
          <a:p>
            <a:endParaRPr lang="hu-HU" sz="24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Élelmiszerlánc-terrorizmus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0" y="603070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Terrorizmus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10" name="Tartalom helye 3" descr="DSCN6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6404" y="484965"/>
            <a:ext cx="7218487" cy="541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6" name="Kép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9677" y="445475"/>
            <a:ext cx="7241340" cy="54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6" name="Kép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1800" y="458539"/>
            <a:ext cx="7239217" cy="54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7" name="Kép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2508271" y="472575"/>
            <a:ext cx="7225032" cy="54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Háttér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dirty="0" smtClean="0"/>
              <a:t>A XXI. század kezdetén – a figyelemreméltó társadalmi és technikai haladás ellenére – a fogyasztókban egyre gyakrabban merül fel a jogos </a:t>
            </a:r>
            <a:r>
              <a:rPr lang="hu-HU" sz="2400" b="1" u="sng" dirty="0" smtClean="0"/>
              <a:t>aggodalom</a:t>
            </a:r>
            <a:r>
              <a:rPr lang="hu-HU" sz="2400" dirty="0" smtClean="0"/>
              <a:t>: </a:t>
            </a:r>
          </a:p>
          <a:p>
            <a:endParaRPr lang="hu-HU" sz="2400" dirty="0" smtClean="0"/>
          </a:p>
          <a:p>
            <a:pPr>
              <a:buFont typeface="Arial" pitchFamily="34" charset="0"/>
              <a:buChar char="•"/>
            </a:pPr>
            <a:r>
              <a:rPr lang="hu-HU" sz="2400" b="1" dirty="0" smtClean="0"/>
              <a:t> Biztonságosak-e</a:t>
            </a:r>
            <a:r>
              <a:rPr lang="hu-HU" sz="2400" dirty="0" smtClean="0"/>
              <a:t> élelmiszereink? 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Milyen </a:t>
            </a:r>
            <a:r>
              <a:rPr lang="hu-HU" sz="2400" b="1" dirty="0" smtClean="0"/>
              <a:t>veszélyekkel</a:t>
            </a:r>
            <a:r>
              <a:rPr lang="hu-HU" sz="2400" dirty="0" smtClean="0"/>
              <a:t> kell számolnunk? 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Mekkora ennek </a:t>
            </a:r>
            <a:r>
              <a:rPr lang="hu-HU" sz="2400" b="1" dirty="0" smtClean="0"/>
              <a:t>kockázata?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Mit kell tenni az egyén és a társadalom szintjén, hogy az egészségkárosodást megelőzzük?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Hogyan használhatjuk fel </a:t>
            </a:r>
            <a:r>
              <a:rPr lang="hu-HU" sz="2400" b="1" dirty="0" smtClean="0"/>
              <a:t>leghatékonyabban anyagi és emberi erőforrásainkat, </a:t>
            </a:r>
            <a:r>
              <a:rPr lang="hu-HU" sz="2400" dirty="0" smtClean="0"/>
              <a:t>hogy a legkevesebb ráfordítással a legnagyobb eredményt érhessük el? 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Háttér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19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6" name="Picture 3" descr="E:\#2014_Kiemelt_Ellenőrzések Fotói\Húsipari Zrt_2014-01-22\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56" y="496388"/>
            <a:ext cx="4659974" cy="3494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#2014_Kiemelt_Ellenőrzések Fotói\Húsipari Zrt_ 2014-02-27\Húsipari Zrt_ 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91" y="2356040"/>
            <a:ext cx="4710667" cy="353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 helye 3"/>
          <p:cNvSpPr txBox="1">
            <a:spLocks/>
          </p:cNvSpPr>
          <p:nvPr/>
        </p:nvSpPr>
        <p:spPr>
          <a:xfrm>
            <a:off x="2471556" y="4243932"/>
            <a:ext cx="4504010" cy="1542914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297 + 82 tonna élelmiszerláncból való kivonása a jelölés hiánya, illetve a </a:t>
            </a:r>
            <a:r>
              <a:rPr kumimoji="0" lang="hu-HU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nyomonkövethetőség</a:t>
            </a:r>
            <a:r>
              <a:rPr kumimoji="0" 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hiánya miatt.</a:t>
            </a:r>
            <a:endParaRPr kumimoji="0" lang="hu-H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71031" y="4328550"/>
            <a:ext cx="1892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i="1" dirty="0" smtClean="0"/>
              <a:t>Hűtőházi tárolás</a:t>
            </a:r>
            <a:endParaRPr lang="hu-HU" sz="2400" i="1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20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12" name="Kép hely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121" y="438781"/>
            <a:ext cx="7848600" cy="54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21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6" name="Tartalom hely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49" y="470263"/>
            <a:ext cx="7300832" cy="54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32749" cy="685700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53342" y="3922087"/>
            <a:ext cx="65902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i="1" dirty="0" smtClean="0">
                <a:solidFill>
                  <a:schemeClr val="bg1"/>
                </a:solidFill>
                <a:latin typeface="Cronos Pro" panose="020C0702030403020304" pitchFamily="34" charset="0"/>
              </a:rPr>
              <a:t>Köszönöm a figyelmet!</a:t>
            </a:r>
          </a:p>
          <a:p>
            <a:endParaRPr lang="hu-HU" sz="3000" i="1" dirty="0" smtClean="0">
              <a:solidFill>
                <a:schemeClr val="bg1"/>
              </a:solidFill>
              <a:latin typeface="Cronos Pro" panose="020C0702030403020304" pitchFamily="34" charset="0"/>
            </a:endParaRPr>
          </a:p>
          <a:p>
            <a:r>
              <a:rPr lang="hu-HU" sz="2400" i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Dr. Helik Ferenc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931" y="0"/>
            <a:ext cx="1963783" cy="255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117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Háttér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just"/>
            <a:r>
              <a:rPr lang="hu-HU" sz="2400" dirty="0" smtClean="0"/>
              <a:t>A WHO/FAO Élelmiszer-biztonsági Szakértő Bizottsága több alkalommal is megállapította, hogy a fertőzött élelmiszerek miatt bekövetkezett megbetegedések világszerte </a:t>
            </a:r>
            <a:r>
              <a:rPr lang="hu-HU" sz="2400" b="1" dirty="0" smtClean="0"/>
              <a:t>egészségügyi problémát okoznak, </a:t>
            </a:r>
            <a:r>
              <a:rPr lang="hu-HU" sz="2400" dirty="0" smtClean="0"/>
              <a:t>és ez jelentősen </a:t>
            </a:r>
            <a:r>
              <a:rPr lang="hu-HU" sz="2400" b="1" dirty="0" smtClean="0"/>
              <a:t>csökkenti a gazdasági hatékonyságot. </a:t>
            </a:r>
          </a:p>
          <a:p>
            <a:pPr algn="just"/>
            <a:endParaRPr lang="hu-HU" sz="2400" dirty="0" smtClean="0"/>
          </a:p>
          <a:p>
            <a:pPr algn="just"/>
            <a:r>
              <a:rPr lang="hu-HU" sz="2400" dirty="0" smtClean="0"/>
              <a:t>A környezetben található szennyező anyagok esetében a humán expozíció jelentős részét az élelmiszerek adják. Egyes becslések szerint az emberi </a:t>
            </a:r>
            <a:r>
              <a:rPr lang="hu-HU" sz="2400" b="1" dirty="0" smtClean="0"/>
              <a:t>egészségre káros, szennyező anyagok 70%-a az élelmiszerekkel, </a:t>
            </a:r>
            <a:r>
              <a:rPr lang="hu-HU" sz="2400" dirty="0" smtClean="0"/>
              <a:t>20%-a vízzel, 10%-a  a belélegzett levegő útján kerül az emberi szervezetbe. 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2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Háttér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487" y="620487"/>
            <a:ext cx="181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ÉLBS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3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Élelmiszerlánc-biztonsági Stratégia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95942" y="4044108"/>
            <a:ext cx="1889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2400" dirty="0">
              <a:latin typeface="Cronos Pro Caption" panose="020C0502030503020304" pitchFamily="34" charset="0"/>
            </a:endParaRPr>
          </a:p>
        </p:txBody>
      </p:sp>
      <p:pic>
        <p:nvPicPr>
          <p:cNvPr id="8" name="Tartalom hely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80" y="463731"/>
            <a:ext cx="7149737" cy="53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KÜI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7"/>
            <a:ext cx="8991598" cy="3607529"/>
          </a:xfrm>
          <a:prstGeom prst="rect">
            <a:avLst/>
          </a:prstGeom>
          <a:noFill/>
        </p:spPr>
        <p:txBody>
          <a:bodyPr wrap="square" numCol="2" spcCol="180000" rtlCol="0">
            <a:noAutofit/>
          </a:bodyPr>
          <a:lstStyle/>
          <a:p>
            <a:pPr>
              <a:lnSpc>
                <a:spcPts val="2500"/>
              </a:lnSpc>
            </a:pPr>
            <a:r>
              <a:rPr lang="hu-HU" sz="2400" b="1" dirty="0" smtClean="0"/>
              <a:t>Kiemelt Ügyek Igazgatósága</a:t>
            </a:r>
          </a:p>
          <a:p>
            <a:pPr>
              <a:lnSpc>
                <a:spcPts val="2500"/>
              </a:lnSpc>
            </a:pPr>
            <a:endParaRPr lang="hu-HU" sz="2400" b="1" dirty="0" smtClean="0"/>
          </a:p>
          <a:p>
            <a:pPr>
              <a:lnSpc>
                <a:spcPts val="2500"/>
              </a:lnSpc>
            </a:pPr>
            <a:r>
              <a:rPr lang="hu-HU" sz="2200" b="1" dirty="0" smtClean="0"/>
              <a:t>Megalakulásának indokai, céljai:</a:t>
            </a:r>
            <a:r>
              <a:rPr lang="hu-HU" sz="2200" dirty="0" smtClean="0"/>
              <a:t> 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hu-HU" sz="2200" dirty="0" smtClean="0"/>
              <a:t> az ország teljes területén, 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hu-HU" sz="2200" dirty="0" smtClean="0"/>
              <a:t> egy időben akár több helyszínen,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hu-HU" sz="2200" dirty="0" smtClean="0"/>
              <a:t> első fokon eljáró, </a:t>
            </a:r>
          </a:p>
          <a:p>
            <a:pPr>
              <a:lnSpc>
                <a:spcPts val="2500"/>
              </a:lnSpc>
              <a:buFont typeface="Arial" pitchFamily="34" charset="0"/>
              <a:buChar char="•"/>
            </a:pPr>
            <a:r>
              <a:rPr lang="hu-HU" sz="2200" dirty="0" smtClean="0"/>
              <a:t> nagy gyakorlati tapasztalattal rendelkező szakemberek segítségével hatékony fellépés az</a:t>
            </a:r>
            <a:r>
              <a:rPr lang="hu-HU" sz="2200" b="1" dirty="0" smtClean="0"/>
              <a:t> illegális élelmiszerlánc-eseményekkel szemben. </a:t>
            </a:r>
          </a:p>
          <a:p>
            <a:pPr>
              <a:lnSpc>
                <a:spcPts val="2500"/>
              </a:lnSpc>
            </a:pPr>
            <a:endParaRPr lang="hu-HU" sz="2200" dirty="0" smtClean="0"/>
          </a:p>
          <a:p>
            <a:pPr>
              <a:lnSpc>
                <a:spcPts val="2500"/>
              </a:lnSpc>
            </a:pPr>
            <a:endParaRPr lang="hu-HU" sz="2200" dirty="0" smtClean="0"/>
          </a:p>
          <a:p>
            <a:pPr>
              <a:lnSpc>
                <a:spcPts val="2500"/>
              </a:lnSpc>
            </a:pPr>
            <a:endParaRPr lang="hu-HU" sz="2200" dirty="0" smtClean="0"/>
          </a:p>
          <a:p>
            <a:pPr>
              <a:lnSpc>
                <a:spcPts val="2500"/>
              </a:lnSpc>
            </a:pPr>
            <a:endParaRPr lang="hu-HU" sz="2200" dirty="0" smtClean="0"/>
          </a:p>
          <a:p>
            <a:pPr>
              <a:lnSpc>
                <a:spcPts val="2500"/>
              </a:lnSpc>
            </a:pPr>
            <a:r>
              <a:rPr lang="hu-HU" sz="2200" b="1" dirty="0" smtClean="0"/>
              <a:t>Gyors reakció </a:t>
            </a:r>
            <a:r>
              <a:rPr lang="hu-HU" sz="2200" dirty="0" smtClean="0"/>
              <a:t>a több megyét, így a lakosság széles rétegét érintő eseményekre.</a:t>
            </a:r>
          </a:p>
          <a:p>
            <a:pPr>
              <a:lnSpc>
                <a:spcPts val="2500"/>
              </a:lnSpc>
            </a:pPr>
            <a:endParaRPr lang="hu-HU" sz="2200" dirty="0" smtClean="0"/>
          </a:p>
          <a:p>
            <a:pPr>
              <a:lnSpc>
                <a:spcPts val="2500"/>
              </a:lnSpc>
            </a:pPr>
            <a:r>
              <a:rPr lang="hu-HU" sz="2200" dirty="0" smtClean="0"/>
              <a:t>Közreműködés a </a:t>
            </a:r>
            <a:r>
              <a:rPr lang="hu-HU" sz="2200" b="1" dirty="0" smtClean="0"/>
              <a:t>kritikus infrastruktúrák</a:t>
            </a:r>
            <a:r>
              <a:rPr lang="hu-HU" sz="2200" dirty="0" smtClean="0"/>
              <a:t> kijelölésében és felügyeletében, fellépés a </a:t>
            </a:r>
            <a:r>
              <a:rPr lang="hu-HU" sz="2200" b="1" dirty="0" err="1" smtClean="0"/>
              <a:t>bio-</a:t>
            </a:r>
            <a:r>
              <a:rPr lang="hu-HU" sz="2200" b="1" dirty="0" smtClean="0"/>
              <a:t> és élelmiszer-terrorizmus</a:t>
            </a:r>
            <a:r>
              <a:rPr lang="hu-HU" sz="2200" dirty="0" smtClean="0"/>
              <a:t> ellen.</a:t>
            </a:r>
          </a:p>
          <a:p>
            <a:pPr>
              <a:lnSpc>
                <a:spcPts val="2500"/>
              </a:lnSpc>
            </a:pPr>
            <a:endParaRPr lang="hu-HU" sz="22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4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Kiemelt Ügyek Igazgatósága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573383" y="4271554"/>
            <a:ext cx="8817429" cy="212365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hu-HU" sz="2200" b="1" dirty="0" smtClean="0"/>
              <a:t>Az igazgatóság összetétele: </a:t>
            </a:r>
          </a:p>
          <a:p>
            <a:pPr>
              <a:buFont typeface="Arial" pitchFamily="34" charset="0"/>
              <a:buChar char="•"/>
            </a:pPr>
            <a:r>
              <a:rPr lang="hu-HU" sz="2200" b="1" dirty="0" smtClean="0"/>
              <a:t> </a:t>
            </a:r>
            <a:r>
              <a:rPr lang="hu-HU" sz="2200" dirty="0" smtClean="0"/>
              <a:t>élelmiszer-higiénikus,</a:t>
            </a:r>
          </a:p>
          <a:p>
            <a:pPr>
              <a:buFont typeface="Arial" pitchFamily="34" charset="0"/>
              <a:buChar char="•"/>
            </a:pPr>
            <a:r>
              <a:rPr lang="hu-HU" sz="2200" dirty="0" smtClean="0"/>
              <a:t> járványügyi </a:t>
            </a:r>
            <a:r>
              <a:rPr lang="hu-HU" sz="2200" dirty="0" err="1" smtClean="0"/>
              <a:t>szakállatorvosok</a:t>
            </a:r>
            <a:r>
              <a:rPr lang="hu-HU" sz="220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hu-HU" sz="2200" dirty="0" smtClean="0"/>
              <a:t> kertész- és agrármérnökök, </a:t>
            </a:r>
          </a:p>
          <a:p>
            <a:pPr>
              <a:buFont typeface="Arial" pitchFamily="34" charset="0"/>
              <a:buChar char="•"/>
            </a:pPr>
            <a:r>
              <a:rPr lang="hu-HU" sz="2200" dirty="0" smtClean="0"/>
              <a:t> jogász,</a:t>
            </a:r>
          </a:p>
          <a:p>
            <a:endParaRPr lang="hu-HU" sz="2200" dirty="0" smtClean="0"/>
          </a:p>
          <a:p>
            <a:pPr>
              <a:buFont typeface="Arial" pitchFamily="34" charset="0"/>
              <a:buChar char="•"/>
            </a:pPr>
            <a:endParaRPr lang="hu-HU" sz="2200" dirty="0" smtClean="0"/>
          </a:p>
          <a:p>
            <a:pPr>
              <a:buFont typeface="Arial" pitchFamily="34" charset="0"/>
              <a:buChar char="•"/>
            </a:pPr>
            <a:r>
              <a:rPr lang="hu-HU" sz="2200" dirty="0" smtClean="0"/>
              <a:t> informatikus, </a:t>
            </a:r>
          </a:p>
          <a:p>
            <a:pPr>
              <a:buFont typeface="Arial" pitchFamily="34" charset="0"/>
              <a:buChar char="•"/>
            </a:pPr>
            <a:r>
              <a:rPr lang="hu-HU" sz="2200" dirty="0" smtClean="0"/>
              <a:t> volt NAV dolgozók (revizor, bűnügyi nyomozók), </a:t>
            </a:r>
          </a:p>
          <a:p>
            <a:pPr>
              <a:buFont typeface="Arial" pitchFamily="34" charset="0"/>
              <a:buChar char="•"/>
            </a:pPr>
            <a:r>
              <a:rPr lang="hu-HU" sz="2200" dirty="0" smtClean="0"/>
              <a:t> volt rendvédelmi dolgozók</a:t>
            </a:r>
          </a:p>
          <a:p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KÜI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b="1" dirty="0" smtClean="0"/>
              <a:t>Munkamódszerek: </a:t>
            </a:r>
            <a:r>
              <a:rPr lang="hu-HU" sz="2400" dirty="0" smtClean="0"/>
              <a:t>előzetes adatgyűjtés adatbázisokból, társhatóságok információi, alapos akcióterv, egyidejű lebonyolítás több helyen.</a:t>
            </a:r>
          </a:p>
          <a:p>
            <a:endParaRPr lang="hu-HU" sz="2400" dirty="0" smtClean="0"/>
          </a:p>
          <a:p>
            <a:r>
              <a:rPr lang="hu-HU" sz="2400" b="1" dirty="0" smtClean="0"/>
              <a:t>Gyorsaság: </a:t>
            </a:r>
            <a:r>
              <a:rPr lang="hu-HU" sz="2400" dirty="0" smtClean="0"/>
              <a:t>pl. metilalkohol mérgezés gyanú bejelentésekor </a:t>
            </a:r>
            <a:r>
              <a:rPr lang="hu-HU" sz="2400" b="1" dirty="0" smtClean="0"/>
              <a:t>27 perc </a:t>
            </a:r>
            <a:r>
              <a:rPr lang="hu-HU" sz="2400" dirty="0" smtClean="0"/>
              <a:t>múlva már a helyszínen megtiltottuk a gyanús termék forgalmazását, és mintáztuk, ez a mai közigazgatásban példás gyorsaság – természetesen a mentőket, rendőrséget leszámítva.</a:t>
            </a:r>
          </a:p>
          <a:p>
            <a:pPr>
              <a:buNone/>
            </a:pP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b="1" dirty="0" smtClean="0"/>
              <a:t>Hatékonyság:</a:t>
            </a:r>
            <a:r>
              <a:rPr lang="hu-HU" sz="2400" dirty="0" smtClean="0"/>
              <a:t> a vizsgált esetek </a:t>
            </a:r>
            <a:r>
              <a:rPr lang="hu-HU" sz="2400" b="1" dirty="0" smtClean="0"/>
              <a:t>90 %</a:t>
            </a:r>
            <a:r>
              <a:rPr lang="hu-HU" sz="2400" dirty="0" smtClean="0"/>
              <a:t>-ban valamilyen jogsértés megállapításra került.</a:t>
            </a:r>
          </a:p>
          <a:p>
            <a:endParaRPr lang="hu-HU" sz="24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5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Kiemelt Ügyek Igazgatósága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KÜI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b="1" dirty="0" smtClean="0"/>
              <a:t>Elért eredmények számokban:</a:t>
            </a:r>
            <a:r>
              <a:rPr lang="hu-HU" sz="2400" dirty="0" smtClean="0"/>
              <a:t> </a:t>
            </a:r>
          </a:p>
          <a:p>
            <a:pPr>
              <a:buNone/>
            </a:pPr>
            <a:r>
              <a:rPr lang="hu-HU" sz="2400" dirty="0" smtClean="0"/>
              <a:t>      2254 db ellenőrzés</a:t>
            </a:r>
          </a:p>
          <a:p>
            <a:pPr>
              <a:buNone/>
            </a:pPr>
            <a:r>
              <a:rPr lang="hu-HU" sz="2400" dirty="0" smtClean="0"/>
              <a:t>      8490 tonna termékkel kapcsolatos intézkedés</a:t>
            </a:r>
          </a:p>
          <a:p>
            <a:pPr>
              <a:buNone/>
            </a:pPr>
            <a:r>
              <a:rPr lang="hu-HU" sz="2400" dirty="0" smtClean="0"/>
              <a:t>      5931 tonna megsemmisítése</a:t>
            </a:r>
          </a:p>
          <a:p>
            <a:pPr>
              <a:buNone/>
            </a:pPr>
            <a:r>
              <a:rPr lang="hu-HU" sz="2400" dirty="0" smtClean="0"/>
              <a:t>      1.1 milliárd Ft bírság</a:t>
            </a:r>
          </a:p>
          <a:p>
            <a:pPr>
              <a:buNone/>
            </a:pPr>
            <a:r>
              <a:rPr lang="hu-HU" sz="2400" dirty="0" smtClean="0"/>
              <a:t>      </a:t>
            </a:r>
            <a:r>
              <a:rPr lang="hu-HU" sz="2400" u="sng" dirty="0" smtClean="0"/>
              <a:t>9,5 </a:t>
            </a:r>
            <a:r>
              <a:rPr lang="hu-HU" sz="2400" u="sng" dirty="0" err="1" smtClean="0"/>
              <a:t>millárd</a:t>
            </a:r>
            <a:r>
              <a:rPr lang="hu-HU" sz="2400" u="sng" dirty="0" smtClean="0"/>
              <a:t> Ft</a:t>
            </a:r>
            <a:r>
              <a:rPr lang="hu-HU" sz="2400" dirty="0" smtClean="0"/>
              <a:t> Áfa és adóelkerülés megállapítása</a:t>
            </a:r>
          </a:p>
          <a:p>
            <a:pPr>
              <a:buNone/>
            </a:pPr>
            <a:r>
              <a:rPr lang="hu-HU" sz="2400" dirty="0" smtClean="0"/>
              <a:t>      71 millió Ft </a:t>
            </a:r>
            <a:r>
              <a:rPr lang="hu-HU" sz="2400" u="sng" dirty="0" smtClean="0"/>
              <a:t>eljárási díj</a:t>
            </a:r>
            <a:r>
              <a:rPr lang="hu-HU" sz="2400" dirty="0" smtClean="0"/>
              <a:t>, ez 9 havi munkabére az Igazgatóságnak</a:t>
            </a:r>
          </a:p>
          <a:p>
            <a:pPr>
              <a:buNone/>
            </a:pPr>
            <a:r>
              <a:rPr lang="hu-HU" sz="2400" dirty="0" smtClean="0"/>
              <a:t>       56  db nyert per</a:t>
            </a:r>
          </a:p>
          <a:p>
            <a:pPr>
              <a:buNone/>
            </a:pPr>
            <a:endParaRPr lang="hu-HU" sz="2400" dirty="0" smtClean="0"/>
          </a:p>
          <a:p>
            <a:pPr>
              <a:buNone/>
            </a:pPr>
            <a:r>
              <a:rPr lang="hu-HU" sz="2400" b="1" dirty="0" smtClean="0"/>
              <a:t>Társhatóságokkal való együttműködés:</a:t>
            </a:r>
            <a:endParaRPr lang="hu-HU" sz="2400" dirty="0" smtClean="0"/>
          </a:p>
          <a:p>
            <a:r>
              <a:rPr lang="hu-HU" sz="2400" u="sng" dirty="0" smtClean="0"/>
              <a:t>NAV </a:t>
            </a:r>
            <a:r>
              <a:rPr lang="hu-HU" sz="2400" dirty="0" smtClean="0"/>
              <a:t>minden szakágával (Bevetési Igazgatósság, Adó-szakág, Bűnügyi Nyomozók) napi kapcsolat</a:t>
            </a:r>
          </a:p>
          <a:p>
            <a:r>
              <a:rPr lang="hu-HU" sz="2400" u="sng" dirty="0" smtClean="0"/>
              <a:t>ORFK</a:t>
            </a:r>
            <a:r>
              <a:rPr lang="hu-HU" sz="2400" dirty="0" smtClean="0"/>
              <a:t> saját összekötő tiszt koordinálja országosan az ellenőrzéseink biztosítását.</a:t>
            </a:r>
          </a:p>
          <a:p>
            <a:endParaRPr lang="hu-HU" sz="24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6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Kiemelt Ügyek Igazgatósága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KÜI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r>
              <a:rPr lang="hu-HU" sz="2400" b="1" dirty="0" smtClean="0"/>
              <a:t>Élelmiszerláncban előforduló jogsértések</a:t>
            </a:r>
          </a:p>
          <a:p>
            <a:endParaRPr lang="hu-HU" sz="2400" dirty="0" smtClean="0"/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illegális állatvágás,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élelmiszerhamisítás,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lejárt minőség megőrzési idejű termék átcímkézése, </a:t>
            </a:r>
            <a:r>
              <a:rPr lang="hu-HU" sz="2400" dirty="0" err="1" smtClean="0"/>
              <a:t>beltartalom</a:t>
            </a:r>
            <a:r>
              <a:rPr lang="hu-HU" sz="2400" dirty="0" smtClean="0"/>
              <a:t> megváltoztatása,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</a:t>
            </a:r>
            <a:r>
              <a:rPr lang="hu-HU" sz="2400" dirty="0" err="1" smtClean="0"/>
              <a:t>növényvédőszer</a:t>
            </a:r>
            <a:r>
              <a:rPr lang="hu-HU" sz="2400" dirty="0" smtClean="0"/>
              <a:t>, hozamfokozók, virágföld hamisítása,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kistermelői jogviszonnyal visszaélés,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</a:t>
            </a:r>
            <a:r>
              <a:rPr lang="hu-HU" sz="2400" dirty="0" err="1" smtClean="0"/>
              <a:t>nyomonkövetési</a:t>
            </a:r>
            <a:r>
              <a:rPr lang="hu-HU" sz="2400" dirty="0" smtClean="0"/>
              <a:t> visszaélések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7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Kiemelt Ügyek Igazgatósága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769"/>
            <a:ext cx="12232749" cy="68352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20487"/>
            <a:ext cx="2057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i="1" baseline="30000" dirty="0" smtClean="0">
                <a:latin typeface="Cronos Pro Caption" panose="020C0502030503020304" pitchFamily="34" charset="0"/>
              </a:rPr>
              <a:t>NAV – NÉBIH</a:t>
            </a:r>
            <a:endParaRPr lang="hu-HU" sz="3600" b="1" i="1" baseline="30000" dirty="0">
              <a:latin typeface="Cronos Pro Caption" panose="020C05020305030203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03714" y="533398"/>
            <a:ext cx="8991598" cy="54428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hu-HU" sz="2200" dirty="0" smtClean="0"/>
              <a:t> </a:t>
            </a:r>
            <a:r>
              <a:rPr lang="hu-HU" sz="2200" b="1" dirty="0" smtClean="0"/>
              <a:t>Élelmiszerhamisítás: Gazdasági visszaélés </a:t>
            </a:r>
          </a:p>
          <a:p>
            <a:pPr>
              <a:buFont typeface="Arial" pitchFamily="34" charset="0"/>
              <a:buChar char="•"/>
            </a:pPr>
            <a:r>
              <a:rPr lang="hu-HU" sz="2200" b="1" dirty="0" smtClean="0"/>
              <a:t> Folyamatos szükséglet:  Magas ÁFA</a:t>
            </a:r>
          </a:p>
          <a:p>
            <a:pPr>
              <a:buFont typeface="Arial" pitchFamily="34" charset="0"/>
              <a:buChar char="•"/>
            </a:pPr>
            <a:r>
              <a:rPr lang="hu-HU" sz="2200" b="1" dirty="0" smtClean="0"/>
              <a:t> Élelmiszerhamisítás:  ÁFA csalás</a:t>
            </a:r>
          </a:p>
          <a:p>
            <a:pPr>
              <a:buFont typeface="Arial" pitchFamily="34" charset="0"/>
              <a:buChar char="•"/>
            </a:pPr>
            <a:r>
              <a:rPr lang="hu-HU" sz="2200" b="1" dirty="0" smtClean="0"/>
              <a:t> Együttműködés – </a:t>
            </a:r>
            <a:r>
              <a:rPr lang="hu-HU" sz="2200" b="1" dirty="0" err="1" smtClean="0"/>
              <a:t>Nyomonkövetés</a:t>
            </a:r>
            <a:endParaRPr lang="hu-HU" sz="2200" b="1" dirty="0" smtClean="0"/>
          </a:p>
          <a:p>
            <a:pPr>
              <a:buFont typeface="Arial" pitchFamily="34" charset="0"/>
              <a:buChar char="•"/>
            </a:pPr>
            <a:r>
              <a:rPr lang="hu-HU" sz="2200" dirty="0" smtClean="0"/>
              <a:t> Élelmiszerlánc ellenőrzés - Adóbevallás ellenőrzése</a:t>
            </a:r>
          </a:p>
          <a:p>
            <a:pPr lvl="1">
              <a:buFont typeface="Arial" pitchFamily="34" charset="0"/>
              <a:buChar char="•"/>
            </a:pPr>
            <a:r>
              <a:rPr lang="hu-HU" sz="2200" dirty="0" smtClean="0"/>
              <a:t> Alapjai: </a:t>
            </a:r>
            <a:r>
              <a:rPr lang="hu-HU" sz="2200" b="1" dirty="0" smtClean="0"/>
              <a:t>Közös érdekek, jogosultságok, jogi felhatalmazások kiegészítik egymást</a:t>
            </a:r>
            <a:r>
              <a:rPr lang="hu-HU" sz="2200" dirty="0" smtClean="0"/>
              <a:t>. NÉBIH általános jogi felhatalmazása, munkatársak biztosítása – közös előnyök.</a:t>
            </a:r>
          </a:p>
          <a:p>
            <a:pPr lvl="1">
              <a:buFont typeface="Arial" pitchFamily="34" charset="0"/>
              <a:buChar char="•"/>
            </a:pPr>
            <a:r>
              <a:rPr lang="hu-HU" sz="2200" dirty="0" smtClean="0"/>
              <a:t> </a:t>
            </a:r>
            <a:r>
              <a:rPr lang="hu-HU" sz="2200" b="1" dirty="0" smtClean="0"/>
              <a:t>Saját kockázatelemzés</a:t>
            </a:r>
            <a:r>
              <a:rPr lang="hu-HU" sz="2200" dirty="0" smtClean="0"/>
              <a:t>, ellenőrizendők kiválasztása</a:t>
            </a:r>
            <a:r>
              <a:rPr lang="hu-HU" sz="2200" b="1" dirty="0" smtClean="0"/>
              <a:t>, információcsere, felderítés, akcióterv,</a:t>
            </a:r>
            <a:r>
              <a:rPr lang="hu-HU" sz="2200" dirty="0" smtClean="0"/>
              <a:t> operatív munka, végrehajtás, </a:t>
            </a:r>
            <a:r>
              <a:rPr lang="hu-HU" sz="2200" b="1" dirty="0" smtClean="0"/>
              <a:t>közös helyszíni ellenőrzés,</a:t>
            </a:r>
            <a:r>
              <a:rPr lang="hu-HU" sz="2200" dirty="0" smtClean="0"/>
              <a:t> informatikai adatok mentése, </a:t>
            </a:r>
            <a:r>
              <a:rPr lang="hu-HU" sz="2200" b="1" dirty="0" err="1" smtClean="0"/>
              <a:t>nyomonkövetés</a:t>
            </a:r>
            <a:r>
              <a:rPr lang="hu-HU" sz="2200" b="1" dirty="0" smtClean="0"/>
              <a:t>,</a:t>
            </a:r>
            <a:r>
              <a:rPr lang="hu-HU" sz="2200" dirty="0" smtClean="0"/>
              <a:t> adatok elemzése, </a:t>
            </a:r>
            <a:r>
              <a:rPr lang="hu-HU" sz="2200" b="1" dirty="0" smtClean="0"/>
              <a:t>közös kiértékelés, </a:t>
            </a:r>
            <a:r>
              <a:rPr lang="hu-HU" sz="2200" dirty="0" smtClean="0"/>
              <a:t>hatósági eljárás a saját területen, </a:t>
            </a:r>
            <a:r>
              <a:rPr lang="hu-HU" sz="2200" b="1" dirty="0" smtClean="0"/>
              <a:t>közös érdekérvényesítés.</a:t>
            </a:r>
          </a:p>
          <a:p>
            <a:pPr lvl="1">
              <a:buFont typeface="Arial" pitchFamily="34" charset="0"/>
              <a:buChar char="•"/>
            </a:pPr>
            <a:r>
              <a:rPr lang="hu-HU" sz="2200" dirty="0" smtClean="0"/>
              <a:t> </a:t>
            </a:r>
            <a:r>
              <a:rPr lang="hu-HU" sz="2200" b="1" dirty="0" smtClean="0"/>
              <a:t>Több helyszínen </a:t>
            </a:r>
            <a:r>
              <a:rPr lang="hu-HU" sz="2200" dirty="0" smtClean="0"/>
              <a:t>az ország bármely pontján </a:t>
            </a:r>
            <a:r>
              <a:rPr lang="hu-HU" sz="2200" b="1" dirty="0" smtClean="0"/>
              <a:t>egyidejűleg.</a:t>
            </a:r>
          </a:p>
          <a:p>
            <a:pPr lvl="1">
              <a:buFont typeface="Arial" pitchFamily="34" charset="0"/>
              <a:buChar char="•"/>
            </a:pPr>
            <a:r>
              <a:rPr lang="hu-HU" sz="2200" dirty="0" smtClean="0"/>
              <a:t> </a:t>
            </a:r>
            <a:r>
              <a:rPr lang="hu-HU" sz="2200" b="1" dirty="0" smtClean="0"/>
              <a:t>Egymás szakembereinek képzése </a:t>
            </a:r>
            <a:r>
              <a:rPr lang="hu-HU" sz="2200" dirty="0" smtClean="0"/>
              <a:t>az együttműködés eredményessége érdekében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831284" y="6357257"/>
            <a:ext cx="66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8</a:t>
            </a:r>
            <a:endParaRPr lang="hu-HU" sz="2400" b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79914" y="6357257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baseline="30000" dirty="0" smtClean="0">
                <a:solidFill>
                  <a:schemeClr val="bg1"/>
                </a:solidFill>
                <a:latin typeface="Cronos Pro Caption" panose="020C0502030503020304" pitchFamily="34" charset="0"/>
              </a:rPr>
              <a:t>NAV – NÉBIH együttműködés</a:t>
            </a:r>
            <a:endParaRPr lang="hu-HU" sz="2800" i="1" dirty="0">
              <a:solidFill>
                <a:schemeClr val="bg1"/>
              </a:solidFill>
              <a:latin typeface="Cronos Pro Caption" panose="020C05020305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8F46CA453FEE7498972A3A2901EA6A1" ma:contentTypeVersion="0" ma:contentTypeDescription="Új dokumentum létrehozása." ma:contentTypeScope="" ma:versionID="8924816bdfe1576813d56b86afd468d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A5D6ED-6785-4448-90CD-48844D4E34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E2672E-7209-4DE4-8A2C-32C5CAD3C81C}">
  <ds:schemaRefs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DC99314-4DAE-4B8B-AE95-D3244F0A69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1049</Words>
  <Application>Microsoft Office PowerPoint</Application>
  <PresentationFormat>Egyéni</PresentationFormat>
  <Paragraphs>165</Paragraphs>
  <Slides>23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Nati</dc:creator>
  <cp:lastModifiedBy>ktothm</cp:lastModifiedBy>
  <cp:revision>57</cp:revision>
  <dcterms:created xsi:type="dcterms:W3CDTF">2016-10-20T08:16:35Z</dcterms:created>
  <dcterms:modified xsi:type="dcterms:W3CDTF">2017-04-10T08:24:48Z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0x010100A8F46CA453FEE7498972A3A2901EA6A1</vt:lpwstr>
  </property>
  <property fmtid="{D5CDD505-2E9C-101B-9397-08002B2CF9AE}" pid="3" name="Order">
    <vt:r8>10700</vt:r8>
  </property>
  <property fmtid="{D5CDD505-2E9C-101B-9397-08002B2CF9AE}" pid="4" name="_CopySource">
    <vt:lpwstr>https://intra.nebih.gov.hu/dokumentumtar/ArculatiElemek/Új arculati elemek/NEBIH_PPT/NÉBIH_ppt_alap_magyar_sablon.pptx</vt:lpwstr>
  </property>
  <property fmtid="{D5CDD505-2E9C-101B-9397-08002B2CF9AE}" pid="5" name="xd_ProgID">
    <vt:lpwstr/>
  </property>
  <property fmtid="{D5CDD505-2E9C-101B-9397-08002B2CF9AE}" pid="6" name="TemplateUrl">
    <vt:lpwstr/>
  </property>
</Properties>
</file>