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6" r:id="rId3"/>
    <p:sldId id="291" r:id="rId4"/>
    <p:sldId id="292" r:id="rId5"/>
    <p:sldId id="312" r:id="rId6"/>
    <p:sldId id="295" r:id="rId7"/>
    <p:sldId id="273" r:id="rId8"/>
    <p:sldId id="274" r:id="rId9"/>
    <p:sldId id="275" r:id="rId10"/>
    <p:sldId id="296" r:id="rId11"/>
    <p:sldId id="278" r:id="rId12"/>
    <p:sldId id="279" r:id="rId13"/>
    <p:sldId id="298" r:id="rId14"/>
    <p:sldId id="281" r:id="rId15"/>
    <p:sldId id="311" r:id="rId16"/>
    <p:sldId id="282" r:id="rId17"/>
    <p:sldId id="317" r:id="rId18"/>
    <p:sldId id="313" r:id="rId19"/>
    <p:sldId id="301" r:id="rId20"/>
    <p:sldId id="302" r:id="rId21"/>
    <p:sldId id="314" r:id="rId22"/>
    <p:sldId id="303" r:id="rId23"/>
    <p:sldId id="318" r:id="rId24"/>
    <p:sldId id="319" r:id="rId25"/>
    <p:sldId id="305" r:id="rId26"/>
    <p:sldId id="263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000"/>
    <a:srgbClr val="264C00"/>
    <a:srgbClr val="91F779"/>
    <a:srgbClr val="3D7A00"/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>
        <p:scale>
          <a:sx n="60" d="100"/>
          <a:sy n="60" d="100"/>
        </p:scale>
        <p:origin x="-1080" y="-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>
        <c:manualLayout>
          <c:layoutTarget val="inner"/>
          <c:xMode val="edge"/>
          <c:yMode val="edge"/>
          <c:x val="9.6051803048428544E-2"/>
          <c:y val="9.965496968049628E-2"/>
          <c:w val="0.85013295909573483"/>
          <c:h val="0.77234202553617604"/>
        </c:manualLayout>
      </c:layout>
      <c:barChart>
        <c:barDir val="col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Riasztás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Munka1!$A$2:$A$18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133</c:v>
                </c:pt>
                <c:pt idx="1">
                  <c:v>302</c:v>
                </c:pt>
                <c:pt idx="2">
                  <c:v>434</c:v>
                </c:pt>
                <c:pt idx="3">
                  <c:v>452</c:v>
                </c:pt>
                <c:pt idx="4">
                  <c:v>690</c:v>
                </c:pt>
                <c:pt idx="5">
                  <c:v>955</c:v>
                </c:pt>
                <c:pt idx="6">
                  <c:v>909</c:v>
                </c:pt>
                <c:pt idx="7">
                  <c:v>951</c:v>
                </c:pt>
                <c:pt idx="8">
                  <c:v>528</c:v>
                </c:pt>
                <c:pt idx="9">
                  <c:v>557</c:v>
                </c:pt>
                <c:pt idx="10">
                  <c:v>576</c:v>
                </c:pt>
                <c:pt idx="11">
                  <c:v>617</c:v>
                </c:pt>
                <c:pt idx="12">
                  <c:v>523</c:v>
                </c:pt>
                <c:pt idx="13">
                  <c:v>585</c:v>
                </c:pt>
                <c:pt idx="14">
                  <c:v>751</c:v>
                </c:pt>
                <c:pt idx="15">
                  <c:v>775</c:v>
                </c:pt>
                <c:pt idx="16">
                  <c:v>820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Tájékoztatás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Munka1!$A$2:$A$18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341</c:v>
                </c:pt>
                <c:pt idx="1">
                  <c:v>405</c:v>
                </c:pt>
                <c:pt idx="2">
                  <c:v>1090</c:v>
                </c:pt>
                <c:pt idx="3">
                  <c:v>353</c:v>
                </c:pt>
                <c:pt idx="4">
                  <c:v>553</c:v>
                </c:pt>
                <c:pt idx="5">
                  <c:v>747</c:v>
                </c:pt>
                <c:pt idx="6">
                  <c:v>687</c:v>
                </c:pt>
                <c:pt idx="7">
                  <c:v>761</c:v>
                </c:pt>
                <c:pt idx="8">
                  <c:v>1136</c:v>
                </c:pt>
                <c:pt idx="9">
                  <c:v>1179</c:v>
                </c:pt>
                <c:pt idx="10">
                  <c:v>1167</c:v>
                </c:pt>
                <c:pt idx="11">
                  <c:v>1269</c:v>
                </c:pt>
                <c:pt idx="12">
                  <c:v>1186</c:v>
                </c:pt>
                <c:pt idx="13">
                  <c:v>1112</c:v>
                </c:pt>
                <c:pt idx="14">
                  <c:v>1033</c:v>
                </c:pt>
                <c:pt idx="15">
                  <c:v>887</c:v>
                </c:pt>
                <c:pt idx="16">
                  <c:v>949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Határ-visszautasítás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Munka1!$A$2:$A$18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  <c:pt idx="3">
                  <c:v>1501</c:v>
                </c:pt>
                <c:pt idx="4">
                  <c:v>1338</c:v>
                </c:pt>
                <c:pt idx="5">
                  <c:v>1452</c:v>
                </c:pt>
                <c:pt idx="6">
                  <c:v>1273</c:v>
                </c:pt>
                <c:pt idx="7">
                  <c:v>1211</c:v>
                </c:pt>
                <c:pt idx="8">
                  <c:v>1376</c:v>
                </c:pt>
                <c:pt idx="9">
                  <c:v>1441</c:v>
                </c:pt>
                <c:pt idx="10">
                  <c:v>1544</c:v>
                </c:pt>
                <c:pt idx="11">
                  <c:v>1824</c:v>
                </c:pt>
                <c:pt idx="12">
                  <c:v>1712</c:v>
                </c:pt>
                <c:pt idx="13">
                  <c:v>1443</c:v>
                </c:pt>
                <c:pt idx="14">
                  <c:v>1373</c:v>
                </c:pt>
                <c:pt idx="15">
                  <c:v>1387</c:v>
                </c:pt>
                <c:pt idx="16">
                  <c:v>1160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Utánkövető jelentés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Munka1!$A$2:$A$18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Munka1!$E$2:$E$18</c:f>
              <c:numCache>
                <c:formatCode>General</c:formatCode>
                <c:ptCount val="17"/>
                <c:pt idx="0">
                  <c:v>351</c:v>
                </c:pt>
                <c:pt idx="1">
                  <c:v>859</c:v>
                </c:pt>
                <c:pt idx="2">
                  <c:v>1498</c:v>
                </c:pt>
                <c:pt idx="3">
                  <c:v>1976</c:v>
                </c:pt>
                <c:pt idx="4">
                  <c:v>2778</c:v>
                </c:pt>
                <c:pt idx="5">
                  <c:v>3752</c:v>
                </c:pt>
                <c:pt idx="6">
                  <c:v>3720</c:v>
                </c:pt>
                <c:pt idx="7">
                  <c:v>4214</c:v>
                </c:pt>
                <c:pt idx="8">
                  <c:v>3861</c:v>
                </c:pt>
                <c:pt idx="9">
                  <c:v>4507</c:v>
                </c:pt>
                <c:pt idx="10">
                  <c:v>5018</c:v>
                </c:pt>
                <c:pt idx="11">
                  <c:v>5122</c:v>
                </c:pt>
                <c:pt idx="12">
                  <c:v>5281</c:v>
                </c:pt>
                <c:pt idx="13">
                  <c:v>5095</c:v>
                </c:pt>
                <c:pt idx="14">
                  <c:v>5910</c:v>
                </c:pt>
                <c:pt idx="15">
                  <c:v>6204</c:v>
                </c:pt>
                <c:pt idx="16">
                  <c:v>7451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Hír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Munka1!$A$2:$A$18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Munka1!$F$2:$F$18</c:f>
              <c:numCache>
                <c:formatCode>General</c:formatCode>
                <c:ptCount val="17"/>
                <c:pt idx="3">
                  <c:v>98</c:v>
                </c:pt>
                <c:pt idx="4">
                  <c:v>89</c:v>
                </c:pt>
                <c:pt idx="5">
                  <c:v>86</c:v>
                </c:pt>
                <c:pt idx="6">
                  <c:v>72</c:v>
                </c:pt>
                <c:pt idx="7">
                  <c:v>43</c:v>
                </c:pt>
                <c:pt idx="8">
                  <c:v>123</c:v>
                </c:pt>
                <c:pt idx="9">
                  <c:v>64</c:v>
                </c:pt>
                <c:pt idx="10">
                  <c:v>62</c:v>
                </c:pt>
                <c:pt idx="11">
                  <c:v>20</c:v>
                </c:pt>
                <c:pt idx="12">
                  <c:v>19</c:v>
                </c:pt>
                <c:pt idx="13">
                  <c:v>38</c:v>
                </c:pt>
                <c:pt idx="14">
                  <c:v>41</c:v>
                </c:pt>
                <c:pt idx="15">
                  <c:v>41</c:v>
                </c:pt>
                <c:pt idx="16">
                  <c:v>20</c:v>
                </c:pt>
              </c:numCache>
            </c:numRef>
          </c:val>
        </c:ser>
        <c:overlap val="100"/>
        <c:axId val="49171072"/>
        <c:axId val="49185536"/>
      </c:barChart>
      <c:catAx>
        <c:axId val="49171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év</a:t>
                </a:r>
              </a:p>
            </c:rich>
          </c:tx>
          <c:layout>
            <c:manualLayout>
              <c:xMode val="edge"/>
              <c:yMode val="edge"/>
              <c:x val="0.95852756797245875"/>
              <c:y val="0.9123249812997658"/>
            </c:manualLayout>
          </c:layout>
        </c:title>
        <c:numFmt formatCode="General" sourceLinked="1"/>
        <c:tickLblPos val="nextTo"/>
        <c:spPr>
          <a:ln w="25383">
            <a:solidFill>
              <a:prstClr val="black"/>
            </a:solidFill>
          </a:ln>
        </c:spPr>
        <c:txPr>
          <a:bodyPr/>
          <a:lstStyle/>
          <a:p>
            <a:pPr>
              <a:defRPr sz="1400"/>
            </a:pPr>
            <a:endParaRPr lang="hu-HU"/>
          </a:p>
        </c:txPr>
        <c:crossAx val="49185536"/>
        <c:crosses val="autoZero"/>
        <c:auto val="1"/>
        <c:lblAlgn val="ctr"/>
        <c:lblOffset val="100"/>
      </c:catAx>
      <c:valAx>
        <c:axId val="49185536"/>
        <c:scaling>
          <c:orientation val="minMax"/>
          <c:max val="10500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Bejelentések száma (db)</a:t>
                </a:r>
              </a:p>
            </c:rich>
          </c:tx>
          <c:layout>
            <c:manualLayout>
              <c:xMode val="edge"/>
              <c:yMode val="edge"/>
              <c:x val="3.9997740939234201E-2"/>
              <c:y val="2.0034257943726914E-3"/>
            </c:manualLayout>
          </c:layout>
        </c:title>
        <c:numFmt formatCode="#,##0" sourceLinked="0"/>
        <c:tickLblPos val="nextTo"/>
        <c:spPr>
          <a:ln w="25383">
            <a:solidFill>
              <a:schemeClr val="tx1"/>
            </a:solidFill>
          </a:ln>
        </c:spPr>
        <c:crossAx val="49171072"/>
        <c:crosses val="autoZero"/>
        <c:crossBetween val="between"/>
        <c:majorUnit val="1000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10437219157129203"/>
          <c:y val="9.9397862555600389E-2"/>
          <c:w val="0.3192862556959572"/>
          <c:h val="0.3486821314283452"/>
        </c:manualLayout>
      </c:layout>
    </c:legend>
    <c:plotVisOnly val="1"/>
    <c:dispBlanksAs val="gap"/>
  </c:chart>
  <c:txPr>
    <a:bodyPr/>
    <a:lstStyle/>
    <a:p>
      <a:pPr>
        <a:defRPr sz="1599" b="1">
          <a:latin typeface="Arial" pitchFamily="34" charset="0"/>
          <a:cs typeface="Arial" pitchFamily="34" charset="0"/>
        </a:defRPr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71639-002B-4D52-A4EC-9A7E9198269A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E9133-EAA6-4347-80F6-AD5361F6DA3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5733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7E00-F090-4C37-9FB3-F6FA5AEC351F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3129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7E00-F090-4C37-9FB3-F6FA5AEC351F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7479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25022-7C4C-43D5-B729-C70A0CABF421}" type="slidenum">
              <a:rPr lang="hu-HU" altLang="hu-HU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hu-HU" altLang="hu-H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90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989B-4DB6-46A5-BAF2-45B62B79D5A9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hyperlink" Target="http://hedis.jrc.ec.europa.eu/LogIn/tabid/222/language/en-US/Default.aspx?returnurl=/" TargetMode="External"/><Relationship Id="rId4" Type="http://schemas.openxmlformats.org/officeDocument/2006/relationships/hyperlink" Target="https://ewrs.ecdc.europa.eu/" TargetMode="Externa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food/animal/diseases/traces/index_en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food/plant/europhyt/index_en.htm" TargetMode="External"/><Relationship Id="rId5" Type="http://schemas.openxmlformats.org/officeDocument/2006/relationships/hyperlink" Target="http://www.who.int/zoonoses/outbreaks/glews/en/" TargetMode="External"/><Relationship Id="rId4" Type="http://schemas.openxmlformats.org/officeDocument/2006/relationships/hyperlink" Target="http://ec.europa.eu/food/animal/diseases/adns/index_en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rtal.nebih.gov.hu/hu/rasff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6"/>
          <p:cNvSpPr txBox="1"/>
          <p:nvPr/>
        </p:nvSpPr>
        <p:spPr>
          <a:xfrm>
            <a:off x="2207568" y="2924944"/>
            <a:ext cx="9361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chemeClr val="bg1"/>
                </a:solidFill>
              </a:rPr>
              <a:t>Élelmiszerlánc-biztonsági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</a:rPr>
              <a:t>események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és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</a:rPr>
              <a:t>kezelésük</a:t>
            </a:r>
            <a:endParaRPr lang="en-US" sz="4800" i="1" dirty="0" smtClean="0">
              <a:solidFill>
                <a:schemeClr val="bg1"/>
              </a:solidFill>
            </a:endParaRPr>
          </a:p>
          <a:p>
            <a:r>
              <a:rPr lang="hu-HU" sz="32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állatorvos szerepe az élelmiszerlánc-biztonság megteremtésében</a:t>
            </a:r>
          </a:p>
          <a:p>
            <a:endParaRPr lang="hu-HU" sz="32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  <a:p>
            <a:r>
              <a:rPr lang="hu-HU" sz="32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Dr. Barna Sarolta</a:t>
            </a:r>
            <a:endParaRPr lang="hu-HU" sz="32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3501008"/>
            <a:ext cx="9433048" cy="2625155"/>
          </a:xfrm>
        </p:spPr>
        <p:txBody>
          <a:bodyPr>
            <a:normAutofit fontScale="85000" lnSpcReduction="20000"/>
          </a:bodyPr>
          <a:lstStyle/>
          <a:p>
            <a:r>
              <a:rPr lang="hu-HU" altLang="hu-HU" b="1" dirty="0" smtClean="0"/>
              <a:t>Veszély (</a:t>
            </a:r>
            <a:r>
              <a:rPr lang="hu-HU" altLang="hu-HU" b="1" dirty="0" err="1" smtClean="0"/>
              <a:t>hazard</a:t>
            </a:r>
            <a:r>
              <a:rPr lang="hu-HU" altLang="hu-HU" b="1" dirty="0" smtClean="0"/>
              <a:t>):</a:t>
            </a:r>
            <a:r>
              <a:rPr lang="hu-HU" altLang="hu-HU" dirty="0" smtClean="0"/>
              <a:t> </a:t>
            </a:r>
            <a:r>
              <a:rPr lang="hu-HU" dirty="0" smtClean="0"/>
              <a:t>az élelmiszerben előforduló biológiai, kémiai vagy fizikai hatású</a:t>
            </a:r>
            <a:r>
              <a:rPr lang="hu-HU" b="1" i="1" dirty="0" smtClean="0"/>
              <a:t> </a:t>
            </a:r>
            <a:r>
              <a:rPr lang="hu-HU" dirty="0" smtClean="0"/>
              <a:t>anyag, vagy az élelmiszer olyan állapota, amelynek káros egészségügyi hatása lehet</a:t>
            </a:r>
            <a:endParaRPr lang="hu-HU" altLang="hu-HU" dirty="0" smtClean="0"/>
          </a:p>
          <a:p>
            <a:r>
              <a:rPr lang="hu-HU" altLang="hu-HU" b="1" dirty="0" smtClean="0"/>
              <a:t>Ártalom (</a:t>
            </a:r>
            <a:r>
              <a:rPr lang="hu-HU" altLang="hu-HU" b="1" dirty="0" err="1" smtClean="0"/>
              <a:t>harm</a:t>
            </a:r>
            <a:r>
              <a:rPr lang="hu-HU" altLang="hu-HU" b="1" dirty="0" smtClean="0"/>
              <a:t>):</a:t>
            </a:r>
            <a:r>
              <a:rPr lang="hu-HU" altLang="hu-HU" dirty="0" smtClean="0"/>
              <a:t> a veszély realizálódásának következménye</a:t>
            </a:r>
            <a:endParaRPr lang="hu-HU" altLang="hu-HU" b="1" dirty="0" smtClean="0"/>
          </a:p>
          <a:p>
            <a:r>
              <a:rPr lang="hu-HU" altLang="hu-HU" b="1" dirty="0" smtClean="0"/>
              <a:t>Kockázat (</a:t>
            </a:r>
            <a:r>
              <a:rPr lang="hu-HU" altLang="hu-HU" b="1" dirty="0" err="1" smtClean="0"/>
              <a:t>risk</a:t>
            </a:r>
            <a:r>
              <a:rPr lang="hu-HU" altLang="hu-HU" b="1" dirty="0" smtClean="0"/>
              <a:t>):</a:t>
            </a:r>
            <a:r>
              <a:rPr lang="hu-HU" altLang="hu-HU" dirty="0" smtClean="0"/>
              <a:t> </a:t>
            </a:r>
            <a:r>
              <a:rPr lang="hu-HU" dirty="0" smtClean="0"/>
              <a:t>egy veszély következményeként jelentkező, egészségkárosító hatás és a hatás súlyosságának valószínűsége. Jellemzően számolt, kvantitatív adat </a:t>
            </a:r>
          </a:p>
        </p:txBody>
      </p:sp>
      <p:sp>
        <p:nvSpPr>
          <p:cNvPr id="6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Szövegdoboz 2"/>
          <p:cNvSpPr txBox="1"/>
          <p:nvPr/>
        </p:nvSpPr>
        <p:spPr>
          <a:xfrm>
            <a:off x="0" y="620487"/>
            <a:ext cx="205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Veszély és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kockázat</a:t>
            </a:r>
          </a:p>
          <a:p>
            <a:pPr algn="r"/>
            <a:endParaRPr lang="hu-HU" sz="3600" dirty="0">
              <a:latin typeface="Cronos Pro Caption" panose="020C0502030503020304" pitchFamily="34" charset="0"/>
            </a:endParaRPr>
          </a:p>
        </p:txBody>
      </p:sp>
      <p:sp>
        <p:nvSpPr>
          <p:cNvPr id="9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181" b="22995"/>
          <a:stretch/>
        </p:blipFill>
        <p:spPr>
          <a:xfrm>
            <a:off x="2495600" y="476673"/>
            <a:ext cx="943304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2561458" y="214314"/>
            <a:ext cx="8863134" cy="1126455"/>
          </a:xfrm>
        </p:spPr>
        <p:txBody>
          <a:bodyPr>
            <a:noAutofit/>
          </a:bodyPr>
          <a:lstStyle/>
          <a:p>
            <a:pPr algn="l"/>
            <a:r>
              <a:rPr lang="hu-HU" sz="3200" b="1" dirty="0"/>
              <a:t>Nemzetközi élelmiszer-biztonsági gyors veszélyjelző/információs rendszerek</a:t>
            </a:r>
            <a:endParaRPr lang="hu-HU" sz="3200" dirty="0"/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2561458" y="1412776"/>
            <a:ext cx="6306614" cy="4546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400" b="1" dirty="0">
                <a:solidFill>
                  <a:srgbClr val="C00000"/>
                </a:solidFill>
              </a:rPr>
              <a:t>RASFF </a:t>
            </a:r>
            <a:br>
              <a:rPr lang="hu-HU" sz="2400" b="1" dirty="0">
                <a:solidFill>
                  <a:srgbClr val="C00000"/>
                </a:solidFill>
              </a:rPr>
            </a:br>
            <a:r>
              <a:rPr lang="en-GB" sz="2200" dirty="0"/>
              <a:t>Rapid Alert System for Food and Feed</a:t>
            </a:r>
            <a:r>
              <a:rPr lang="hu-HU" sz="2200" b="1" dirty="0"/>
              <a:t/>
            </a:r>
            <a:br>
              <a:rPr lang="hu-HU" sz="2200" b="1" dirty="0"/>
            </a:br>
            <a:r>
              <a:rPr lang="hu-HU" sz="2200" dirty="0"/>
              <a:t>Élelmiszer- és takarmánybiztonsági</a:t>
            </a:r>
            <a:br>
              <a:rPr lang="hu-HU" sz="2200" dirty="0"/>
            </a:br>
            <a:r>
              <a:rPr lang="hu-HU" sz="2200" dirty="0"/>
              <a:t>gyors riasztási rendszer</a:t>
            </a:r>
          </a:p>
          <a:p>
            <a:pPr lvl="1"/>
            <a:r>
              <a:rPr lang="hu-HU" sz="2000" dirty="0"/>
              <a:t>Az Európai Bizottság működteti, </a:t>
            </a:r>
          </a:p>
          <a:p>
            <a:pPr lvl="1"/>
            <a:r>
              <a:rPr lang="hu-HU" sz="2000" dirty="0"/>
              <a:t>Hazai kapcsolattartó: NÉBIH-ÉKI</a:t>
            </a:r>
            <a:endParaRPr lang="hu-HU" sz="2000" b="1" dirty="0"/>
          </a:p>
          <a:p>
            <a:endParaRPr lang="hu-HU" sz="24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sz="2400" b="1" dirty="0">
                <a:solidFill>
                  <a:srgbClr val="00B050"/>
                </a:solidFill>
              </a:rPr>
              <a:t>INFOSAN,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r>
              <a:rPr lang="hu-HU" sz="2400" b="1" dirty="0" err="1">
                <a:solidFill>
                  <a:srgbClr val="C00000"/>
                </a:solidFill>
              </a:rPr>
              <a:t>INFOSAN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r>
              <a:rPr lang="hu-HU" sz="2400" b="1" dirty="0" err="1">
                <a:solidFill>
                  <a:srgbClr val="C00000"/>
                </a:solidFill>
              </a:rPr>
              <a:t>Emergency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br>
              <a:rPr lang="hu-HU" sz="2400" b="1" dirty="0">
                <a:solidFill>
                  <a:srgbClr val="C00000"/>
                </a:solidFill>
              </a:rPr>
            </a:br>
            <a:r>
              <a:rPr lang="en-US" sz="2200" dirty="0"/>
              <a:t>International Food Safety Authorities Network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Élelmiszerbiztonsági hatóságok nemzetközi hálózata</a:t>
            </a:r>
          </a:p>
          <a:p>
            <a:pPr lvl="1"/>
            <a:r>
              <a:rPr lang="hu-HU" sz="2000" dirty="0"/>
              <a:t>a WHO működteti a </a:t>
            </a:r>
            <a:r>
              <a:rPr lang="hu-HU" sz="2000" dirty="0" err="1"/>
              <a:t>FAO-val</a:t>
            </a:r>
            <a:r>
              <a:rPr lang="hu-HU" sz="2000" dirty="0"/>
              <a:t> együttműködésben</a:t>
            </a:r>
          </a:p>
          <a:p>
            <a:pPr lvl="1"/>
            <a:r>
              <a:rPr lang="hu-HU" sz="2000" dirty="0"/>
              <a:t>Hazai kapcsolattartó: NÉBIH-ÉKI</a:t>
            </a:r>
            <a:endParaRPr lang="hu-HU" sz="2000" b="1" dirty="0"/>
          </a:p>
        </p:txBody>
      </p:sp>
      <p:pic>
        <p:nvPicPr>
          <p:cNvPr id="5" name="Picture 2" descr="INFOS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7196" y="3685824"/>
            <a:ext cx="1323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3040" y="285100"/>
            <a:ext cx="2592288" cy="111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logo_h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1634" y="2443581"/>
            <a:ext cx="728552" cy="504056"/>
          </a:xfrm>
          <a:prstGeom prst="rect">
            <a:avLst/>
          </a:prstGeom>
        </p:spPr>
      </p:pic>
      <p:pic>
        <p:nvPicPr>
          <p:cNvPr id="8" name="Kép 7" descr="thCAVX1JA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6569" y="5000274"/>
            <a:ext cx="576064" cy="535739"/>
          </a:xfrm>
          <a:prstGeom prst="rect">
            <a:avLst/>
          </a:prstGeom>
        </p:spPr>
      </p:pic>
      <p:pic>
        <p:nvPicPr>
          <p:cNvPr id="9" name="Kép 8" descr="thCAGF1PV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17886" y="5010592"/>
            <a:ext cx="504056" cy="504056"/>
          </a:xfrm>
          <a:prstGeom prst="rect">
            <a:avLst/>
          </a:prstGeom>
        </p:spPr>
      </p:pic>
      <p:pic>
        <p:nvPicPr>
          <p:cNvPr id="12" name="Kép 11" descr="pirosalma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04521" y="2976086"/>
            <a:ext cx="720080" cy="412098"/>
          </a:xfrm>
          <a:prstGeom prst="rect">
            <a:avLst/>
          </a:prstGeom>
        </p:spPr>
      </p:pic>
      <p:sp>
        <p:nvSpPr>
          <p:cNvPr id="16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7" name="Szövegdoboz 2"/>
          <p:cNvSpPr txBox="1"/>
          <p:nvPr/>
        </p:nvSpPr>
        <p:spPr>
          <a:xfrm>
            <a:off x="0" y="620487"/>
            <a:ext cx="2057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RASFF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INFOSAN</a:t>
            </a:r>
          </a:p>
          <a:p>
            <a:pPr algn="r"/>
            <a:endParaRPr lang="hu-HU" sz="3600" dirty="0">
              <a:latin typeface="Cronos Pro Caption" panose="020C05020305030203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455" y="3019644"/>
            <a:ext cx="722596" cy="32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1" descr="pirosalma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2006" y="5376729"/>
            <a:ext cx="720080" cy="41209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5940" y="5420287"/>
            <a:ext cx="722596" cy="32498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42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2567607" y="214314"/>
            <a:ext cx="8784977" cy="796925"/>
          </a:xfrm>
        </p:spPr>
        <p:txBody>
          <a:bodyPr>
            <a:noAutofit/>
          </a:bodyPr>
          <a:lstStyle/>
          <a:p>
            <a:pPr algn="l"/>
            <a:r>
              <a:rPr lang="hu-HU" sz="3200" b="1" dirty="0"/>
              <a:t>Nemzetközi humán-egészségügyi </a:t>
            </a:r>
            <a:r>
              <a:rPr lang="hu-HU" sz="3200" b="1" dirty="0" smtClean="0"/>
              <a:t>gyors veszélyjelző/információs </a:t>
            </a:r>
            <a:r>
              <a:rPr lang="hu-HU" sz="3200" b="1" dirty="0"/>
              <a:t>rendszerek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2567606" y="1268760"/>
            <a:ext cx="6624738" cy="295232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None/>
            </a:pPr>
            <a:r>
              <a:rPr lang="hu-HU" sz="2400" b="1" dirty="0">
                <a:solidFill>
                  <a:srgbClr val="C00000"/>
                </a:solidFill>
              </a:rPr>
              <a:t>EWRS</a:t>
            </a:r>
            <a:r>
              <a:rPr lang="hu-HU" sz="2400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sz="2200" dirty="0">
                <a:hlinkClick r:id="rId4"/>
              </a:rPr>
              <a:t>Early Warning and Response System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Korai Figyelmeztető és Gyorsreagáló Rendszer</a:t>
            </a:r>
            <a:br>
              <a:rPr lang="hu-HU" sz="2200" dirty="0"/>
            </a:br>
            <a:r>
              <a:rPr lang="hu-HU" sz="2200" dirty="0"/>
              <a:t>Jelentendő fertőző humán megbetegedések</a:t>
            </a:r>
          </a:p>
          <a:p>
            <a:pPr marL="742950" lvl="2" indent="-342900">
              <a:buFont typeface="Calibri" pitchFamily="34" charset="0"/>
              <a:buChar char="–"/>
            </a:pPr>
            <a:r>
              <a:rPr lang="hu-HU" sz="1800" dirty="0"/>
              <a:t>Az Európai Betegségmegelőzési és Járványvédelmi Központ (European Centre </a:t>
            </a:r>
            <a:r>
              <a:rPr lang="hu-HU" sz="1800" dirty="0" err="1"/>
              <a:t>for</a:t>
            </a:r>
            <a:r>
              <a:rPr lang="hu-HU" sz="1800" dirty="0"/>
              <a:t> </a:t>
            </a:r>
            <a:r>
              <a:rPr lang="hu-HU" sz="1800" dirty="0" err="1"/>
              <a:t>Disease</a:t>
            </a:r>
            <a:r>
              <a:rPr lang="hu-HU" sz="1800" dirty="0"/>
              <a:t> </a:t>
            </a:r>
            <a:r>
              <a:rPr lang="hu-HU" sz="1800" dirty="0" err="1"/>
              <a:t>Prevention</a:t>
            </a:r>
            <a:r>
              <a:rPr lang="hu-HU" sz="1800" dirty="0"/>
              <a:t> and </a:t>
            </a:r>
            <a:r>
              <a:rPr lang="hu-HU" sz="1800" dirty="0" err="1"/>
              <a:t>Control</a:t>
            </a:r>
            <a:r>
              <a:rPr lang="hu-HU" sz="1800" dirty="0"/>
              <a:t>, ECDC) működteti</a:t>
            </a:r>
          </a:p>
          <a:p>
            <a:pPr marL="742950" lvl="2" indent="-342900">
              <a:buFont typeface="Calibri" pitchFamily="34" charset="0"/>
              <a:buChar char="–"/>
            </a:pPr>
            <a:r>
              <a:rPr lang="hu-HU" sz="1800" dirty="0"/>
              <a:t>Hazai kapcsolattartó: Országos Epidemiológiai Központ (OEK)</a:t>
            </a:r>
          </a:p>
          <a:p>
            <a:pPr marL="342900" lvl="1" indent="-342900">
              <a:buNone/>
            </a:pPr>
            <a:r>
              <a:rPr lang="hu-HU" sz="2200" dirty="0">
                <a:solidFill>
                  <a:srgbClr val="000099"/>
                </a:solidFill>
              </a:rPr>
              <a:t> </a:t>
            </a:r>
            <a:r>
              <a:rPr lang="hu-HU" sz="2000" b="1" dirty="0"/>
              <a:t>HEDIS</a:t>
            </a:r>
            <a:r>
              <a:rPr lang="hu-HU" sz="2000" dirty="0"/>
              <a:t> (</a:t>
            </a:r>
            <a:r>
              <a:rPr lang="en-US" sz="2000" dirty="0">
                <a:hlinkClick r:id="rId5"/>
              </a:rPr>
              <a:t>Health Emergency </a:t>
            </a:r>
            <a:r>
              <a:rPr lang="hu-HU" sz="2000" dirty="0">
                <a:hlinkClick r:id="rId5"/>
              </a:rPr>
              <a:t>and</a:t>
            </a:r>
            <a:r>
              <a:rPr lang="en-US" sz="2000" dirty="0">
                <a:hlinkClick r:id="rId5"/>
              </a:rPr>
              <a:t> Diseases Information System</a:t>
            </a:r>
            <a:r>
              <a:rPr lang="hu-HU" sz="2000" dirty="0"/>
              <a:t>)</a:t>
            </a:r>
            <a:br>
              <a:rPr lang="hu-HU" sz="2000" dirty="0"/>
            </a:br>
            <a:r>
              <a:rPr lang="hu-HU" sz="2000" dirty="0"/>
              <a:t>Országhatárokon átnyúló egészségi kockázatok kezelése</a:t>
            </a:r>
          </a:p>
          <a:p>
            <a:pPr marL="342900" lvl="1" indent="-342900">
              <a:buNone/>
            </a:pPr>
            <a:endParaRPr lang="hu-HU" sz="2200" dirty="0">
              <a:solidFill>
                <a:srgbClr val="000099"/>
              </a:solidFill>
            </a:endParaRPr>
          </a:p>
          <a:p>
            <a:pPr marL="342900" lvl="1" indent="-342900">
              <a:buNone/>
            </a:pPr>
            <a:endParaRPr lang="hu-HU" sz="1800" dirty="0">
              <a:solidFill>
                <a:srgbClr val="000099"/>
              </a:solidFill>
            </a:endParaRPr>
          </a:p>
          <a:p>
            <a:pPr marL="342900" lvl="1" indent="-342900">
              <a:buNone/>
            </a:pPr>
            <a:endParaRPr lang="hu-HU" sz="2200" dirty="0">
              <a:solidFill>
                <a:srgbClr val="000099"/>
              </a:solidFill>
            </a:endParaRPr>
          </a:p>
        </p:txBody>
      </p:sp>
      <p:pic>
        <p:nvPicPr>
          <p:cNvPr id="4" name="Kép 3" descr="EWR_index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71559" y="1729384"/>
            <a:ext cx="2047875" cy="561975"/>
          </a:xfrm>
          <a:prstGeom prst="rect">
            <a:avLst/>
          </a:prstGeom>
        </p:spPr>
      </p:pic>
      <p:pic>
        <p:nvPicPr>
          <p:cNvPr id="8" name="Kép 7" descr="thCA7MPO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11111" y="2514427"/>
            <a:ext cx="649087" cy="576064"/>
          </a:xfrm>
          <a:prstGeom prst="rect">
            <a:avLst/>
          </a:prstGeom>
        </p:spPr>
      </p:pic>
      <p:pic>
        <p:nvPicPr>
          <p:cNvPr id="9" name="Kép 8" descr="OEK_tablazatos_nagy_r01_c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35655" y="3284984"/>
            <a:ext cx="1016929" cy="576064"/>
          </a:xfrm>
          <a:prstGeom prst="rect">
            <a:avLst/>
          </a:prstGeom>
        </p:spPr>
      </p:pic>
      <p:pic>
        <p:nvPicPr>
          <p:cNvPr id="10" name="Kép 9" descr="thCA2UYLM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71558" y="3313560"/>
            <a:ext cx="752872" cy="59100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616746" y="4372497"/>
            <a:ext cx="68548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200"/>
              </a:spcAft>
            </a:pPr>
            <a:r>
              <a:rPr lang="hu-HU" sz="1600" b="1" dirty="0"/>
              <a:t>Egyéb:</a:t>
            </a:r>
          </a:p>
          <a:p>
            <a:pPr marL="342900" lvl="1" indent="-342900"/>
            <a:r>
              <a:rPr lang="hu-HU" sz="1600" b="1" dirty="0"/>
              <a:t>CARRA NET</a:t>
            </a:r>
            <a:r>
              <a:rPr lang="hu-HU" sz="1600" dirty="0"/>
              <a:t> (</a:t>
            </a:r>
            <a:r>
              <a:rPr lang="en-GB" sz="1600" dirty="0"/>
              <a:t>Chemical and Radiation Risk Assessment Network</a:t>
            </a:r>
            <a:r>
              <a:rPr lang="hu-HU" sz="1600" dirty="0"/>
              <a:t>) kiépítés alatt</a:t>
            </a:r>
            <a:endParaRPr lang="hu-HU" sz="1200" dirty="0"/>
          </a:p>
          <a:p>
            <a:pPr marL="342900" lvl="1" indent="-342900"/>
            <a:r>
              <a:rPr lang="en-US" sz="1600" b="1" dirty="0"/>
              <a:t>RAS-BICHAT</a:t>
            </a:r>
            <a:r>
              <a:rPr lang="en-US" sz="1600" dirty="0"/>
              <a:t> (Rapid Alert System for</a:t>
            </a:r>
            <a:r>
              <a:rPr lang="hu-HU" sz="1600" dirty="0"/>
              <a:t> </a:t>
            </a:r>
            <a:r>
              <a:rPr lang="en-US" sz="1600" dirty="0"/>
              <a:t>Biological</a:t>
            </a:r>
            <a:r>
              <a:rPr lang="hu-HU" sz="1600" dirty="0"/>
              <a:t> </a:t>
            </a:r>
            <a:r>
              <a:rPr lang="en-US" sz="1600" dirty="0"/>
              <a:t>and Chemical</a:t>
            </a:r>
            <a:r>
              <a:rPr lang="hu-HU" sz="1600" dirty="0"/>
              <a:t> </a:t>
            </a:r>
            <a:r>
              <a:rPr lang="en-US" sz="1600" dirty="0"/>
              <a:t>Attacks</a:t>
            </a:r>
            <a:r>
              <a:rPr lang="hu-HU" sz="1600" dirty="0"/>
              <a:t> </a:t>
            </a:r>
            <a:r>
              <a:rPr lang="en-US" sz="1600" dirty="0"/>
              <a:t>and</a:t>
            </a:r>
            <a:r>
              <a:rPr lang="hu-HU" sz="1600" dirty="0"/>
              <a:t> </a:t>
            </a:r>
            <a:r>
              <a:rPr lang="en-US" sz="1600" dirty="0"/>
              <a:t>Threats)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Kémiai, biológiai és nukleáris ágensek szándékos kijuttatása (terrorcselekmény)</a:t>
            </a:r>
          </a:p>
          <a:p>
            <a:pPr marL="342900" lvl="1" indent="-342900"/>
            <a:r>
              <a:rPr lang="hu-HU" sz="1600" b="1" dirty="0"/>
              <a:t>RAS CHEM</a:t>
            </a:r>
            <a:r>
              <a:rPr lang="hu-HU" sz="1600" dirty="0"/>
              <a:t> információ megosztó platform, kiépítés alatt</a:t>
            </a:r>
          </a:p>
          <a:p>
            <a:endParaRPr lang="hu-HU" sz="1600" dirty="0"/>
          </a:p>
        </p:txBody>
      </p:sp>
      <p:sp>
        <p:nvSpPr>
          <p:cNvPr id="12" name="Szövegdoboz 2"/>
          <p:cNvSpPr txBox="1"/>
          <p:nvPr/>
        </p:nvSpPr>
        <p:spPr>
          <a:xfrm>
            <a:off x="0" y="620487"/>
            <a:ext cx="2057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EWRS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HEDIS</a:t>
            </a:r>
          </a:p>
          <a:p>
            <a:pPr algn="r"/>
            <a:endParaRPr lang="hu-HU" sz="3600" dirty="0">
              <a:latin typeface="Cronos Pro Caption" panose="020C0502030503020304" pitchFamily="34" charset="0"/>
            </a:endParaRPr>
          </a:p>
        </p:txBody>
      </p:sp>
      <p:sp>
        <p:nvSpPr>
          <p:cNvPr id="13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4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30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67608" y="274638"/>
            <a:ext cx="9014792" cy="1143000"/>
          </a:xfrm>
        </p:spPr>
        <p:txBody>
          <a:bodyPr>
            <a:noAutofit/>
          </a:bodyPr>
          <a:lstStyle/>
          <a:p>
            <a:pPr algn="l"/>
            <a:r>
              <a:rPr lang="hu-HU" sz="3200" b="1" dirty="0"/>
              <a:t>Nemzetközi állategészségügyi, növény-egészségügyi gyors veszélyjelző/információs rendszerek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67608" y="1916832"/>
            <a:ext cx="9014792" cy="38884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TRACES </a:t>
            </a:r>
            <a:r>
              <a:rPr lang="en-US" sz="2800" dirty="0">
                <a:solidFill>
                  <a:srgbClr val="000099"/>
                </a:solidFill>
              </a:rPr>
              <a:t>(</a:t>
            </a:r>
            <a:r>
              <a:rPr lang="en-US" sz="2800" dirty="0">
                <a:solidFill>
                  <a:srgbClr val="000099"/>
                </a:solidFill>
                <a:hlinkClick r:id="rId3"/>
              </a:rPr>
              <a:t>Trade Control</a:t>
            </a:r>
            <a:r>
              <a:rPr lang="hu-HU" sz="2800" dirty="0">
                <a:solidFill>
                  <a:srgbClr val="000099"/>
                </a:solidFill>
                <a:hlinkClick r:id="rId3"/>
              </a:rPr>
              <a:t> </a:t>
            </a:r>
            <a:r>
              <a:rPr lang="en-US" sz="2800" dirty="0">
                <a:solidFill>
                  <a:srgbClr val="000099"/>
                </a:solidFill>
                <a:hlinkClick r:id="rId3"/>
              </a:rPr>
              <a:t>and Export System</a:t>
            </a:r>
            <a:r>
              <a:rPr lang="en-US" sz="2800" dirty="0">
                <a:solidFill>
                  <a:srgbClr val="000099"/>
                </a:solidFill>
              </a:rPr>
              <a:t>)</a:t>
            </a:r>
            <a:r>
              <a:rPr lang="hu-HU" sz="2800" dirty="0">
                <a:solidFill>
                  <a:srgbClr val="000099"/>
                </a:solidFill>
              </a:rPr>
              <a:t> </a:t>
            </a:r>
            <a:r>
              <a:rPr lang="hu-HU" b="1" dirty="0" smtClean="0">
                <a:solidFill>
                  <a:srgbClr val="C00000"/>
                </a:solidFill>
              </a:rPr>
              <a:t/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dirty="0" smtClean="0"/>
              <a:t>Élőállatok, és állati eredetű termékek szállítása </a:t>
            </a:r>
            <a:br>
              <a:rPr lang="hu-HU" dirty="0" smtClean="0"/>
            </a:br>
            <a:r>
              <a:rPr lang="hu-HU" dirty="0" smtClean="0"/>
              <a:t>(tagállamok között, export, import)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ADNS</a:t>
            </a:r>
            <a:r>
              <a:rPr lang="hu-HU" dirty="0" smtClean="0">
                <a:solidFill>
                  <a:srgbClr val="000099"/>
                </a:solidFill>
              </a:rPr>
              <a:t> </a:t>
            </a:r>
            <a:r>
              <a:rPr lang="hu-HU" dirty="0" smtClean="0"/>
              <a:t>(</a:t>
            </a:r>
            <a:r>
              <a:rPr lang="en-GB" dirty="0" smtClean="0">
                <a:hlinkClick r:id="rId4"/>
              </a:rPr>
              <a:t>Animal Disease Notification System</a:t>
            </a:r>
            <a:r>
              <a:rPr lang="hu-HU" dirty="0" smtClean="0"/>
              <a:t>) </a:t>
            </a:r>
            <a:br>
              <a:rPr lang="hu-HU" dirty="0" smtClean="0"/>
            </a:br>
            <a:r>
              <a:rPr lang="hu-HU" dirty="0" smtClean="0"/>
              <a:t>Állati betegségek tájékoztató rendszere, bejelentés köteles járvány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GLEWS</a:t>
            </a:r>
            <a:r>
              <a:rPr lang="en-US" dirty="0" smtClean="0">
                <a:solidFill>
                  <a:srgbClr val="000099"/>
                </a:solidFill>
              </a:rPr>
              <a:t>: </a:t>
            </a:r>
            <a:r>
              <a:rPr lang="hu-HU" dirty="0" smtClean="0">
                <a:solidFill>
                  <a:srgbClr val="000099"/>
                </a:solidFill>
              </a:rPr>
              <a:t>(</a:t>
            </a:r>
            <a:r>
              <a:rPr lang="en-US" dirty="0" smtClean="0">
                <a:solidFill>
                  <a:srgbClr val="000099"/>
                </a:solidFill>
                <a:hlinkClick r:id="rId5"/>
              </a:rPr>
              <a:t>Global Early Warning System for Major Animal Diseases, including </a:t>
            </a:r>
            <a:r>
              <a:rPr lang="en-US" dirty="0" err="1" smtClean="0">
                <a:solidFill>
                  <a:srgbClr val="000099"/>
                </a:solidFill>
                <a:hlinkClick r:id="rId5"/>
              </a:rPr>
              <a:t>zoonoses</a:t>
            </a:r>
            <a:r>
              <a:rPr lang="hu-HU" dirty="0" smtClean="0">
                <a:solidFill>
                  <a:srgbClr val="000099"/>
                </a:solidFill>
              </a:rPr>
              <a:t>) </a:t>
            </a:r>
            <a:r>
              <a:rPr lang="hu-HU" dirty="0" smtClean="0"/>
              <a:t>WHO-FAO-OIE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EUROPHYT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European Network of Plant</a:t>
            </a:r>
            <a:r>
              <a:rPr lang="hu-HU" dirty="0" smtClean="0">
                <a:hlinkClick r:id="rId6"/>
              </a:rPr>
              <a:t> </a:t>
            </a:r>
            <a:r>
              <a:rPr lang="en-US" dirty="0" smtClean="0">
                <a:hlinkClick r:id="rId6"/>
              </a:rPr>
              <a:t>Health Information</a:t>
            </a:r>
            <a:r>
              <a:rPr lang="en-US" dirty="0" smtClean="0"/>
              <a:t>)</a:t>
            </a:r>
            <a:r>
              <a:rPr lang="hu-HU" dirty="0" smtClean="0">
                <a:solidFill>
                  <a:srgbClr val="000099"/>
                </a:solidFill>
              </a:rPr>
              <a:t/>
            </a:r>
            <a:br>
              <a:rPr lang="hu-HU" dirty="0" smtClean="0">
                <a:solidFill>
                  <a:srgbClr val="000099"/>
                </a:solidFill>
              </a:rPr>
            </a:br>
            <a:r>
              <a:rPr lang="hu-HU" dirty="0" smtClean="0"/>
              <a:t>Növény-egészségügyi visszautasítások rendszere</a:t>
            </a:r>
          </a:p>
        </p:txBody>
      </p:sp>
      <p:sp>
        <p:nvSpPr>
          <p:cNvPr id="5" name="Szövegdoboz 2"/>
          <p:cNvSpPr txBox="1"/>
          <p:nvPr/>
        </p:nvSpPr>
        <p:spPr>
          <a:xfrm>
            <a:off x="0" y="620487"/>
            <a:ext cx="20574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TRACES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ADNS</a:t>
            </a: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GLEWS</a:t>
            </a: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EUROPHYT</a:t>
            </a:r>
          </a:p>
          <a:p>
            <a:pPr algn="r"/>
            <a:endParaRPr lang="hu-HU" sz="3600" dirty="0">
              <a:latin typeface="Cronos Pro Caption" panose="020C0502030503020304" pitchFamily="34" charset="0"/>
            </a:endParaRPr>
          </a:p>
        </p:txBody>
      </p:sp>
      <p:sp>
        <p:nvSpPr>
          <p:cNvPr id="6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2"/>
          <p:cNvSpPr txBox="1"/>
          <p:nvPr/>
        </p:nvSpPr>
        <p:spPr>
          <a:xfrm>
            <a:off x="0" y="620487"/>
            <a:ext cx="2057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RASFF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b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ejelentések</a:t>
            </a:r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EU 2000-2016</a:t>
            </a:r>
          </a:p>
          <a:p>
            <a:pPr algn="r"/>
            <a:endParaRPr lang="hu-HU" sz="3600" dirty="0">
              <a:latin typeface="Cronos Pro Caption" panose="020C0502030503020304" pitchFamily="34" charset="0"/>
            </a:endParaRPr>
          </a:p>
        </p:txBody>
      </p:sp>
      <p:sp>
        <p:nvSpPr>
          <p:cNvPr id="6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graphicFrame>
        <p:nvGraphicFramePr>
          <p:cNvPr id="8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161735"/>
              </p:ext>
            </p:extLst>
          </p:nvPr>
        </p:nvGraphicFramePr>
        <p:xfrm>
          <a:off x="2495600" y="479156"/>
          <a:ext cx="8712968" cy="585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34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620487"/>
            <a:ext cx="8568952" cy="5256785"/>
          </a:xfrm>
        </p:spPr>
        <p:txBody>
          <a:bodyPr>
            <a:noAutofit/>
          </a:bodyPr>
          <a:lstStyle/>
          <a:p>
            <a:r>
              <a:rPr lang="hu-HU" sz="2400" dirty="0" smtClean="0"/>
              <a:t>24 órás telefonos készenlét, napi ügyelet</a:t>
            </a:r>
          </a:p>
          <a:p>
            <a:r>
              <a:rPr lang="hu-HU" sz="2400" dirty="0" smtClean="0"/>
              <a:t>Magyar vonatkozású ügyek kezelése, </a:t>
            </a:r>
            <a:r>
              <a:rPr lang="hu-HU" sz="2400" dirty="0" err="1" smtClean="0"/>
              <a:t>nyomonkövetése</a:t>
            </a:r>
            <a:endParaRPr lang="hu-HU" sz="2400" dirty="0" smtClean="0"/>
          </a:p>
          <a:p>
            <a:r>
              <a:rPr lang="hu-HU" sz="2400" dirty="0" smtClean="0"/>
              <a:t>Napi jelentés magyar esetekről</a:t>
            </a:r>
          </a:p>
          <a:p>
            <a:r>
              <a:rPr lang="hu-HU" sz="2400" dirty="0" smtClean="0"/>
              <a:t>Heti jelentés – vezetők tájékoztatása (érdekes ügyek, elemzés)</a:t>
            </a:r>
          </a:p>
          <a:p>
            <a:r>
              <a:rPr lang="hu-HU" sz="2400" dirty="0" smtClean="0"/>
              <a:t>Havi jelentés – határkirendeltségen dolgozóknak – relevancia szerint (kiemelt származási országok pl. Ukrajna, Törökország; kockázatosabb termékek kiemelése)</a:t>
            </a:r>
          </a:p>
          <a:p>
            <a:r>
              <a:rPr lang="hu-HU" sz="2400" dirty="0" smtClean="0"/>
              <a:t>Honlapon megjelenítés –riasztási </a:t>
            </a:r>
            <a:r>
              <a:rPr lang="hu-HU" sz="2400" dirty="0" err="1" smtClean="0"/>
              <a:t>al-oldal</a:t>
            </a:r>
            <a:r>
              <a:rPr lang="hu-HU" sz="2400" dirty="0" smtClean="0"/>
              <a:t> (kereshető adatbázis – 3 hónap adatai; letölthető </a:t>
            </a:r>
            <a:r>
              <a:rPr lang="hu-HU" sz="2400" dirty="0" err="1" smtClean="0"/>
              <a:t>excel</a:t>
            </a:r>
            <a:r>
              <a:rPr lang="hu-HU" sz="2400" dirty="0" smtClean="0"/>
              <a:t> – minden; magyar ügyek külön oldalon; éves jelentések)</a:t>
            </a:r>
          </a:p>
          <a:p>
            <a:r>
              <a:rPr lang="hu-HU" sz="2400" dirty="0" smtClean="0"/>
              <a:t>Eseményekhez kötődő gyors kockázatbecslés</a:t>
            </a:r>
          </a:p>
          <a:p>
            <a:r>
              <a:rPr lang="hu-HU" sz="2400" dirty="0" smtClean="0"/>
              <a:t>Magyar lakosságot érintő ügyek esetén: honlap hír, vagy közlemény</a:t>
            </a:r>
          </a:p>
        </p:txBody>
      </p:sp>
      <p:sp>
        <p:nvSpPr>
          <p:cNvPr id="5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RASFF</a:t>
            </a:r>
          </a:p>
        </p:txBody>
      </p:sp>
      <p:sp>
        <p:nvSpPr>
          <p:cNvPr id="6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2"/>
          <p:cNvSpPr txBox="1"/>
          <p:nvPr/>
        </p:nvSpPr>
        <p:spPr>
          <a:xfrm>
            <a:off x="0" y="620487"/>
            <a:ext cx="20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RASFF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p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élda</a:t>
            </a:r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98" t="5503" r="18310"/>
          <a:stretch/>
        </p:blipFill>
        <p:spPr>
          <a:xfrm>
            <a:off x="2387972" y="620487"/>
            <a:ext cx="5400600" cy="494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50" t="5292" r="38901"/>
          <a:stretch/>
        </p:blipFill>
        <p:spPr>
          <a:xfrm>
            <a:off x="8146328" y="620488"/>
            <a:ext cx="3538348" cy="4945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7972" y="5733256"/>
            <a:ext cx="666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5"/>
              </a:rPr>
              <a:t>http://</a:t>
            </a:r>
            <a:r>
              <a:rPr lang="en-US" u="sng" dirty="0" err="1">
                <a:hlinkClick r:id="rId5"/>
              </a:rPr>
              <a:t>portal.nebih.gov.hu</a:t>
            </a:r>
            <a:r>
              <a:rPr lang="en-US" u="sng" dirty="0">
                <a:hlinkClick r:id="rId5"/>
              </a:rPr>
              <a:t>/</a:t>
            </a:r>
            <a:r>
              <a:rPr lang="en-US" u="sng" dirty="0" err="1">
                <a:hlinkClick r:id="rId5"/>
              </a:rPr>
              <a:t>hu</a:t>
            </a:r>
            <a:r>
              <a:rPr lang="en-US" u="sng" dirty="0">
                <a:hlinkClick r:id="rId5"/>
              </a:rPr>
              <a:t>/</a:t>
            </a:r>
            <a:r>
              <a:rPr lang="en-US" u="sng" dirty="0" err="1">
                <a:hlinkClick r:id="rId5"/>
              </a:rPr>
              <a:t>rasff</a:t>
            </a:r>
            <a:endParaRPr lang="hu-HU" dirty="0"/>
          </a:p>
        </p:txBody>
      </p:sp>
      <p:sp>
        <p:nvSpPr>
          <p:cNvPr id="8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9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620487"/>
            <a:ext cx="9086800" cy="550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Nemzetközi bejelentés:  </a:t>
            </a:r>
            <a:r>
              <a:rPr lang="hu-HU" dirty="0" smtClean="0"/>
              <a:t>141 ügy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b="1" dirty="0" smtClean="0"/>
              <a:t>Lakossági bejelentés (zöldszám): </a:t>
            </a:r>
            <a:r>
              <a:rPr lang="hu-HU" dirty="0" smtClean="0"/>
              <a:t>1.800 bejelentés</a:t>
            </a:r>
          </a:p>
          <a:p>
            <a:pPr marL="0" indent="0">
              <a:buNone/>
            </a:pPr>
            <a:r>
              <a:rPr lang="hu-HU" dirty="0" smtClean="0"/>
              <a:t>		(lehetséges ügy)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Társhatósági bejelentés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Monitoring mintavétel (élelmiszer): </a:t>
            </a:r>
            <a:r>
              <a:rPr lang="hu-HU" dirty="0" smtClean="0"/>
              <a:t>40.000 db minta</a:t>
            </a:r>
          </a:p>
          <a:p>
            <a:pPr marL="914400" lvl="2" indent="0">
              <a:buNone/>
            </a:pPr>
            <a:r>
              <a:rPr lang="hu-HU" sz="3200" dirty="0"/>
              <a:t>(meg nem felelés: 1-2%)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2"/>
          <p:cNvSpPr txBox="1"/>
          <p:nvPr/>
        </p:nvSpPr>
        <p:spPr>
          <a:xfrm>
            <a:off x="0" y="620487"/>
            <a:ext cx="2057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Események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k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iindulási</a:t>
            </a:r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p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ontja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2016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0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:\Users\barnas\AppData\Local\Microsoft\Windows\Temporary Internet Files\Content.IE5\BBAUUTV1\guargumi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4" y="620487"/>
            <a:ext cx="8784976" cy="482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2"/>
          <p:cNvSpPr txBox="1"/>
          <p:nvPr/>
        </p:nvSpPr>
        <p:spPr>
          <a:xfrm>
            <a:off x="0" y="620487"/>
            <a:ext cx="20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Guar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 gumi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k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rízis</a:t>
            </a:r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2007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6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67608" y="620487"/>
            <a:ext cx="9014792" cy="4464697"/>
          </a:xfrm>
        </p:spPr>
        <p:txBody>
          <a:bodyPr>
            <a:normAutofit/>
          </a:bodyPr>
          <a:lstStyle/>
          <a:p>
            <a:r>
              <a:rPr lang="hu-HU" dirty="0" smtClean="0"/>
              <a:t>Német vizsgálat (július 13.) – formabontó jellegű (olaj- és zsírtartalmú összetevőkben vizsgálták eddig)</a:t>
            </a:r>
          </a:p>
          <a:p>
            <a:r>
              <a:rPr lang="hu-HU" dirty="0" smtClean="0"/>
              <a:t>Figyelmeztetés az Európai Bizottságtól (július 25.)</a:t>
            </a:r>
          </a:p>
          <a:p>
            <a:r>
              <a:rPr lang="hu-HU" dirty="0" smtClean="0"/>
              <a:t>9 tagállam és 4 egyéb állam</a:t>
            </a:r>
          </a:p>
          <a:p>
            <a:r>
              <a:rPr lang="hu-HU" dirty="0" smtClean="0"/>
              <a:t>Élénk médiafigyelem, sokszor naponta több cikk, 5 héten keresztül</a:t>
            </a:r>
          </a:p>
          <a:p>
            <a:r>
              <a:rPr lang="hu-HU" dirty="0" smtClean="0"/>
              <a:t>Kockázatcsökkentés céljából élénk kommunikáció</a:t>
            </a:r>
          </a:p>
        </p:txBody>
      </p:sp>
      <p:sp>
        <p:nvSpPr>
          <p:cNvPr id="6" name="Szövegdoboz 2"/>
          <p:cNvSpPr txBox="1"/>
          <p:nvPr/>
        </p:nvSpPr>
        <p:spPr>
          <a:xfrm>
            <a:off x="0" y="620487"/>
            <a:ext cx="20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Guar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 gumi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k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rízis</a:t>
            </a:r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2007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5600" y="620486"/>
            <a:ext cx="8965906" cy="5328793"/>
          </a:xfrm>
          <a:prstGeom prst="rect">
            <a:avLst/>
          </a:prstGeom>
        </p:spPr>
      </p:pic>
      <p:sp>
        <p:nvSpPr>
          <p:cNvPr id="6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Hogyan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kezdődött?</a:t>
            </a:r>
          </a:p>
          <a:p>
            <a:pPr algn="r"/>
            <a:endParaRPr lang="hu-HU" sz="2400" dirty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9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9616" y="620487"/>
            <a:ext cx="8942784" cy="504076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Tiszafüred-Kócsújfalu (Június 30) – helyszíni mintavétel</a:t>
            </a:r>
          </a:p>
          <a:p>
            <a:r>
              <a:rPr lang="hu-HU" dirty="0" smtClean="0"/>
              <a:t>ÁDI eredmény július 2.</a:t>
            </a:r>
          </a:p>
          <a:p>
            <a:r>
              <a:rPr lang="hu-HU" dirty="0" smtClean="0"/>
              <a:t>Azonnali járványügyi intézkedések és NSZSZ értesítése (</a:t>
            </a:r>
            <a:r>
              <a:rPr lang="hu-HU" dirty="0" err="1" smtClean="0"/>
              <a:t>Bőrantrax</a:t>
            </a:r>
            <a:r>
              <a:rPr lang="hu-HU" dirty="0" smtClean="0"/>
              <a:t>, célzott AB kezelések)</a:t>
            </a:r>
          </a:p>
          <a:p>
            <a:r>
              <a:rPr lang="hu-HU" dirty="0" smtClean="0"/>
              <a:t>Helyi zárlat, legeltetési tilalom, oltás elrendelése</a:t>
            </a:r>
          </a:p>
          <a:p>
            <a:r>
              <a:rPr lang="hu-HU" dirty="0" smtClean="0"/>
              <a:t>Járványügyi nyomozás (</a:t>
            </a:r>
            <a:r>
              <a:rPr lang="hu-HU" dirty="0" err="1" smtClean="0"/>
              <a:t>Jún</a:t>
            </a:r>
            <a:r>
              <a:rPr lang="hu-HU" dirty="0" smtClean="0"/>
              <a:t> 21. illegális vágás)</a:t>
            </a:r>
          </a:p>
          <a:p>
            <a:r>
              <a:rPr lang="hu-HU" dirty="0" smtClean="0"/>
              <a:t>Július 4-én intézmények értesítése</a:t>
            </a:r>
          </a:p>
          <a:p>
            <a:r>
              <a:rPr lang="hu-HU" dirty="0" smtClean="0"/>
              <a:t>2 konyha több mint ezer adag</a:t>
            </a:r>
          </a:p>
          <a:p>
            <a:r>
              <a:rPr lang="hu-HU" dirty="0" smtClean="0"/>
              <a:t>Bezárás, szigorított fertőtlenítés</a:t>
            </a:r>
          </a:p>
          <a:p>
            <a:r>
              <a:rPr lang="hu-HU" dirty="0" smtClean="0"/>
              <a:t>29 M Ft bírság, rendőrségi feljelentés</a:t>
            </a:r>
            <a:endParaRPr lang="hu-HU" dirty="0"/>
          </a:p>
        </p:txBody>
      </p:sp>
      <p:sp>
        <p:nvSpPr>
          <p:cNvPr id="5" name="Szövegdoboz 2"/>
          <p:cNvSpPr txBox="1"/>
          <p:nvPr/>
        </p:nvSpPr>
        <p:spPr>
          <a:xfrm>
            <a:off x="0" y="620487"/>
            <a:ext cx="20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Tiszafüredi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lépfene</a:t>
            </a: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2014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:\Users\barnas\AppData\Local\Microsoft\Windows\Temporary Internet Files\Content.IE5\7MN3R4Q0\MarhĂˇk 04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620" y="620487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C:\Users\barnas\AppData\Local\Microsoft\Windows\Temporary Internet Files\Content.IE5\BBAUUTV1\fotolia_83766162_kĂ¶zĂ©tkeztetĂ©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2744723"/>
            <a:ext cx="55446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2"/>
          <p:cNvSpPr txBox="1"/>
          <p:nvPr/>
        </p:nvSpPr>
        <p:spPr>
          <a:xfrm>
            <a:off x="0" y="620487"/>
            <a:ext cx="20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Tiszafüredi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lépfene</a:t>
            </a: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2014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620487"/>
            <a:ext cx="9086800" cy="5040761"/>
          </a:xfrm>
        </p:spPr>
        <p:txBody>
          <a:bodyPr>
            <a:normAutofit/>
          </a:bodyPr>
          <a:lstStyle/>
          <a:p>
            <a:r>
              <a:rPr lang="hu-HU" dirty="0" smtClean="0"/>
              <a:t>3 gazdaság korlátozás alatt</a:t>
            </a:r>
          </a:p>
          <a:p>
            <a:r>
              <a:rPr lang="hu-HU" dirty="0" smtClean="0"/>
              <a:t>Vakcinázás, fertőzött állományban 2x, védőkörzetben 1x</a:t>
            </a:r>
          </a:p>
          <a:p>
            <a:r>
              <a:rPr lang="hu-HU" dirty="0" smtClean="0"/>
              <a:t>Augusztus  19-én zárlat feloldása </a:t>
            </a:r>
          </a:p>
          <a:p>
            <a:r>
              <a:rPr lang="hu-HU" dirty="0" smtClean="0"/>
              <a:t>11 000 négyzetméter fertőtlenítése, kutak betemetése</a:t>
            </a:r>
          </a:p>
          <a:p>
            <a:r>
              <a:rPr lang="hu-HU" dirty="0" smtClean="0"/>
              <a:t>Hajdú Bihar és Borsod megyében is </a:t>
            </a:r>
          </a:p>
          <a:p>
            <a:r>
              <a:rPr lang="hu-HU" dirty="0" smtClean="0"/>
              <a:t>Központi adatbázis, vakcinázás állami támogatása</a:t>
            </a:r>
            <a:endParaRPr lang="hu-HU" dirty="0"/>
          </a:p>
        </p:txBody>
      </p:sp>
      <p:sp>
        <p:nvSpPr>
          <p:cNvPr id="5" name="Szövegdoboz 2"/>
          <p:cNvSpPr txBox="1"/>
          <p:nvPr/>
        </p:nvSpPr>
        <p:spPr>
          <a:xfrm>
            <a:off x="0" y="620487"/>
            <a:ext cx="20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Tiszafüredi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lépfene</a:t>
            </a: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2014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2"/>
          <p:cNvSpPr txBox="1"/>
          <p:nvPr/>
        </p:nvSpPr>
        <p:spPr>
          <a:xfrm>
            <a:off x="0" y="620487"/>
            <a:ext cx="205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Veszett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kecske</a:t>
            </a:r>
          </a:p>
          <a:p>
            <a:pPr algn="r"/>
            <a:endParaRPr lang="hu-HU" sz="36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600" i="1" baseline="30000" dirty="0" smtClean="0">
                <a:latin typeface="Cronos Pro Caption" panose="020C0502030503020304" pitchFamily="34" charset="0"/>
              </a:rPr>
              <a:t>2017</a:t>
            </a: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5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420888"/>
            <a:ext cx="9707066" cy="3057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0"/>
            <a:ext cx="5575736" cy="2575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750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5" name="Szövegdoboz 2"/>
          <p:cNvSpPr txBox="1"/>
          <p:nvPr/>
        </p:nvSpPr>
        <p:spPr>
          <a:xfrm>
            <a:off x="191344" y="620487"/>
            <a:ext cx="20162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Madárinfluenza</a:t>
            </a:r>
          </a:p>
          <a:p>
            <a:pPr algn="r"/>
            <a:endParaRPr lang="hu-HU" sz="3000" b="1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000" i="1" baseline="30000" dirty="0" smtClean="0">
                <a:latin typeface="Cronos Pro Caption" panose="020C0502030503020304" pitchFamily="34" charset="0"/>
              </a:rPr>
              <a:t>2017</a:t>
            </a:r>
          </a:p>
          <a:p>
            <a:pPr algn="r"/>
            <a:endParaRPr lang="hu-HU" sz="3000" b="1" i="1" baseline="30000" dirty="0" smtClean="0">
              <a:latin typeface="Cronos Pro Caption" panose="020C05020305030203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63" b="2"/>
          <a:stretch/>
        </p:blipFill>
        <p:spPr>
          <a:xfrm>
            <a:off x="2495600" y="620487"/>
            <a:ext cx="9289032" cy="5306402"/>
          </a:xfrm>
          <a:prstGeom prst="rect">
            <a:avLst/>
          </a:prstGeom>
        </p:spPr>
      </p:pic>
      <p:sp>
        <p:nvSpPr>
          <p:cNvPr id="7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590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2528" y="620487"/>
            <a:ext cx="8942784" cy="549245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Feketekereskedelem – ismeretlen kockázat</a:t>
            </a:r>
          </a:p>
          <a:p>
            <a:r>
              <a:rPr lang="hu-HU" sz="3600" dirty="0" smtClean="0"/>
              <a:t>Kockázatkommunikáció (tanácsadás vállalkozóknak, tudatos vásárló)</a:t>
            </a:r>
          </a:p>
          <a:p>
            <a:r>
              <a:rPr lang="hu-HU" sz="3600" dirty="0" smtClean="0"/>
              <a:t>Innováció, fejlesztések (új eszközök, eljárások, anyagok, új termékkategóriák)</a:t>
            </a:r>
          </a:p>
          <a:p>
            <a:r>
              <a:rPr lang="hu-HU" sz="3600" dirty="0" smtClean="0"/>
              <a:t>Új területek lehetnek: élelmiszerpazarlás</a:t>
            </a:r>
            <a:endParaRPr lang="hu-HU" sz="3600" dirty="0"/>
          </a:p>
        </p:txBody>
      </p:sp>
      <p:sp>
        <p:nvSpPr>
          <p:cNvPr id="5" name="Szövegdoboz 2"/>
          <p:cNvSpPr txBox="1"/>
          <p:nvPr/>
        </p:nvSpPr>
        <p:spPr>
          <a:xfrm>
            <a:off x="0" y="620487"/>
            <a:ext cx="20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Mire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f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igyeljünk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?</a:t>
            </a:r>
            <a:endParaRPr lang="hu-HU" sz="3600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3600" b="1" i="1" baseline="30000" dirty="0" smtClean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44072" y="260648"/>
            <a:ext cx="5150376" cy="2160240"/>
          </a:xfrm>
        </p:spPr>
        <p:txBody>
          <a:bodyPr>
            <a:normAutofit fontScale="47500" lnSpcReduction="20000"/>
          </a:bodyPr>
          <a:lstStyle/>
          <a:p>
            <a:r>
              <a:rPr lang="hu-HU" sz="3700" b="1" dirty="0">
                <a:solidFill>
                  <a:schemeClr val="bg1"/>
                </a:solidFill>
              </a:rPr>
              <a:t>dr. Barna Sarolta</a:t>
            </a:r>
          </a:p>
          <a:p>
            <a:r>
              <a:rPr lang="hu-HU" sz="3700" dirty="0">
                <a:solidFill>
                  <a:schemeClr val="bg1"/>
                </a:solidFill>
              </a:rPr>
              <a:t>igazgató</a:t>
            </a:r>
          </a:p>
          <a:p>
            <a:endParaRPr lang="hu-HU" sz="3700" b="1" dirty="0" smtClean="0">
              <a:solidFill>
                <a:schemeClr val="bg1"/>
              </a:solidFill>
            </a:endParaRPr>
          </a:p>
          <a:p>
            <a:r>
              <a:rPr lang="hu-HU" sz="3700" b="1" dirty="0" smtClean="0">
                <a:solidFill>
                  <a:schemeClr val="bg1"/>
                </a:solidFill>
              </a:rPr>
              <a:t>NÉBIH</a:t>
            </a:r>
            <a:endParaRPr lang="hu-HU" sz="3700" b="1" dirty="0">
              <a:solidFill>
                <a:schemeClr val="bg1"/>
              </a:solidFill>
            </a:endParaRPr>
          </a:p>
          <a:p>
            <a:r>
              <a:rPr lang="hu-HU" sz="3700" dirty="0">
                <a:solidFill>
                  <a:schemeClr val="bg1"/>
                </a:solidFill>
              </a:rPr>
              <a:t>Élelmiszerbiztonsági Kockázatértékelési Igazgatóság</a:t>
            </a:r>
          </a:p>
          <a:p>
            <a:r>
              <a:rPr lang="hu-HU" sz="3800" dirty="0" err="1">
                <a:solidFill>
                  <a:schemeClr val="bg1"/>
                </a:solidFill>
              </a:rPr>
              <a:t>barnas@nebih.gov.hu</a:t>
            </a:r>
          </a:p>
          <a:p>
            <a:r>
              <a:rPr lang="hu-HU" sz="3700" dirty="0" err="1">
                <a:solidFill>
                  <a:schemeClr val="bg1"/>
                </a:solidFill>
              </a:rPr>
              <a:t>portal.nebih.gov.hu</a:t>
            </a:r>
            <a:endParaRPr lang="hu-HU" sz="3700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763230"/>
            <a:ext cx="7250088" cy="407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83632" y="620487"/>
            <a:ext cx="8798768" cy="55056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Annak biztosítása, hogy az élelmiszer sem rövid, sem hosszú távon nem okoz egészségügyi ártalmat, ha </a:t>
            </a:r>
            <a:r>
              <a:rPr lang="hu-HU" dirty="0" smtClean="0">
                <a:solidFill>
                  <a:srgbClr val="FF0000"/>
                </a:solidFill>
              </a:rPr>
              <a:t>rendeltetésszerűen</a:t>
            </a:r>
            <a:r>
              <a:rPr lang="hu-HU" dirty="0" smtClean="0"/>
              <a:t> készítik és fogyasztják el.</a:t>
            </a:r>
          </a:p>
          <a:p>
            <a:pPr>
              <a:buNone/>
            </a:pPr>
            <a:endParaRPr lang="hu-HU" dirty="0" smtClean="0"/>
          </a:p>
          <a:p>
            <a:pPr lvl="1"/>
            <a:r>
              <a:rPr lang="hu-HU" dirty="0" smtClean="0"/>
              <a:t>Élelm</a:t>
            </a:r>
            <a:r>
              <a:rPr lang="hu-HU" dirty="0" smtClean="0">
                <a:solidFill>
                  <a:srgbClr val="FF0000"/>
                </a:solidFill>
              </a:rPr>
              <a:t>iszer</a:t>
            </a:r>
            <a:r>
              <a:rPr lang="hu-HU" dirty="0" smtClean="0"/>
              <a:t>biztonság ≠ táplálkozástudomány</a:t>
            </a:r>
          </a:p>
          <a:p>
            <a:pPr lvl="1"/>
            <a:r>
              <a:rPr lang="hu-HU" dirty="0" smtClean="0"/>
              <a:t>Élelmiszerbiztonság ≠ élelm</a:t>
            </a:r>
            <a:r>
              <a:rPr lang="hu-HU" dirty="0" smtClean="0">
                <a:solidFill>
                  <a:srgbClr val="FF0000"/>
                </a:solidFill>
              </a:rPr>
              <a:t>ezés</a:t>
            </a:r>
            <a:r>
              <a:rPr lang="hu-HU" dirty="0" smtClean="0"/>
              <a:t>biztonság</a:t>
            </a:r>
          </a:p>
          <a:p>
            <a:pPr lvl="1"/>
            <a:r>
              <a:rPr lang="hu-HU" dirty="0" smtClean="0"/>
              <a:t>Élelmiszerbiztonság ≠ élelm</a:t>
            </a:r>
            <a:r>
              <a:rPr lang="hu-HU" dirty="0" smtClean="0">
                <a:solidFill>
                  <a:srgbClr val="FF0000"/>
                </a:solidFill>
              </a:rPr>
              <a:t>iszerlánc</a:t>
            </a:r>
            <a:r>
              <a:rPr lang="hu-HU" dirty="0" smtClean="0"/>
              <a:t>-biztonság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Élelmiszer-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b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iztonság</a:t>
            </a:r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2400" dirty="0"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3573016"/>
            <a:ext cx="8612832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Az élelmiszer-ellátás biztonsága</a:t>
            </a:r>
          </a:p>
          <a:p>
            <a:pPr lvl="2">
              <a:buFontTx/>
              <a:buChar char="-"/>
            </a:pPr>
            <a:r>
              <a:rPr lang="hu-HU" dirty="0" smtClean="0"/>
              <a:t>Elegendő mennyiség</a:t>
            </a:r>
          </a:p>
          <a:p>
            <a:pPr lvl="2">
              <a:buFontTx/>
              <a:buChar char="-"/>
            </a:pPr>
            <a:r>
              <a:rPr lang="hu-HU" dirty="0" smtClean="0"/>
              <a:t>Megfelelő minőség (táplálóérték)</a:t>
            </a:r>
          </a:p>
          <a:p>
            <a:pPr lvl="2">
              <a:buFontTx/>
              <a:buChar char="-"/>
            </a:pPr>
            <a:r>
              <a:rPr lang="hu-HU" dirty="0" smtClean="0"/>
              <a:t>Biztonság</a:t>
            </a:r>
          </a:p>
          <a:p>
            <a:pPr lvl="2">
              <a:buFontTx/>
              <a:buChar char="-"/>
            </a:pPr>
            <a:r>
              <a:rPr lang="hu-HU" dirty="0" smtClean="0"/>
              <a:t>Fenntarthatóság</a:t>
            </a:r>
            <a:endParaRPr lang="en-US" dirty="0"/>
          </a:p>
        </p:txBody>
      </p:sp>
      <p:sp>
        <p:nvSpPr>
          <p:cNvPr id="5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Élelmezés-</a:t>
            </a:r>
          </a:p>
          <a:p>
            <a:pPr algn="r"/>
            <a:r>
              <a:rPr lang="en-US" sz="3600" b="1" i="1" baseline="30000" dirty="0">
                <a:latin typeface="Cronos Pro Caption" panose="020C0502030503020304" pitchFamily="34" charset="0"/>
              </a:rPr>
              <a:t>b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iztonság</a:t>
            </a:r>
            <a:endParaRPr lang="hu-HU" sz="3600" b="1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2400" dirty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899"/>
          <a:stretch/>
        </p:blipFill>
        <p:spPr>
          <a:xfrm>
            <a:off x="2495600" y="476673"/>
            <a:ext cx="9433048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87" b="51286"/>
          <a:stretch/>
        </p:blipFill>
        <p:spPr>
          <a:xfrm>
            <a:off x="2495600" y="450405"/>
            <a:ext cx="9433048" cy="290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620487"/>
            <a:ext cx="8712968" cy="55056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hu-HU" b="1" dirty="0" smtClean="0"/>
              <a:t>Új világ, új körülmények</a:t>
            </a:r>
          </a:p>
          <a:p>
            <a:pPr>
              <a:lnSpc>
                <a:spcPct val="90000"/>
              </a:lnSpc>
              <a:buNone/>
            </a:pPr>
            <a:endParaRPr lang="hu-HU" b="1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elszennyeződő környezet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nagyüzemi mezőgazdaság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tömegtermelés, óriási tételek, többmilliós adagok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az áruk szabad áramlása – nyomon követhetőség 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felgyorsult áruszállítás – kórokozók gyors terjedése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új élelmiszerek, új technológiák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globalizáció – ismeretlen veszélyek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klímaváltozás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terrorizmus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2"/>
          <p:cNvSpPr txBox="1"/>
          <p:nvPr/>
        </p:nvSpPr>
        <p:spPr>
          <a:xfrm>
            <a:off x="0" y="620487"/>
            <a:ext cx="205740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Élelmiszerlánc-</a:t>
            </a:r>
          </a:p>
          <a:p>
            <a:pPr algn="r"/>
            <a:r>
              <a:rPr lang="en-US" sz="3200" b="1" i="1" baseline="30000" dirty="0">
                <a:latin typeface="Cronos Pro Caption" panose="020C0502030503020304" pitchFamily="34" charset="0"/>
              </a:rPr>
              <a:t>b</a:t>
            </a:r>
            <a:r>
              <a:rPr lang="hu-HU" sz="3200" b="1" i="1" baseline="30000" dirty="0" err="1" smtClean="0">
                <a:latin typeface="Cronos Pro Caption" panose="020C0502030503020304" pitchFamily="34" charset="0"/>
              </a:rPr>
              <a:t>iztonság</a:t>
            </a:r>
            <a:endParaRPr lang="hu-HU" sz="3200" b="1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3200" dirty="0"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620487"/>
            <a:ext cx="9086800" cy="550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u-HU" sz="2800" dirty="0"/>
              <a:t>TOMMY THOMPSON, SECRETARY, HEALTH AND HUMAN SERVICES</a:t>
            </a:r>
            <a:r>
              <a:rPr lang="hu-HU" altLang="hu-HU" sz="2800" dirty="0"/>
              <a:t> (2004)</a:t>
            </a:r>
            <a:r>
              <a:rPr lang="en-US" altLang="hu-HU" sz="2800" dirty="0"/>
              <a:t>: For the life of me, I cannot understand why the terrorists have not, you know, attacked our food supply. Because it is so easy to do.</a:t>
            </a:r>
            <a:endParaRPr lang="hu-HU" altLang="hu-HU" sz="2800" dirty="0"/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2911216"/>
            <a:ext cx="2448272" cy="30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3593" y="2911216"/>
            <a:ext cx="4462063" cy="30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2"/>
          <p:cNvSpPr txBox="1"/>
          <p:nvPr/>
        </p:nvSpPr>
        <p:spPr>
          <a:xfrm>
            <a:off x="0" y="620487"/>
            <a:ext cx="2057401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r"/>
            <a:r>
              <a:rPr lang="hu-HU" sz="3100" b="1" i="1" baseline="30000" dirty="0" err="1" smtClean="0">
                <a:latin typeface="Cronos Pro Caption" panose="020C0502030503020304" pitchFamily="34" charset="0"/>
              </a:rPr>
              <a:t>Bioterrorizmus</a:t>
            </a:r>
            <a:endParaRPr lang="hu-HU" sz="3100" b="1" i="1" baseline="30000" dirty="0" smtClean="0">
              <a:latin typeface="Cronos Pro Caption" panose="020C0502030503020304" pitchFamily="34" charset="0"/>
            </a:endParaRPr>
          </a:p>
          <a:p>
            <a:pPr marL="72000" algn="r"/>
            <a:endParaRPr lang="en-US" sz="3100" b="1" i="1" baseline="30000" dirty="0" smtClean="0">
              <a:latin typeface="Cronos Pro Caption" panose="020C0502030503020304" pitchFamily="34" charset="0"/>
            </a:endParaRPr>
          </a:p>
          <a:p>
            <a:pPr marL="72000" algn="r"/>
            <a:r>
              <a:rPr lang="en-US" sz="3100" b="1" i="1" baseline="30000" dirty="0" err="1" smtClean="0">
                <a:latin typeface="Cronos Pro Caption" panose="020C0502030503020304" pitchFamily="34" charset="0"/>
              </a:rPr>
              <a:t>É</a:t>
            </a:r>
            <a:r>
              <a:rPr lang="hu-HU" sz="3100" b="1" i="1" baseline="30000" dirty="0" err="1" smtClean="0">
                <a:latin typeface="Cronos Pro Caption" panose="020C0502030503020304" pitchFamily="34" charset="0"/>
              </a:rPr>
              <a:t>lelmiszer</a:t>
            </a:r>
            <a:r>
              <a:rPr lang="hu-HU" sz="3100" b="1" i="1" baseline="30000" dirty="0" smtClean="0">
                <a:latin typeface="Cronos Pro Caption" panose="020C0502030503020304" pitchFamily="34" charset="0"/>
              </a:rPr>
              <a:t>-terrorizmus</a:t>
            </a:r>
          </a:p>
          <a:p>
            <a:pPr marL="72000" algn="r"/>
            <a:endParaRPr lang="hu-HU" sz="3100" dirty="0">
              <a:latin typeface="Cronos Pro Caption" panose="020C0502030503020304" pitchFamily="34" charset="0"/>
            </a:endParaRPr>
          </a:p>
        </p:txBody>
      </p:sp>
      <p:sp>
        <p:nvSpPr>
          <p:cNvPr id="10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5600" y="3429000"/>
            <a:ext cx="9086800" cy="2697164"/>
          </a:xfrm>
        </p:spPr>
        <p:txBody>
          <a:bodyPr>
            <a:normAutofit/>
          </a:bodyPr>
          <a:lstStyle/>
          <a:p>
            <a:r>
              <a:rPr lang="hu-HU" sz="2800" dirty="0"/>
              <a:t>1978-ban az Arab </a:t>
            </a:r>
            <a:r>
              <a:rPr lang="hu-HU" sz="2800" dirty="0" err="1"/>
              <a:t>Revolutionary</a:t>
            </a:r>
            <a:r>
              <a:rPr lang="hu-HU" sz="2800" dirty="0"/>
              <a:t> </a:t>
            </a:r>
            <a:r>
              <a:rPr lang="hu-HU" sz="2800" dirty="0" err="1"/>
              <a:t>Army</a:t>
            </a:r>
            <a:r>
              <a:rPr lang="hu-HU" sz="2800" dirty="0"/>
              <a:t> </a:t>
            </a:r>
            <a:r>
              <a:rPr lang="hu-HU" altLang="hu-HU" sz="2800" dirty="0"/>
              <a:t>narancsszedőként dolgozó terroristái higanyt fecskendeztek az exportra szánt izraeli narancsba</a:t>
            </a:r>
          </a:p>
          <a:p>
            <a:r>
              <a:rPr lang="en-US" altLang="hu-HU" sz="2800" dirty="0"/>
              <a:t>5 </a:t>
            </a:r>
            <a:r>
              <a:rPr lang="hu-HU" altLang="hu-HU" sz="2800" dirty="0"/>
              <a:t>holland gyerek megbetegedett</a:t>
            </a:r>
          </a:p>
          <a:p>
            <a:r>
              <a:rPr lang="hu-HU" altLang="hu-HU" sz="2800" dirty="0"/>
              <a:t>14 további narancsot találtak a vizsgálatok során a tételben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2"/>
          <p:cNvSpPr txBox="1"/>
          <p:nvPr/>
        </p:nvSpPr>
        <p:spPr>
          <a:xfrm>
            <a:off x="0" y="620487"/>
            <a:ext cx="205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 JAFFA eset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(1978)</a:t>
            </a:r>
          </a:p>
          <a:p>
            <a:pPr algn="r"/>
            <a:endParaRPr lang="hu-HU" sz="3600" dirty="0"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899"/>
          <a:stretch/>
        </p:blipFill>
        <p:spPr>
          <a:xfrm>
            <a:off x="2495600" y="476673"/>
            <a:ext cx="94330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67608" y="620487"/>
            <a:ext cx="9014792" cy="2304457"/>
          </a:xfrm>
        </p:spPr>
        <p:txBody>
          <a:bodyPr>
            <a:normAutofit/>
          </a:bodyPr>
          <a:lstStyle/>
          <a:p>
            <a:r>
              <a:rPr lang="hu-HU" sz="1800" dirty="0" err="1"/>
              <a:t>Dalles</a:t>
            </a:r>
            <a:r>
              <a:rPr lang="hu-HU" sz="1800" dirty="0"/>
              <a:t>, Oregon (USA) - 751 fő megfertőzése (</a:t>
            </a:r>
            <a:r>
              <a:rPr lang="hu-HU" sz="1800" dirty="0" err="1"/>
              <a:t>salmonellosis</a:t>
            </a:r>
            <a:r>
              <a:rPr lang="hu-HU" sz="1800" dirty="0"/>
              <a:t>), 45 kórházi kezelésre szorult</a:t>
            </a:r>
          </a:p>
          <a:p>
            <a:r>
              <a:rPr lang="hu-HU" sz="1800" dirty="0"/>
              <a:t>Elkövetők: </a:t>
            </a:r>
            <a:r>
              <a:rPr lang="hu-HU" sz="1800" dirty="0" err="1"/>
              <a:t>Rajneesh</a:t>
            </a:r>
            <a:r>
              <a:rPr lang="hu-HU" sz="1800" dirty="0"/>
              <a:t> (</a:t>
            </a:r>
            <a:r>
              <a:rPr lang="hu-HU" sz="1800" dirty="0" err="1"/>
              <a:t>Osho</a:t>
            </a:r>
            <a:r>
              <a:rPr lang="hu-HU" sz="1800" dirty="0"/>
              <a:t>) vallási szektája</a:t>
            </a:r>
          </a:p>
          <a:p>
            <a:r>
              <a:rPr lang="hu-HU" sz="1800" dirty="0"/>
              <a:t>Cél: helyhatósági választások manipulálása</a:t>
            </a:r>
          </a:p>
          <a:p>
            <a:r>
              <a:rPr lang="hu-HU" sz="1800" i="1" dirty="0"/>
              <a:t>Salmonella </a:t>
            </a:r>
            <a:r>
              <a:rPr lang="hu-HU" sz="1800" i="1" dirty="0" err="1"/>
              <a:t>Typhimuriumot</a:t>
            </a:r>
            <a:r>
              <a:rPr lang="hu-HU" sz="1800" dirty="0"/>
              <a:t> tartalmazó folyadékkal 10 étterem salátabárjában található szószokat fertőzték meg</a:t>
            </a:r>
          </a:p>
          <a:p>
            <a:r>
              <a:rPr lang="hu-HU" sz="1800" dirty="0"/>
              <a:t>Előtte próbálkoztak ajtókilincsek, piacon kapható zöldségek megfertőzésével is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8310" y="3170989"/>
            <a:ext cx="3816424" cy="27809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3164" y="3068960"/>
            <a:ext cx="4177480" cy="2882957"/>
          </a:xfrm>
          <a:prstGeom prst="rect">
            <a:avLst/>
          </a:prstGeom>
        </p:spPr>
      </p:pic>
      <p:sp>
        <p:nvSpPr>
          <p:cNvPr id="6" name="Szövegdoboz 2"/>
          <p:cNvSpPr txBox="1"/>
          <p:nvPr/>
        </p:nvSpPr>
        <p:spPr>
          <a:xfrm>
            <a:off x="0" y="620487"/>
            <a:ext cx="2057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 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Rahneesh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 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bioterror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 támadás</a:t>
            </a:r>
          </a:p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(1984)</a:t>
            </a:r>
          </a:p>
          <a:p>
            <a:pPr algn="r"/>
            <a:endParaRPr lang="hu-HU" sz="3600" dirty="0">
              <a:latin typeface="Cronos Pro Caption" panose="020C0502030503020304" pitchFamily="34" charset="0"/>
            </a:endParaRPr>
          </a:p>
        </p:txBody>
      </p:sp>
      <p:sp>
        <p:nvSpPr>
          <p:cNvPr id="8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9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6258" y="620486"/>
            <a:ext cx="8956141" cy="797151"/>
          </a:xfrm>
        </p:spPr>
        <p:txBody>
          <a:bodyPr>
            <a:noAutofit/>
          </a:bodyPr>
          <a:lstStyle/>
          <a:p>
            <a:pPr algn="l"/>
            <a:r>
              <a:rPr lang="hu-HU" altLang="hu-HU" sz="2000" smtClean="0">
                <a:solidFill>
                  <a:srgbClr val="333333"/>
                </a:solidFill>
              </a:rPr>
              <a:t>Rejtett </a:t>
            </a:r>
            <a:r>
              <a:rPr lang="hu-HU" altLang="hu-HU" sz="2000" dirty="0">
                <a:solidFill>
                  <a:srgbClr val="333333"/>
                </a:solidFill>
              </a:rPr>
              <a:t>kamera rögzíti, hogy </a:t>
            </a:r>
            <a:r>
              <a:rPr lang="hu-HU" altLang="hu-HU" sz="2000" dirty="0" err="1">
                <a:solidFill>
                  <a:srgbClr val="333333"/>
                </a:solidFill>
              </a:rPr>
              <a:t>Hayley</a:t>
            </a:r>
            <a:r>
              <a:rPr lang="hu-HU" altLang="hu-HU" sz="2000" dirty="0">
                <a:solidFill>
                  <a:srgbClr val="333333"/>
                </a:solidFill>
              </a:rPr>
              <a:t> King (22) vegyszereket </a:t>
            </a:r>
            <a:r>
              <a:rPr lang="en-US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>
                <a:solidFill>
                  <a:srgbClr val="333333"/>
                </a:solidFill>
              </a:rPr>
              <a:t>önt és beleköpköd a kollégiumi szobatársai ételeibe</a:t>
            </a:r>
            <a:r>
              <a:rPr lang="en-US" altLang="hu-HU" sz="2000" dirty="0">
                <a:solidFill>
                  <a:srgbClr val="333333"/>
                </a:solidFill>
                <a:latin typeface="proxima-nova"/>
              </a:rPr>
              <a:t/>
            </a:r>
            <a:br>
              <a:rPr lang="en-US" altLang="hu-HU" sz="2000" dirty="0">
                <a:solidFill>
                  <a:srgbClr val="333333"/>
                </a:solidFill>
                <a:latin typeface="proxima-nova"/>
              </a:rPr>
            </a:b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58" y="1417638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aught: Hayley King (above) a 22-year-old University of South Carolina student was arrested after allegedly trying to poison her roomm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288" y="3870152"/>
            <a:ext cx="3218172" cy="2060848"/>
          </a:xfrm>
          <a:prstGeom prst="rect">
            <a:avLst/>
          </a:prstGeom>
          <a:noFill/>
        </p:spPr>
      </p:pic>
      <p:sp>
        <p:nvSpPr>
          <p:cNvPr id="6" name="Szövegdoboz 2"/>
          <p:cNvSpPr txBox="1"/>
          <p:nvPr/>
        </p:nvSpPr>
        <p:spPr>
          <a:xfrm>
            <a:off x="0" y="620487"/>
            <a:ext cx="2057401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err="1" smtClean="0">
                <a:latin typeface="Cronos Pro Caption" panose="020C0502030503020304" pitchFamily="34" charset="0"/>
              </a:rPr>
              <a:t>Hayley</a:t>
            </a:r>
            <a:r>
              <a:rPr lang="hu-HU" sz="3200" b="1" i="1" baseline="30000" dirty="0" smtClean="0">
                <a:latin typeface="Cronos Pro Caption" panose="020C0502030503020304" pitchFamily="34" charset="0"/>
              </a:rPr>
              <a:t> King</a:t>
            </a:r>
          </a:p>
          <a:p>
            <a:pPr algn="r"/>
            <a:endParaRPr lang="hu-HU" sz="3200" b="1" i="1" baseline="30000" dirty="0" smtClean="0">
              <a:latin typeface="Cronos Pro Caption" panose="020C0502030503020304" pitchFamily="34" charset="0"/>
            </a:endParaRPr>
          </a:p>
          <a:p>
            <a:pPr algn="r"/>
            <a:r>
              <a:rPr lang="hu-HU" sz="3200" i="1" baseline="30000" dirty="0" smtClean="0">
                <a:latin typeface="Cronos Pro Caption" panose="020C0502030503020304" pitchFamily="34" charset="0"/>
              </a:rPr>
              <a:t>University</a:t>
            </a:r>
            <a:r>
              <a:rPr lang="hu-HU" sz="3200" i="1" dirty="0" smtClean="0">
                <a:latin typeface="Cronos Pro Caption" panose="020C0502030503020304" pitchFamily="34" charset="0"/>
              </a:rPr>
              <a:t> </a:t>
            </a:r>
            <a:r>
              <a:rPr lang="hu-HU" sz="3200" i="1" baseline="30000" dirty="0" smtClean="0">
                <a:latin typeface="Cronos Pro Caption" panose="020C0502030503020304" pitchFamily="34" charset="0"/>
              </a:rPr>
              <a:t>of South </a:t>
            </a:r>
            <a:r>
              <a:rPr lang="hu-HU" sz="3200" i="1" baseline="30000" dirty="0" err="1" smtClean="0">
                <a:latin typeface="Cronos Pro Caption" panose="020C0502030503020304" pitchFamily="34" charset="0"/>
              </a:rPr>
              <a:t>Carolina</a:t>
            </a:r>
            <a:endParaRPr lang="hu-HU" sz="3200" i="1" baseline="30000" dirty="0" smtClean="0">
              <a:latin typeface="Cronos Pro Caption" panose="020C0502030503020304" pitchFamily="34" charset="0"/>
            </a:endParaRPr>
          </a:p>
          <a:p>
            <a:pPr algn="r"/>
            <a:endParaRPr lang="hu-HU" sz="3200" i="1" baseline="30000" dirty="0">
              <a:latin typeface="Cronos Pro Caption" panose="020C0502030503020304" pitchFamily="34" charset="0"/>
            </a:endParaRPr>
          </a:p>
          <a:p>
            <a:pPr algn="r"/>
            <a:r>
              <a:rPr lang="hu-HU" sz="3200" i="1" baseline="30000" dirty="0" smtClean="0">
                <a:latin typeface="Cronos Pro Caption" panose="020C0502030503020304" pitchFamily="34" charset="0"/>
              </a:rPr>
              <a:t>2015. </a:t>
            </a:r>
            <a:r>
              <a:rPr lang="en-US" sz="3200" i="1" baseline="30000" dirty="0">
                <a:latin typeface="Cronos Pro Caption" panose="020C0502030503020304" pitchFamily="34" charset="0"/>
              </a:rPr>
              <a:t>f</a:t>
            </a:r>
            <a:r>
              <a:rPr lang="hu-HU" sz="3200" i="1" baseline="30000" dirty="0" err="1" smtClean="0">
                <a:latin typeface="Cronos Pro Caption" panose="020C0502030503020304" pitchFamily="34" charset="0"/>
              </a:rPr>
              <a:t>ebruár</a:t>
            </a:r>
            <a:r>
              <a:rPr lang="hu-HU" sz="3200" i="1" baseline="30000" dirty="0" smtClean="0">
                <a:latin typeface="Cronos Pro Caption" panose="020C0502030503020304" pitchFamily="34" charset="0"/>
              </a:rPr>
              <a:t> 4.</a:t>
            </a:r>
          </a:p>
          <a:p>
            <a:pPr algn="r"/>
            <a:endParaRPr lang="hu-HU" sz="3200" dirty="0">
              <a:latin typeface="Cronos Pro Caption" panose="020C0502030503020304" pitchFamily="34" charset="0"/>
            </a:endParaRPr>
          </a:p>
        </p:txBody>
      </p:sp>
      <p:sp>
        <p:nvSpPr>
          <p:cNvPr id="7" name="Szövegdoboz 4"/>
          <p:cNvSpPr txBox="1"/>
          <p:nvPr/>
        </p:nvSpPr>
        <p:spPr>
          <a:xfrm>
            <a:off x="2495600" y="6332255"/>
            <a:ext cx="65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Élelmiszerlánc-biztonsági események és kezelésük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Szövegdoboz 3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866</Words>
  <Application>Microsoft Office PowerPoint</Application>
  <PresentationFormat>Egyéni</PresentationFormat>
  <Paragraphs>239</Paragraphs>
  <Slides>26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Rejtett kamera rögzíti, hogy Hayley King (22) vegyszereket  önt és beleköpköd a kollégiumi szobatársai ételeibe </vt:lpstr>
      <vt:lpstr>10. dia</vt:lpstr>
      <vt:lpstr>Nemzetközi élelmiszer-biztonsági gyors veszélyjelző/információs rendszerek</vt:lpstr>
      <vt:lpstr>Nemzetközi humán-egészségügyi gyors veszélyjelző/információs rendszerek</vt:lpstr>
      <vt:lpstr>Nemzetközi állategészségügyi, növény-egészségügyi gyors veszélyjelző/információs rendszerek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ktothm</dc:creator>
  <cp:lastModifiedBy>ktothm</cp:lastModifiedBy>
  <cp:revision>116</cp:revision>
  <dcterms:created xsi:type="dcterms:W3CDTF">2016-01-19T08:54:33Z</dcterms:created>
  <dcterms:modified xsi:type="dcterms:W3CDTF">2017-03-22T08:47:13Z</dcterms:modified>
</cp:coreProperties>
</file>