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9" r:id="rId6"/>
    <p:sldId id="268" r:id="rId7"/>
    <p:sldId id="272" r:id="rId8"/>
    <p:sldId id="271" r:id="rId9"/>
    <p:sldId id="265" r:id="rId10"/>
    <p:sldId id="266" r:id="rId11"/>
    <p:sldId id="273" r:id="rId12"/>
    <p:sldId id="26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000"/>
    <a:srgbClr val="264C00"/>
    <a:srgbClr val="91F779"/>
    <a:srgbClr val="3D7A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989B-4DB6-46A5-BAF2-45B62B79D5A9}" type="datetimeFigureOut">
              <a:rPr lang="hu-HU" smtClean="0"/>
              <a:pPr/>
              <a:t>2016.04.20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286544" cy="2184405"/>
          </a:xfrm>
        </p:spPr>
        <p:txBody>
          <a:bodyPr>
            <a:normAutofit/>
          </a:bodyPr>
          <a:lstStyle/>
          <a:p>
            <a:pPr algn="l"/>
            <a:r>
              <a:rPr lang="hu-HU" sz="3000" dirty="0" smtClean="0"/>
              <a:t>Az állatorvos szerepe az élelmiszerlánc-</a:t>
            </a:r>
            <a:br>
              <a:rPr lang="hu-HU" sz="3000" dirty="0" smtClean="0"/>
            </a:br>
            <a:r>
              <a:rPr lang="hu-HU" sz="3000" dirty="0" smtClean="0"/>
              <a:t>biztonság megteremtésében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 fontScale="92500"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Informatika (számítástudomány, elemzések)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Tirián</a:t>
            </a:r>
            <a:r>
              <a:rPr kumimoji="0" lang="hu-H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Attila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4000" i="1" dirty="0" smtClean="0"/>
              <a:t>tiriana@nebih.gov.hu</a:t>
            </a:r>
            <a:endParaRPr kumimoji="0" lang="hu-HU" sz="4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Elemzések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Adattárolási technológiák</a:t>
            </a:r>
            <a:endParaRPr lang="hu-HU" sz="2400" dirty="0" smtClean="0"/>
          </a:p>
          <a:p>
            <a:pPr lvl="1"/>
            <a:r>
              <a:rPr lang="hu-HU" sz="2000" dirty="0" smtClean="0"/>
              <a:t>Adattárház (OLTP és OLAP adatbázisok, </a:t>
            </a:r>
            <a:r>
              <a:rPr lang="hu-HU" sz="2000" dirty="0" err="1" smtClean="0"/>
              <a:t>Hadoop</a:t>
            </a:r>
            <a:r>
              <a:rPr lang="hu-HU" sz="2000" dirty="0" smtClean="0"/>
              <a:t> technológia)</a:t>
            </a:r>
          </a:p>
          <a:p>
            <a:r>
              <a:rPr lang="hu-HU" sz="2400" dirty="0" smtClean="0"/>
              <a:t>Elemzési módszerek</a:t>
            </a:r>
            <a:endParaRPr lang="hu-HU" sz="2400" dirty="0" smtClean="0"/>
          </a:p>
          <a:p>
            <a:pPr lvl="1"/>
            <a:r>
              <a:rPr lang="hu-HU" sz="2000" dirty="0" smtClean="0"/>
              <a:t>klasszikus statisztikai elemzés </a:t>
            </a:r>
          </a:p>
          <a:p>
            <a:pPr lvl="1"/>
            <a:r>
              <a:rPr lang="hu-HU" sz="2000" dirty="0" smtClean="0"/>
              <a:t>Big </a:t>
            </a:r>
            <a:r>
              <a:rPr lang="hu-HU" sz="2000" dirty="0" err="1" smtClean="0"/>
              <a:t>data-adatbányászat</a:t>
            </a:r>
            <a:r>
              <a:rPr lang="hu-HU" sz="2000" dirty="0" smtClean="0"/>
              <a:t> </a:t>
            </a:r>
            <a:r>
              <a:rPr lang="hu-HU" sz="2000" dirty="0" smtClean="0"/>
              <a:t>(mennyiség, sebesség, változatosság, komplexitás) </a:t>
            </a:r>
          </a:p>
          <a:p>
            <a:pPr lvl="1"/>
            <a:r>
              <a:rPr lang="hu-HU" sz="2000" dirty="0" smtClean="0"/>
              <a:t>hálózatkutatás</a:t>
            </a:r>
            <a:r>
              <a:rPr lang="hu-HU" sz="1600" dirty="0" smtClean="0"/>
              <a:t> </a:t>
            </a:r>
          </a:p>
          <a:p>
            <a:r>
              <a:rPr lang="hu-HU" sz="2400" dirty="0" smtClean="0"/>
              <a:t>Elemző szoftverek </a:t>
            </a:r>
          </a:p>
          <a:p>
            <a:pPr lvl="1"/>
            <a:r>
              <a:rPr lang="hu-HU" sz="2000" dirty="0" smtClean="0"/>
              <a:t>Elemzés és vizualizáció</a:t>
            </a:r>
          </a:p>
          <a:p>
            <a:r>
              <a:rPr lang="hu-HU" sz="2400" dirty="0" smtClean="0"/>
              <a:t>Adatelemzés és adatértelmezés</a:t>
            </a:r>
          </a:p>
          <a:p>
            <a:endParaRPr lang="hu-HU" sz="2400" dirty="0" smtClean="0"/>
          </a:p>
          <a:p>
            <a:pPr lvl="1"/>
            <a:endParaRPr lang="hu-HU" sz="2000" dirty="0" smtClean="0"/>
          </a:p>
          <a:p>
            <a:endParaRPr lang="hu-HU" sz="2400" dirty="0" smtClean="0"/>
          </a:p>
          <a:p>
            <a:pPr lvl="1"/>
            <a:endParaRPr lang="hu-HU" sz="14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pPr lvl="1">
              <a:buNone/>
            </a:pPr>
            <a:endParaRPr lang="hu-HU" sz="1400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Kockázatbecslés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Jogszabályi kötelezettség és erőforrás menedzsment</a:t>
            </a:r>
            <a:endParaRPr lang="hu-HU" sz="2400" dirty="0" smtClean="0"/>
          </a:p>
          <a:p>
            <a:pPr lvl="1"/>
            <a:r>
              <a:rPr lang="hu-HU" sz="2000" dirty="0" smtClean="0"/>
              <a:t>Termékek és veszélyek kockázatbecslése</a:t>
            </a:r>
          </a:p>
          <a:p>
            <a:pPr lvl="2"/>
            <a:r>
              <a:rPr lang="hu-HU" sz="1600" dirty="0" smtClean="0"/>
              <a:t>Klasszikus módszer (veszély súlyossága*előfordulás </a:t>
            </a:r>
            <a:r>
              <a:rPr lang="hu-HU" sz="1600" dirty="0" smtClean="0"/>
              <a:t>gyakorisága/kitettség mértéke)</a:t>
            </a:r>
          </a:p>
          <a:p>
            <a:pPr lvl="2"/>
            <a:r>
              <a:rPr lang="hu-HU" sz="1600" dirty="0" err="1" smtClean="0"/>
              <a:t>Qaly</a:t>
            </a:r>
            <a:r>
              <a:rPr lang="hu-HU" sz="1600" dirty="0" smtClean="0"/>
              <a:t>, </a:t>
            </a:r>
            <a:r>
              <a:rPr lang="hu-HU" sz="1600" dirty="0" err="1" smtClean="0"/>
              <a:t>Daly</a:t>
            </a:r>
            <a:r>
              <a:rPr lang="hu-HU" sz="1600" dirty="0" smtClean="0"/>
              <a:t>, </a:t>
            </a:r>
            <a:r>
              <a:rPr lang="hu-HU" sz="1600" dirty="0" err="1" smtClean="0"/>
              <a:t>Economic</a:t>
            </a:r>
            <a:r>
              <a:rPr lang="hu-HU" sz="1600" dirty="0" smtClean="0"/>
              <a:t> </a:t>
            </a:r>
            <a:r>
              <a:rPr lang="hu-HU" sz="1600" dirty="0" err="1" smtClean="0"/>
              <a:t>burden</a:t>
            </a:r>
            <a:endParaRPr lang="hu-HU" sz="1600" dirty="0" smtClean="0"/>
          </a:p>
          <a:p>
            <a:pPr lvl="1"/>
            <a:r>
              <a:rPr lang="hu-HU" sz="2000" dirty="0" smtClean="0"/>
              <a:t>Tevékenységek/létesítmények kockázatbecslése</a:t>
            </a:r>
          </a:p>
          <a:p>
            <a:pPr lvl="2"/>
            <a:r>
              <a:rPr lang="hu-HU" sz="1600" dirty="0" smtClean="0"/>
              <a:t>Kockázati csoport (</a:t>
            </a:r>
            <a:r>
              <a:rPr lang="hu-HU" sz="1600" dirty="0" err="1" smtClean="0"/>
              <a:t>clustered</a:t>
            </a:r>
            <a:r>
              <a:rPr lang="hu-HU" sz="1600" dirty="0" smtClean="0"/>
              <a:t> </a:t>
            </a:r>
            <a:r>
              <a:rPr lang="hu-HU" sz="1600" dirty="0" err="1" smtClean="0"/>
              <a:t>classification</a:t>
            </a:r>
            <a:r>
              <a:rPr lang="hu-HU" sz="1600" dirty="0" smtClean="0"/>
              <a:t>)</a:t>
            </a:r>
          </a:p>
          <a:p>
            <a:pPr lvl="2"/>
            <a:r>
              <a:rPr lang="hu-HU" sz="1600" dirty="0" smtClean="0"/>
              <a:t>Kockázati lista</a:t>
            </a:r>
          </a:p>
          <a:p>
            <a:pPr lvl="2"/>
            <a:r>
              <a:rPr lang="hu-HU" sz="1600" dirty="0" smtClean="0"/>
              <a:t>Hálózatkutatási módszerek</a:t>
            </a:r>
            <a:endParaRPr lang="hu-HU" sz="1600" dirty="0" smtClean="0"/>
          </a:p>
          <a:p>
            <a:pPr lvl="2"/>
            <a:endParaRPr lang="hu-HU" sz="1600" dirty="0" smtClean="0"/>
          </a:p>
          <a:p>
            <a:r>
              <a:rPr lang="hu-HU" sz="1800" dirty="0" smtClean="0"/>
              <a:t>   </a:t>
            </a:r>
            <a:endParaRPr lang="hu-HU" sz="1800" dirty="0" smtClean="0"/>
          </a:p>
          <a:p>
            <a:endParaRPr lang="hu-HU" sz="2400" dirty="0" smtClean="0"/>
          </a:p>
          <a:p>
            <a:pPr lvl="1"/>
            <a:endParaRPr lang="hu-HU" sz="14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pPr lvl="1">
              <a:buNone/>
            </a:pPr>
            <a:endParaRPr lang="hu-HU" sz="1400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187624" y="43651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322494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9959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Köszönöm a figyelmet!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Tirián Attila</a:t>
            </a:r>
            <a:endParaRPr kumimoji="0" lang="hu-HU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4000" i="1" dirty="0" smtClean="0"/>
              <a:t>tiriana@nebih.gov.hu</a:t>
            </a:r>
            <a:endParaRPr kumimoji="0" lang="hu-HU" sz="4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hatóság alapfeladatai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hu-HU" sz="2400" dirty="0" smtClean="0"/>
              <a:t>Jogok biztosítása </a:t>
            </a:r>
            <a:r>
              <a:rPr lang="hu-HU" sz="1800" dirty="0" smtClean="0"/>
              <a:t>(nyilvántartás/engedélyezés/tanúsítás/minősítés)</a:t>
            </a:r>
          </a:p>
          <a:p>
            <a:r>
              <a:rPr lang="hu-HU" sz="2400" dirty="0" smtClean="0"/>
              <a:t>Felügyelet</a:t>
            </a:r>
            <a:r>
              <a:rPr lang="hu-HU" dirty="0" smtClean="0"/>
              <a:t> </a:t>
            </a:r>
            <a:r>
              <a:rPr lang="hu-HU" sz="1800" dirty="0" smtClean="0"/>
              <a:t>(tevékenység- és termék ellenőrzés, mintavétel, monitoring)</a:t>
            </a:r>
          </a:p>
          <a:p>
            <a:r>
              <a:rPr lang="hu-HU" sz="2400" dirty="0" smtClean="0"/>
              <a:t>Intézkedés </a:t>
            </a:r>
            <a:r>
              <a:rPr lang="hu-HU" sz="1800" dirty="0" smtClean="0"/>
              <a:t>(szankcionálás, jogok korlátozása)</a:t>
            </a:r>
          </a:p>
          <a:p>
            <a:endParaRPr lang="hu-HU" sz="1800" dirty="0" smtClean="0"/>
          </a:p>
          <a:p>
            <a:r>
              <a:rPr lang="hu-HU" sz="2400" dirty="0" smtClean="0"/>
              <a:t>Elvárások</a:t>
            </a:r>
          </a:p>
          <a:p>
            <a:pPr lvl="1"/>
            <a:r>
              <a:rPr lang="hu-HU" sz="1800" dirty="0" smtClean="0"/>
              <a:t>Magas minőség</a:t>
            </a:r>
          </a:p>
          <a:p>
            <a:pPr lvl="1"/>
            <a:r>
              <a:rPr lang="hu-HU" sz="1800" dirty="0" smtClean="0"/>
              <a:t>Egységesség, konzisztencia</a:t>
            </a:r>
          </a:p>
          <a:p>
            <a:pPr lvl="1"/>
            <a:r>
              <a:rPr lang="hu-HU" sz="1800" dirty="0" smtClean="0"/>
              <a:t>Hatékonyság</a:t>
            </a:r>
          </a:p>
          <a:p>
            <a:endParaRPr lang="hu-HU" sz="1800" dirty="0" smtClean="0"/>
          </a:p>
          <a:p>
            <a:pPr lvl="1">
              <a:buNone/>
            </a:pPr>
            <a:endParaRPr lang="hu-HU" sz="1400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Informatikai rendszerek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Kockás papír </a:t>
            </a:r>
            <a:r>
              <a:rPr lang="hu-HU" sz="2400" dirty="0" err="1" smtClean="0"/>
              <a:t>vs</a:t>
            </a:r>
            <a:r>
              <a:rPr lang="hu-HU" sz="2400" dirty="0" smtClean="0"/>
              <a:t> Informatika</a:t>
            </a:r>
            <a:endParaRPr lang="hu-HU" sz="1800" dirty="0" smtClean="0"/>
          </a:p>
          <a:p>
            <a:r>
              <a:rPr lang="hu-HU" sz="2400" dirty="0" smtClean="0"/>
              <a:t>Miért van szükség rá?</a:t>
            </a:r>
          </a:p>
          <a:p>
            <a:pPr lvl="1"/>
            <a:r>
              <a:rPr lang="hu-HU" sz="1800" dirty="0" smtClean="0"/>
              <a:t>Populáció nagysága (ügyfelek, </a:t>
            </a:r>
            <a:r>
              <a:rPr lang="hu-HU" sz="1800" dirty="0" smtClean="0"/>
              <a:t>termékek, ellenőrzések, mintavételek </a:t>
            </a:r>
            <a:r>
              <a:rPr lang="hu-HU" sz="1800" dirty="0" smtClean="0"/>
              <a:t>stb.)</a:t>
            </a:r>
          </a:p>
          <a:p>
            <a:pPr lvl="1"/>
            <a:r>
              <a:rPr lang="hu-HU" sz="1800" dirty="0" smtClean="0"/>
              <a:t>Adatok hozzáférhetősége</a:t>
            </a:r>
          </a:p>
          <a:p>
            <a:pPr lvl="1"/>
            <a:r>
              <a:rPr lang="hu-HU" sz="1800" dirty="0" smtClean="0"/>
              <a:t>Folyamatok egységesítése (előnyök, hátrányok)</a:t>
            </a:r>
          </a:p>
          <a:p>
            <a:pPr lvl="1"/>
            <a:r>
              <a:rPr lang="hu-HU" sz="1800" dirty="0" smtClean="0"/>
              <a:t>Segítség a feladat elvégzéséhez</a:t>
            </a:r>
          </a:p>
          <a:p>
            <a:pPr lvl="1"/>
            <a:r>
              <a:rPr lang="hu-HU" sz="1800" dirty="0" smtClean="0"/>
              <a:t>Adatok elemezhetősége</a:t>
            </a:r>
          </a:p>
          <a:p>
            <a:endParaRPr lang="hu-HU" sz="2400" dirty="0" smtClean="0"/>
          </a:p>
          <a:p>
            <a:pPr lvl="1"/>
            <a:endParaRPr lang="hu-HU" sz="14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pPr lvl="1">
              <a:buNone/>
            </a:pPr>
            <a:endParaRPr lang="hu-HU" sz="1400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Adatbázisok I.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Alapjai</a:t>
            </a:r>
          </a:p>
          <a:p>
            <a:endParaRPr lang="hu-HU" sz="2400" dirty="0" smtClean="0"/>
          </a:p>
          <a:p>
            <a:pPr lvl="1"/>
            <a:r>
              <a:rPr lang="hu-HU" sz="2000" dirty="0" smtClean="0"/>
              <a:t>Adatkörök specifikálása (jogszabályok, szakmai igények)</a:t>
            </a:r>
          </a:p>
          <a:p>
            <a:pPr lvl="1"/>
            <a:r>
              <a:rPr lang="hu-HU" sz="2000" dirty="0" smtClean="0"/>
              <a:t>Adatstruktúra, táblastruktúra</a:t>
            </a:r>
          </a:p>
          <a:p>
            <a:pPr lvl="1"/>
            <a:r>
              <a:rPr lang="hu-HU" sz="2000" dirty="0" smtClean="0"/>
              <a:t>Redundancia elkerülése</a:t>
            </a:r>
          </a:p>
          <a:p>
            <a:pPr lvl="1"/>
            <a:r>
              <a:rPr lang="hu-HU" sz="2000" dirty="0" smtClean="0"/>
              <a:t>Kódtáblák</a:t>
            </a:r>
          </a:p>
          <a:p>
            <a:pPr lvl="1"/>
            <a:r>
              <a:rPr lang="hu-HU" sz="2000" dirty="0" smtClean="0"/>
              <a:t>Táblakapcsolatok</a:t>
            </a:r>
          </a:p>
          <a:p>
            <a:endParaRPr lang="hu-HU" sz="1800" dirty="0" smtClean="0"/>
          </a:p>
          <a:p>
            <a:endParaRPr lang="hu-HU" sz="1800" dirty="0" smtClean="0"/>
          </a:p>
          <a:p>
            <a:pPr lvl="1">
              <a:buNone/>
            </a:pPr>
            <a:endParaRPr lang="hu-HU" sz="1400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Adatbázisok </a:t>
            </a:r>
            <a:r>
              <a:rPr lang="hu-HU" b="1" dirty="0" smtClean="0"/>
              <a:t>II.</a:t>
            </a:r>
            <a:endParaRPr lang="hu-HU" b="1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4" name="Picture 2" descr="D:\Munka\Projektek\Informatikai rendszer\EKOP\Ellenőrzés_v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985" y="1600200"/>
            <a:ext cx="3376030" cy="4525963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91680" y="1268760"/>
            <a:ext cx="583264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Folyamatok I.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Alapjai</a:t>
            </a:r>
          </a:p>
          <a:p>
            <a:endParaRPr lang="hu-HU" sz="2400" dirty="0" smtClean="0"/>
          </a:p>
          <a:p>
            <a:pPr lvl="1"/>
            <a:r>
              <a:rPr lang="hu-HU" sz="2000" dirty="0" smtClean="0"/>
              <a:t>Folyamatok (eljárások) elemzése, specifikálása</a:t>
            </a:r>
          </a:p>
          <a:p>
            <a:pPr lvl="1"/>
            <a:r>
              <a:rPr lang="hu-HU" sz="2000" dirty="0" smtClean="0"/>
              <a:t>Rendszerkapcsolatok felmérése</a:t>
            </a:r>
          </a:p>
          <a:p>
            <a:endParaRPr lang="hu-HU" sz="2400" dirty="0" smtClean="0"/>
          </a:p>
          <a:p>
            <a:pPr lvl="1"/>
            <a:endParaRPr lang="hu-HU" sz="14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pPr lvl="1">
              <a:buNone/>
            </a:pPr>
            <a:endParaRPr lang="hu-HU" sz="1400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Folyamatok II.</a:t>
            </a:r>
            <a:endParaRPr lang="hu-HU" b="1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4" name="Picture 2" descr="D:\Munka\Projektek\Informatikai rendszer\EKOP\Ellenőrzés_v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985" y="1600200"/>
            <a:ext cx="337603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Folyamatok III.</a:t>
            </a:r>
            <a:endParaRPr lang="hu-HU" b="1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2050" name="Picture 2" descr="D:\Munka\Projektek\Informatikai rendszer\EKOP\Ellenőrzés_v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250" y="1600200"/>
            <a:ext cx="32715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Elemzések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Adatokkal alátámasztott (tudományosan megalapozott?) döntéshozatal</a:t>
            </a:r>
          </a:p>
          <a:p>
            <a:pPr lvl="1"/>
            <a:r>
              <a:rPr lang="hu-HU" sz="2000" dirty="0" smtClean="0"/>
              <a:t>Politikai és társadalmi nyomás mellett legyen objektív érvrendszer, illetve a politika és a társadalom proaktív véleményformálása</a:t>
            </a:r>
          </a:p>
          <a:p>
            <a:pPr lvl="1"/>
            <a:r>
              <a:rPr lang="hu-HU" sz="2000" dirty="0" smtClean="0"/>
              <a:t>Adatok mennyisége (reprezentativitás) és minősége rendkívül fontos</a:t>
            </a:r>
          </a:p>
          <a:p>
            <a:r>
              <a:rPr lang="hu-HU" sz="2400" dirty="0" smtClean="0"/>
              <a:t>Mi a célja?</a:t>
            </a:r>
          </a:p>
          <a:p>
            <a:pPr lvl="1"/>
            <a:r>
              <a:rPr lang="hu-HU" sz="1800" dirty="0" smtClean="0"/>
              <a:t>Hatékonyság elemzés</a:t>
            </a:r>
          </a:p>
          <a:p>
            <a:pPr lvl="1"/>
            <a:r>
              <a:rPr lang="hu-HU" sz="1800" dirty="0" smtClean="0"/>
              <a:t>Kockázatbecslés</a:t>
            </a:r>
          </a:p>
          <a:p>
            <a:pPr lvl="1"/>
            <a:r>
              <a:rPr lang="hu-HU" sz="1800" dirty="0" smtClean="0"/>
              <a:t>Tervezés</a:t>
            </a:r>
            <a:endParaRPr lang="hu-HU" sz="1800" dirty="0" smtClean="0"/>
          </a:p>
          <a:p>
            <a:pPr lvl="1"/>
            <a:r>
              <a:rPr lang="hu-HU" sz="1800" dirty="0" smtClean="0"/>
              <a:t>Egyéb </a:t>
            </a:r>
            <a:r>
              <a:rPr lang="hu-HU" sz="1800" dirty="0" smtClean="0"/>
              <a:t>célok (döntés előkészítés, PR stb.)</a:t>
            </a:r>
          </a:p>
          <a:p>
            <a:endParaRPr lang="hu-HU" sz="2400" dirty="0" smtClean="0"/>
          </a:p>
          <a:p>
            <a:pPr lvl="1"/>
            <a:endParaRPr lang="hu-HU" sz="14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pPr lvl="1">
              <a:buNone/>
            </a:pPr>
            <a:endParaRPr lang="hu-HU" sz="1400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269</Words>
  <Application>Microsoft Office PowerPoint</Application>
  <PresentationFormat>Diavetítés a képernyőre (4:3 oldalarány)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Az állatorvos szerepe az élelmiszerlánc- biztonság megteremtésében </vt:lpstr>
      <vt:lpstr>A hatóság alapfeladatai</vt:lpstr>
      <vt:lpstr>Informatikai rendszerek I.</vt:lpstr>
      <vt:lpstr>Adatbázisok I. </vt:lpstr>
      <vt:lpstr>Adatbázisok II.</vt:lpstr>
      <vt:lpstr>Folyamatok I. </vt:lpstr>
      <vt:lpstr>Folyamatok II.</vt:lpstr>
      <vt:lpstr>Folyamatok III.</vt:lpstr>
      <vt:lpstr>Elemzések I.</vt:lpstr>
      <vt:lpstr>Elemzések II.</vt:lpstr>
      <vt:lpstr>Kockázatbecslés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ktothm</dc:creator>
  <cp:lastModifiedBy>tiriana</cp:lastModifiedBy>
  <cp:revision>81</cp:revision>
  <dcterms:created xsi:type="dcterms:W3CDTF">2016-01-19T08:54:33Z</dcterms:created>
  <dcterms:modified xsi:type="dcterms:W3CDTF">2016-04-20T11:28:52Z</dcterms:modified>
</cp:coreProperties>
</file>